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3" r:id="rId1"/>
  </p:sldMasterIdLst>
  <p:notesMasterIdLst>
    <p:notesMasterId r:id="rId23"/>
  </p:notesMasterIdLst>
  <p:sldIdLst>
    <p:sldId id="256" r:id="rId2"/>
    <p:sldId id="257" r:id="rId3"/>
    <p:sldId id="290" r:id="rId4"/>
    <p:sldId id="292" r:id="rId5"/>
    <p:sldId id="293" r:id="rId6"/>
    <p:sldId id="295" r:id="rId7"/>
    <p:sldId id="294" r:id="rId8"/>
    <p:sldId id="291" r:id="rId9"/>
    <p:sldId id="296" r:id="rId10"/>
    <p:sldId id="298" r:id="rId11"/>
    <p:sldId id="297" r:id="rId12"/>
    <p:sldId id="299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6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38" autoAdjust="0"/>
    <p:restoredTop sz="94660" autoAdjust="0"/>
  </p:normalViewPr>
  <p:slideViewPr>
    <p:cSldViewPr snapToGrid="0" showGuides="1">
      <p:cViewPr varScale="1">
        <p:scale>
          <a:sx n="109" d="100"/>
          <a:sy n="109" d="100"/>
        </p:scale>
        <p:origin x="-636" y="-84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82B29-F068-4839-AAB9-1ECC3F4E3B36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E51C6-ABF6-40F3-AC55-E614B1AD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4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600" b="1" spc="-50" baseline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0FDF-9231-4F1A-9E49-41F3151EF2AA}" type="datetime1">
              <a:rPr lang="en-US" smtClean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3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AD1B-46B1-49BE-9404-69D8F4F1A2C3}" type="datetime1">
              <a:rPr lang="en-US" smtClean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1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A113-D317-4641-9B6D-9A0A72538DE1}" type="datetime1">
              <a:rPr lang="en-US" smtClean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736-AC7E-4504-BE36-B6863E24DE2E}" type="datetime1">
              <a:rPr lang="en-US" smtClean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1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B75D-ECE4-4CAE-A15C-1603629FADB7}" type="datetime1">
              <a:rPr lang="en-US" smtClean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08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FA21-8E75-4886-97AC-A699391A3DAF}" type="datetime1">
              <a:rPr lang="en-US" smtClean="0"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9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A533-767A-4FB8-A178-29B59844978C}" type="datetime1">
              <a:rPr lang="en-US" smtClean="0"/>
              <a:t>12/11/2015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1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81C8-3CC0-4FBF-B473-B49BFD70405A}" type="datetime1">
              <a:rPr lang="en-US" smtClean="0"/>
              <a:t>12/11/2015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4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44CB-6B38-468B-8032-7866CEA7E109}" type="datetime1">
              <a:rPr lang="en-US" smtClean="0"/>
              <a:t>12/11/2015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5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6FFF7DC-9353-44D0-BC7A-6CB6EF992C55}" type="datetime1">
              <a:rPr lang="en-US" smtClean="0"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7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9913-81A2-455E-8ACC-2312CEE99E9B}" type="datetime1">
              <a:rPr lang="en-US" smtClean="0"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8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4251" y="330925"/>
            <a:ext cx="7543800" cy="9710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F83F15-C1F4-4CC2-97DE-AD7F106550B7}" type="datetime1">
              <a:rPr lang="en-US" smtClean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77935" y="123348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89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spc="-50" baseline="0">
          <a:solidFill>
            <a:schemeClr val="tx1">
              <a:lumMod val="85000"/>
              <a:lumOff val="1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smtClean="0"/>
              <a:t>Basic 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42461" y="5708469"/>
            <a:ext cx="3501539" cy="502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b="1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Carlos.Leigue@Jalasoft.com</a:t>
            </a:r>
            <a:endParaRPr lang="en-US" sz="24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32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Basic Best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9995" y="2228671"/>
            <a:ext cx="64301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Use Pascal Casing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&lt;Company&gt;.&lt;Product&gt;.&lt;Feature&gt;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&lt;Company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&gt;.&lt;Technology&gt;.&lt;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Feature&gt;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6448" y="1814177"/>
            <a:ext cx="719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Namespaces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89993" y="4310040"/>
            <a:ext cx="4122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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Use System.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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Use a class name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93955"/>
              </a:clrFrom>
              <a:clrTo>
                <a:srgbClr val="29395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524" y="2840663"/>
            <a:ext cx="3153045" cy="589925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93955"/>
              </a:clrFrom>
              <a:clrTo>
                <a:srgbClr val="29395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744" y="4800478"/>
            <a:ext cx="3409776" cy="482412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293955"/>
              </a:clrFrom>
              <a:clrTo>
                <a:srgbClr val="29395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483" y="5551316"/>
            <a:ext cx="4832299" cy="357590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509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Basic Best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9995" y="2228671"/>
            <a:ext cx="64301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Cohesive set of services provided by methods (utility methods)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2">
                    <a:lumMod val="50000"/>
                  </a:schemeClr>
                </a:solidFill>
              </a:rPr>
              <a:t>static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Can only have static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Cannot be instantiated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6448" y="1814177"/>
            <a:ext cx="719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Static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2395" y="3879019"/>
            <a:ext cx="643017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Use for common code library components, when needed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85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Basic Best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6448" y="1814177"/>
            <a:ext cx="719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Static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2395" y="2298753"/>
            <a:ext cx="4849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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Use as a miscellaneous storage of utilities</a:t>
            </a:r>
          </a:p>
          <a:p>
            <a:pPr lvl="1">
              <a:lnSpc>
                <a:spcPct val="150000"/>
              </a:lnSpc>
            </a:pP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Each class should have a clear purpose</a:t>
            </a: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93955"/>
              </a:clrFrom>
              <a:clrTo>
                <a:srgbClr val="29395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35" y="3174585"/>
            <a:ext cx="4449059" cy="2816909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12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Basic Best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6448" y="1814177"/>
            <a:ext cx="719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References/Using/Accessing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2395" y="2331208"/>
            <a:ext cx="64301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Cautious defining references</a:t>
            </a:r>
          </a:p>
          <a:p>
            <a:pPr lvl="1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We can only have one way references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Take advantage of the </a:t>
            </a:r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</a:rPr>
              <a:t>using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directive</a:t>
            </a:r>
          </a:p>
          <a:p>
            <a:pPr lvl="1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We can use simplified class names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93955"/>
              </a:clrFrom>
              <a:clrTo>
                <a:srgbClr val="29395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90" y="4130173"/>
            <a:ext cx="4196950" cy="1251722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411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Basic Best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6448" y="1814177"/>
            <a:ext cx="719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References/Using/Accessing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2395" y="2399070"/>
            <a:ext cx="4849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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Do not abuse of the </a:t>
            </a:r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</a:rPr>
              <a:t>using static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directive</a:t>
            </a:r>
          </a:p>
          <a:p>
            <a:pPr lvl="1">
              <a:lnSpc>
                <a:spcPct val="150000"/>
              </a:lnSpc>
            </a:pP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Code could get unclear</a:t>
            </a: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93955"/>
              </a:clrFrom>
              <a:clrTo>
                <a:srgbClr val="29395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52" y="3709003"/>
            <a:ext cx="2639649" cy="235508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93955"/>
              </a:clrFrom>
              <a:clrTo>
                <a:srgbClr val="29395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53" y="4371705"/>
            <a:ext cx="3295650" cy="295275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4196438" y="4136572"/>
            <a:ext cx="618309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293955"/>
              </a:clrFrom>
              <a:clrTo>
                <a:srgbClr val="29395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40" y="3588509"/>
            <a:ext cx="3343275" cy="361950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293955"/>
              </a:clrFrom>
              <a:clrTo>
                <a:srgbClr val="29395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40" y="4295504"/>
            <a:ext cx="3038475" cy="447675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363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Basic Best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6448" y="1814177"/>
            <a:ext cx="719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Initialization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2395" y="2331208"/>
            <a:ext cx="6430172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Setting properties</a:t>
            </a:r>
          </a:p>
          <a:p>
            <a:pPr lvl="1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When we populate values from a data source, properties allow us to 	do conversions and be signaled on errors</a:t>
            </a:r>
          </a:p>
          <a:p>
            <a:pPr lvl="1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When we need to modify the value of the properties after the 	initialization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93955"/>
              </a:clrFrom>
              <a:clrTo>
                <a:srgbClr val="29395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241" y="4227926"/>
            <a:ext cx="3247516" cy="681446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052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Basic Best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6448" y="1814177"/>
            <a:ext cx="719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Initialization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2395" y="2331208"/>
            <a:ext cx="64301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Parameterized Constructor</a:t>
            </a:r>
          </a:p>
          <a:p>
            <a:pPr lvl="1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When setting the basic set of properties, to have a functional object 	with a valid state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93955"/>
              </a:clrFrom>
              <a:clrTo>
                <a:srgbClr val="29395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734" y="3878826"/>
            <a:ext cx="4565061" cy="335231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316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Basic Best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6448" y="1814177"/>
            <a:ext cx="719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Initialization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2395" y="2331208"/>
            <a:ext cx="64301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Object Initializer</a:t>
            </a:r>
          </a:p>
          <a:p>
            <a:pPr lvl="1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When initializing a subset or superset of properties</a:t>
            </a:r>
          </a:p>
          <a:p>
            <a:pPr lvl="1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When we want to improve readability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93955"/>
              </a:clrFrom>
              <a:clrTo>
                <a:srgbClr val="29395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00" y="3868784"/>
            <a:ext cx="2725398" cy="1034143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39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Basic Best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6448" y="1814177"/>
            <a:ext cx="719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Related objects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2395" y="2331208"/>
            <a:ext cx="643017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Instantiate inside a method</a:t>
            </a:r>
          </a:p>
          <a:p>
            <a:pPr lvl="1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When only the method needs the related object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93955"/>
              </a:clrFrom>
              <a:clrTo>
                <a:srgbClr val="29395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132" y="3430588"/>
            <a:ext cx="3620266" cy="1315402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48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Basic Best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6448" y="1814177"/>
            <a:ext cx="719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Related objects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2395" y="2331208"/>
            <a:ext cx="643017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Instantiate in the constructor</a:t>
            </a:r>
          </a:p>
          <a:p>
            <a:pPr marL="457200" lvl="2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When the 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method 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is needed all over the class (Create a property)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93955"/>
              </a:clrFrom>
              <a:clrTo>
                <a:srgbClr val="29395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737" y="5288281"/>
            <a:ext cx="1669660" cy="633547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93955"/>
              </a:clrFrom>
              <a:clrTo>
                <a:srgbClr val="29395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340" y="3430588"/>
            <a:ext cx="4053849" cy="2291306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137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7190" y="1660466"/>
            <a:ext cx="71911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Classes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Naming</a:t>
            </a:r>
            <a:endParaRPr lang="en-US" sz="2400" dirty="0" smtClean="0">
              <a:solidFill>
                <a:schemeClr val="tx2">
                  <a:lumMod val="1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Constructors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Namespaces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Static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Accessing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Initialization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Null checking</a:t>
            </a:r>
            <a:endParaRPr lang="en-US" sz="2400" dirty="0" smtClean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6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Basic Best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6448" y="1814177"/>
            <a:ext cx="719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Related objects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2395" y="2331208"/>
            <a:ext cx="643017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Instantiate with lazy loading</a:t>
            </a:r>
          </a:p>
          <a:p>
            <a:pPr marL="457200" lvl="2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When the method is needed just sometimes (initialize in the getter)</a:t>
            </a:r>
          </a:p>
          <a:p>
            <a:pPr marL="457200" lvl="2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When the related objects are heavy or loading them implies long 	time operations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93955"/>
              </a:clrFrom>
              <a:clrTo>
                <a:srgbClr val="29395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50" y="3622186"/>
            <a:ext cx="3111298" cy="2463981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66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Basic Best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6448" y="1814177"/>
            <a:ext cx="719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Null checking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2395" y="2331208"/>
            <a:ext cx="6430172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Take advantage of the null-conditional operator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93955"/>
              </a:clrFrom>
              <a:clrTo>
                <a:srgbClr val="29395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11" y="3237409"/>
            <a:ext cx="3891373" cy="803443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93955"/>
              </a:clrFrom>
              <a:clrTo>
                <a:srgbClr val="29395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245" y="4730115"/>
            <a:ext cx="3467507" cy="407942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228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smtClean="0"/>
              <a:t>Basic 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9995" y="2228671"/>
            <a:ext cx="3004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Define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 meaningful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Use a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noun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6448" y="1814177"/>
            <a:ext cx="719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Naming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93955"/>
              </a:clrFrom>
              <a:clrTo>
                <a:srgbClr val="29395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658" y="3681754"/>
            <a:ext cx="2824955" cy="1377458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93955"/>
              </a:clrFrom>
              <a:clrTo>
                <a:srgbClr val="29395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560" y="3681754"/>
            <a:ext cx="2721044" cy="1377458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63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Basic Best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9995" y="2228671"/>
            <a:ext cx="3004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Use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Pascal Casing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Add XML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documentation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6448" y="1814177"/>
            <a:ext cx="719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Naming - Documenting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93955"/>
              </a:clrFrom>
              <a:clrTo>
                <a:srgbClr val="29395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890" y="3456715"/>
            <a:ext cx="4598750" cy="1625509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29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Basic Best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9994" y="2228671"/>
            <a:ext cx="49150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Use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properties to encapsulate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fields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6448" y="1814177"/>
            <a:ext cx="719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Members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93955"/>
              </a:clrFrom>
              <a:clrTo>
                <a:srgbClr val="29395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668" y="3128384"/>
            <a:ext cx="2314575" cy="2066925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93955"/>
              </a:clrFrom>
              <a:clrTo>
                <a:srgbClr val="29395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903" y="3167740"/>
            <a:ext cx="2590800" cy="1457325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92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Basic Best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9994" y="2228671"/>
            <a:ext cx="49150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Use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properties to encapsulate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fields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6448" y="1814177"/>
            <a:ext cx="719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Members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93955"/>
              </a:clrFrom>
              <a:clrTo>
                <a:srgbClr val="29395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156" y="2992438"/>
            <a:ext cx="3105150" cy="438150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93955"/>
              </a:clrFrom>
              <a:clrTo>
                <a:srgbClr val="29395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29" y="3021013"/>
            <a:ext cx="2905125" cy="381000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293955"/>
              </a:clrFrom>
              <a:clrTo>
                <a:srgbClr val="29395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156" y="3991927"/>
            <a:ext cx="4305300" cy="581025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293955"/>
              </a:clrFrom>
              <a:clrTo>
                <a:srgbClr val="29395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156" y="5151119"/>
            <a:ext cx="3457575" cy="438150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89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Basic Best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9994" y="2228671"/>
            <a:ext cx="412253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One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class per code file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Has a well-defined purpose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Add properties above methods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6448" y="1814177"/>
            <a:ext cx="719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General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89993" y="3892008"/>
            <a:ext cx="4122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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Abbreviations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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Prefixes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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Underscores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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Large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classes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93955"/>
              </a:clrFrom>
              <a:clrTo>
                <a:srgbClr val="29395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835" y="3796209"/>
            <a:ext cx="3895971" cy="1942735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665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Basic Best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9995" y="2228671"/>
            <a:ext cx="64301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Constructor overloading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Use “this” to invoke another constructor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Minimize repeated code (constructor chaining)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6448" y="1814177"/>
            <a:ext cx="719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Constructors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93955"/>
              </a:clrFrom>
              <a:clrTo>
                <a:srgbClr val="29395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89" y="3567499"/>
            <a:ext cx="2611752" cy="2587035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93955"/>
              </a:clrFrom>
              <a:clrTo>
                <a:srgbClr val="29395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716" y="3567499"/>
            <a:ext cx="3575936" cy="2587035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4241074" y="4659084"/>
            <a:ext cx="618309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834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Basic Best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9995" y="2228671"/>
            <a:ext cx="64301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Consider providing a default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constructor</a:t>
            </a:r>
          </a:p>
          <a:p>
            <a:pPr lvl="1">
              <a:lnSpc>
                <a:spcPct val="150000"/>
              </a:lnSpc>
            </a:pP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Easier to maintain explicit code</a:t>
            </a: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Consider providing a parameterized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constructor</a:t>
            </a:r>
          </a:p>
          <a:p>
            <a:pPr lvl="1">
              <a:lnSpc>
                <a:spcPct val="150000"/>
              </a:lnSpc>
            </a:pP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Initialize 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the minimum 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properties required for 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a valid 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object</a:t>
            </a:r>
          </a:p>
          <a:p>
            <a:pPr lvl="1">
              <a:lnSpc>
                <a:spcPct val="150000"/>
              </a:lnSpc>
            </a:pP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On parameterized </a:t>
            </a:r>
            <a:r>
              <a:rPr lang="en-US" sz="1600" b="1" dirty="0" err="1" smtClean="0">
                <a:solidFill>
                  <a:schemeClr val="tx2">
                    <a:lumMod val="50000"/>
                  </a:schemeClr>
                </a:solidFill>
              </a:rPr>
              <a:t>ctors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 use the same names of the properties for the parameters but using camel case</a:t>
            </a: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6448" y="1814177"/>
            <a:ext cx="719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Constructors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89993" y="4719363"/>
            <a:ext cx="583812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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Performing too much work</a:t>
            </a:r>
          </a:p>
          <a:p>
            <a:pPr lvl="1">
              <a:lnSpc>
                <a:spcPct val="150000"/>
              </a:lnSpc>
            </a:pP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Objects construction should not take much time</a:t>
            </a: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29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2770</TotalTime>
  <Words>497</Words>
  <Application>Microsoft Office PowerPoint</Application>
  <PresentationFormat>On-screen Show (4:3)</PresentationFormat>
  <Paragraphs>145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Retrospect</vt:lpstr>
      <vt:lpstr>C# Basic Best Practices</vt:lpstr>
      <vt:lpstr>Agenda</vt:lpstr>
      <vt:lpstr>C# Basic Best Practices</vt:lpstr>
      <vt:lpstr>C# Basic Best Practices</vt:lpstr>
      <vt:lpstr>C# Basic Best Practices</vt:lpstr>
      <vt:lpstr>C# Basic Best Practices</vt:lpstr>
      <vt:lpstr>C# Basic Best Practices</vt:lpstr>
      <vt:lpstr>C# Basic Best Practices</vt:lpstr>
      <vt:lpstr>C# Basic Best Practices</vt:lpstr>
      <vt:lpstr>C# Basic Best Practices</vt:lpstr>
      <vt:lpstr>C# Basic Best Practices</vt:lpstr>
      <vt:lpstr>C# Basic Best Practices</vt:lpstr>
      <vt:lpstr>C# Basic Best Practices</vt:lpstr>
      <vt:lpstr>C# Basic Best Practices</vt:lpstr>
      <vt:lpstr>C# Basic Best Practices</vt:lpstr>
      <vt:lpstr>C# Basic Best Practices</vt:lpstr>
      <vt:lpstr>C# Basic Best Practices</vt:lpstr>
      <vt:lpstr>C# Basic Best Practices</vt:lpstr>
      <vt:lpstr>C# Basic Best Practices</vt:lpstr>
      <vt:lpstr>C# Basic Best Practices</vt:lpstr>
      <vt:lpstr>C# Basic Best Practices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</dc:title>
  <dc:creator>Cayo</dc:creator>
  <cp:lastModifiedBy>Windows User</cp:lastModifiedBy>
  <cp:revision>132</cp:revision>
  <dcterms:created xsi:type="dcterms:W3CDTF">2015-11-18T02:58:29Z</dcterms:created>
  <dcterms:modified xsi:type="dcterms:W3CDTF">2015-12-11T19:47:51Z</dcterms:modified>
</cp:coreProperties>
</file>