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86" r:id="rId16"/>
    <p:sldId id="271" r:id="rId17"/>
    <p:sldId id="268" r:id="rId18"/>
    <p:sldId id="269" r:id="rId19"/>
    <p:sldId id="270" r:id="rId20"/>
    <p:sldId id="274" r:id="rId21"/>
    <p:sldId id="275" r:id="rId22"/>
    <p:sldId id="276" r:id="rId23"/>
    <p:sldId id="277" r:id="rId24"/>
    <p:sldId id="278" r:id="rId25"/>
    <p:sldId id="284" r:id="rId26"/>
    <p:sldId id="279" r:id="rId27"/>
    <p:sldId id="280" r:id="rId28"/>
    <p:sldId id="281" r:id="rId29"/>
    <p:sldId id="283" r:id="rId30"/>
    <p:sldId id="282"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7A56BA0-98A5-4D07-B289-C2269E16B7FE}" type="datetimeFigureOut">
              <a:rPr lang="en-ID" smtClean="0"/>
              <a:t>19/06/2024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EECAEB9-6263-4798-A438-8C56B0007A96}" type="slidenum">
              <a:rPr lang="en-ID" smtClean="0"/>
              <a:t>‹#›</a:t>
            </a:fld>
            <a:endParaRPr lang="en-ID"/>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557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56BA0-98A5-4D07-B289-C2269E16B7FE}" type="datetimeFigureOut">
              <a:rPr lang="en-ID" smtClean="0"/>
              <a:t>19/06/2024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197260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56BA0-98A5-4D07-B289-C2269E16B7FE}" type="datetimeFigureOut">
              <a:rPr lang="en-ID" smtClean="0"/>
              <a:t>19/06/2024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EECAEB9-6263-4798-A438-8C56B0007A96}" type="slidenum">
              <a:rPr lang="en-ID" smtClean="0"/>
              <a:t>‹#›</a:t>
            </a:fld>
            <a:endParaRPr lang="en-ID"/>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07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56BA0-98A5-4D07-B289-C2269E16B7FE}" type="datetimeFigureOut">
              <a:rPr lang="en-ID" smtClean="0"/>
              <a:t>19/06/2024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163408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56BA0-98A5-4D07-B289-C2269E16B7FE}" type="datetimeFigureOut">
              <a:rPr lang="en-ID" smtClean="0"/>
              <a:t>19/06/2024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EECAEB9-6263-4798-A438-8C56B0007A96}" type="slidenum">
              <a:rPr lang="en-ID" smtClean="0"/>
              <a:t>‹#›</a:t>
            </a:fld>
            <a:endParaRPr lang="en-ID"/>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686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56BA0-98A5-4D07-B289-C2269E16B7FE}" type="datetimeFigureOut">
              <a:rPr lang="en-ID" smtClean="0"/>
              <a:t>19/06/2024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409392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A56BA0-98A5-4D07-B289-C2269E16B7FE}" type="datetimeFigureOut">
              <a:rPr lang="en-ID" smtClean="0"/>
              <a:t>19/06/2024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407301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A56BA0-98A5-4D07-B289-C2269E16B7FE}" type="datetimeFigureOut">
              <a:rPr lang="en-ID" smtClean="0"/>
              <a:t>19/06/2024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280541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56BA0-98A5-4D07-B289-C2269E16B7FE}" type="datetimeFigureOut">
              <a:rPr lang="en-ID" smtClean="0"/>
              <a:t>19/06/2024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177521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A56BA0-98A5-4D07-B289-C2269E16B7FE}" type="datetimeFigureOut">
              <a:rPr lang="en-ID" smtClean="0"/>
              <a:t>19/06/2024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EECAEB9-6263-4798-A438-8C56B0007A96}" type="slidenum">
              <a:rPr lang="en-ID" smtClean="0"/>
              <a:t>‹#›</a:t>
            </a:fld>
            <a:endParaRPr lang="en-ID"/>
          </a:p>
        </p:txBody>
      </p:sp>
    </p:spTree>
    <p:extLst>
      <p:ext uri="{BB962C8B-B14F-4D97-AF65-F5344CB8AC3E}">
        <p14:creationId xmlns:p14="http://schemas.microsoft.com/office/powerpoint/2010/main" val="53622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A56BA0-98A5-4D07-B289-C2269E16B7FE}" type="datetimeFigureOut">
              <a:rPr lang="en-ID" smtClean="0"/>
              <a:t>19/06/2024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EECAEB9-6263-4798-A438-8C56B0007A96}" type="slidenum">
              <a:rPr lang="en-ID" smtClean="0"/>
              <a:t>‹#›</a:t>
            </a:fld>
            <a:endParaRPr lang="en-ID"/>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A56BA0-98A5-4D07-B289-C2269E16B7FE}" type="datetimeFigureOut">
              <a:rPr lang="en-ID" smtClean="0"/>
              <a:t>19/06/2024</a:t>
            </a:fld>
            <a:endParaRPr lang="en-ID"/>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D"/>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ECAEB9-6263-4798-A438-8C56B0007A96}" type="slidenum">
              <a:rPr lang="en-ID" smtClean="0"/>
              <a:t>‹#›</a:t>
            </a:fld>
            <a:endParaRPr lang="en-ID"/>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8419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FC80-4A10-6998-6515-3F70A3AB8EEF}"/>
              </a:ext>
            </a:extLst>
          </p:cNvPr>
          <p:cNvSpPr>
            <a:spLocks noGrp="1"/>
          </p:cNvSpPr>
          <p:nvPr>
            <p:ph type="ctrTitle"/>
          </p:nvPr>
        </p:nvSpPr>
        <p:spPr/>
        <p:txBody>
          <a:bodyPr/>
          <a:lstStyle/>
          <a:p>
            <a:r>
              <a:rPr lang="en-US" dirty="0"/>
              <a:t>Task 1</a:t>
            </a:r>
            <a:endParaRPr lang="en-ID" dirty="0"/>
          </a:p>
        </p:txBody>
      </p:sp>
      <p:sp>
        <p:nvSpPr>
          <p:cNvPr id="3" name="Subtitle 2">
            <a:extLst>
              <a:ext uri="{FF2B5EF4-FFF2-40B4-BE49-F238E27FC236}">
                <a16:creationId xmlns:a16="http://schemas.microsoft.com/office/drawing/2014/main" id="{393DAD4E-C5AC-0038-40E1-D952E1FD062A}"/>
              </a:ext>
            </a:extLst>
          </p:cNvPr>
          <p:cNvSpPr>
            <a:spLocks noGrp="1"/>
          </p:cNvSpPr>
          <p:nvPr>
            <p:ph type="subTitle" idx="1"/>
          </p:nvPr>
        </p:nvSpPr>
        <p:spPr/>
        <p:txBody>
          <a:bodyPr/>
          <a:lstStyle/>
          <a:p>
            <a:r>
              <a:rPr lang="en-US" dirty="0"/>
              <a:t>Titanic Prediction</a:t>
            </a:r>
            <a:endParaRPr lang="en-ID" dirty="0"/>
          </a:p>
        </p:txBody>
      </p:sp>
    </p:spTree>
    <p:extLst>
      <p:ext uri="{BB962C8B-B14F-4D97-AF65-F5344CB8AC3E}">
        <p14:creationId xmlns:p14="http://schemas.microsoft.com/office/powerpoint/2010/main" val="232467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E16A-79B9-7DD6-7594-2BEA30F20ED6}"/>
              </a:ext>
            </a:extLst>
          </p:cNvPr>
          <p:cNvSpPr>
            <a:spLocks noGrp="1"/>
          </p:cNvSpPr>
          <p:nvPr>
            <p:ph type="title"/>
          </p:nvPr>
        </p:nvSpPr>
        <p:spPr/>
        <p:txBody>
          <a:bodyPr/>
          <a:lstStyle/>
          <a:p>
            <a:r>
              <a:rPr lang="en-US" dirty="0"/>
              <a:t>Pivot Analysis on Survivability</a:t>
            </a:r>
            <a:endParaRPr lang="en-ID" dirty="0"/>
          </a:p>
        </p:txBody>
      </p:sp>
      <p:pic>
        <p:nvPicPr>
          <p:cNvPr id="5" name="Content Placeholder 4">
            <a:extLst>
              <a:ext uri="{FF2B5EF4-FFF2-40B4-BE49-F238E27FC236}">
                <a16:creationId xmlns:a16="http://schemas.microsoft.com/office/drawing/2014/main" id="{7CF7ABF4-9730-4DE4-CC17-091A7AD4F15B}"/>
              </a:ext>
            </a:extLst>
          </p:cNvPr>
          <p:cNvPicPr>
            <a:picLocks noGrp="1" noChangeAspect="1"/>
          </p:cNvPicPr>
          <p:nvPr>
            <p:ph idx="1"/>
          </p:nvPr>
        </p:nvPicPr>
        <p:blipFill>
          <a:blip r:embed="rId2"/>
          <a:stretch>
            <a:fillRect/>
          </a:stretch>
        </p:blipFill>
        <p:spPr>
          <a:xfrm>
            <a:off x="1391647" y="2121116"/>
            <a:ext cx="1752845" cy="1590897"/>
          </a:xfrm>
        </p:spPr>
      </p:pic>
      <p:pic>
        <p:nvPicPr>
          <p:cNvPr id="7" name="Picture 6">
            <a:extLst>
              <a:ext uri="{FF2B5EF4-FFF2-40B4-BE49-F238E27FC236}">
                <a16:creationId xmlns:a16="http://schemas.microsoft.com/office/drawing/2014/main" id="{210407B3-15AE-935F-AB3D-FDD882C6062B}"/>
              </a:ext>
            </a:extLst>
          </p:cNvPr>
          <p:cNvPicPr>
            <a:picLocks noChangeAspect="1"/>
          </p:cNvPicPr>
          <p:nvPr/>
        </p:nvPicPr>
        <p:blipFill>
          <a:blip r:embed="rId3"/>
          <a:stretch>
            <a:fillRect/>
          </a:stretch>
        </p:blipFill>
        <p:spPr>
          <a:xfrm>
            <a:off x="3673422" y="3026551"/>
            <a:ext cx="2048161" cy="1181265"/>
          </a:xfrm>
          <a:prstGeom prst="rect">
            <a:avLst/>
          </a:prstGeom>
        </p:spPr>
      </p:pic>
      <p:pic>
        <p:nvPicPr>
          <p:cNvPr id="9" name="Picture 8">
            <a:extLst>
              <a:ext uri="{FF2B5EF4-FFF2-40B4-BE49-F238E27FC236}">
                <a16:creationId xmlns:a16="http://schemas.microsoft.com/office/drawing/2014/main" id="{D4FCC9C6-4C21-EA29-8094-EFE4F2B7EBD8}"/>
              </a:ext>
            </a:extLst>
          </p:cNvPr>
          <p:cNvPicPr>
            <a:picLocks noChangeAspect="1"/>
          </p:cNvPicPr>
          <p:nvPr/>
        </p:nvPicPr>
        <p:blipFill>
          <a:blip r:embed="rId4"/>
          <a:stretch>
            <a:fillRect/>
          </a:stretch>
        </p:blipFill>
        <p:spPr>
          <a:xfrm>
            <a:off x="6107917" y="3017025"/>
            <a:ext cx="1505160" cy="1190791"/>
          </a:xfrm>
          <a:prstGeom prst="rect">
            <a:avLst/>
          </a:prstGeom>
        </p:spPr>
      </p:pic>
      <p:pic>
        <p:nvPicPr>
          <p:cNvPr id="11" name="Picture 10">
            <a:extLst>
              <a:ext uri="{FF2B5EF4-FFF2-40B4-BE49-F238E27FC236}">
                <a16:creationId xmlns:a16="http://schemas.microsoft.com/office/drawing/2014/main" id="{B567CDD4-FE5D-FA00-44CC-7650380E536E}"/>
              </a:ext>
            </a:extLst>
          </p:cNvPr>
          <p:cNvPicPr>
            <a:picLocks noChangeAspect="1"/>
          </p:cNvPicPr>
          <p:nvPr/>
        </p:nvPicPr>
        <p:blipFill>
          <a:blip r:embed="rId5"/>
          <a:stretch>
            <a:fillRect/>
          </a:stretch>
        </p:blipFill>
        <p:spPr>
          <a:xfrm>
            <a:off x="8326419" y="2459300"/>
            <a:ext cx="1581371" cy="2505425"/>
          </a:xfrm>
          <a:prstGeom prst="rect">
            <a:avLst/>
          </a:prstGeom>
        </p:spPr>
      </p:pic>
      <p:pic>
        <p:nvPicPr>
          <p:cNvPr id="13" name="Picture 12">
            <a:extLst>
              <a:ext uri="{FF2B5EF4-FFF2-40B4-BE49-F238E27FC236}">
                <a16:creationId xmlns:a16="http://schemas.microsoft.com/office/drawing/2014/main" id="{B5270E4D-056E-F146-7731-E580D726578F}"/>
              </a:ext>
            </a:extLst>
          </p:cNvPr>
          <p:cNvPicPr>
            <a:picLocks noChangeAspect="1"/>
          </p:cNvPicPr>
          <p:nvPr/>
        </p:nvPicPr>
        <p:blipFill>
          <a:blip r:embed="rId6"/>
          <a:stretch>
            <a:fillRect/>
          </a:stretch>
        </p:blipFill>
        <p:spPr>
          <a:xfrm>
            <a:off x="1386883" y="3996769"/>
            <a:ext cx="1762371" cy="1267002"/>
          </a:xfrm>
          <a:prstGeom prst="rect">
            <a:avLst/>
          </a:prstGeom>
        </p:spPr>
      </p:pic>
    </p:spTree>
    <p:extLst>
      <p:ext uri="{BB962C8B-B14F-4D97-AF65-F5344CB8AC3E}">
        <p14:creationId xmlns:p14="http://schemas.microsoft.com/office/powerpoint/2010/main" val="19212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1C65-14C8-B24A-901B-2AABD1E02BE6}"/>
              </a:ext>
            </a:extLst>
          </p:cNvPr>
          <p:cNvSpPr>
            <a:spLocks noGrp="1"/>
          </p:cNvSpPr>
          <p:nvPr>
            <p:ph type="title"/>
          </p:nvPr>
        </p:nvSpPr>
        <p:spPr/>
        <p:txBody>
          <a:bodyPr/>
          <a:lstStyle/>
          <a:p>
            <a:r>
              <a:rPr lang="en-US" dirty="0"/>
              <a:t>Cluster Analysis</a:t>
            </a:r>
            <a:endParaRPr lang="en-ID" dirty="0"/>
          </a:p>
        </p:txBody>
      </p:sp>
      <p:pic>
        <p:nvPicPr>
          <p:cNvPr id="3074" name="Picture 2">
            <a:extLst>
              <a:ext uri="{FF2B5EF4-FFF2-40B4-BE49-F238E27FC236}">
                <a16:creationId xmlns:a16="http://schemas.microsoft.com/office/drawing/2014/main" id="{0F715C0F-73B3-447B-9E1F-9D1A306BA8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83" y="1253331"/>
            <a:ext cx="673135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69C677-BC4D-0578-0091-CDB752E632AC}"/>
              </a:ext>
            </a:extLst>
          </p:cNvPr>
          <p:cNvPicPr>
            <a:picLocks noChangeAspect="1"/>
          </p:cNvPicPr>
          <p:nvPr/>
        </p:nvPicPr>
        <p:blipFill>
          <a:blip r:embed="rId3"/>
          <a:stretch>
            <a:fillRect/>
          </a:stretch>
        </p:blipFill>
        <p:spPr>
          <a:xfrm>
            <a:off x="5275157" y="3859306"/>
            <a:ext cx="6310539" cy="1582270"/>
          </a:xfrm>
          <a:prstGeom prst="rect">
            <a:avLst/>
          </a:prstGeom>
        </p:spPr>
      </p:pic>
    </p:spTree>
    <p:extLst>
      <p:ext uri="{BB962C8B-B14F-4D97-AF65-F5344CB8AC3E}">
        <p14:creationId xmlns:p14="http://schemas.microsoft.com/office/powerpoint/2010/main" val="341723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CE00-7455-1913-955D-9D0A5056B4D3}"/>
              </a:ext>
            </a:extLst>
          </p:cNvPr>
          <p:cNvSpPr>
            <a:spLocks noGrp="1"/>
          </p:cNvSpPr>
          <p:nvPr>
            <p:ph type="title"/>
          </p:nvPr>
        </p:nvSpPr>
        <p:spPr/>
        <p:txBody>
          <a:bodyPr/>
          <a:lstStyle/>
          <a:p>
            <a:r>
              <a:rPr lang="en-US" dirty="0"/>
              <a:t>Feature Engineering</a:t>
            </a:r>
            <a:endParaRPr lang="en-ID" dirty="0"/>
          </a:p>
        </p:txBody>
      </p:sp>
      <p:pic>
        <p:nvPicPr>
          <p:cNvPr id="9" name="Content Placeholder 8">
            <a:extLst>
              <a:ext uri="{FF2B5EF4-FFF2-40B4-BE49-F238E27FC236}">
                <a16:creationId xmlns:a16="http://schemas.microsoft.com/office/drawing/2014/main" id="{F9FE9BBF-09B1-EF72-BB89-1CDF4A7ED1F1}"/>
              </a:ext>
            </a:extLst>
          </p:cNvPr>
          <p:cNvPicPr>
            <a:picLocks noGrp="1" noChangeAspect="1"/>
          </p:cNvPicPr>
          <p:nvPr>
            <p:ph idx="1"/>
          </p:nvPr>
        </p:nvPicPr>
        <p:blipFill>
          <a:blip r:embed="rId2"/>
          <a:stretch>
            <a:fillRect/>
          </a:stretch>
        </p:blipFill>
        <p:spPr>
          <a:xfrm>
            <a:off x="838200" y="1690688"/>
            <a:ext cx="8603931" cy="4351338"/>
          </a:xfrm>
        </p:spPr>
      </p:pic>
    </p:spTree>
    <p:extLst>
      <p:ext uri="{BB962C8B-B14F-4D97-AF65-F5344CB8AC3E}">
        <p14:creationId xmlns:p14="http://schemas.microsoft.com/office/powerpoint/2010/main" val="213771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AD667D-5F72-D829-9098-732861E03510}"/>
              </a:ext>
            </a:extLst>
          </p:cNvPr>
          <p:cNvPicPr>
            <a:picLocks noGrp="1" noChangeAspect="1"/>
          </p:cNvPicPr>
          <p:nvPr>
            <p:ph idx="1"/>
          </p:nvPr>
        </p:nvPicPr>
        <p:blipFill>
          <a:blip r:embed="rId2"/>
          <a:stretch>
            <a:fillRect/>
          </a:stretch>
        </p:blipFill>
        <p:spPr>
          <a:xfrm>
            <a:off x="1223682" y="813360"/>
            <a:ext cx="9887267" cy="4968875"/>
          </a:xfrm>
        </p:spPr>
      </p:pic>
    </p:spTree>
    <p:extLst>
      <p:ext uri="{BB962C8B-B14F-4D97-AF65-F5344CB8AC3E}">
        <p14:creationId xmlns:p14="http://schemas.microsoft.com/office/powerpoint/2010/main" val="15427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B8D7-3E2A-5116-98F6-22204F29BCD6}"/>
              </a:ext>
            </a:extLst>
          </p:cNvPr>
          <p:cNvSpPr>
            <a:spLocks noGrp="1"/>
          </p:cNvSpPr>
          <p:nvPr>
            <p:ph type="title"/>
          </p:nvPr>
        </p:nvSpPr>
        <p:spPr/>
        <p:txBody>
          <a:bodyPr/>
          <a:lstStyle/>
          <a:p>
            <a:r>
              <a:rPr lang="en-US" dirty="0"/>
              <a:t>Modeling</a:t>
            </a:r>
            <a:endParaRPr lang="en-ID" dirty="0"/>
          </a:p>
        </p:txBody>
      </p:sp>
      <p:pic>
        <p:nvPicPr>
          <p:cNvPr id="5" name="Content Placeholder 4">
            <a:extLst>
              <a:ext uri="{FF2B5EF4-FFF2-40B4-BE49-F238E27FC236}">
                <a16:creationId xmlns:a16="http://schemas.microsoft.com/office/drawing/2014/main" id="{D6E9F8A3-58F6-1F7A-4712-A45EA9843326}"/>
              </a:ext>
            </a:extLst>
          </p:cNvPr>
          <p:cNvPicPr>
            <a:picLocks noGrp="1" noChangeAspect="1"/>
          </p:cNvPicPr>
          <p:nvPr>
            <p:ph idx="1"/>
          </p:nvPr>
        </p:nvPicPr>
        <p:blipFill>
          <a:blip r:embed="rId2"/>
          <a:stretch>
            <a:fillRect/>
          </a:stretch>
        </p:blipFill>
        <p:spPr>
          <a:xfrm>
            <a:off x="2555989" y="1690688"/>
            <a:ext cx="6297803" cy="4351338"/>
          </a:xfrm>
        </p:spPr>
      </p:pic>
      <p:sp>
        <p:nvSpPr>
          <p:cNvPr id="6" name="Rectangle 5">
            <a:extLst>
              <a:ext uri="{FF2B5EF4-FFF2-40B4-BE49-F238E27FC236}">
                <a16:creationId xmlns:a16="http://schemas.microsoft.com/office/drawing/2014/main" id="{7D78B921-B7BE-BACB-9D10-F80FDBF536AB}"/>
              </a:ext>
            </a:extLst>
          </p:cNvPr>
          <p:cNvSpPr/>
          <p:nvPr/>
        </p:nvSpPr>
        <p:spPr>
          <a:xfrm>
            <a:off x="2555989" y="1690688"/>
            <a:ext cx="6297802" cy="1446959"/>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7600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EFFD-C641-34F3-1E18-3670AD840B62}"/>
              </a:ext>
            </a:extLst>
          </p:cNvPr>
          <p:cNvSpPr>
            <a:spLocks noGrp="1"/>
          </p:cNvSpPr>
          <p:nvPr>
            <p:ph type="title"/>
          </p:nvPr>
        </p:nvSpPr>
        <p:spPr/>
        <p:txBody>
          <a:bodyPr/>
          <a:lstStyle/>
          <a:p>
            <a:r>
              <a:rPr lang="en-US" dirty="0"/>
              <a:t>Hyperparameter </a:t>
            </a:r>
            <a:r>
              <a:rPr lang="en-US" dirty="0" err="1"/>
              <a:t>TUning</a:t>
            </a:r>
            <a:endParaRPr lang="en-ID" dirty="0"/>
          </a:p>
        </p:txBody>
      </p:sp>
      <p:pic>
        <p:nvPicPr>
          <p:cNvPr id="5" name="Content Placeholder 4">
            <a:extLst>
              <a:ext uri="{FF2B5EF4-FFF2-40B4-BE49-F238E27FC236}">
                <a16:creationId xmlns:a16="http://schemas.microsoft.com/office/drawing/2014/main" id="{713BDCA2-0524-3E9B-F9ED-EF7707B6EEAC}"/>
              </a:ext>
            </a:extLst>
          </p:cNvPr>
          <p:cNvPicPr>
            <a:picLocks noGrp="1" noChangeAspect="1"/>
          </p:cNvPicPr>
          <p:nvPr>
            <p:ph idx="1"/>
          </p:nvPr>
        </p:nvPicPr>
        <p:blipFill>
          <a:blip r:embed="rId2"/>
          <a:stretch>
            <a:fillRect/>
          </a:stretch>
        </p:blipFill>
        <p:spPr>
          <a:xfrm>
            <a:off x="1024128" y="1875662"/>
            <a:ext cx="4677425" cy="4504699"/>
          </a:xfrm>
        </p:spPr>
      </p:pic>
      <p:sp>
        <p:nvSpPr>
          <p:cNvPr id="6" name="TextBox 5">
            <a:extLst>
              <a:ext uri="{FF2B5EF4-FFF2-40B4-BE49-F238E27FC236}">
                <a16:creationId xmlns:a16="http://schemas.microsoft.com/office/drawing/2014/main" id="{2E64ABCA-7B2F-E0DE-1F0B-50008F5984A1}"/>
              </a:ext>
            </a:extLst>
          </p:cNvPr>
          <p:cNvSpPr txBox="1"/>
          <p:nvPr/>
        </p:nvSpPr>
        <p:spPr>
          <a:xfrm>
            <a:off x="6548717" y="2967335"/>
            <a:ext cx="4195483" cy="923330"/>
          </a:xfrm>
          <a:prstGeom prst="rect">
            <a:avLst/>
          </a:prstGeom>
          <a:noFill/>
        </p:spPr>
        <p:txBody>
          <a:bodyPr wrap="square" rtlCol="0">
            <a:spAutoFit/>
          </a:bodyPr>
          <a:lstStyle/>
          <a:p>
            <a:r>
              <a:rPr lang="en-US" dirty="0"/>
              <a:t>By using </a:t>
            </a:r>
            <a:r>
              <a:rPr lang="en-US" dirty="0" err="1"/>
              <a:t>Optuna</a:t>
            </a:r>
            <a:r>
              <a:rPr lang="en-US" dirty="0"/>
              <a:t>, the model performance could be enhance further by optimizing the hyperparameter.</a:t>
            </a:r>
            <a:endParaRPr lang="en-ID" dirty="0"/>
          </a:p>
        </p:txBody>
      </p:sp>
    </p:spTree>
    <p:extLst>
      <p:ext uri="{BB962C8B-B14F-4D97-AF65-F5344CB8AC3E}">
        <p14:creationId xmlns:p14="http://schemas.microsoft.com/office/powerpoint/2010/main" val="22714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B3B9-087B-AF8D-4C2A-2F0BEFD63CBE}"/>
              </a:ext>
            </a:extLst>
          </p:cNvPr>
          <p:cNvSpPr>
            <a:spLocks noGrp="1"/>
          </p:cNvSpPr>
          <p:nvPr>
            <p:ph type="title"/>
          </p:nvPr>
        </p:nvSpPr>
        <p:spPr/>
        <p:txBody>
          <a:bodyPr/>
          <a:lstStyle/>
          <a:p>
            <a:r>
              <a:rPr lang="en-US" dirty="0"/>
              <a:t>Performance</a:t>
            </a:r>
            <a:endParaRPr lang="en-ID" dirty="0"/>
          </a:p>
        </p:txBody>
      </p:sp>
      <p:pic>
        <p:nvPicPr>
          <p:cNvPr id="5" name="Content Placeholder 4">
            <a:extLst>
              <a:ext uri="{FF2B5EF4-FFF2-40B4-BE49-F238E27FC236}">
                <a16:creationId xmlns:a16="http://schemas.microsoft.com/office/drawing/2014/main" id="{8A4D80DA-F5DD-4D67-9333-64DFEF0F0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86348"/>
            <a:ext cx="10515600" cy="1344525"/>
          </a:xfrm>
        </p:spPr>
      </p:pic>
    </p:spTree>
    <p:extLst>
      <p:ext uri="{BB962C8B-B14F-4D97-AF65-F5344CB8AC3E}">
        <p14:creationId xmlns:p14="http://schemas.microsoft.com/office/powerpoint/2010/main" val="58026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0EC-EF2E-E30C-AE9B-1C044771E115}"/>
              </a:ext>
            </a:extLst>
          </p:cNvPr>
          <p:cNvSpPr>
            <a:spLocks noGrp="1"/>
          </p:cNvSpPr>
          <p:nvPr>
            <p:ph type="title"/>
          </p:nvPr>
        </p:nvSpPr>
        <p:spPr/>
        <p:txBody>
          <a:bodyPr/>
          <a:lstStyle/>
          <a:p>
            <a:r>
              <a:rPr lang="en-US" dirty="0"/>
              <a:t>Model Explainability</a:t>
            </a:r>
            <a:endParaRPr lang="en-ID" dirty="0"/>
          </a:p>
        </p:txBody>
      </p:sp>
      <p:pic>
        <p:nvPicPr>
          <p:cNvPr id="4098" name="Picture 2">
            <a:extLst>
              <a:ext uri="{FF2B5EF4-FFF2-40B4-BE49-F238E27FC236}">
                <a16:creationId xmlns:a16="http://schemas.microsoft.com/office/drawing/2014/main" id="{21752446-8535-43B2-B03E-8B0A5DD6FB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0390" y="2028034"/>
            <a:ext cx="4749888" cy="31561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76B6FBD-87B9-24DA-3040-ACC6B6D45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021" y="1397023"/>
            <a:ext cx="5223061" cy="479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5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E289-A0A7-B531-3D65-AAD1455C43C2}"/>
              </a:ext>
            </a:extLst>
          </p:cNvPr>
          <p:cNvSpPr>
            <a:spLocks noGrp="1"/>
          </p:cNvSpPr>
          <p:nvPr>
            <p:ph type="title"/>
          </p:nvPr>
        </p:nvSpPr>
        <p:spPr/>
        <p:txBody>
          <a:bodyPr/>
          <a:lstStyle/>
          <a:p>
            <a:r>
              <a:rPr lang="en-US" dirty="0"/>
              <a:t>Prediction Example 1</a:t>
            </a:r>
            <a:endParaRPr lang="en-ID" dirty="0"/>
          </a:p>
        </p:txBody>
      </p:sp>
      <p:pic>
        <p:nvPicPr>
          <p:cNvPr id="5" name="Content Placeholder 4">
            <a:extLst>
              <a:ext uri="{FF2B5EF4-FFF2-40B4-BE49-F238E27FC236}">
                <a16:creationId xmlns:a16="http://schemas.microsoft.com/office/drawing/2014/main" id="{C1B588B6-DEEF-B6E2-97CF-350EBF261B18}"/>
              </a:ext>
            </a:extLst>
          </p:cNvPr>
          <p:cNvPicPr>
            <a:picLocks noGrp="1" noChangeAspect="1"/>
          </p:cNvPicPr>
          <p:nvPr>
            <p:ph idx="1"/>
          </p:nvPr>
        </p:nvPicPr>
        <p:blipFill>
          <a:blip r:embed="rId2"/>
          <a:stretch>
            <a:fillRect/>
          </a:stretch>
        </p:blipFill>
        <p:spPr>
          <a:xfrm>
            <a:off x="838200" y="1690688"/>
            <a:ext cx="10515600" cy="4231790"/>
          </a:xfrm>
        </p:spPr>
      </p:pic>
    </p:spTree>
    <p:extLst>
      <p:ext uri="{BB962C8B-B14F-4D97-AF65-F5344CB8AC3E}">
        <p14:creationId xmlns:p14="http://schemas.microsoft.com/office/powerpoint/2010/main" val="63213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9955-D452-2E72-5CA6-9EBC4701D0E8}"/>
              </a:ext>
            </a:extLst>
          </p:cNvPr>
          <p:cNvSpPr>
            <a:spLocks noGrp="1"/>
          </p:cNvSpPr>
          <p:nvPr>
            <p:ph type="title"/>
          </p:nvPr>
        </p:nvSpPr>
        <p:spPr/>
        <p:txBody>
          <a:bodyPr/>
          <a:lstStyle/>
          <a:p>
            <a:r>
              <a:rPr lang="en-US" dirty="0"/>
              <a:t>Prediction Example 2</a:t>
            </a:r>
            <a:endParaRPr lang="en-ID" dirty="0"/>
          </a:p>
        </p:txBody>
      </p:sp>
      <p:pic>
        <p:nvPicPr>
          <p:cNvPr id="9" name="Content Placeholder 8">
            <a:extLst>
              <a:ext uri="{FF2B5EF4-FFF2-40B4-BE49-F238E27FC236}">
                <a16:creationId xmlns:a16="http://schemas.microsoft.com/office/drawing/2014/main" id="{E00E6EE0-9C67-5494-F81C-FA36004BC61A}"/>
              </a:ext>
            </a:extLst>
          </p:cNvPr>
          <p:cNvPicPr>
            <a:picLocks noGrp="1" noChangeAspect="1"/>
          </p:cNvPicPr>
          <p:nvPr>
            <p:ph idx="1"/>
          </p:nvPr>
        </p:nvPicPr>
        <p:blipFill>
          <a:blip r:embed="rId2"/>
          <a:stretch>
            <a:fillRect/>
          </a:stretch>
        </p:blipFill>
        <p:spPr>
          <a:xfrm>
            <a:off x="1023938" y="2307746"/>
            <a:ext cx="9720262" cy="3979232"/>
          </a:xfrm>
        </p:spPr>
      </p:pic>
    </p:spTree>
    <p:extLst>
      <p:ext uri="{BB962C8B-B14F-4D97-AF65-F5344CB8AC3E}">
        <p14:creationId xmlns:p14="http://schemas.microsoft.com/office/powerpoint/2010/main" val="239753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FE1E-C31C-D622-D9AB-10F371DB115A}"/>
              </a:ext>
            </a:extLst>
          </p:cNvPr>
          <p:cNvSpPr>
            <a:spLocks noGrp="1"/>
          </p:cNvSpPr>
          <p:nvPr>
            <p:ph type="title"/>
          </p:nvPr>
        </p:nvSpPr>
        <p:spPr/>
        <p:txBody>
          <a:bodyPr/>
          <a:lstStyle/>
          <a:p>
            <a:r>
              <a:rPr lang="en-US" dirty="0"/>
              <a:t>Task Overview</a:t>
            </a:r>
            <a:endParaRPr lang="en-ID" dirty="0"/>
          </a:p>
        </p:txBody>
      </p:sp>
      <p:sp>
        <p:nvSpPr>
          <p:cNvPr id="3" name="Content Placeholder 2">
            <a:extLst>
              <a:ext uri="{FF2B5EF4-FFF2-40B4-BE49-F238E27FC236}">
                <a16:creationId xmlns:a16="http://schemas.microsoft.com/office/drawing/2014/main" id="{CA9659D7-26C4-3460-7F70-871D9EFCE454}"/>
              </a:ext>
            </a:extLst>
          </p:cNvPr>
          <p:cNvSpPr>
            <a:spLocks noGrp="1"/>
          </p:cNvSpPr>
          <p:nvPr>
            <p:ph idx="1"/>
          </p:nvPr>
        </p:nvSpPr>
        <p:spPr/>
        <p:txBody>
          <a:bodyPr>
            <a:normAutofit/>
          </a:bodyPr>
          <a:lstStyle/>
          <a:p>
            <a:r>
              <a:rPr lang="en-US" dirty="0"/>
              <a:t>The sinking of the Titanic is one of the most infamous shipwrecks in history.</a:t>
            </a:r>
          </a:p>
          <a:p>
            <a:r>
              <a:rPr lang="en-US" dirty="0"/>
              <a:t>Build a predictive model that answers the question: “what sorts of people were more likely to survive?” using passenger data (</a:t>
            </a:r>
            <a:r>
              <a:rPr lang="en-US" dirty="0" err="1"/>
              <a:t>ie</a:t>
            </a:r>
            <a:r>
              <a:rPr lang="en-US" dirty="0"/>
              <a:t> name, age, gender, socio-economic class, </a:t>
            </a:r>
            <a:r>
              <a:rPr lang="en-US" dirty="0" err="1"/>
              <a:t>etc</a:t>
            </a:r>
            <a:r>
              <a:rPr lang="en-US" dirty="0"/>
              <a:t>).</a:t>
            </a:r>
            <a:endParaRPr lang="en-ID" dirty="0"/>
          </a:p>
        </p:txBody>
      </p:sp>
    </p:spTree>
    <p:extLst>
      <p:ext uri="{BB962C8B-B14F-4D97-AF65-F5344CB8AC3E}">
        <p14:creationId xmlns:p14="http://schemas.microsoft.com/office/powerpoint/2010/main" val="1753013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4DE99-AFBD-B6AF-7F10-3426B29A0D31}"/>
              </a:ext>
            </a:extLst>
          </p:cNvPr>
          <p:cNvSpPr>
            <a:spLocks noGrp="1"/>
          </p:cNvSpPr>
          <p:nvPr>
            <p:ph type="ctrTitle"/>
          </p:nvPr>
        </p:nvSpPr>
        <p:spPr/>
        <p:txBody>
          <a:bodyPr/>
          <a:lstStyle/>
          <a:p>
            <a:r>
              <a:rPr lang="en-US" dirty="0"/>
              <a:t>Task 2</a:t>
            </a:r>
            <a:endParaRPr lang="en-ID" dirty="0"/>
          </a:p>
        </p:txBody>
      </p:sp>
      <p:sp>
        <p:nvSpPr>
          <p:cNvPr id="5" name="Subtitle 4">
            <a:extLst>
              <a:ext uri="{FF2B5EF4-FFF2-40B4-BE49-F238E27FC236}">
                <a16:creationId xmlns:a16="http://schemas.microsoft.com/office/drawing/2014/main" id="{BB809F63-4292-D88E-108A-9EE3800F011B}"/>
              </a:ext>
            </a:extLst>
          </p:cNvPr>
          <p:cNvSpPr>
            <a:spLocks noGrp="1"/>
          </p:cNvSpPr>
          <p:nvPr>
            <p:ph type="subTitle" idx="1"/>
          </p:nvPr>
        </p:nvSpPr>
        <p:spPr/>
        <p:txBody>
          <a:bodyPr/>
          <a:lstStyle/>
          <a:p>
            <a:r>
              <a:rPr lang="en-US" dirty="0"/>
              <a:t>Multiclass Text Classification</a:t>
            </a:r>
            <a:endParaRPr lang="en-ID" dirty="0"/>
          </a:p>
        </p:txBody>
      </p:sp>
    </p:spTree>
    <p:extLst>
      <p:ext uri="{BB962C8B-B14F-4D97-AF65-F5344CB8AC3E}">
        <p14:creationId xmlns:p14="http://schemas.microsoft.com/office/powerpoint/2010/main" val="351668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9FBC-7411-107D-0FDC-CCCD32481AA1}"/>
              </a:ext>
            </a:extLst>
          </p:cNvPr>
          <p:cNvSpPr>
            <a:spLocks noGrp="1"/>
          </p:cNvSpPr>
          <p:nvPr>
            <p:ph type="title"/>
          </p:nvPr>
        </p:nvSpPr>
        <p:spPr/>
        <p:txBody>
          <a:bodyPr/>
          <a:lstStyle/>
          <a:p>
            <a:r>
              <a:rPr lang="en-US" dirty="0"/>
              <a:t>Overview</a:t>
            </a:r>
            <a:endParaRPr lang="en-ID" dirty="0"/>
          </a:p>
        </p:txBody>
      </p:sp>
      <p:sp>
        <p:nvSpPr>
          <p:cNvPr id="3" name="Content Placeholder 2">
            <a:extLst>
              <a:ext uri="{FF2B5EF4-FFF2-40B4-BE49-F238E27FC236}">
                <a16:creationId xmlns:a16="http://schemas.microsoft.com/office/drawing/2014/main" id="{626FE2E5-B154-DD87-2B44-723162C3DD89}"/>
              </a:ext>
            </a:extLst>
          </p:cNvPr>
          <p:cNvSpPr>
            <a:spLocks noGrp="1"/>
          </p:cNvSpPr>
          <p:nvPr>
            <p:ph idx="1"/>
          </p:nvPr>
        </p:nvSpPr>
        <p:spPr/>
        <p:txBody>
          <a:bodyPr>
            <a:normAutofit/>
          </a:bodyPr>
          <a:lstStyle/>
          <a:p>
            <a:r>
              <a:rPr lang="en-US" dirty="0"/>
              <a:t>This dataset contains approximately 20,000 Indonesian community tweets from April 1, 2020, to April 1, 2022, capturing public opinions on the government's PPKM policy, with sentiments labeled as positive (0), neutral (1), and negative (2)</a:t>
            </a:r>
            <a:endParaRPr lang="en-ID" dirty="0"/>
          </a:p>
        </p:txBody>
      </p:sp>
      <p:pic>
        <p:nvPicPr>
          <p:cNvPr id="5" name="Picture 4">
            <a:extLst>
              <a:ext uri="{FF2B5EF4-FFF2-40B4-BE49-F238E27FC236}">
                <a16:creationId xmlns:a16="http://schemas.microsoft.com/office/drawing/2014/main" id="{F6E58931-A5AF-675C-7F74-07BA2FC7C85A}"/>
              </a:ext>
            </a:extLst>
          </p:cNvPr>
          <p:cNvPicPr>
            <a:picLocks noChangeAspect="1"/>
          </p:cNvPicPr>
          <p:nvPr/>
        </p:nvPicPr>
        <p:blipFill>
          <a:blip r:embed="rId2"/>
          <a:stretch>
            <a:fillRect/>
          </a:stretch>
        </p:blipFill>
        <p:spPr>
          <a:xfrm>
            <a:off x="4208929" y="3807073"/>
            <a:ext cx="3419952" cy="1771897"/>
          </a:xfrm>
          <a:prstGeom prst="rect">
            <a:avLst/>
          </a:prstGeom>
        </p:spPr>
      </p:pic>
    </p:spTree>
    <p:extLst>
      <p:ext uri="{BB962C8B-B14F-4D97-AF65-F5344CB8AC3E}">
        <p14:creationId xmlns:p14="http://schemas.microsoft.com/office/powerpoint/2010/main" val="90733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4B0D-D16E-28EC-FD5A-39B5AAE08369}"/>
              </a:ext>
            </a:extLst>
          </p:cNvPr>
          <p:cNvSpPr>
            <a:spLocks noGrp="1"/>
          </p:cNvSpPr>
          <p:nvPr>
            <p:ph type="title"/>
          </p:nvPr>
        </p:nvSpPr>
        <p:spPr/>
        <p:txBody>
          <a:bodyPr/>
          <a:lstStyle/>
          <a:p>
            <a:r>
              <a:rPr lang="en-US" dirty="0"/>
              <a:t>Method</a:t>
            </a:r>
            <a:endParaRPr lang="en-ID" dirty="0"/>
          </a:p>
        </p:txBody>
      </p:sp>
      <p:sp>
        <p:nvSpPr>
          <p:cNvPr id="5" name="TextBox 4">
            <a:extLst>
              <a:ext uri="{FF2B5EF4-FFF2-40B4-BE49-F238E27FC236}">
                <a16:creationId xmlns:a16="http://schemas.microsoft.com/office/drawing/2014/main" id="{F955B4BD-C2E9-6894-3825-815110F25D28}"/>
              </a:ext>
            </a:extLst>
          </p:cNvPr>
          <p:cNvSpPr txBox="1"/>
          <p:nvPr/>
        </p:nvSpPr>
        <p:spPr>
          <a:xfrm>
            <a:off x="2900081" y="2757554"/>
            <a:ext cx="5044201" cy="369332"/>
          </a:xfrm>
          <a:prstGeom prst="rect">
            <a:avLst/>
          </a:prstGeom>
          <a:noFill/>
        </p:spPr>
        <p:txBody>
          <a:bodyPr wrap="none" rtlCol="0">
            <a:spAutoFit/>
          </a:bodyPr>
          <a:lstStyle/>
          <a:p>
            <a:r>
              <a:rPr lang="en-US" dirty="0"/>
              <a:t>“</a:t>
            </a:r>
            <a:r>
              <a:rPr lang="en-US" dirty="0" err="1"/>
              <a:t>ketahui</a:t>
            </a:r>
            <a:r>
              <a:rPr lang="en-US" dirty="0"/>
              <a:t> </a:t>
            </a:r>
            <a:r>
              <a:rPr lang="en-US" dirty="0" err="1"/>
              <a:t>informasi</a:t>
            </a:r>
            <a:r>
              <a:rPr lang="en-US" dirty="0"/>
              <a:t> </a:t>
            </a:r>
            <a:r>
              <a:rPr lang="en-US" dirty="0" err="1"/>
              <a:t>pembagian</a:t>
            </a:r>
            <a:r>
              <a:rPr lang="en-US" dirty="0"/>
              <a:t> </a:t>
            </a:r>
            <a:r>
              <a:rPr lang="en-US" dirty="0" err="1"/>
              <a:t>ppkm</a:t>
            </a:r>
            <a:r>
              <a:rPr lang="en-US" dirty="0"/>
              <a:t> wilayah </a:t>
            </a:r>
            <a:r>
              <a:rPr lang="en-US" dirty="0" err="1"/>
              <a:t>jabar</a:t>
            </a:r>
            <a:r>
              <a:rPr lang="en-US" dirty="0"/>
              <a:t>” </a:t>
            </a:r>
            <a:endParaRPr lang="en-ID" dirty="0"/>
          </a:p>
        </p:txBody>
      </p:sp>
      <p:sp>
        <p:nvSpPr>
          <p:cNvPr id="8" name="Arrow: Down 7">
            <a:extLst>
              <a:ext uri="{FF2B5EF4-FFF2-40B4-BE49-F238E27FC236}">
                <a16:creationId xmlns:a16="http://schemas.microsoft.com/office/drawing/2014/main" id="{5F7635AF-7C9D-D5AA-58AE-5CC229DA85DA}"/>
              </a:ext>
            </a:extLst>
          </p:cNvPr>
          <p:cNvSpPr/>
          <p:nvPr/>
        </p:nvSpPr>
        <p:spPr>
          <a:xfrm>
            <a:off x="5133308" y="3320637"/>
            <a:ext cx="288874" cy="6794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2CB8B7B7-5CDF-3369-97D7-30E45EBB924D}"/>
              </a:ext>
            </a:extLst>
          </p:cNvPr>
          <p:cNvSpPr txBox="1"/>
          <p:nvPr/>
        </p:nvSpPr>
        <p:spPr>
          <a:xfrm>
            <a:off x="5438646" y="3429000"/>
            <a:ext cx="2312493" cy="369332"/>
          </a:xfrm>
          <a:prstGeom prst="rect">
            <a:avLst/>
          </a:prstGeom>
          <a:noFill/>
        </p:spPr>
        <p:txBody>
          <a:bodyPr wrap="none" rtlCol="0">
            <a:spAutoFit/>
          </a:bodyPr>
          <a:lstStyle/>
          <a:p>
            <a:r>
              <a:rPr lang="en-US" dirty="0">
                <a:latin typeface="+mj-lt"/>
              </a:rPr>
              <a:t>Contextual Embedding</a:t>
            </a:r>
            <a:endParaRPr lang="en-ID" dirty="0">
              <a:latin typeface="+mj-lt"/>
            </a:endParaRPr>
          </a:p>
        </p:txBody>
      </p:sp>
      <p:pic>
        <p:nvPicPr>
          <p:cNvPr id="11" name="Picture 10">
            <a:extLst>
              <a:ext uri="{FF2B5EF4-FFF2-40B4-BE49-F238E27FC236}">
                <a16:creationId xmlns:a16="http://schemas.microsoft.com/office/drawing/2014/main" id="{4F6D4873-1467-95EE-2CD4-75DD3FEA7474}"/>
              </a:ext>
            </a:extLst>
          </p:cNvPr>
          <p:cNvPicPr>
            <a:picLocks noChangeAspect="1"/>
          </p:cNvPicPr>
          <p:nvPr/>
        </p:nvPicPr>
        <p:blipFill>
          <a:blip r:embed="rId2"/>
          <a:stretch>
            <a:fillRect/>
          </a:stretch>
        </p:blipFill>
        <p:spPr>
          <a:xfrm>
            <a:off x="3731003" y="4117542"/>
            <a:ext cx="3645266" cy="891065"/>
          </a:xfrm>
          <a:prstGeom prst="rect">
            <a:avLst/>
          </a:prstGeom>
        </p:spPr>
      </p:pic>
      <p:sp>
        <p:nvSpPr>
          <p:cNvPr id="12" name="Arrow: Down 11">
            <a:extLst>
              <a:ext uri="{FF2B5EF4-FFF2-40B4-BE49-F238E27FC236}">
                <a16:creationId xmlns:a16="http://schemas.microsoft.com/office/drawing/2014/main" id="{6BEE8363-2A72-9C70-5340-8D59026DE3F6}"/>
              </a:ext>
            </a:extLst>
          </p:cNvPr>
          <p:cNvSpPr/>
          <p:nvPr/>
        </p:nvSpPr>
        <p:spPr>
          <a:xfrm>
            <a:off x="5149772" y="5243503"/>
            <a:ext cx="288874" cy="6794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DCF067BF-C0B4-83A2-9FCD-3220D19A99C7}"/>
              </a:ext>
            </a:extLst>
          </p:cNvPr>
          <p:cNvSpPr txBox="1"/>
          <p:nvPr/>
        </p:nvSpPr>
        <p:spPr>
          <a:xfrm>
            <a:off x="5907511" y="5291490"/>
            <a:ext cx="1023037" cy="369332"/>
          </a:xfrm>
          <a:prstGeom prst="rect">
            <a:avLst/>
          </a:prstGeom>
          <a:noFill/>
        </p:spPr>
        <p:txBody>
          <a:bodyPr wrap="none" rtlCol="0">
            <a:spAutoFit/>
          </a:bodyPr>
          <a:lstStyle/>
          <a:p>
            <a:r>
              <a:rPr lang="en-US" dirty="0">
                <a:latin typeface="+mj-lt"/>
              </a:rPr>
              <a:t>Classifier</a:t>
            </a:r>
            <a:endParaRPr lang="en-ID" dirty="0">
              <a:latin typeface="+mj-lt"/>
            </a:endParaRPr>
          </a:p>
        </p:txBody>
      </p:sp>
      <p:sp>
        <p:nvSpPr>
          <p:cNvPr id="14" name="TextBox 13">
            <a:extLst>
              <a:ext uri="{FF2B5EF4-FFF2-40B4-BE49-F238E27FC236}">
                <a16:creationId xmlns:a16="http://schemas.microsoft.com/office/drawing/2014/main" id="{716B5460-AE51-7545-0068-EB2F4A00EA1A}"/>
              </a:ext>
            </a:extLst>
          </p:cNvPr>
          <p:cNvSpPr txBox="1"/>
          <p:nvPr/>
        </p:nvSpPr>
        <p:spPr>
          <a:xfrm>
            <a:off x="4880611" y="5999194"/>
            <a:ext cx="886846" cy="369332"/>
          </a:xfrm>
          <a:prstGeom prst="rect">
            <a:avLst/>
          </a:prstGeom>
          <a:noFill/>
        </p:spPr>
        <p:txBody>
          <a:bodyPr wrap="none" rtlCol="0">
            <a:spAutoFit/>
          </a:bodyPr>
          <a:lstStyle/>
          <a:p>
            <a:r>
              <a:rPr lang="en-US" dirty="0"/>
              <a:t>Neutral</a:t>
            </a:r>
            <a:endParaRPr lang="en-ID" dirty="0"/>
          </a:p>
        </p:txBody>
      </p:sp>
      <p:sp>
        <p:nvSpPr>
          <p:cNvPr id="15" name="TextBox 14">
            <a:extLst>
              <a:ext uri="{FF2B5EF4-FFF2-40B4-BE49-F238E27FC236}">
                <a16:creationId xmlns:a16="http://schemas.microsoft.com/office/drawing/2014/main" id="{614BAD71-F354-7617-FECD-A541A8E62BF0}"/>
              </a:ext>
            </a:extLst>
          </p:cNvPr>
          <p:cNvSpPr txBox="1"/>
          <p:nvPr/>
        </p:nvSpPr>
        <p:spPr>
          <a:xfrm>
            <a:off x="2916545" y="1368389"/>
            <a:ext cx="5106719" cy="369332"/>
          </a:xfrm>
          <a:prstGeom prst="rect">
            <a:avLst/>
          </a:prstGeom>
          <a:noFill/>
        </p:spPr>
        <p:txBody>
          <a:bodyPr wrap="none" rtlCol="0">
            <a:spAutoFit/>
          </a:bodyPr>
          <a:lstStyle/>
          <a:p>
            <a:r>
              <a:rPr lang="en-US" dirty="0"/>
              <a:t>“</a:t>
            </a:r>
            <a:r>
              <a:rPr lang="en-US" dirty="0" err="1"/>
              <a:t>ketahui</a:t>
            </a:r>
            <a:r>
              <a:rPr lang="en-US" dirty="0"/>
              <a:t> </a:t>
            </a:r>
            <a:r>
              <a:rPr lang="en-US" dirty="0" err="1"/>
              <a:t>informasi</a:t>
            </a:r>
            <a:r>
              <a:rPr lang="en-US" dirty="0"/>
              <a:t>: </a:t>
            </a:r>
            <a:r>
              <a:rPr lang="en-US" dirty="0" err="1"/>
              <a:t>pembagian</a:t>
            </a:r>
            <a:r>
              <a:rPr lang="en-US" dirty="0"/>
              <a:t> </a:t>
            </a:r>
            <a:r>
              <a:rPr lang="en-US" dirty="0" err="1"/>
              <a:t>ppkm</a:t>
            </a:r>
            <a:r>
              <a:rPr lang="en-US" dirty="0"/>
              <a:t> wilayah </a:t>
            </a:r>
            <a:r>
              <a:rPr lang="en-US" dirty="0" err="1"/>
              <a:t>jabar</a:t>
            </a:r>
            <a:r>
              <a:rPr lang="en-US" dirty="0"/>
              <a:t>” </a:t>
            </a:r>
            <a:endParaRPr lang="en-ID" dirty="0"/>
          </a:p>
        </p:txBody>
      </p:sp>
      <p:sp>
        <p:nvSpPr>
          <p:cNvPr id="16" name="Arrow: Down 15">
            <a:extLst>
              <a:ext uri="{FF2B5EF4-FFF2-40B4-BE49-F238E27FC236}">
                <a16:creationId xmlns:a16="http://schemas.microsoft.com/office/drawing/2014/main" id="{C6638A2D-44CE-91A1-74ED-456CEF000A5C}"/>
              </a:ext>
            </a:extLst>
          </p:cNvPr>
          <p:cNvSpPr/>
          <p:nvPr/>
        </p:nvSpPr>
        <p:spPr>
          <a:xfrm>
            <a:off x="5131841" y="1971427"/>
            <a:ext cx="288874" cy="6794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DD324740-BCED-06BF-6A34-7B3B6080680B}"/>
              </a:ext>
            </a:extLst>
          </p:cNvPr>
          <p:cNvSpPr txBox="1"/>
          <p:nvPr/>
        </p:nvSpPr>
        <p:spPr>
          <a:xfrm>
            <a:off x="5922741" y="2052499"/>
            <a:ext cx="992579" cy="369332"/>
          </a:xfrm>
          <a:prstGeom prst="rect">
            <a:avLst/>
          </a:prstGeom>
          <a:noFill/>
        </p:spPr>
        <p:txBody>
          <a:bodyPr wrap="none" rtlCol="0">
            <a:spAutoFit/>
          </a:bodyPr>
          <a:lstStyle/>
          <a:p>
            <a:r>
              <a:rPr lang="en-US" dirty="0">
                <a:latin typeface="+mj-lt"/>
              </a:rPr>
              <a:t>Cleaning</a:t>
            </a:r>
            <a:endParaRPr lang="en-ID" dirty="0">
              <a:latin typeface="+mj-lt"/>
            </a:endParaRPr>
          </a:p>
        </p:txBody>
      </p:sp>
    </p:spTree>
    <p:extLst>
      <p:ext uri="{BB962C8B-B14F-4D97-AF65-F5344CB8AC3E}">
        <p14:creationId xmlns:p14="http://schemas.microsoft.com/office/powerpoint/2010/main" val="292723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D195-DEA9-8B72-393D-0DC70E0B4589}"/>
              </a:ext>
            </a:extLst>
          </p:cNvPr>
          <p:cNvSpPr>
            <a:spLocks noGrp="1"/>
          </p:cNvSpPr>
          <p:nvPr>
            <p:ph type="title"/>
          </p:nvPr>
        </p:nvSpPr>
        <p:spPr/>
        <p:txBody>
          <a:bodyPr/>
          <a:lstStyle/>
          <a:p>
            <a:r>
              <a:rPr lang="en-US" dirty="0"/>
              <a:t>What is contextual Embedding?</a:t>
            </a:r>
            <a:endParaRPr lang="en-ID" dirty="0"/>
          </a:p>
        </p:txBody>
      </p:sp>
      <p:pic>
        <p:nvPicPr>
          <p:cNvPr id="6152" name="Picture 8" descr="BERT, ELMo, &amp; GPT-2: How Contextual are Contextualized Word  Representations? | SAIL Blog">
            <a:extLst>
              <a:ext uri="{FF2B5EF4-FFF2-40B4-BE49-F238E27FC236}">
                <a16:creationId xmlns:a16="http://schemas.microsoft.com/office/drawing/2014/main" id="{945CF0BD-9C5C-193D-0CEE-CE774C43E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214" y="2664383"/>
            <a:ext cx="6684870" cy="254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2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2E10-7A64-1055-0B85-40FA3EB31D0D}"/>
              </a:ext>
            </a:extLst>
          </p:cNvPr>
          <p:cNvSpPr>
            <a:spLocks noGrp="1"/>
          </p:cNvSpPr>
          <p:nvPr>
            <p:ph type="title"/>
          </p:nvPr>
        </p:nvSpPr>
        <p:spPr/>
        <p:txBody>
          <a:bodyPr/>
          <a:lstStyle/>
          <a:p>
            <a:r>
              <a:rPr lang="en-US" dirty="0"/>
              <a:t>Modeling </a:t>
            </a:r>
            <a:endParaRPr lang="en-ID" dirty="0"/>
          </a:p>
        </p:txBody>
      </p:sp>
      <p:pic>
        <p:nvPicPr>
          <p:cNvPr id="5" name="Content Placeholder 4">
            <a:extLst>
              <a:ext uri="{FF2B5EF4-FFF2-40B4-BE49-F238E27FC236}">
                <a16:creationId xmlns:a16="http://schemas.microsoft.com/office/drawing/2014/main" id="{368E89D4-57A8-767C-88E4-70C4A1B01BDF}"/>
              </a:ext>
            </a:extLst>
          </p:cNvPr>
          <p:cNvPicPr>
            <a:picLocks noGrp="1" noChangeAspect="1"/>
          </p:cNvPicPr>
          <p:nvPr>
            <p:ph idx="1"/>
          </p:nvPr>
        </p:nvPicPr>
        <p:blipFill>
          <a:blip r:embed="rId2"/>
          <a:stretch>
            <a:fillRect/>
          </a:stretch>
        </p:blipFill>
        <p:spPr>
          <a:xfrm>
            <a:off x="838200" y="1583112"/>
            <a:ext cx="7954485" cy="3858163"/>
          </a:xfrm>
        </p:spPr>
      </p:pic>
    </p:spTree>
    <p:extLst>
      <p:ext uri="{BB962C8B-B14F-4D97-AF65-F5344CB8AC3E}">
        <p14:creationId xmlns:p14="http://schemas.microsoft.com/office/powerpoint/2010/main" val="5143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E988-1283-75E2-5C26-6D0D5013D744}"/>
              </a:ext>
            </a:extLst>
          </p:cNvPr>
          <p:cNvSpPr>
            <a:spLocks noGrp="1"/>
          </p:cNvSpPr>
          <p:nvPr>
            <p:ph type="title"/>
          </p:nvPr>
        </p:nvSpPr>
        <p:spPr/>
        <p:txBody>
          <a:bodyPr/>
          <a:lstStyle/>
          <a:p>
            <a:r>
              <a:rPr lang="en-US" dirty="0"/>
              <a:t>Bonus – Using LLM</a:t>
            </a:r>
            <a:endParaRPr lang="en-ID" dirty="0"/>
          </a:p>
        </p:txBody>
      </p:sp>
      <p:pic>
        <p:nvPicPr>
          <p:cNvPr id="5" name="Content Placeholder 4">
            <a:extLst>
              <a:ext uri="{FF2B5EF4-FFF2-40B4-BE49-F238E27FC236}">
                <a16:creationId xmlns:a16="http://schemas.microsoft.com/office/drawing/2014/main" id="{99263533-2439-A2D2-C90E-7D4CD25A4219}"/>
              </a:ext>
            </a:extLst>
          </p:cNvPr>
          <p:cNvPicPr>
            <a:picLocks noGrp="1" noChangeAspect="1"/>
          </p:cNvPicPr>
          <p:nvPr>
            <p:ph idx="1"/>
          </p:nvPr>
        </p:nvPicPr>
        <p:blipFill>
          <a:blip r:embed="rId2"/>
          <a:stretch>
            <a:fillRect/>
          </a:stretch>
        </p:blipFill>
        <p:spPr>
          <a:xfrm>
            <a:off x="1605902" y="2121647"/>
            <a:ext cx="6767133" cy="4090837"/>
          </a:xfrm>
        </p:spPr>
      </p:pic>
    </p:spTree>
    <p:extLst>
      <p:ext uri="{BB962C8B-B14F-4D97-AF65-F5344CB8AC3E}">
        <p14:creationId xmlns:p14="http://schemas.microsoft.com/office/powerpoint/2010/main" val="141760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F80D8-2185-1F65-A263-E1D6E5A38CFC}"/>
              </a:ext>
            </a:extLst>
          </p:cNvPr>
          <p:cNvSpPr>
            <a:spLocks noGrp="1"/>
          </p:cNvSpPr>
          <p:nvPr>
            <p:ph type="ctrTitle"/>
          </p:nvPr>
        </p:nvSpPr>
        <p:spPr/>
        <p:txBody>
          <a:bodyPr/>
          <a:lstStyle/>
          <a:p>
            <a:r>
              <a:rPr lang="en-US" dirty="0"/>
              <a:t>Task 2 – Named Entity Recognition</a:t>
            </a:r>
            <a:endParaRPr lang="en-ID" dirty="0"/>
          </a:p>
        </p:txBody>
      </p:sp>
      <p:sp>
        <p:nvSpPr>
          <p:cNvPr id="5" name="Subtitle 4">
            <a:extLst>
              <a:ext uri="{FF2B5EF4-FFF2-40B4-BE49-F238E27FC236}">
                <a16:creationId xmlns:a16="http://schemas.microsoft.com/office/drawing/2014/main" id="{A1F40BD7-37CB-8D70-1EF1-BCCBCF864BDB}"/>
              </a:ext>
            </a:extLst>
          </p:cNvPr>
          <p:cNvSpPr>
            <a:spLocks noGrp="1"/>
          </p:cNvSpPr>
          <p:nvPr>
            <p:ph type="subTitle" idx="1"/>
          </p:nvPr>
        </p:nvSpPr>
        <p:spPr/>
        <p:txBody>
          <a:bodyPr/>
          <a:lstStyle/>
          <a:p>
            <a:r>
              <a:rPr lang="en-US" dirty="0"/>
              <a:t>Address Element Extraction</a:t>
            </a:r>
            <a:endParaRPr lang="en-ID" dirty="0"/>
          </a:p>
        </p:txBody>
      </p:sp>
    </p:spTree>
    <p:extLst>
      <p:ext uri="{BB962C8B-B14F-4D97-AF65-F5344CB8AC3E}">
        <p14:creationId xmlns:p14="http://schemas.microsoft.com/office/powerpoint/2010/main" val="1181170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6A86-CD96-318C-DF39-517BFE80EAF3}"/>
              </a:ext>
            </a:extLst>
          </p:cNvPr>
          <p:cNvSpPr>
            <a:spLocks noGrp="1"/>
          </p:cNvSpPr>
          <p:nvPr>
            <p:ph type="title"/>
          </p:nvPr>
        </p:nvSpPr>
        <p:spPr/>
        <p:txBody>
          <a:bodyPr/>
          <a:lstStyle/>
          <a:p>
            <a:r>
              <a:rPr lang="en-US" dirty="0"/>
              <a:t>Overview</a:t>
            </a:r>
            <a:endParaRPr lang="en-ID" dirty="0"/>
          </a:p>
        </p:txBody>
      </p:sp>
      <p:sp>
        <p:nvSpPr>
          <p:cNvPr id="3" name="Content Placeholder 2">
            <a:extLst>
              <a:ext uri="{FF2B5EF4-FFF2-40B4-BE49-F238E27FC236}">
                <a16:creationId xmlns:a16="http://schemas.microsoft.com/office/drawing/2014/main" id="{117F30A0-2A38-8AB8-43D1-C2961832F061}"/>
              </a:ext>
            </a:extLst>
          </p:cNvPr>
          <p:cNvSpPr>
            <a:spLocks noGrp="1"/>
          </p:cNvSpPr>
          <p:nvPr>
            <p:ph idx="1"/>
          </p:nvPr>
        </p:nvSpPr>
        <p:spPr/>
        <p:txBody>
          <a:bodyPr/>
          <a:lstStyle/>
          <a:p>
            <a:r>
              <a:rPr lang="en-US" dirty="0"/>
              <a:t>In this demo, there are addresses collected to build a model to correctly extract Point of Interest (POI) Names and Street Names from unformatted Indonesia addresses.</a:t>
            </a:r>
          </a:p>
        </p:txBody>
      </p:sp>
      <p:pic>
        <p:nvPicPr>
          <p:cNvPr id="5" name="Picture 4">
            <a:extLst>
              <a:ext uri="{FF2B5EF4-FFF2-40B4-BE49-F238E27FC236}">
                <a16:creationId xmlns:a16="http://schemas.microsoft.com/office/drawing/2014/main" id="{BCD2878D-4BEC-0AF6-B974-5933B1D70A8E}"/>
              </a:ext>
            </a:extLst>
          </p:cNvPr>
          <p:cNvPicPr>
            <a:picLocks noChangeAspect="1"/>
          </p:cNvPicPr>
          <p:nvPr/>
        </p:nvPicPr>
        <p:blipFill>
          <a:blip r:embed="rId2"/>
          <a:stretch>
            <a:fillRect/>
          </a:stretch>
        </p:blipFill>
        <p:spPr>
          <a:xfrm>
            <a:off x="3831662" y="3101788"/>
            <a:ext cx="4528675" cy="3075175"/>
          </a:xfrm>
          <a:prstGeom prst="rect">
            <a:avLst/>
          </a:prstGeom>
        </p:spPr>
      </p:pic>
    </p:spTree>
    <p:extLst>
      <p:ext uri="{BB962C8B-B14F-4D97-AF65-F5344CB8AC3E}">
        <p14:creationId xmlns:p14="http://schemas.microsoft.com/office/powerpoint/2010/main" val="376099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A1B9-4FFE-3B06-6D79-B38D774E2F24}"/>
              </a:ext>
            </a:extLst>
          </p:cNvPr>
          <p:cNvSpPr>
            <a:spLocks noGrp="1"/>
          </p:cNvSpPr>
          <p:nvPr>
            <p:ph type="title"/>
          </p:nvPr>
        </p:nvSpPr>
        <p:spPr/>
        <p:txBody>
          <a:bodyPr/>
          <a:lstStyle/>
          <a:p>
            <a:r>
              <a:rPr lang="en-US" dirty="0"/>
              <a:t>Method</a:t>
            </a:r>
            <a:endParaRPr lang="en-ID" dirty="0"/>
          </a:p>
        </p:txBody>
      </p:sp>
      <p:sp>
        <p:nvSpPr>
          <p:cNvPr id="7" name="TextBox 6">
            <a:extLst>
              <a:ext uri="{FF2B5EF4-FFF2-40B4-BE49-F238E27FC236}">
                <a16:creationId xmlns:a16="http://schemas.microsoft.com/office/drawing/2014/main" id="{0B11DB64-4285-E731-1E21-F8E6E4D40DE6}"/>
              </a:ext>
            </a:extLst>
          </p:cNvPr>
          <p:cNvSpPr txBox="1"/>
          <p:nvPr/>
        </p:nvSpPr>
        <p:spPr>
          <a:xfrm>
            <a:off x="838200" y="2715682"/>
            <a:ext cx="5257800" cy="369332"/>
          </a:xfrm>
          <a:prstGeom prst="rect">
            <a:avLst/>
          </a:prstGeom>
          <a:noFill/>
        </p:spPr>
        <p:txBody>
          <a:bodyPr wrap="square" rtlCol="0">
            <a:spAutoFit/>
          </a:bodyPr>
          <a:lstStyle/>
          <a:p>
            <a:r>
              <a:rPr lang="en-US" sz="1600" dirty="0"/>
              <a:t>“</a:t>
            </a:r>
            <a:r>
              <a:rPr lang="en-US" sz="1600" dirty="0" err="1"/>
              <a:t>aren</a:t>
            </a:r>
            <a:r>
              <a:rPr lang="en-US" sz="1600" dirty="0"/>
              <a:t> </a:t>
            </a:r>
            <a:r>
              <a:rPr lang="en-US" sz="1600" dirty="0" err="1"/>
              <a:t>jaya</a:t>
            </a:r>
            <a:r>
              <a:rPr lang="en-US" sz="1600" dirty="0"/>
              <a:t> </a:t>
            </a:r>
            <a:r>
              <a:rPr lang="en-US" sz="1600" dirty="0" err="1"/>
              <a:t>sumb</a:t>
            </a:r>
            <a:r>
              <a:rPr lang="en-US" sz="1600" dirty="0"/>
              <a:t> iv 319 rt 3 10 17111 </a:t>
            </a:r>
            <a:r>
              <a:rPr lang="en-US" sz="1600" dirty="0" err="1"/>
              <a:t>bekasi</a:t>
            </a:r>
            <a:r>
              <a:rPr lang="en-US" sz="1600" dirty="0"/>
              <a:t> </a:t>
            </a:r>
            <a:r>
              <a:rPr lang="en-US" sz="1600" dirty="0" err="1"/>
              <a:t>timur</a:t>
            </a:r>
            <a:r>
              <a:rPr lang="en-US" dirty="0"/>
              <a:t>”	</a:t>
            </a:r>
            <a:endParaRPr lang="en-ID" dirty="0"/>
          </a:p>
        </p:txBody>
      </p:sp>
      <p:sp>
        <p:nvSpPr>
          <p:cNvPr id="8" name="Arrow: Down 7">
            <a:extLst>
              <a:ext uri="{FF2B5EF4-FFF2-40B4-BE49-F238E27FC236}">
                <a16:creationId xmlns:a16="http://schemas.microsoft.com/office/drawing/2014/main" id="{BA9A26A4-623D-8D24-DC63-7AC828632188}"/>
              </a:ext>
            </a:extLst>
          </p:cNvPr>
          <p:cNvSpPr/>
          <p:nvPr/>
        </p:nvSpPr>
        <p:spPr>
          <a:xfrm>
            <a:off x="2653553" y="3375723"/>
            <a:ext cx="340659" cy="680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D1FCF6BE-2C5C-11AE-A146-0DC713928690}"/>
              </a:ext>
            </a:extLst>
          </p:cNvPr>
          <p:cNvSpPr txBox="1"/>
          <p:nvPr/>
        </p:nvSpPr>
        <p:spPr>
          <a:xfrm>
            <a:off x="3262799" y="3466462"/>
            <a:ext cx="1281248" cy="369332"/>
          </a:xfrm>
          <a:prstGeom prst="rect">
            <a:avLst/>
          </a:prstGeom>
          <a:noFill/>
        </p:spPr>
        <p:txBody>
          <a:bodyPr wrap="none" rtlCol="0">
            <a:spAutoFit/>
          </a:bodyPr>
          <a:lstStyle/>
          <a:p>
            <a:r>
              <a:rPr lang="en-US" dirty="0"/>
              <a:t>BIO Tagging</a:t>
            </a:r>
            <a:endParaRPr lang="en-ID" dirty="0"/>
          </a:p>
        </p:txBody>
      </p:sp>
      <p:sp>
        <p:nvSpPr>
          <p:cNvPr id="10" name="TextBox 9">
            <a:extLst>
              <a:ext uri="{FF2B5EF4-FFF2-40B4-BE49-F238E27FC236}">
                <a16:creationId xmlns:a16="http://schemas.microsoft.com/office/drawing/2014/main" id="{29C2C236-3BC6-72D5-FCF1-C26A68673F6C}"/>
              </a:ext>
            </a:extLst>
          </p:cNvPr>
          <p:cNvSpPr txBox="1"/>
          <p:nvPr/>
        </p:nvSpPr>
        <p:spPr>
          <a:xfrm>
            <a:off x="1109945" y="4182884"/>
            <a:ext cx="4337791" cy="369332"/>
          </a:xfrm>
          <a:prstGeom prst="rect">
            <a:avLst/>
          </a:prstGeom>
          <a:noFill/>
        </p:spPr>
        <p:txBody>
          <a:bodyPr wrap="none" rtlCol="0">
            <a:spAutoFit/>
          </a:bodyPr>
          <a:lstStyle/>
          <a:p>
            <a:r>
              <a:rPr lang="pt-BR" dirty="0"/>
              <a:t>[O, O, B-Street, I-Street, O, O, O, O, O, O, O]</a:t>
            </a:r>
            <a:endParaRPr lang="en-ID" dirty="0"/>
          </a:p>
        </p:txBody>
      </p:sp>
      <p:sp>
        <p:nvSpPr>
          <p:cNvPr id="13" name="TextBox 12">
            <a:extLst>
              <a:ext uri="{FF2B5EF4-FFF2-40B4-BE49-F238E27FC236}">
                <a16:creationId xmlns:a16="http://schemas.microsoft.com/office/drawing/2014/main" id="{B7BBE79C-A1CB-59B1-5A20-92AAC0114471}"/>
              </a:ext>
            </a:extLst>
          </p:cNvPr>
          <p:cNvSpPr txBox="1"/>
          <p:nvPr/>
        </p:nvSpPr>
        <p:spPr>
          <a:xfrm>
            <a:off x="5088066" y="2491500"/>
            <a:ext cx="1354602" cy="369332"/>
          </a:xfrm>
          <a:prstGeom prst="rect">
            <a:avLst/>
          </a:prstGeom>
          <a:noFill/>
        </p:spPr>
        <p:txBody>
          <a:bodyPr wrap="none" rtlCol="0">
            <a:spAutoFit/>
          </a:bodyPr>
          <a:lstStyle/>
          <a:p>
            <a:r>
              <a:rPr lang="en-US" dirty="0"/>
              <a:t>Tokenization</a:t>
            </a:r>
            <a:endParaRPr lang="en-ID" dirty="0"/>
          </a:p>
        </p:txBody>
      </p:sp>
      <p:sp>
        <p:nvSpPr>
          <p:cNvPr id="14" name="Arrow: Down 13">
            <a:extLst>
              <a:ext uri="{FF2B5EF4-FFF2-40B4-BE49-F238E27FC236}">
                <a16:creationId xmlns:a16="http://schemas.microsoft.com/office/drawing/2014/main" id="{6C62952A-98B2-839D-6AC3-9066F8325F2C}"/>
              </a:ext>
            </a:extLst>
          </p:cNvPr>
          <p:cNvSpPr/>
          <p:nvPr/>
        </p:nvSpPr>
        <p:spPr>
          <a:xfrm rot="16200000">
            <a:off x="5543426" y="2788618"/>
            <a:ext cx="412646" cy="6361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Arrow: Down 14">
            <a:extLst>
              <a:ext uri="{FF2B5EF4-FFF2-40B4-BE49-F238E27FC236}">
                <a16:creationId xmlns:a16="http://schemas.microsoft.com/office/drawing/2014/main" id="{E576AC08-D290-5B4E-A839-44F77E67DDC2}"/>
              </a:ext>
            </a:extLst>
          </p:cNvPr>
          <p:cNvSpPr/>
          <p:nvPr/>
        </p:nvSpPr>
        <p:spPr>
          <a:xfrm rot="16200000">
            <a:off x="5559466" y="4036803"/>
            <a:ext cx="412646" cy="6361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858FEEEF-90BE-FF4A-CF87-7419B2928F03}"/>
              </a:ext>
            </a:extLst>
          </p:cNvPr>
          <p:cNvSpPr txBox="1"/>
          <p:nvPr/>
        </p:nvSpPr>
        <p:spPr>
          <a:xfrm>
            <a:off x="5186678" y="3747113"/>
            <a:ext cx="1354602" cy="369332"/>
          </a:xfrm>
          <a:prstGeom prst="rect">
            <a:avLst/>
          </a:prstGeom>
          <a:noFill/>
        </p:spPr>
        <p:txBody>
          <a:bodyPr wrap="none" rtlCol="0">
            <a:spAutoFit/>
          </a:bodyPr>
          <a:lstStyle/>
          <a:p>
            <a:r>
              <a:rPr lang="en-US" dirty="0"/>
              <a:t>Tokenization</a:t>
            </a:r>
            <a:endParaRPr lang="en-ID" dirty="0"/>
          </a:p>
        </p:txBody>
      </p:sp>
      <p:sp>
        <p:nvSpPr>
          <p:cNvPr id="20" name="TextBox 19">
            <a:extLst>
              <a:ext uri="{FF2B5EF4-FFF2-40B4-BE49-F238E27FC236}">
                <a16:creationId xmlns:a16="http://schemas.microsoft.com/office/drawing/2014/main" id="{13988CB5-C5A1-358C-C863-F0A5FD21BCD2}"/>
              </a:ext>
            </a:extLst>
          </p:cNvPr>
          <p:cNvSpPr txBox="1"/>
          <p:nvPr/>
        </p:nvSpPr>
        <p:spPr>
          <a:xfrm>
            <a:off x="6470073" y="2900348"/>
            <a:ext cx="2714205" cy="369332"/>
          </a:xfrm>
          <a:prstGeom prst="rect">
            <a:avLst/>
          </a:prstGeom>
          <a:noFill/>
        </p:spPr>
        <p:txBody>
          <a:bodyPr wrap="none" rtlCol="0">
            <a:spAutoFit/>
          </a:bodyPr>
          <a:lstStyle/>
          <a:p>
            <a:r>
              <a:rPr lang="en-US" dirty="0"/>
              <a:t>101,   179,  1233, 24181, …</a:t>
            </a:r>
            <a:endParaRPr lang="en-ID" dirty="0"/>
          </a:p>
        </p:txBody>
      </p:sp>
      <p:sp>
        <p:nvSpPr>
          <p:cNvPr id="21" name="TextBox 20">
            <a:extLst>
              <a:ext uri="{FF2B5EF4-FFF2-40B4-BE49-F238E27FC236}">
                <a16:creationId xmlns:a16="http://schemas.microsoft.com/office/drawing/2014/main" id="{5A28E148-AF69-C521-9E24-719DA8B7A46B}"/>
              </a:ext>
            </a:extLst>
          </p:cNvPr>
          <p:cNvSpPr txBox="1"/>
          <p:nvPr/>
        </p:nvSpPr>
        <p:spPr>
          <a:xfrm>
            <a:off x="6541280" y="4148533"/>
            <a:ext cx="2448106" cy="369332"/>
          </a:xfrm>
          <a:prstGeom prst="rect">
            <a:avLst/>
          </a:prstGeom>
          <a:noFill/>
        </p:spPr>
        <p:txBody>
          <a:bodyPr wrap="none" rtlCol="0">
            <a:spAutoFit/>
          </a:bodyPr>
          <a:lstStyle/>
          <a:p>
            <a:r>
              <a:rPr lang="en-US" dirty="0"/>
              <a:t>-100,    1,    1,    3,    3, …</a:t>
            </a:r>
            <a:endParaRPr lang="en-ID" dirty="0"/>
          </a:p>
        </p:txBody>
      </p:sp>
      <p:sp>
        <p:nvSpPr>
          <p:cNvPr id="22" name="Rectangle 21">
            <a:extLst>
              <a:ext uri="{FF2B5EF4-FFF2-40B4-BE49-F238E27FC236}">
                <a16:creationId xmlns:a16="http://schemas.microsoft.com/office/drawing/2014/main" id="{BE21A2CD-0BDE-B0FC-9698-D5DA59186041}"/>
              </a:ext>
            </a:extLst>
          </p:cNvPr>
          <p:cNvSpPr/>
          <p:nvPr/>
        </p:nvSpPr>
        <p:spPr>
          <a:xfrm>
            <a:off x="9651440" y="2396305"/>
            <a:ext cx="1354281" cy="25096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en-ID" dirty="0"/>
          </a:p>
        </p:txBody>
      </p:sp>
      <p:sp>
        <p:nvSpPr>
          <p:cNvPr id="23" name="Arrow: Down 22">
            <a:extLst>
              <a:ext uri="{FF2B5EF4-FFF2-40B4-BE49-F238E27FC236}">
                <a16:creationId xmlns:a16="http://schemas.microsoft.com/office/drawing/2014/main" id="{C3708DB4-CDF3-F50A-ECC4-4081660FF548}"/>
              </a:ext>
            </a:extLst>
          </p:cNvPr>
          <p:cNvSpPr/>
          <p:nvPr/>
        </p:nvSpPr>
        <p:spPr>
          <a:xfrm rot="16200000">
            <a:off x="9014071" y="3323722"/>
            <a:ext cx="412646" cy="6361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89074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5EFE-3766-AB0E-0FA2-6634021C72F3}"/>
              </a:ext>
            </a:extLst>
          </p:cNvPr>
          <p:cNvSpPr>
            <a:spLocks noGrp="1"/>
          </p:cNvSpPr>
          <p:nvPr>
            <p:ph type="title"/>
          </p:nvPr>
        </p:nvSpPr>
        <p:spPr/>
        <p:txBody>
          <a:bodyPr/>
          <a:lstStyle/>
          <a:p>
            <a:r>
              <a:rPr lang="en-US" dirty="0"/>
              <a:t>What is BERT?</a:t>
            </a:r>
            <a:endParaRPr lang="en-ID" dirty="0"/>
          </a:p>
        </p:txBody>
      </p:sp>
      <p:pic>
        <p:nvPicPr>
          <p:cNvPr id="8194" name="Picture 2" descr="BERT Explained: State of the art language model for NLP | by Rani Horev |  Towards Data Science">
            <a:extLst>
              <a:ext uri="{FF2B5EF4-FFF2-40B4-BE49-F238E27FC236}">
                <a16:creationId xmlns:a16="http://schemas.microsoft.com/office/drawing/2014/main" id="{6D7DE09F-0858-3C7B-4F97-A35AD4C2B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438" y="1493931"/>
            <a:ext cx="641712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93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8B0D-C288-EAE1-93EC-CABFC08AC5E6}"/>
              </a:ext>
            </a:extLst>
          </p:cNvPr>
          <p:cNvSpPr>
            <a:spLocks noGrp="1"/>
          </p:cNvSpPr>
          <p:nvPr>
            <p:ph type="title"/>
          </p:nvPr>
        </p:nvSpPr>
        <p:spPr/>
        <p:txBody>
          <a:bodyPr/>
          <a:lstStyle/>
          <a:p>
            <a:r>
              <a:rPr lang="en-US" dirty="0"/>
              <a:t>Relevance</a:t>
            </a:r>
            <a:endParaRPr lang="en-ID" dirty="0"/>
          </a:p>
        </p:txBody>
      </p:sp>
      <p:sp>
        <p:nvSpPr>
          <p:cNvPr id="3" name="Content Placeholder 2">
            <a:extLst>
              <a:ext uri="{FF2B5EF4-FFF2-40B4-BE49-F238E27FC236}">
                <a16:creationId xmlns:a16="http://schemas.microsoft.com/office/drawing/2014/main" id="{DD75687F-E74A-DB24-E8D5-C4BF01D92392}"/>
              </a:ext>
            </a:extLst>
          </p:cNvPr>
          <p:cNvSpPr>
            <a:spLocks noGrp="1"/>
          </p:cNvSpPr>
          <p:nvPr>
            <p:ph idx="1"/>
          </p:nvPr>
        </p:nvSpPr>
        <p:spPr/>
        <p:txBody>
          <a:bodyPr/>
          <a:lstStyle/>
          <a:p>
            <a:r>
              <a:rPr lang="en-US" dirty="0"/>
              <a:t>Root cause analysis, in this case why people survive/not survive in RMS Titanic Accident</a:t>
            </a:r>
          </a:p>
          <a:p>
            <a:pPr marL="0" indent="0">
              <a:buNone/>
            </a:pPr>
            <a:endParaRPr lang="en-US" dirty="0"/>
          </a:p>
          <a:p>
            <a:endParaRPr lang="en-ID" dirty="0"/>
          </a:p>
        </p:txBody>
      </p:sp>
    </p:spTree>
    <p:extLst>
      <p:ext uri="{BB962C8B-B14F-4D97-AF65-F5344CB8AC3E}">
        <p14:creationId xmlns:p14="http://schemas.microsoft.com/office/powerpoint/2010/main" val="2663867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4A-996E-5C9D-1095-47CA707CEDD3}"/>
              </a:ext>
            </a:extLst>
          </p:cNvPr>
          <p:cNvSpPr>
            <a:spLocks noGrp="1"/>
          </p:cNvSpPr>
          <p:nvPr>
            <p:ph type="title"/>
          </p:nvPr>
        </p:nvSpPr>
        <p:spPr/>
        <p:txBody>
          <a:bodyPr/>
          <a:lstStyle/>
          <a:p>
            <a:r>
              <a:rPr lang="en-US" dirty="0"/>
              <a:t>Result</a:t>
            </a:r>
            <a:endParaRPr lang="en-ID" dirty="0"/>
          </a:p>
        </p:txBody>
      </p:sp>
      <p:pic>
        <p:nvPicPr>
          <p:cNvPr id="5" name="Content Placeholder 4">
            <a:extLst>
              <a:ext uri="{FF2B5EF4-FFF2-40B4-BE49-F238E27FC236}">
                <a16:creationId xmlns:a16="http://schemas.microsoft.com/office/drawing/2014/main" id="{F04C8C6A-C0D5-1AB1-44B4-FF66D712FBE7}"/>
              </a:ext>
            </a:extLst>
          </p:cNvPr>
          <p:cNvPicPr>
            <a:picLocks noGrp="1" noChangeAspect="1"/>
          </p:cNvPicPr>
          <p:nvPr>
            <p:ph idx="1"/>
          </p:nvPr>
        </p:nvPicPr>
        <p:blipFill>
          <a:blip r:embed="rId2"/>
          <a:stretch>
            <a:fillRect/>
          </a:stretch>
        </p:blipFill>
        <p:spPr>
          <a:xfrm>
            <a:off x="3833497" y="1422388"/>
            <a:ext cx="4525006" cy="2181529"/>
          </a:xfrm>
        </p:spPr>
      </p:pic>
      <p:pic>
        <p:nvPicPr>
          <p:cNvPr id="7" name="Picture 6">
            <a:extLst>
              <a:ext uri="{FF2B5EF4-FFF2-40B4-BE49-F238E27FC236}">
                <a16:creationId xmlns:a16="http://schemas.microsoft.com/office/drawing/2014/main" id="{4CDB91C9-3EE9-293F-5FDF-A8D8F5354B4F}"/>
              </a:ext>
            </a:extLst>
          </p:cNvPr>
          <p:cNvPicPr>
            <a:picLocks noChangeAspect="1"/>
          </p:cNvPicPr>
          <p:nvPr/>
        </p:nvPicPr>
        <p:blipFill>
          <a:blip r:embed="rId3"/>
          <a:stretch>
            <a:fillRect/>
          </a:stretch>
        </p:blipFill>
        <p:spPr>
          <a:xfrm>
            <a:off x="3302798" y="3777786"/>
            <a:ext cx="6523707" cy="2181528"/>
          </a:xfrm>
          <a:prstGeom prst="rect">
            <a:avLst/>
          </a:prstGeom>
        </p:spPr>
      </p:pic>
    </p:spTree>
    <p:extLst>
      <p:ext uri="{BB962C8B-B14F-4D97-AF65-F5344CB8AC3E}">
        <p14:creationId xmlns:p14="http://schemas.microsoft.com/office/powerpoint/2010/main" val="389758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7051-6238-6127-5C03-9F308093E5E3}"/>
              </a:ext>
            </a:extLst>
          </p:cNvPr>
          <p:cNvSpPr>
            <a:spLocks noGrp="1"/>
          </p:cNvSpPr>
          <p:nvPr>
            <p:ph type="title"/>
          </p:nvPr>
        </p:nvSpPr>
        <p:spPr/>
        <p:txBody>
          <a:bodyPr/>
          <a:lstStyle/>
          <a:p>
            <a:r>
              <a:rPr lang="en-US" dirty="0"/>
              <a:t>Bonus – Using LLM</a:t>
            </a:r>
            <a:endParaRPr lang="en-ID" dirty="0"/>
          </a:p>
        </p:txBody>
      </p:sp>
      <p:pic>
        <p:nvPicPr>
          <p:cNvPr id="5" name="Content Placeholder 4">
            <a:extLst>
              <a:ext uri="{FF2B5EF4-FFF2-40B4-BE49-F238E27FC236}">
                <a16:creationId xmlns:a16="http://schemas.microsoft.com/office/drawing/2014/main" id="{969404A7-2249-B72F-5305-D30C8C27988E}"/>
              </a:ext>
            </a:extLst>
          </p:cNvPr>
          <p:cNvPicPr>
            <a:picLocks noGrp="1" noChangeAspect="1"/>
          </p:cNvPicPr>
          <p:nvPr>
            <p:ph idx="1"/>
          </p:nvPr>
        </p:nvPicPr>
        <p:blipFill>
          <a:blip r:embed="rId2"/>
          <a:stretch>
            <a:fillRect/>
          </a:stretch>
        </p:blipFill>
        <p:spPr>
          <a:xfrm>
            <a:off x="1791512" y="1960283"/>
            <a:ext cx="7379382" cy="4538929"/>
          </a:xfrm>
        </p:spPr>
      </p:pic>
    </p:spTree>
    <p:extLst>
      <p:ext uri="{BB962C8B-B14F-4D97-AF65-F5344CB8AC3E}">
        <p14:creationId xmlns:p14="http://schemas.microsoft.com/office/powerpoint/2010/main" val="96582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7DD3-3992-9AC9-E271-17E5D8DC8ABF}"/>
              </a:ext>
            </a:extLst>
          </p:cNvPr>
          <p:cNvSpPr>
            <a:spLocks noGrp="1"/>
          </p:cNvSpPr>
          <p:nvPr>
            <p:ph type="title"/>
          </p:nvPr>
        </p:nvSpPr>
        <p:spPr/>
        <p:txBody>
          <a:bodyPr/>
          <a:lstStyle/>
          <a:p>
            <a:r>
              <a:rPr lang="en-US" dirty="0"/>
              <a:t>Steps</a:t>
            </a:r>
            <a:endParaRPr lang="en-ID" dirty="0"/>
          </a:p>
        </p:txBody>
      </p:sp>
      <p:sp>
        <p:nvSpPr>
          <p:cNvPr id="3" name="Content Placeholder 2">
            <a:extLst>
              <a:ext uri="{FF2B5EF4-FFF2-40B4-BE49-F238E27FC236}">
                <a16:creationId xmlns:a16="http://schemas.microsoft.com/office/drawing/2014/main" id="{2B9A3A67-784F-D078-B701-BB9E4BF64921}"/>
              </a:ext>
            </a:extLst>
          </p:cNvPr>
          <p:cNvSpPr>
            <a:spLocks noGrp="1"/>
          </p:cNvSpPr>
          <p:nvPr>
            <p:ph idx="1"/>
          </p:nvPr>
        </p:nvSpPr>
        <p:spPr/>
        <p:txBody>
          <a:bodyPr/>
          <a:lstStyle/>
          <a:p>
            <a:r>
              <a:rPr lang="en-US" dirty="0"/>
              <a:t>Data Overview</a:t>
            </a:r>
          </a:p>
          <a:p>
            <a:r>
              <a:rPr lang="en-US" dirty="0"/>
              <a:t>EDA</a:t>
            </a:r>
          </a:p>
          <a:p>
            <a:r>
              <a:rPr lang="en-US" dirty="0"/>
              <a:t>Cluster Analysis</a:t>
            </a:r>
          </a:p>
          <a:p>
            <a:r>
              <a:rPr lang="en-US" dirty="0"/>
              <a:t>Modeling</a:t>
            </a:r>
          </a:p>
          <a:p>
            <a:r>
              <a:rPr lang="en-US" dirty="0"/>
              <a:t>Deployment</a:t>
            </a:r>
            <a:endParaRPr lang="en-ID" dirty="0"/>
          </a:p>
        </p:txBody>
      </p:sp>
    </p:spTree>
    <p:extLst>
      <p:ext uri="{BB962C8B-B14F-4D97-AF65-F5344CB8AC3E}">
        <p14:creationId xmlns:p14="http://schemas.microsoft.com/office/powerpoint/2010/main" val="95884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2EB6-1767-A768-DF99-C21042BC59BB}"/>
              </a:ext>
            </a:extLst>
          </p:cNvPr>
          <p:cNvSpPr>
            <a:spLocks noGrp="1"/>
          </p:cNvSpPr>
          <p:nvPr>
            <p:ph type="title"/>
          </p:nvPr>
        </p:nvSpPr>
        <p:spPr/>
        <p:txBody>
          <a:bodyPr/>
          <a:lstStyle/>
          <a:p>
            <a:r>
              <a:rPr lang="en-US" dirty="0"/>
              <a:t>Data Overview</a:t>
            </a:r>
            <a:endParaRPr lang="en-ID" dirty="0"/>
          </a:p>
        </p:txBody>
      </p:sp>
      <p:pic>
        <p:nvPicPr>
          <p:cNvPr id="5" name="Content Placeholder 4">
            <a:extLst>
              <a:ext uri="{FF2B5EF4-FFF2-40B4-BE49-F238E27FC236}">
                <a16:creationId xmlns:a16="http://schemas.microsoft.com/office/drawing/2014/main" id="{47ECF9C8-3718-279B-3970-26935FFECD39}"/>
              </a:ext>
            </a:extLst>
          </p:cNvPr>
          <p:cNvPicPr>
            <a:picLocks noGrp="1" noChangeAspect="1"/>
          </p:cNvPicPr>
          <p:nvPr>
            <p:ph idx="1"/>
          </p:nvPr>
        </p:nvPicPr>
        <p:blipFill>
          <a:blip r:embed="rId2"/>
          <a:stretch>
            <a:fillRect/>
          </a:stretch>
        </p:blipFill>
        <p:spPr>
          <a:xfrm>
            <a:off x="838200" y="1666804"/>
            <a:ext cx="10515600" cy="1942792"/>
          </a:xfrm>
        </p:spPr>
      </p:pic>
      <p:sp>
        <p:nvSpPr>
          <p:cNvPr id="6" name="TextBox 5">
            <a:extLst>
              <a:ext uri="{FF2B5EF4-FFF2-40B4-BE49-F238E27FC236}">
                <a16:creationId xmlns:a16="http://schemas.microsoft.com/office/drawing/2014/main" id="{23AFCEA7-14DC-30D1-C8FB-3F12CF8DF246}"/>
              </a:ext>
            </a:extLst>
          </p:cNvPr>
          <p:cNvSpPr txBox="1"/>
          <p:nvPr/>
        </p:nvSpPr>
        <p:spPr>
          <a:xfrm>
            <a:off x="838200" y="3766782"/>
            <a:ext cx="9498842" cy="2031325"/>
          </a:xfrm>
          <a:prstGeom prst="rect">
            <a:avLst/>
          </a:prstGeom>
          <a:noFill/>
        </p:spPr>
        <p:txBody>
          <a:bodyPr wrap="square" rtlCol="0">
            <a:spAutoFit/>
          </a:bodyPr>
          <a:lstStyle/>
          <a:p>
            <a:r>
              <a:rPr lang="en-US" dirty="0"/>
              <a:t>The data has been split into two groups: training set (train.csv) and test set (test.csv)</a:t>
            </a:r>
          </a:p>
          <a:p>
            <a:endParaRPr lang="en-US" dirty="0"/>
          </a:p>
          <a:p>
            <a:r>
              <a:rPr lang="en-US" dirty="0"/>
              <a:t>The training set should be used to make machine learning model that contains the outcome (survivability) as the ground truth. This dataset has 891 data points</a:t>
            </a:r>
          </a:p>
          <a:p>
            <a:endParaRPr lang="en-US" dirty="0"/>
          </a:p>
          <a:p>
            <a:r>
              <a:rPr lang="en-US" dirty="0"/>
              <a:t>The test set should be used to gauge the model performance on unseen data, in this dataset we don’t know the outcome of the passenger. This dataset has 498 data points</a:t>
            </a:r>
            <a:endParaRPr lang="en-ID" dirty="0"/>
          </a:p>
        </p:txBody>
      </p:sp>
    </p:spTree>
    <p:extLst>
      <p:ext uri="{BB962C8B-B14F-4D97-AF65-F5344CB8AC3E}">
        <p14:creationId xmlns:p14="http://schemas.microsoft.com/office/powerpoint/2010/main" val="9601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43E3-08A8-82CD-0238-700621BBD368}"/>
              </a:ext>
            </a:extLst>
          </p:cNvPr>
          <p:cNvSpPr>
            <a:spLocks noGrp="1"/>
          </p:cNvSpPr>
          <p:nvPr>
            <p:ph type="title"/>
          </p:nvPr>
        </p:nvSpPr>
        <p:spPr/>
        <p:txBody>
          <a:bodyPr/>
          <a:lstStyle/>
          <a:p>
            <a:r>
              <a:rPr lang="en-US" dirty="0"/>
              <a:t>Data Overview – </a:t>
            </a:r>
            <a:r>
              <a:rPr lang="en-US" dirty="0" err="1"/>
              <a:t>contd</a:t>
            </a:r>
            <a:endParaRPr lang="en-ID" dirty="0"/>
          </a:p>
        </p:txBody>
      </p:sp>
      <p:sp>
        <p:nvSpPr>
          <p:cNvPr id="3" name="Content Placeholder 2">
            <a:extLst>
              <a:ext uri="{FF2B5EF4-FFF2-40B4-BE49-F238E27FC236}">
                <a16:creationId xmlns:a16="http://schemas.microsoft.com/office/drawing/2014/main" id="{53105533-7920-F69D-CB57-378A663BF3AA}"/>
              </a:ext>
            </a:extLst>
          </p:cNvPr>
          <p:cNvSpPr>
            <a:spLocks noGrp="1"/>
          </p:cNvSpPr>
          <p:nvPr>
            <p:ph idx="1"/>
          </p:nvPr>
        </p:nvSpPr>
        <p:spPr/>
        <p:txBody>
          <a:bodyPr>
            <a:normAutofit fontScale="70000" lnSpcReduction="20000"/>
          </a:bodyPr>
          <a:lstStyle/>
          <a:p>
            <a:r>
              <a:rPr lang="en-US" dirty="0" err="1"/>
              <a:t>PassengerId</a:t>
            </a:r>
            <a:r>
              <a:rPr lang="en-US" dirty="0"/>
              <a:t>: Unique identifier for each passenger</a:t>
            </a:r>
          </a:p>
          <a:p>
            <a:r>
              <a:rPr lang="en-US" dirty="0"/>
              <a:t>Survived: Survival status (0 = No, 1 = Yes)</a:t>
            </a:r>
          </a:p>
          <a:p>
            <a:r>
              <a:rPr lang="en-US" dirty="0" err="1"/>
              <a:t>Pclass</a:t>
            </a:r>
            <a:r>
              <a:rPr lang="en-US" dirty="0"/>
              <a:t>: Ticket class (1 = 1st, 2 = 2nd, 3 = 3rd)</a:t>
            </a:r>
          </a:p>
          <a:p>
            <a:r>
              <a:rPr lang="en-US" dirty="0"/>
              <a:t>Name: Passenger's name</a:t>
            </a:r>
          </a:p>
          <a:p>
            <a:r>
              <a:rPr lang="en-US" dirty="0"/>
              <a:t>Sex: Gender</a:t>
            </a:r>
          </a:p>
          <a:p>
            <a:r>
              <a:rPr lang="en-US" dirty="0"/>
              <a:t>Age: Age of the passenger</a:t>
            </a:r>
          </a:p>
          <a:p>
            <a:r>
              <a:rPr lang="en-US" dirty="0" err="1"/>
              <a:t>SibSp</a:t>
            </a:r>
            <a:r>
              <a:rPr lang="en-US" dirty="0"/>
              <a:t>: Number of siblings or spouses aboard the Titanic</a:t>
            </a:r>
          </a:p>
          <a:p>
            <a:r>
              <a:rPr lang="en-US" dirty="0"/>
              <a:t>Parch: Number of parents or children aboard the Titanic</a:t>
            </a:r>
          </a:p>
          <a:p>
            <a:r>
              <a:rPr lang="en-US" dirty="0"/>
              <a:t>Ticket: Ticket number</a:t>
            </a:r>
          </a:p>
          <a:p>
            <a:r>
              <a:rPr lang="en-US" dirty="0"/>
              <a:t>Fare: Passenger fare</a:t>
            </a:r>
          </a:p>
          <a:p>
            <a:r>
              <a:rPr lang="en-US" dirty="0"/>
              <a:t>Cabin: Cabin number</a:t>
            </a:r>
          </a:p>
          <a:p>
            <a:r>
              <a:rPr lang="en-US" dirty="0"/>
              <a:t>Embarked: Port of embarkation (C = Cherbourg, Q = Queenstown, S = Southampton)</a:t>
            </a:r>
            <a:endParaRPr lang="en-ID" dirty="0"/>
          </a:p>
        </p:txBody>
      </p:sp>
    </p:spTree>
    <p:extLst>
      <p:ext uri="{BB962C8B-B14F-4D97-AF65-F5344CB8AC3E}">
        <p14:creationId xmlns:p14="http://schemas.microsoft.com/office/powerpoint/2010/main" val="29572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139F-2B89-804E-EFD3-8744EE4F5043}"/>
              </a:ext>
            </a:extLst>
          </p:cNvPr>
          <p:cNvSpPr>
            <a:spLocks noGrp="1"/>
          </p:cNvSpPr>
          <p:nvPr>
            <p:ph type="title"/>
          </p:nvPr>
        </p:nvSpPr>
        <p:spPr/>
        <p:txBody>
          <a:bodyPr/>
          <a:lstStyle/>
          <a:p>
            <a:r>
              <a:rPr lang="en-US" dirty="0"/>
              <a:t>EDA</a:t>
            </a:r>
            <a:endParaRPr lang="en-ID" dirty="0"/>
          </a:p>
        </p:txBody>
      </p:sp>
      <p:pic>
        <p:nvPicPr>
          <p:cNvPr id="5" name="Content Placeholder 4">
            <a:extLst>
              <a:ext uri="{FF2B5EF4-FFF2-40B4-BE49-F238E27FC236}">
                <a16:creationId xmlns:a16="http://schemas.microsoft.com/office/drawing/2014/main" id="{4722AD4D-E5AA-F4BE-FE5D-74035B251E07}"/>
              </a:ext>
            </a:extLst>
          </p:cNvPr>
          <p:cNvPicPr>
            <a:picLocks noGrp="1" noChangeAspect="1"/>
          </p:cNvPicPr>
          <p:nvPr>
            <p:ph idx="1"/>
          </p:nvPr>
        </p:nvPicPr>
        <p:blipFill>
          <a:blip r:embed="rId2"/>
          <a:stretch>
            <a:fillRect/>
          </a:stretch>
        </p:blipFill>
        <p:spPr>
          <a:xfrm>
            <a:off x="838200" y="1690688"/>
            <a:ext cx="3119651" cy="4357338"/>
          </a:xfrm>
        </p:spPr>
      </p:pic>
      <p:sp>
        <p:nvSpPr>
          <p:cNvPr id="6" name="TextBox 5">
            <a:extLst>
              <a:ext uri="{FF2B5EF4-FFF2-40B4-BE49-F238E27FC236}">
                <a16:creationId xmlns:a16="http://schemas.microsoft.com/office/drawing/2014/main" id="{9B7CDF90-CD00-BD57-C540-F5908A8A06DC}"/>
              </a:ext>
            </a:extLst>
          </p:cNvPr>
          <p:cNvSpPr txBox="1"/>
          <p:nvPr/>
        </p:nvSpPr>
        <p:spPr>
          <a:xfrm>
            <a:off x="6050509" y="2413337"/>
            <a:ext cx="4367284" cy="2031325"/>
          </a:xfrm>
          <a:prstGeom prst="rect">
            <a:avLst/>
          </a:prstGeom>
          <a:noFill/>
        </p:spPr>
        <p:txBody>
          <a:bodyPr wrap="square" rtlCol="0">
            <a:spAutoFit/>
          </a:bodyPr>
          <a:lstStyle/>
          <a:p>
            <a:r>
              <a:rPr lang="en-US" dirty="0"/>
              <a:t>The train dataset has several columns that have missing values on it. </a:t>
            </a:r>
          </a:p>
          <a:p>
            <a:endParaRPr lang="en-US" dirty="0"/>
          </a:p>
          <a:p>
            <a:r>
              <a:rPr lang="en-US" dirty="0"/>
              <a:t>Current modern machine learning model should be able to handle missing value effectively, however we still need to the cause</a:t>
            </a:r>
          </a:p>
        </p:txBody>
      </p:sp>
    </p:spTree>
    <p:extLst>
      <p:ext uri="{BB962C8B-B14F-4D97-AF65-F5344CB8AC3E}">
        <p14:creationId xmlns:p14="http://schemas.microsoft.com/office/powerpoint/2010/main" val="984061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E547E5-288A-B9AA-E0B1-104A46E42494}"/>
              </a:ext>
            </a:extLst>
          </p:cNvPr>
          <p:cNvPicPr>
            <a:picLocks noGrp="1" noChangeAspect="1"/>
          </p:cNvPicPr>
          <p:nvPr>
            <p:ph idx="1"/>
          </p:nvPr>
        </p:nvPicPr>
        <p:blipFill>
          <a:blip r:embed="rId2"/>
          <a:stretch>
            <a:fillRect/>
          </a:stretch>
        </p:blipFill>
        <p:spPr>
          <a:xfrm>
            <a:off x="1042007" y="274729"/>
            <a:ext cx="9697711" cy="6434625"/>
          </a:xfrm>
        </p:spPr>
      </p:pic>
    </p:spTree>
    <p:extLst>
      <p:ext uri="{BB962C8B-B14F-4D97-AF65-F5344CB8AC3E}">
        <p14:creationId xmlns:p14="http://schemas.microsoft.com/office/powerpoint/2010/main" val="38234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9415F25-4B3E-5887-0768-41F9A5E85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9181" y="267168"/>
            <a:ext cx="7311735" cy="632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63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736</TotalTime>
  <Words>544</Words>
  <Application>Microsoft Office PowerPoint</Application>
  <PresentationFormat>Widescreen</PresentationFormat>
  <Paragraphs>76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Tw Cen MT</vt:lpstr>
      <vt:lpstr>Tw Cen MT Condensed</vt:lpstr>
      <vt:lpstr>Wingdings 3</vt:lpstr>
      <vt:lpstr>Integral</vt:lpstr>
      <vt:lpstr>Task 1</vt:lpstr>
      <vt:lpstr>Task Overview</vt:lpstr>
      <vt:lpstr>Relevance</vt:lpstr>
      <vt:lpstr>Steps</vt:lpstr>
      <vt:lpstr>Data Overview</vt:lpstr>
      <vt:lpstr>Data Overview – contd</vt:lpstr>
      <vt:lpstr>EDA</vt:lpstr>
      <vt:lpstr>PowerPoint Presentation</vt:lpstr>
      <vt:lpstr>PowerPoint Presentation</vt:lpstr>
      <vt:lpstr>Pivot Analysis on Survivability</vt:lpstr>
      <vt:lpstr>Cluster Analysis</vt:lpstr>
      <vt:lpstr>Feature Engineering</vt:lpstr>
      <vt:lpstr>PowerPoint Presentation</vt:lpstr>
      <vt:lpstr>Modeling</vt:lpstr>
      <vt:lpstr>Hyperparameter TUning</vt:lpstr>
      <vt:lpstr>Performance</vt:lpstr>
      <vt:lpstr>Model Explainability</vt:lpstr>
      <vt:lpstr>Prediction Example 1</vt:lpstr>
      <vt:lpstr>Prediction Example 2</vt:lpstr>
      <vt:lpstr>Task 2</vt:lpstr>
      <vt:lpstr>Overview</vt:lpstr>
      <vt:lpstr>Method</vt:lpstr>
      <vt:lpstr>What is contextual Embedding?</vt:lpstr>
      <vt:lpstr>Modeling </vt:lpstr>
      <vt:lpstr>Bonus – Using LLM</vt:lpstr>
      <vt:lpstr>Task 2 – Named Entity Recognition</vt:lpstr>
      <vt:lpstr>Overview</vt:lpstr>
      <vt:lpstr>Method</vt:lpstr>
      <vt:lpstr>What is BERT?</vt:lpstr>
      <vt:lpstr>Result</vt:lpstr>
      <vt:lpstr>Bonus – Using LLM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H P</dc:creator>
  <cp:lastModifiedBy>H P</cp:lastModifiedBy>
  <cp:revision>6</cp:revision>
  <dcterms:created xsi:type="dcterms:W3CDTF">2024-06-19T12:39:10Z</dcterms:created>
  <dcterms:modified xsi:type="dcterms:W3CDTF">2024-06-20T00:55:23Z</dcterms:modified>
</cp:coreProperties>
</file>