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74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4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634"/>
            <a:ext cx="8153400" cy="134196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E3F-AA22-44DD-91D3-432354636A91}" type="datetime1">
              <a:rPr lang="ja-JP" altLang="en-US"/>
              <a:pPr>
                <a:defRPr/>
              </a:pPr>
              <a:t>2022/4/13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Slide Number Placeholder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96D0F-B3F4-49CE-A1F3-9EE06A52D306}" type="slidenum">
              <a:rPr lang="ja-JP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4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C469-022C-4043-8871-96C666A6ABA1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577-3837-4FEE-84AA-AEF8D3451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62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34441" y="1386574"/>
            <a:ext cx="8050734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400" b="1" dirty="0"/>
              <a:t>1. </a:t>
            </a:r>
            <a:r>
              <a:rPr lang="en-US" altLang="ja-JP" sz="2400" b="1" dirty="0" err="1"/>
              <a:t>Từ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ngoại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lai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có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thành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phần</a:t>
            </a:r>
            <a:r>
              <a:rPr lang="en-US" altLang="ja-JP" sz="2400" b="1" dirty="0"/>
              <a:t> </a:t>
            </a:r>
            <a:r>
              <a:rPr lang="en-US" altLang="ja-JP" sz="2400" b="1" dirty="0" err="1"/>
              <a:t>âm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tiết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là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nguyên</a:t>
            </a:r>
            <a:r>
              <a:rPr lang="en-US" altLang="ja-JP" sz="2400" b="1" dirty="0"/>
              <a:t> </a:t>
            </a:r>
            <a:r>
              <a:rPr lang="en-US" altLang="ja-JP" sz="2400" b="1" dirty="0" err="1"/>
              <a:t>âm</a:t>
            </a:r>
            <a:r>
              <a:rPr lang="en-US" altLang="ja-JP" sz="2400" b="1" dirty="0"/>
              <a:t> "</a:t>
            </a:r>
            <a:r>
              <a:rPr lang="en-US" altLang="ja-JP" sz="2400" b="1" dirty="0" err="1"/>
              <a:t>a,i,u,e,o</a:t>
            </a:r>
            <a:r>
              <a:rPr lang="en-US" altLang="ja-JP" sz="2400" b="1" dirty="0"/>
              <a:t>":</a:t>
            </a:r>
            <a:endParaRPr lang="en-US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520792" y="2029386"/>
            <a:ext cx="8306948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 err="1">
                <a:solidFill>
                  <a:schemeClr val="bg1"/>
                </a:solidFill>
              </a:rPr>
              <a:t>Chuyển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nguyên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dạng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của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sang Katakana. 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59306" y="4365104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カメラ</a:t>
            </a:r>
            <a:endParaRPr lang="ja-JP" altLang="en-US" sz="40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09401" y="3513327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Memo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50972" y="4286026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</a:t>
            </a:r>
            <a:r>
              <a:rPr lang="en-US" altLang="ja-JP" sz="4000" dirty="0" smtClean="0"/>
              <a:t>amera</a:t>
            </a:r>
            <a:endParaRPr lang="ja-JP" altLang="en-US" sz="40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30043" y="2708920"/>
            <a:ext cx="1958458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Tomato</a:t>
            </a:r>
            <a:endParaRPr lang="ja-JP" altLang="en-US" sz="4000" dirty="0" smtClean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159305" y="2708920"/>
            <a:ext cx="3590206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トマト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48720" y="3528107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メモ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09401" y="5221830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Potato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168580" y="5163289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ポテト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38095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10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chemeClr val="bg1"/>
                </a:solidFill>
              </a:rPr>
              <a:t>- Đối với từ có âm </a:t>
            </a:r>
            <a:r>
              <a:rPr lang="pt-BR" altLang="ja-JP" sz="3200" dirty="0">
                <a:solidFill>
                  <a:srgbClr val="FFFF00"/>
                </a:solidFill>
              </a:rPr>
              <a:t>"-a-e", "-o-e", "-u-e"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ゲーム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5" y="3284984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case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game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348529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ケース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097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11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</a:t>
            </a:r>
            <a:r>
              <a:rPr lang="en-US" altLang="ja-JP" sz="3200" dirty="0" err="1">
                <a:solidFill>
                  <a:srgbClr val="FFFF00"/>
                </a:solidFill>
              </a:rPr>
              <a:t>ation</a:t>
            </a:r>
            <a:r>
              <a:rPr lang="en-US" altLang="ja-JP" sz="3200" dirty="0">
                <a:solidFill>
                  <a:srgbClr val="FFFF00"/>
                </a:solidFill>
              </a:rPr>
              <a:t>", "-</a:t>
            </a:r>
            <a:r>
              <a:rPr lang="en-US" altLang="ja-JP" sz="3200" dirty="0" err="1">
                <a:solidFill>
                  <a:srgbClr val="FFFF00"/>
                </a:solidFill>
              </a:rPr>
              <a:t>otion</a:t>
            </a:r>
            <a:r>
              <a:rPr lang="en-US" altLang="ja-JP" sz="3200" dirty="0">
                <a:solidFill>
                  <a:srgbClr val="FFFF00"/>
                </a:solidFill>
              </a:rPr>
              <a:t>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88128" y="4055483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ローション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8071" y="277134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automation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62367" y="4043779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lotion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583113" y="278092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オートメーション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8128" y="5458459"/>
            <a:ext cx="430885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インフォメーション</a:t>
            </a:r>
            <a:endParaRPr lang="ja-JP" altLang="en-US" sz="40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7544" y="5446755"/>
            <a:ext cx="316835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information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59096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12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"-ire", "-</a:t>
            </a:r>
            <a:r>
              <a:rPr lang="en-US" altLang="ja-JP" sz="3200" dirty="0" err="1">
                <a:solidFill>
                  <a:srgbClr val="FFFF00"/>
                </a:solidFill>
              </a:rPr>
              <a:t>ture</a:t>
            </a:r>
            <a:r>
              <a:rPr lang="en-US" altLang="ja-JP" sz="3200" dirty="0">
                <a:solidFill>
                  <a:srgbClr val="FFFF00"/>
                </a:solidFill>
              </a:rPr>
              <a:t>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4" y="328498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culture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16016" y="329456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カルチャー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72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13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200" b="1" dirty="0"/>
              <a:t>4. </a:t>
            </a:r>
            <a:r>
              <a:rPr lang="en-US" altLang="ja-JP" sz="3200" b="1" dirty="0" err="1"/>
              <a:t>Âm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ngắt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</a:t>
            </a:r>
            <a:r>
              <a:rPr lang="en-US" altLang="ja-JP" sz="3200" dirty="0" err="1">
                <a:solidFill>
                  <a:srgbClr val="FFFF00"/>
                </a:solidFill>
              </a:rPr>
              <a:t>ck</a:t>
            </a:r>
            <a:r>
              <a:rPr lang="en-US" altLang="ja-JP" sz="3200" dirty="0">
                <a:solidFill>
                  <a:srgbClr val="FFFF00"/>
                </a:solidFill>
              </a:rPr>
              <a:t>", "-x", "-</a:t>
            </a:r>
            <a:r>
              <a:rPr lang="en-US" altLang="ja-JP" sz="3200" dirty="0" err="1">
                <a:solidFill>
                  <a:srgbClr val="FFFF00"/>
                </a:solidFill>
              </a:rPr>
              <a:t>tch</a:t>
            </a:r>
            <a:r>
              <a:rPr lang="en-US" altLang="ja-JP" sz="3200" dirty="0">
                <a:solidFill>
                  <a:srgbClr val="FFFF00"/>
                </a:solidFill>
              </a:rPr>
              <a:t>", "-</a:t>
            </a:r>
            <a:r>
              <a:rPr lang="en-US" altLang="ja-JP" sz="3200" dirty="0" err="1">
                <a:solidFill>
                  <a:srgbClr val="FFFF00"/>
                </a:solidFill>
              </a:rPr>
              <a:t>dge</a:t>
            </a:r>
            <a:r>
              <a:rPr lang="en-US" altLang="ja-JP" sz="3200" dirty="0">
                <a:solidFill>
                  <a:srgbClr val="FFFF00"/>
                </a:solidFill>
              </a:rPr>
              <a:t>". 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4" y="328498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block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16016" y="329456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ブロック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0974" y="4509120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match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016" y="4518704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マッチ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94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14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200" b="1" dirty="0"/>
              <a:t>4. </a:t>
            </a:r>
            <a:r>
              <a:rPr lang="en-US" altLang="ja-JP" sz="3200" b="1" dirty="0" err="1"/>
              <a:t>Âm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ngắt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</a:t>
            </a:r>
            <a:r>
              <a:rPr lang="en-US" altLang="ja-JP" sz="3200" dirty="0" err="1">
                <a:solidFill>
                  <a:srgbClr val="FFFF00"/>
                </a:solidFill>
              </a:rPr>
              <a:t>ss</a:t>
            </a:r>
            <a:r>
              <a:rPr lang="en-US" altLang="ja-JP" sz="3200" dirty="0">
                <a:solidFill>
                  <a:srgbClr val="FFFF00"/>
                </a:solidFill>
              </a:rPr>
              <a:t>", "-</a:t>
            </a:r>
            <a:r>
              <a:rPr lang="en-US" altLang="ja-JP" sz="3200" dirty="0" err="1">
                <a:solidFill>
                  <a:srgbClr val="FFFF00"/>
                </a:solidFill>
              </a:rPr>
              <a:t>pp</a:t>
            </a:r>
            <a:r>
              <a:rPr lang="en-US" altLang="ja-JP" sz="3200" dirty="0">
                <a:solidFill>
                  <a:srgbClr val="FFFF00"/>
                </a:solidFill>
              </a:rPr>
              <a:t>", "-</a:t>
            </a:r>
            <a:r>
              <a:rPr lang="en-US" altLang="ja-JP" sz="3200" dirty="0" err="1">
                <a:solidFill>
                  <a:srgbClr val="FFFF00"/>
                </a:solidFill>
              </a:rPr>
              <a:t>tt</a:t>
            </a:r>
            <a:r>
              <a:rPr lang="en-US" altLang="ja-JP" sz="3200" dirty="0">
                <a:solidFill>
                  <a:srgbClr val="FFFF00"/>
                </a:solidFill>
              </a:rPr>
              <a:t>", "-</a:t>
            </a:r>
            <a:r>
              <a:rPr lang="en-US" altLang="ja-JP" sz="3200" dirty="0" err="1">
                <a:solidFill>
                  <a:srgbClr val="FFFF00"/>
                </a:solidFill>
              </a:rPr>
              <a:t>ff</a:t>
            </a:r>
            <a:r>
              <a:rPr lang="en-US" altLang="ja-JP" sz="3200" dirty="0">
                <a:solidFill>
                  <a:srgbClr val="FFFF00"/>
                </a:solidFill>
              </a:rPr>
              <a:t>".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4" y="328498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massage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16016" y="329456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マッサージ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0974" y="4509120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staff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016" y="4518704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スタ</a:t>
            </a:r>
            <a:r>
              <a:rPr lang="ja-JP" altLang="en-US" sz="4000" dirty="0"/>
              <a:t>ップ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2019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15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200" b="1" dirty="0"/>
              <a:t>4. </a:t>
            </a:r>
            <a:r>
              <a:rPr lang="en-US" altLang="ja-JP" sz="3200" b="1" dirty="0" err="1"/>
              <a:t>Âm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ngắt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077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altLang="ja-JP" sz="3200" dirty="0">
                <a:solidFill>
                  <a:schemeClr val="bg1"/>
                </a:solidFill>
              </a:rPr>
              <a:t>- Đối với từ có âm </a:t>
            </a:r>
            <a:r>
              <a:rPr lang="da-DK" altLang="ja-JP" sz="3200" dirty="0">
                <a:solidFill>
                  <a:srgbClr val="FFFF00"/>
                </a:solidFill>
              </a:rPr>
              <a:t>"-at", "-ap", "-et", "-ep", "-ip", "-op", "-og", "-ic", "-ot".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4" y="328498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ship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16016" y="329456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シップ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0973" y="4509120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net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016" y="4518704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ネット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323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16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200" b="1" dirty="0"/>
              <a:t>4. </a:t>
            </a:r>
            <a:r>
              <a:rPr lang="en-US" altLang="ja-JP" sz="3200" b="1" dirty="0" err="1"/>
              <a:t>Âm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ngắt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</a:t>
            </a:r>
            <a:r>
              <a:rPr lang="en-US" altLang="ja-JP" sz="3200" dirty="0" err="1">
                <a:solidFill>
                  <a:srgbClr val="FFFF00"/>
                </a:solidFill>
              </a:rPr>
              <a:t>oo</a:t>
            </a:r>
            <a:r>
              <a:rPr lang="en-US" altLang="ja-JP" sz="3200" dirty="0">
                <a:solidFill>
                  <a:srgbClr val="FFFF00"/>
                </a:solidFill>
              </a:rPr>
              <a:t>-", "-</a:t>
            </a:r>
            <a:r>
              <a:rPr lang="en-US" altLang="ja-JP" sz="3200" dirty="0" err="1">
                <a:solidFill>
                  <a:srgbClr val="FFFF00"/>
                </a:solidFill>
              </a:rPr>
              <a:t>ea</a:t>
            </a:r>
            <a:r>
              <a:rPr lang="en-US" altLang="ja-JP" sz="3200" dirty="0">
                <a:solidFill>
                  <a:srgbClr val="FFFF00"/>
                </a:solidFill>
              </a:rPr>
              <a:t>-", "-</a:t>
            </a:r>
            <a:r>
              <a:rPr lang="en-US" altLang="ja-JP" sz="3200" dirty="0" err="1">
                <a:solidFill>
                  <a:srgbClr val="FFFF00"/>
                </a:solidFill>
              </a:rPr>
              <a:t>ou</a:t>
            </a:r>
            <a:r>
              <a:rPr lang="en-US" altLang="ja-JP" sz="3200" dirty="0">
                <a:solidFill>
                  <a:srgbClr val="FFFF00"/>
                </a:solidFill>
              </a:rPr>
              <a:t>-", "-</a:t>
            </a:r>
            <a:r>
              <a:rPr lang="en-US" altLang="ja-JP" sz="3200" dirty="0" err="1">
                <a:solidFill>
                  <a:srgbClr val="FFFF00"/>
                </a:solidFill>
              </a:rPr>
              <a:t>ui</a:t>
            </a:r>
            <a:r>
              <a:rPr lang="en-US" altLang="ja-JP" sz="3200" dirty="0">
                <a:solidFill>
                  <a:srgbClr val="FFFF00"/>
                </a:solidFill>
              </a:rPr>
              <a:t>". 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4" y="3284984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book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716016" y="3294568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ブック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0973" y="4509120"/>
            <a:ext cx="28949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cookie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016" y="4518704"/>
            <a:ext cx="3960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クッキー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548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 </a:t>
            </a:r>
            <a:r>
              <a:rPr lang="en-US" altLang="ja-JP" dirty="0" err="1" smtClean="0"/>
              <a:t>Duy</a:t>
            </a:r>
            <a:r>
              <a:rPr lang="en-US" altLang="ja-JP" dirty="0" smtClean="0"/>
              <a:t> Hung</a:t>
            </a:r>
            <a:endParaRPr kumimoji="1" lang="ja-JP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916832"/>
            <a:ext cx="8153400" cy="134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Thu</a:t>
            </a:r>
            <a:r>
              <a:rPr lang="ja-JP" altLang="en-US" dirty="0" smtClean="0"/>
              <a:t>　＝　トゥ＝</a:t>
            </a:r>
            <a:r>
              <a:rPr lang="en-US" altLang="ja-JP" dirty="0" err="1" smtClean="0"/>
              <a:t>toxu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9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2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000" b="1" dirty="0"/>
              <a:t>2. </a:t>
            </a:r>
            <a:r>
              <a:rPr lang="en-US" altLang="ja-JP" sz="3000" b="1" dirty="0" err="1"/>
              <a:t>Chuyển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từ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có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thành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phần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tiết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dạng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phụ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95734" y="1857088"/>
            <a:ext cx="8974757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kết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thúc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 smtClean="0">
                <a:solidFill>
                  <a:schemeClr val="bg1"/>
                </a:solidFill>
              </a:rPr>
              <a:t>bở</a:t>
            </a:r>
            <a:r>
              <a:rPr lang="ja-JP" altLang="en-US" sz="3200" dirty="0" smtClean="0">
                <a:solidFill>
                  <a:schemeClr val="bg1"/>
                </a:solidFill>
              </a:rPr>
              <a:t>ｉ</a:t>
            </a:r>
            <a:r>
              <a:rPr lang="en-US" altLang="ja-JP" sz="3200" dirty="0" smtClean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phụ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"t" </a:t>
            </a:r>
            <a:r>
              <a:rPr lang="en-US" altLang="ja-JP" sz="3200" dirty="0" err="1">
                <a:solidFill>
                  <a:srgbClr val="FFFF00"/>
                </a:solidFill>
              </a:rPr>
              <a:t>và</a:t>
            </a:r>
            <a:r>
              <a:rPr lang="en-US" altLang="ja-JP" sz="3200" dirty="0">
                <a:solidFill>
                  <a:srgbClr val="FFFF00"/>
                </a:solidFill>
              </a:rPr>
              <a:t> "d" </a:t>
            </a:r>
            <a:r>
              <a:rPr lang="en-US" altLang="ja-JP" sz="3200" dirty="0" err="1">
                <a:solidFill>
                  <a:schemeClr val="bg1"/>
                </a:solidFill>
              </a:rPr>
              <a:t>thì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cộng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thêm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"o"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50500" y="2825522"/>
            <a:ext cx="1958458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/>
              <a:t>hint</a:t>
            </a:r>
            <a:endParaRPr lang="ja-JP" altLang="en-US" sz="4000" dirty="0" smtClean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167155" y="2825522"/>
            <a:ext cx="3590206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ヒント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22508" y="4005064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DFKyoKaSho-W4" pitchFamily="1" charset="-128"/>
                <a:ea typeface="DFKyoKaSho-W4" pitchFamily="1" charset="-128"/>
              </a:rPr>
              <a:t>Post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26160" y="3986661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KyoKaSho-W4" pitchFamily="1" charset="-128"/>
                <a:ea typeface="DFKyoKaSho-W4" pitchFamily="1" charset="-128"/>
              </a:rPr>
              <a:t>ポスト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2508" y="5319611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DFKyoKaSho-W4" pitchFamily="1" charset="-128"/>
                <a:ea typeface="DFKyoKaSho-W4" pitchFamily="1" charset="-128"/>
              </a:rPr>
              <a:t>card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326160" y="5301208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KyoKaSho-W4" pitchFamily="1" charset="-128"/>
                <a:ea typeface="DFKyoKaSho-W4" pitchFamily="1" charset="-128"/>
              </a:rPr>
              <a:t>カード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702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9" grpId="0" animBg="1"/>
      <p:bldP spid="2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3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000" b="1" dirty="0"/>
              <a:t>2. </a:t>
            </a:r>
            <a:r>
              <a:rPr lang="en-US" altLang="ja-JP" sz="3000" b="1" dirty="0" err="1"/>
              <a:t>Chuyển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từ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có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thành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phần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tiết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dạng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phụ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077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những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các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tiết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kết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thúc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bởi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</a:t>
            </a:r>
            <a:r>
              <a:rPr lang="en-US" altLang="ja-JP" sz="3200" dirty="0" err="1">
                <a:solidFill>
                  <a:srgbClr val="FFFF00"/>
                </a:solidFill>
              </a:rPr>
              <a:t>c,b,f,g,k,l,m,p,s</a:t>
            </a:r>
            <a:r>
              <a:rPr lang="en-US" altLang="ja-JP" sz="3200" dirty="0">
                <a:solidFill>
                  <a:srgbClr val="FFFF00"/>
                </a:solidFill>
              </a:rPr>
              <a:t>" </a:t>
            </a:r>
            <a:r>
              <a:rPr lang="en-US" altLang="ja-JP" sz="3200" dirty="0" err="1">
                <a:solidFill>
                  <a:schemeClr val="bg1"/>
                </a:solidFill>
              </a:rPr>
              <a:t>thì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cộng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thêm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"u"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14872" y="3484692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mask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25117" y="3513327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KyoKaSho-W4" pitchFamily="1" charset="-128"/>
                <a:ea typeface="DFKyoKaSho-W4" pitchFamily="1" charset="-128"/>
              </a:rPr>
              <a:t>マスク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14872" y="4696509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DFKyoKaSho-W4" pitchFamily="1" charset="-128"/>
                <a:ea typeface="DFKyoKaSho-W4" pitchFamily="1" charset="-128"/>
              </a:rPr>
              <a:t>Boss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25117" y="4725144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KyoKaSho-W4" pitchFamily="1" charset="-128"/>
                <a:ea typeface="DFKyoKaSho-W4" pitchFamily="1" charset="-128"/>
              </a:rPr>
              <a:t>ボス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14872" y="5746532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DFKyoKaSho-W4" pitchFamily="1" charset="-128"/>
                <a:ea typeface="DFKyoKaSho-W4" pitchFamily="1" charset="-128"/>
              </a:rPr>
              <a:t>oil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25117" y="5775167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KyoKaSho-W4" pitchFamily="1" charset="-128"/>
                <a:ea typeface="DFKyoKaSho-W4" pitchFamily="1" charset="-128"/>
              </a:rPr>
              <a:t>オイル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053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7" grpId="0" animBg="1"/>
      <p:bldP spid="2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4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000" b="1" dirty="0"/>
              <a:t>2. </a:t>
            </a:r>
            <a:r>
              <a:rPr lang="en-US" altLang="ja-JP" sz="3000" b="1" dirty="0" err="1"/>
              <a:t>Chuyển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từ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có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thành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phần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tiết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dạng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phụ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5696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3200" dirty="0">
                <a:solidFill>
                  <a:schemeClr val="bg1"/>
                </a:solidFill>
              </a:rPr>
              <a:t>- Đối với những từ kết thúc dạng </a:t>
            </a:r>
            <a:r>
              <a:rPr lang="vi-VN" altLang="ja-JP" sz="3200" dirty="0">
                <a:solidFill>
                  <a:srgbClr val="FFFF00"/>
                </a:solidFill>
              </a:rPr>
              <a:t>"te" hay "de" </a:t>
            </a:r>
            <a:r>
              <a:rPr lang="vi-VN" altLang="ja-JP" sz="3200" dirty="0">
                <a:solidFill>
                  <a:schemeClr val="bg1"/>
                </a:solidFill>
              </a:rPr>
              <a:t>thì chuyển giống như dạng kết thúc là "t" và "d", sẽ cộng thêm </a:t>
            </a:r>
            <a:r>
              <a:rPr lang="vi-VN" altLang="ja-JP" sz="3200" dirty="0">
                <a:solidFill>
                  <a:srgbClr val="FFFF00"/>
                </a:solidFill>
              </a:rPr>
              <a:t>"o"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シャード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93943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note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93943" y="494891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shade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ノート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053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5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000" b="1" dirty="0"/>
              <a:t>2. </a:t>
            </a:r>
            <a:r>
              <a:rPr lang="en-US" altLang="ja-JP" sz="3000" b="1" dirty="0" err="1"/>
              <a:t>Chuyển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từ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có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thành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phần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tiết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dạng</a:t>
            </a:r>
            <a:r>
              <a:rPr lang="en-US" altLang="ja-JP" sz="3000" b="1" dirty="0"/>
              <a:t> </a:t>
            </a:r>
            <a:r>
              <a:rPr lang="en-US" altLang="ja-JP" sz="3000" b="1" dirty="0" err="1"/>
              <a:t>phụ</a:t>
            </a:r>
            <a:r>
              <a:rPr lang="en-US" altLang="ja-JP" sz="3000" b="1" dirty="0"/>
              <a:t> </a:t>
            </a:r>
            <a:r>
              <a:rPr lang="en-US" altLang="ja-JP" sz="3000" b="1" dirty="0" err="1"/>
              <a:t>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077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3200" dirty="0">
                <a:solidFill>
                  <a:schemeClr val="bg1"/>
                </a:solidFill>
              </a:rPr>
              <a:t>Và đối với những từ kết thúc dạng </a:t>
            </a:r>
            <a:r>
              <a:rPr lang="vi-VN" altLang="ja-JP" sz="3200" dirty="0">
                <a:solidFill>
                  <a:srgbClr val="FFFF00"/>
                </a:solidFill>
              </a:rPr>
              <a:t>"ce, fe, be, ge, ke, le, me, pe, se"</a:t>
            </a:r>
            <a:r>
              <a:rPr lang="vi-VN" altLang="ja-JP" sz="3200" dirty="0">
                <a:solidFill>
                  <a:schemeClr val="bg1"/>
                </a:solidFill>
              </a:rPr>
              <a:t> thì vẫn cộng thêm </a:t>
            </a:r>
            <a:r>
              <a:rPr lang="vi-VN" altLang="ja-JP" sz="3200" dirty="0">
                <a:solidFill>
                  <a:srgbClr val="FFFF00"/>
                </a:solidFill>
              </a:rPr>
              <a:t>"u".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シングル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7584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simple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single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シ</a:t>
            </a:r>
            <a:r>
              <a:rPr lang="ja-JP" altLang="en-US" sz="4000" dirty="0"/>
              <a:t>ンプル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053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6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077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vi-VN" altLang="ja-JP" sz="3200" dirty="0">
                <a:solidFill>
                  <a:schemeClr val="bg1"/>
                </a:solidFill>
              </a:rPr>
              <a:t>Đối với những từ có âm </a:t>
            </a:r>
            <a:r>
              <a:rPr lang="vi-VN" altLang="ja-JP" sz="3200" dirty="0">
                <a:solidFill>
                  <a:srgbClr val="FFFF00"/>
                </a:solidFill>
              </a:rPr>
              <a:t>"-ar", "-er", "-ir", "-ur", "-or"</a:t>
            </a:r>
            <a:r>
              <a:rPr lang="vi-VN" altLang="ja-JP" sz="3200" dirty="0">
                <a:solidFill>
                  <a:schemeClr val="bg1"/>
                </a:solidFill>
              </a:rPr>
              <a:t> sẽ chuyển thành trường âm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カーテン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7584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car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curtain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カー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91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7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15696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smtClean="0">
                <a:solidFill>
                  <a:srgbClr val="FFFF00"/>
                </a:solidFill>
              </a:rPr>
              <a:t>“-</a:t>
            </a:r>
            <a:r>
              <a:rPr lang="en-US" altLang="ja-JP" sz="3200" dirty="0" err="1" smtClean="0">
                <a:solidFill>
                  <a:srgbClr val="FFFF00"/>
                </a:solidFill>
              </a:rPr>
              <a:t>ee</a:t>
            </a:r>
            <a:r>
              <a:rPr lang="en-US" altLang="ja-JP" sz="3200" dirty="0" smtClean="0">
                <a:solidFill>
                  <a:srgbClr val="FFFF00"/>
                </a:solidFill>
              </a:rPr>
              <a:t>-”, “-</a:t>
            </a:r>
            <a:r>
              <a:rPr lang="en-US" altLang="ja-JP" sz="3200" dirty="0" err="1" smtClean="0">
                <a:solidFill>
                  <a:srgbClr val="FFFF00"/>
                </a:solidFill>
              </a:rPr>
              <a:t>ea</a:t>
            </a:r>
            <a:r>
              <a:rPr lang="en-US" altLang="ja-JP" sz="3200" dirty="0" smtClean="0">
                <a:solidFill>
                  <a:srgbClr val="FFFF00"/>
                </a:solidFill>
              </a:rPr>
              <a:t>-”, “-</a:t>
            </a:r>
            <a:r>
              <a:rPr lang="en-US" altLang="ja-JP" sz="3200" dirty="0" err="1" smtClean="0">
                <a:solidFill>
                  <a:srgbClr val="FFFF00"/>
                </a:solidFill>
              </a:rPr>
              <a:t>ai</a:t>
            </a:r>
            <a:r>
              <a:rPr lang="en-US" altLang="ja-JP" sz="3200" dirty="0" smtClean="0">
                <a:solidFill>
                  <a:srgbClr val="FFFF00"/>
                </a:solidFill>
              </a:rPr>
              <a:t>-”, “-</a:t>
            </a:r>
            <a:r>
              <a:rPr lang="en-US" altLang="ja-JP" sz="3200" dirty="0" err="1" smtClean="0">
                <a:solidFill>
                  <a:srgbClr val="FFFF00"/>
                </a:solidFill>
              </a:rPr>
              <a:t>oa</a:t>
            </a:r>
            <a:r>
              <a:rPr lang="en-US" altLang="ja-JP" sz="3200" dirty="0" smtClean="0">
                <a:solidFill>
                  <a:srgbClr val="FFFF00"/>
                </a:solidFill>
              </a:rPr>
              <a:t>-”, “-au-”, “-</a:t>
            </a:r>
            <a:r>
              <a:rPr lang="en-US" altLang="ja-JP" sz="3200" dirty="0" err="1" smtClean="0">
                <a:solidFill>
                  <a:srgbClr val="FFFF00"/>
                </a:solidFill>
              </a:rPr>
              <a:t>oo</a:t>
            </a:r>
            <a:r>
              <a:rPr lang="en-US" altLang="ja-JP" sz="3200" dirty="0" smtClean="0">
                <a:solidFill>
                  <a:srgbClr val="FFFF00"/>
                </a:solidFill>
              </a:rPr>
              <a:t>-”</a:t>
            </a:r>
            <a:r>
              <a:rPr lang="ja-JP" altLang="en-US" sz="3200" dirty="0" smtClean="0">
                <a:solidFill>
                  <a:srgbClr val="FFFF00"/>
                </a:solidFill>
              </a:rPr>
              <a:t>、</a:t>
            </a:r>
            <a:r>
              <a:rPr lang="en-US" altLang="ja-JP" sz="3200" dirty="0" smtClean="0">
                <a:solidFill>
                  <a:srgbClr val="FFFF00"/>
                </a:solidFill>
              </a:rPr>
              <a:t>“-o</a:t>
            </a:r>
            <a:r>
              <a:rPr lang="ja-JP" altLang="en-US" sz="3200" dirty="0" smtClean="0">
                <a:solidFill>
                  <a:srgbClr val="FFFF00"/>
                </a:solidFill>
              </a:rPr>
              <a:t>ｕ</a:t>
            </a:r>
            <a:r>
              <a:rPr lang="en-US" altLang="ja-JP" sz="3200" dirty="0" smtClean="0">
                <a:solidFill>
                  <a:srgbClr val="FFFF00"/>
                </a:solidFill>
              </a:rPr>
              <a:t>-"</a:t>
            </a:r>
            <a:endParaRPr lang="ja-JP" altLang="en-US" sz="3200" dirty="0">
              <a:solidFill>
                <a:srgbClr val="FFFF00"/>
              </a:solidFill>
            </a:endParaRPr>
          </a:p>
          <a:p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クーポン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7584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speed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coupon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838635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スピード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23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8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dạng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"-all", "-al", "-</a:t>
            </a:r>
            <a:r>
              <a:rPr lang="en-US" altLang="ja-JP" sz="3200" dirty="0" err="1">
                <a:solidFill>
                  <a:srgbClr val="FFFF00"/>
                </a:solidFill>
              </a:rPr>
              <a:t>ol</a:t>
            </a:r>
            <a:r>
              <a:rPr lang="en-US" altLang="ja-JP" sz="3200" dirty="0">
                <a:solidFill>
                  <a:srgbClr val="FFFF00"/>
                </a:solidFill>
              </a:rPr>
              <a:t>"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オール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5" y="3284984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gold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all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499472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ゴールド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456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3627" y="6237312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fld id="{9559D5CB-E414-4BDE-BA55-83E9468D4A36}" type="slidenum">
              <a:rPr lang="ja-JP" altLang="en-US" smtClean="0">
                <a:solidFill>
                  <a:srgbClr val="FFFFFF"/>
                </a:solidFill>
                <a:latin typeface="DFKyoKaSho-W4" pitchFamily="1" charset="-128"/>
                <a:ea typeface="DFKyoKaSho-W4" pitchFamily="1" charset="-128"/>
              </a:rPr>
              <a:pPr/>
              <a:t>9</a:t>
            </a:fld>
            <a:endParaRPr lang="en-US" altLang="ja-JP" sz="1800" b="0" smtClean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2887" y="1268760"/>
            <a:ext cx="8050734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vi-VN" altLang="ja-JP" sz="3200" b="1" dirty="0"/>
              <a:t>3. Trường âm</a:t>
            </a:r>
            <a:endParaRPr lang="en-US" sz="3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86" y="365709"/>
            <a:ext cx="8489254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Quy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tắc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chuyển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sang </a:t>
            </a:r>
            <a:r>
              <a:rPr lang="en-US" sz="4000" dirty="0" err="1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chữ</a:t>
            </a:r>
            <a:r>
              <a:rPr lang="en-US" sz="4000" dirty="0" smtClean="0">
                <a:solidFill>
                  <a:schemeClr val="bg1"/>
                </a:solidFill>
                <a:latin typeface="DFKyoKaSho-W4" pitchFamily="1" charset="-128"/>
                <a:ea typeface="DFKyoKaSho-W4" pitchFamily="1" charset="-128"/>
                <a:sym typeface="Tahoma" pitchFamily="34" charset="0"/>
              </a:rPr>
              <a:t> KATAKANA</a:t>
            </a:r>
            <a:endParaRPr lang="en-US" sz="4000" dirty="0">
              <a:solidFill>
                <a:schemeClr val="bg1"/>
              </a:solidFill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1273" name="TextBox 10"/>
          <p:cNvSpPr>
            <a:spLocks noChangeArrowheads="1"/>
          </p:cNvSpPr>
          <p:nvPr/>
        </p:nvSpPr>
        <p:spPr bwMode="auto">
          <a:xfrm>
            <a:off x="169243" y="1857088"/>
            <a:ext cx="882774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</a:rPr>
              <a:t>- </a:t>
            </a:r>
            <a:r>
              <a:rPr lang="en-US" altLang="ja-JP" sz="3200" dirty="0" err="1">
                <a:solidFill>
                  <a:schemeClr val="bg1"/>
                </a:solidFill>
              </a:rPr>
              <a:t>Đối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với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từ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 err="1">
                <a:solidFill>
                  <a:schemeClr val="bg1"/>
                </a:solidFill>
              </a:rPr>
              <a:t>có</a:t>
            </a:r>
            <a:r>
              <a:rPr lang="en-US" altLang="ja-JP" sz="3200" dirty="0">
                <a:solidFill>
                  <a:schemeClr val="bg1"/>
                </a:solidFill>
              </a:rPr>
              <a:t> </a:t>
            </a:r>
            <a:r>
              <a:rPr lang="en-US" altLang="ja-JP" sz="3200" dirty="0" err="1">
                <a:solidFill>
                  <a:schemeClr val="bg1"/>
                </a:solidFill>
              </a:rPr>
              <a:t>âm</a:t>
            </a:r>
            <a:r>
              <a:rPr lang="en-US" altLang="ja-JP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rgbClr val="FFFF00"/>
                </a:solidFill>
              </a:rPr>
              <a:t>"-w", "-y".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94138" y="4944178"/>
            <a:ext cx="34563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コピー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0975" y="3284984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show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917035"/>
            <a:ext cx="19150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4000" dirty="0"/>
              <a:t>copy</a:t>
            </a:r>
            <a:endParaRPr lang="ja-JP" altLang="en-US" sz="40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194138" y="3348529"/>
            <a:ext cx="20882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ja-JP" altLang="en-US" sz="4000" dirty="0"/>
              <a:t>ショー</a:t>
            </a:r>
            <a:endParaRPr lang="ja-JP" altLang="en-US" sz="4000" dirty="0">
              <a:latin typeface="DFKyoKaSho-W4" pitchFamily="1" charset="-128"/>
              <a:ea typeface="DFKyoKaSho-W4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2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11266" grpId="0" animBg="1"/>
      <p:bldP spid="11267" grpId="0" animBg="1"/>
      <p:bldP spid="11273" grpId="0" animBg="1"/>
      <p:bldP spid="16" grpId="0" animBg="1"/>
      <p:bldP spid="17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382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DFKyoKaSho-W4</vt:lpstr>
      <vt:lpstr>ＭＳ Ｐゴシック</vt:lpstr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 Duy Hung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2020-07-13T01:32:21Z</dcterms:created>
  <dcterms:modified xsi:type="dcterms:W3CDTF">2022-04-13T12:30:07Z</dcterms:modified>
</cp:coreProperties>
</file>