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61" r:id="rId4"/>
    <p:sldId id="263" r:id="rId5"/>
    <p:sldId id="272" r:id="rId6"/>
    <p:sldId id="264" r:id="rId7"/>
    <p:sldId id="265" r:id="rId8"/>
    <p:sldId id="266" r:id="rId9"/>
    <p:sldId id="267" r:id="rId10"/>
    <p:sldId id="269" r:id="rId11"/>
    <p:sldId id="270" r:id="rId12"/>
    <p:sldId id="271" r:id="rId13"/>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87074" autoAdjust="0"/>
  </p:normalViewPr>
  <p:slideViewPr>
    <p:cSldViewPr>
      <p:cViewPr varScale="1">
        <p:scale>
          <a:sx n="54" d="100"/>
          <a:sy n="54" d="100"/>
        </p:scale>
        <p:origin x="1140" y="78"/>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1/7/2018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key step when managing risks is to first understand and manage source. This includes threats and vulnerabilities, and especially threat/vulnerability pairs. Once you understand these elements, it’s much easier to identify mitigation techniques. Exploits are a special type of threat/vulnerability pair.</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Remove or change defaults - To prevent attempts attack with default configuration values. </a:t>
            </a:r>
          </a:p>
          <a:p>
            <a:r>
              <a:rPr lang="en-US" dirty="0" smtClean="0"/>
              <a:t>- Reduce the attack surface - The overall attack surface is reduced by removing all unneeded services and protocols. If a service isn’t needed it should be disabled. If the protocol isn’t needed it should be removed.</a:t>
            </a:r>
          </a:p>
          <a:p>
            <a:r>
              <a:rPr lang="en-US" dirty="0" smtClean="0"/>
              <a:t>- Keep systems up to date - Use a patch management system to ensure that systems are patched. Patches should be applied as quickly as possible after they are released.</a:t>
            </a:r>
          </a:p>
          <a:p>
            <a:r>
              <a:rPr lang="en-US" dirty="0" smtClean="0"/>
              <a:t>- Enable firewalls - Enable individual firewalls on each server as an added layer of protection.</a:t>
            </a:r>
          </a:p>
          <a:p>
            <a:r>
              <a:rPr lang="en-US" dirty="0" smtClean="0"/>
              <a:t>- Enable intrusion detection systems (IDSs) - An active IDS can detect attacks and take steps to stop them.</a:t>
            </a:r>
          </a:p>
          <a:p>
            <a:r>
              <a:rPr lang="en-US" dirty="0" smtClean="0"/>
              <a:t>- Install antivirus software - Antivirus software should be installed on all systems, including servers, even before they are first connected to the network. Many servers</a:t>
            </a:r>
          </a:p>
          <a:p>
            <a:r>
              <a:rPr lang="en-US" dirty="0" smtClean="0"/>
              <a:t>require different versions of antivirus software.</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Harden servers - They include basic steps such as reducing the attack surface and keeping systems up to date.</a:t>
            </a:r>
          </a:p>
          <a:p>
            <a:r>
              <a:rPr lang="en-US" dirty="0" smtClean="0"/>
              <a:t>- Use configuration management - Ensure systems are configured with consistent security settings. Use security baselines to ensure systems are configured the same</a:t>
            </a:r>
          </a:p>
          <a:p>
            <a:r>
              <a:rPr lang="en-US" dirty="0" smtClean="0"/>
              <a:t>way. A security baseline can come from an image created with a tool like Symantec’s Ghost. </a:t>
            </a:r>
          </a:p>
          <a:p>
            <a:r>
              <a:rPr lang="en-US" dirty="0" smtClean="0"/>
              <a:t>- Perform risk assessments - These allow you to learn about the relevant threats and vulnerabilities. You can then identify and evaluate countermeasures. </a:t>
            </a:r>
          </a:p>
          <a:p>
            <a:r>
              <a:rPr lang="en-US" dirty="0" smtClean="0"/>
              <a:t>- Perform vulnerability assessments - You can also use them as a best practice to manage exploits.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uncontrollable nature of threats</a:t>
            </a:r>
          </a:p>
          <a:p>
            <a:pPr lvl="1"/>
            <a:r>
              <a:rPr lang="en-US" dirty="0" smtClean="0"/>
              <a:t>+ Threats can’t be eliminated.</a:t>
            </a:r>
          </a:p>
          <a:p>
            <a:pPr lvl="1"/>
            <a:r>
              <a:rPr lang="en-US" dirty="0" smtClean="0"/>
              <a:t>+ Threats are always present.</a:t>
            </a:r>
          </a:p>
          <a:p>
            <a:pPr lvl="1"/>
            <a:r>
              <a:rPr lang="en-US" dirty="0" smtClean="0"/>
              <a:t>+ You can take action to reduce the potential for a threat to occur.</a:t>
            </a:r>
          </a:p>
          <a:p>
            <a:pPr lvl="1"/>
            <a:r>
              <a:rPr lang="en-US" dirty="0" smtClean="0"/>
              <a:t>+ You can take action to reduce the impact of a threat.</a:t>
            </a:r>
          </a:p>
          <a:p>
            <a:pPr lvl="1"/>
            <a:r>
              <a:rPr lang="en-US" dirty="0" smtClean="0"/>
              <a:t>+ You cannot affect the threat itself.</a:t>
            </a:r>
          </a:p>
          <a:p>
            <a:r>
              <a:rPr lang="en-US" dirty="0" smtClean="0"/>
              <a:t>- Unintentional threats</a:t>
            </a:r>
          </a:p>
          <a:p>
            <a:r>
              <a:rPr lang="en-US" dirty="0" smtClean="0"/>
              <a:t>Unintentional threats are threats that don’t have a perpetrator. They don’t occur because someone is specifically trying to attack. Natural events and disasters, human errors, and simple accidents are all considered unintentional.</a:t>
            </a:r>
          </a:p>
          <a:p>
            <a:r>
              <a:rPr lang="en-US" dirty="0" smtClean="0"/>
              <a:t>There are four primary categories of unintentional threats: environmental, human, accidents, failures.</a:t>
            </a:r>
          </a:p>
          <a:p>
            <a:r>
              <a:rPr lang="en-US" dirty="0" smtClean="0"/>
              <a:t>Although these threats are unintentional, you can address them with a risk management plan. Here are some common methods:</a:t>
            </a:r>
          </a:p>
          <a:p>
            <a:pPr lvl="1"/>
            <a:r>
              <a:rPr lang="en-US" dirty="0" smtClean="0"/>
              <a:t>+ Managing environmental threats</a:t>
            </a:r>
          </a:p>
          <a:p>
            <a:pPr lvl="1"/>
            <a:r>
              <a:rPr lang="en-US" dirty="0" smtClean="0"/>
              <a:t>+ Reducing human errors</a:t>
            </a:r>
          </a:p>
          <a:p>
            <a:pPr lvl="1"/>
            <a:r>
              <a:rPr lang="en-US" dirty="0" smtClean="0"/>
              <a:t>+ Preventing accidents</a:t>
            </a:r>
          </a:p>
          <a:p>
            <a:pPr lvl="1"/>
            <a:r>
              <a:rPr lang="en-US" dirty="0" smtClean="0"/>
              <a:t>+ Avoiding failures (use fault-tolerant)</a:t>
            </a:r>
          </a:p>
          <a:p>
            <a:r>
              <a:rPr lang="en-US" dirty="0" smtClean="0"/>
              <a:t>- Intentional threats</a:t>
            </a:r>
          </a:p>
          <a:p>
            <a:r>
              <a:rPr lang="en-US" dirty="0" smtClean="0"/>
              <a:t>Intentional threats are acts that are hostile to the organization. One or more perpetrators are involved in carrying out the threat. </a:t>
            </a:r>
          </a:p>
          <a:p>
            <a:r>
              <a:rPr lang="en-US" dirty="0" smtClean="0"/>
              <a:t>Motivation: greed, anger, desire damage.</a:t>
            </a:r>
          </a:p>
          <a:p>
            <a:r>
              <a:rPr lang="en-US" dirty="0" smtClean="0"/>
              <a:t>Attackers: criminals, vandals, saboteurs, disgruntled employees, activists, other nations, hackers.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Create a security policy</a:t>
            </a:r>
          </a:p>
          <a:p>
            <a:r>
              <a:rPr lang="en-US" dirty="0" smtClean="0"/>
              <a:t>Security policy provides a high-level overview of the goals of security but not details of how to implement security techniques. Managers use this policy to identify resources and create plans to implement the policy.</a:t>
            </a:r>
          </a:p>
          <a:p>
            <a:r>
              <a:rPr lang="en-US" dirty="0" smtClean="0"/>
              <a:t>- Insurance</a:t>
            </a:r>
          </a:p>
          <a:p>
            <a:r>
              <a:rPr lang="en-US" dirty="0" smtClean="0"/>
              <a:t>Purchase insurance to reduce the impact of threats. Companies commonly purchase insurance for fire, theft, and losses to due to environmental events.</a:t>
            </a:r>
          </a:p>
          <a:p>
            <a:r>
              <a:rPr lang="en-US" dirty="0" smtClean="0"/>
              <a:t>- Use access controls</a:t>
            </a:r>
          </a:p>
          <a:p>
            <a:r>
              <a:rPr lang="en-US" dirty="0" smtClean="0"/>
              <a:t>Require users to authenticate. Grant users access only to what they need. This includes the following two principles: principle of least privilege, principle of need to know.</a:t>
            </a:r>
          </a:p>
          <a:p>
            <a:r>
              <a:rPr lang="en-US" dirty="0" smtClean="0"/>
              <a:t>- Use automation</a:t>
            </a:r>
          </a:p>
          <a:p>
            <a:r>
              <a:rPr lang="en-US" dirty="0" smtClean="0"/>
              <a:t>Automate processes as much as possible to reduce human errors.</a:t>
            </a:r>
          </a:p>
          <a:p>
            <a:r>
              <a:rPr lang="en-US" dirty="0" smtClean="0"/>
              <a:t>- Include input validation</a:t>
            </a:r>
          </a:p>
          <a:p>
            <a:r>
              <a:rPr lang="en-US" dirty="0" smtClean="0"/>
              <a:t>Test data to determine if it is valid before any applications use it.</a:t>
            </a:r>
          </a:p>
          <a:p>
            <a:r>
              <a:rPr lang="en-US" dirty="0" smtClean="0"/>
              <a:t>- Provide training</a:t>
            </a:r>
          </a:p>
          <a:p>
            <a:r>
              <a:rPr lang="en-US" dirty="0" smtClean="0"/>
              <a:t>Use training to increase safety awareness and reduce accidents.</a:t>
            </a:r>
          </a:p>
          <a:p>
            <a:r>
              <a:rPr lang="en-US" dirty="0" smtClean="0"/>
              <a:t>- Use antivirus software</a:t>
            </a:r>
          </a:p>
          <a:p>
            <a:r>
              <a:rPr lang="en-US" dirty="0" smtClean="0"/>
              <a:t>Make sure you install antivirus software on all systems. Schedule automatic virus definition updates to occur daily.</a:t>
            </a:r>
          </a:p>
          <a:p>
            <a:r>
              <a:rPr lang="en-US" dirty="0" smtClean="0"/>
              <a:t>- Protect the boundary</a:t>
            </a:r>
          </a:p>
          <a:p>
            <a:r>
              <a:rPr lang="en-US" dirty="0" smtClean="0"/>
              <a:t>Protect the boundary between the intranet and the Internet with a firewall, at a minimum. You can also use intrusion detection systems for an added layer of protection.</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Threat/vulnerability pairs</a:t>
            </a:r>
          </a:p>
          <a:p>
            <a:r>
              <a:rPr lang="en-US" dirty="0" smtClean="0"/>
              <a:t>A threat/vulnerability pair occurs when a threat exploits a vulnerability. The vulnerabilities provide a path for the threat that results in a harmful event or a loss. It’s important to know that both the threat and the vulnerability must come together to result in a loss.</a:t>
            </a:r>
          </a:p>
          <a:p>
            <a:r>
              <a:rPr lang="en-US" dirty="0" smtClean="0"/>
              <a:t>Reference:</a:t>
            </a:r>
          </a:p>
          <a:p>
            <a:r>
              <a:rPr lang="en-US" dirty="0" smtClean="0"/>
              <a:t>Table 2-2l.</a:t>
            </a:r>
            <a:r>
              <a:rPr lang="en-US" baseline="0" dirty="0" smtClean="0"/>
              <a:t> Page 37</a:t>
            </a:r>
            <a:endParaRPr lang="en-US" dirty="0" smtClean="0"/>
          </a:p>
          <a:p>
            <a:r>
              <a:rPr lang="en-US" dirty="0" smtClean="0"/>
              <a:t>- Vulnerabilities can be mitigated</a:t>
            </a:r>
          </a:p>
          <a:p>
            <a:r>
              <a:rPr lang="en-US" dirty="0" smtClean="0"/>
              <a:t>You can mitigate or reduce vulnerabilities, which reduces potential risk. The risk reduction comes from one of the following:</a:t>
            </a:r>
          </a:p>
          <a:p>
            <a:r>
              <a:rPr lang="en-US" dirty="0" smtClean="0"/>
              <a:t>reducing the rate of occurrence, reducing the impact of the loss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explore the techniques in this section, keep the following elements in mind: the value of the technique, the initial cost of the technique, ongoing costs</a:t>
            </a:r>
          </a:p>
          <a:p>
            <a:r>
              <a:rPr lang="en-US" dirty="0" smtClean="0"/>
              <a:t>Some techniques:</a:t>
            </a:r>
          </a:p>
          <a:p>
            <a:r>
              <a:rPr lang="en-US" dirty="0" smtClean="0"/>
              <a:t>- Policies and procedures - Written policies and procedures provide standards. </a:t>
            </a:r>
          </a:p>
          <a:p>
            <a:r>
              <a:rPr lang="en-US" dirty="0" smtClean="0"/>
              <a:t>- Documentation - Documentation is useful in a wide number of areas. Up-to-date documentation of networks makes problems easier to troubleshoot. </a:t>
            </a:r>
          </a:p>
          <a:p>
            <a:r>
              <a:rPr lang="en-US" dirty="0" smtClean="0"/>
              <a:t>- Training - Training helps employees understand that security is everyone’s responsibility.</a:t>
            </a:r>
          </a:p>
          <a:p>
            <a:r>
              <a:rPr lang="en-US" dirty="0" smtClean="0"/>
              <a:t>- Separation of duties - The separation of duties principle ensures that any single person does not control all the functions of a critical process.</a:t>
            </a:r>
          </a:p>
          <a:p>
            <a:r>
              <a:rPr lang="en-US" dirty="0" smtClean="0"/>
              <a:t>-  Configuration management - When system configuration is standardized, systems are easier to troubleshoot and maintain. One method of configuration management is to use baselines.</a:t>
            </a:r>
          </a:p>
          <a:p>
            <a:r>
              <a:rPr lang="en-US" dirty="0" smtClean="0"/>
              <a:t>- Version control - When multiple people work on the same document or the same application, data can be lost or corrupted. Version control systems are commonly</a:t>
            </a:r>
          </a:p>
          <a:p>
            <a:r>
              <a:rPr lang="en-US" dirty="0" smtClean="0"/>
              <a:t>used with the development of application.</a:t>
            </a:r>
          </a:p>
          <a:p>
            <a:r>
              <a:rPr lang="en-US" dirty="0" smtClean="0"/>
              <a:t>- Patch management -  A comprehensive patch management policy governs how patches are understood, tested, and rolled out to systems and clients. It should also include compliance audits to verify that clients are current.</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Intrusion detection system - An intrusion detection system (IDS) is designed to detect threats. It cannot prevent a threat. A passive IDS will log the event and may provide an alert. An active IDS may modify the environment to block the attack after it is detected. </a:t>
            </a:r>
          </a:p>
          <a:p>
            <a:r>
              <a:rPr lang="en-US" dirty="0" smtClean="0"/>
              <a:t>NIDS - Network-based IDS</a:t>
            </a:r>
          </a:p>
          <a:p>
            <a:r>
              <a:rPr lang="en-US" dirty="0" smtClean="0"/>
              <a:t>HIDS - Host-based IDS</a:t>
            </a:r>
          </a:p>
          <a:p>
            <a:r>
              <a:rPr lang="en-US" dirty="0" smtClean="0"/>
              <a:t>- Incident response - An incident response team tries to identify what happened. They look for the vulnerabilities that allowed the incident. They then seek ways to reduce the vulnerability in the future.</a:t>
            </a:r>
          </a:p>
          <a:p>
            <a:r>
              <a:rPr lang="en-US" dirty="0" smtClean="0"/>
              <a:t>- Continuous monitoring - Security work is never finished. Instead, you implement controls and then check and audit to ensure they are still in place. </a:t>
            </a:r>
          </a:p>
          <a:p>
            <a:r>
              <a:rPr lang="en-US" dirty="0" smtClean="0"/>
              <a:t>- Technical controls - Controls that use technology to reduce vulnerabilities. IT professionals implement the controls and computers enforce them. </a:t>
            </a:r>
          </a:p>
          <a:p>
            <a:r>
              <a:rPr lang="en-US" dirty="0" smtClean="0"/>
              <a:t>- Physical controls - Physical controls prevent unauthorized personnel from having physical access to areas or systems.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Identify vulnerabilities</a:t>
            </a:r>
          </a:p>
          <a:p>
            <a:r>
              <a:rPr lang="en-US" dirty="0" smtClean="0"/>
              <a:t>Use all the available tools, and examine all seven domains of the typical IT infrastructure.</a:t>
            </a:r>
          </a:p>
          <a:p>
            <a:r>
              <a:rPr lang="en-US" dirty="0" smtClean="0"/>
              <a:t>- Match the threat/vulnerability pairs</a:t>
            </a:r>
          </a:p>
          <a:p>
            <a:r>
              <a:rPr lang="en-US" dirty="0" smtClean="0"/>
              <a:t>The vulnerabilities you want to address first are the ones that have matching threats. </a:t>
            </a:r>
          </a:p>
          <a:p>
            <a:r>
              <a:rPr lang="en-US" dirty="0" smtClean="0"/>
              <a:t>- Use as many of the mitigation techniques as feasible</a:t>
            </a:r>
          </a:p>
          <a:p>
            <a:r>
              <a:rPr lang="en-US" dirty="0" smtClean="0"/>
              <a:t> With multiple techniques in place, you create multiple layers of security.</a:t>
            </a:r>
          </a:p>
          <a:p>
            <a:r>
              <a:rPr lang="en-US" dirty="0" smtClean="0"/>
              <a:t>- Perform vulnerability assessments</a:t>
            </a:r>
          </a:p>
          <a:p>
            <a:r>
              <a:rPr lang="en-US" dirty="0" smtClean="0"/>
              <a:t>Vulnerability assessments can help you identify weaknesses.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Losses occur when threats exploit vulnerabilities. If you want to reduce losses due to risks, you’ll need to have a good understanding of what exploits are and how to manage them. An exploit is the act of exploiting a vulnerability. It does so by executing a command or program against an IT system to take advantage of a weakness. The result is a compromise to the system, an application, or data. You can also think of an exploit as an attack executed by code.</a:t>
            </a:r>
          </a:p>
          <a:p>
            <a:r>
              <a:rPr lang="en-US" dirty="0" smtClean="0"/>
              <a:t>- Example</a:t>
            </a:r>
          </a:p>
          <a:p>
            <a:pPr lvl="1"/>
            <a:r>
              <a:rPr lang="en-US" dirty="0" smtClean="0"/>
              <a:t>+ Buffer overflow</a:t>
            </a:r>
          </a:p>
          <a:p>
            <a:pPr lvl="1"/>
            <a:r>
              <a:rPr lang="en-US" dirty="0" smtClean="0"/>
              <a:t>A buffer overflow can occur when an attacker sends more data or different data than a system or application expects. The vulnerability exists when the system or application is not prepared to reject it. This can cause the system to act unreliably. Additionally, if the exploit’s creator was especially skilled, the exploit runs extra instructions, gaining the attacker additional privileges on a system.</a:t>
            </a:r>
          </a:p>
          <a:p>
            <a:pPr lvl="1"/>
            <a:r>
              <a:rPr lang="en-US" dirty="0" smtClean="0"/>
              <a:t>+ SQL injection attacks</a:t>
            </a:r>
          </a:p>
          <a:p>
            <a:pPr lvl="1"/>
            <a:r>
              <a:rPr lang="en-US" dirty="0" smtClean="0"/>
              <a:t>If the user-supplied data is used directly in a SQL statement, a SQL injection attack can occur. Instead of giving the data that’s expected, a SQL injection attack gives a different string of SQL code. This different code can compromise the database. </a:t>
            </a:r>
          </a:p>
          <a:p>
            <a:pPr lvl="1"/>
            <a:r>
              <a:rPr lang="en-US" dirty="0" smtClean="0"/>
              <a:t>+ Denial of service (DoS) attacks</a:t>
            </a:r>
          </a:p>
          <a:p>
            <a:pPr lvl="1"/>
            <a:r>
              <a:rPr lang="en-US" dirty="0" smtClean="0"/>
              <a:t>Denial of service (DoS) attacks are designed to prevent a system from providing a service. For example, a SYN flood attack is very common. </a:t>
            </a:r>
          </a:p>
          <a:p>
            <a:pPr lvl="1"/>
            <a:r>
              <a:rPr lang="en-US" dirty="0" smtClean="0"/>
              <a:t>+ Distributed denial of service (DDoS) attacks</a:t>
            </a:r>
          </a:p>
          <a:p>
            <a:pPr lvl="1"/>
            <a:r>
              <a:rPr lang="en-US" dirty="0" smtClean="0"/>
              <a:t>Distributed denial of service (DDoS) attacks are initiated from multiple clients at the same time.</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Perpetrators</a:t>
            </a:r>
          </a:p>
          <a:p>
            <a:r>
              <a:rPr lang="en-US" dirty="0" smtClean="0"/>
              <a:t>+ script kiddies - attackers with very little knowledge, sometimes just young teenagers. However, they can download scripts and small programs and launch programs. </a:t>
            </a:r>
          </a:p>
          <a:p>
            <a:r>
              <a:rPr lang="en-US" dirty="0" smtClean="0"/>
              <a:t>+ programmers - programmers can write code or applications to exploit vulnerabilities. They can make a virus that is released to exploit the weakness, or create an application that is installed on zombie computers and made ready to be launched in a botnet.</a:t>
            </a:r>
          </a:p>
          <a:p>
            <a:r>
              <a:rPr lang="en-US" dirty="0" smtClean="0"/>
              <a:t>- Initiate</a:t>
            </a:r>
          </a:p>
          <a:p>
            <a:r>
              <a:rPr lang="en-US" dirty="0" smtClean="0"/>
              <a:t>+ Public server discovery - This division could use ping scanners to identify any systems that are operational with public IP addresses. IP addresses are assigned geographically, so servers can also be mapped to geographical locations.</a:t>
            </a:r>
          </a:p>
          <a:p>
            <a:r>
              <a:rPr lang="en-US" dirty="0" smtClean="0"/>
              <a:t>+ Server fingerprinting - This division could use several methods to learn as much about the server as possible.</a:t>
            </a:r>
          </a:p>
          <a:p>
            <a:r>
              <a:rPr lang="en-US" dirty="0" smtClean="0"/>
              <a:t>+ Vulnerability discovery - Investigators and hackers in this division could constantly be on the lookout for any new weaknesses. When they discover a vulnerability, it could be passed on to programmers or attackers to exploit.</a:t>
            </a:r>
          </a:p>
          <a:p>
            <a:r>
              <a:rPr lang="en-US" dirty="0" smtClean="0"/>
              <a:t>- Find information about Vulnerabilities and Exploits</a:t>
            </a:r>
          </a:p>
          <a:p>
            <a:r>
              <a:rPr lang="en-US" dirty="0" smtClean="0"/>
              <a:t>+ Common Vulnerabilities and Exposures (CVE) list - When someone discovers a vulnerability it can be submitted to the MITRE Corporation for inclusion in this list. The entry about the vulnerability will include information on resources where more details on the vulnerability can be learned.</a:t>
            </a:r>
          </a:p>
          <a:p>
            <a:r>
              <a:rPr lang="en-US" dirty="0" smtClean="0"/>
              <a:t>+ Reverse engineering - Attackers often reverse-engineer the patches to discover the vulnerability. Once the weakness is understood, exploits are written to attack the weakness.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890688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530ADB-D493-45AC-BF46-4260E59E8AA8}" type="datetime1">
              <a:rPr lang="en-US" smtClean="0"/>
              <a:t>1/7/2018</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447" y="185990"/>
            <a:ext cx="6194956" cy="11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6D506B-F4A2-437D-A3F4-660F616C6EDE}"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D62DC-3211-4391-89F3-166EE23EF44B}"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2B585-3541-47D9-8BBD-8B3377140B75}"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1F8B4-FB33-4F34-BFE4-2613DD4027CC}" type="datetime1">
              <a:rPr lang="en-US" smtClean="0"/>
              <a:t>1/7/2018</a:t>
            </a:fld>
            <a:endParaRPr lang="en-US" dirty="0"/>
          </a:p>
        </p:txBody>
      </p:sp>
      <p:sp>
        <p:nvSpPr>
          <p:cNvPr id="8" name="Footer Placeholder 7"/>
          <p:cNvSpPr>
            <a:spLocks noGrp="1"/>
          </p:cNvSpPr>
          <p:nvPr>
            <p:ph type="ftr" sz="quarter" idx="11"/>
          </p:nvPr>
        </p:nvSpPr>
        <p:spPr/>
        <p:txBody>
          <a:bodyPr/>
          <a:lstStyle/>
          <a:p>
            <a:r>
              <a:rPr lang="en-US" dirty="0" smtClean="0"/>
              <a:t>http://fpt.edu.vn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98CD9-8ED9-4980-89A5-FE836181FD1A}" type="datetime1">
              <a:rPr lang="en-US" smtClean="0"/>
              <a:t>1/7/2018</a:t>
            </a:fld>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1/7/2018</a:t>
            </a:fld>
            <a:endParaRPr lang="en-US" dirty="0"/>
          </a:p>
        </p:txBody>
      </p:sp>
      <p:sp>
        <p:nvSpPr>
          <p:cNvPr id="3" name="Footer Placeholder 2"/>
          <p:cNvSpPr>
            <a:spLocks noGrp="1"/>
          </p:cNvSpPr>
          <p:nvPr>
            <p:ph type="ftr" sz="quarter" idx="11"/>
          </p:nvPr>
        </p:nvSpPr>
        <p:spPr/>
        <p:txBody>
          <a:bodyPr/>
          <a:lstStyle/>
          <a:p>
            <a:r>
              <a:rPr lang="en-US" dirty="0" smtClean="0"/>
              <a:t>http://fpt.edu.vn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F6F97-0478-4E11-BEB1-1B02135CEC51}"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1/7/2018</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smtClean="0"/>
              <a:t>http://fpt.edu.vn </a:t>
            </a:r>
            <a:endParaRPr lang="en-US" dirty="0"/>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Managing Risk: Threats, Vulnerabilities, and Exploits</a:t>
            </a:r>
          </a:p>
        </p:txBody>
      </p:sp>
    </p:spTree>
    <p:extLst>
      <p:ext uri="{BB962C8B-B14F-4D97-AF65-F5344CB8AC3E}">
        <p14:creationId xmlns:p14="http://schemas.microsoft.com/office/powerpoint/2010/main" val="2140353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Perpetrators</a:t>
            </a:r>
          </a:p>
          <a:p>
            <a:pPr lvl="1"/>
            <a:r>
              <a:rPr lang="en-US" dirty="0" smtClean="0"/>
              <a:t>Script </a:t>
            </a:r>
            <a:r>
              <a:rPr lang="en-US" dirty="0"/>
              <a:t>kiddies, </a:t>
            </a:r>
            <a:r>
              <a:rPr lang="en-US" dirty="0" smtClean="0"/>
              <a:t>programmers</a:t>
            </a:r>
            <a:endParaRPr lang="en-US" dirty="0"/>
          </a:p>
          <a:p>
            <a:r>
              <a:rPr lang="en-US" dirty="0" smtClean="0"/>
              <a:t>Initiate</a:t>
            </a:r>
          </a:p>
          <a:p>
            <a:pPr lvl="1"/>
            <a:r>
              <a:rPr lang="en-US" dirty="0" smtClean="0"/>
              <a:t>Public </a:t>
            </a:r>
            <a:r>
              <a:rPr lang="en-US" dirty="0"/>
              <a:t>server </a:t>
            </a:r>
            <a:r>
              <a:rPr lang="en-US" dirty="0" smtClean="0"/>
              <a:t>discovery</a:t>
            </a:r>
          </a:p>
          <a:p>
            <a:pPr lvl="1"/>
            <a:r>
              <a:rPr lang="en-US" dirty="0" smtClean="0"/>
              <a:t>Server fingerprinting</a:t>
            </a:r>
          </a:p>
          <a:p>
            <a:pPr lvl="1"/>
            <a:r>
              <a:rPr lang="en-US" dirty="0" smtClean="0"/>
              <a:t>Vulnerability </a:t>
            </a:r>
            <a:r>
              <a:rPr lang="en-US" dirty="0"/>
              <a:t>discovery</a:t>
            </a:r>
          </a:p>
          <a:p>
            <a:r>
              <a:rPr lang="en-US" dirty="0" smtClean="0"/>
              <a:t>Find </a:t>
            </a:r>
            <a:r>
              <a:rPr lang="en-US" dirty="0"/>
              <a:t>information about Vulnerabilities and </a:t>
            </a:r>
            <a:r>
              <a:rPr lang="en-US" dirty="0" smtClean="0"/>
              <a:t>Exploits</a:t>
            </a:r>
          </a:p>
          <a:p>
            <a:pPr lvl="1"/>
            <a:r>
              <a:rPr lang="en-US" dirty="0" smtClean="0"/>
              <a:t>Blogs</a:t>
            </a:r>
            <a:r>
              <a:rPr lang="en-US" dirty="0"/>
              <a:t>, forums, security </a:t>
            </a:r>
            <a:r>
              <a:rPr lang="en-US" dirty="0" smtClean="0"/>
              <a:t>newsletters</a:t>
            </a:r>
          </a:p>
          <a:p>
            <a:pPr lvl="1"/>
            <a:r>
              <a:rPr lang="en-US" dirty="0" smtClean="0"/>
              <a:t>Common </a:t>
            </a:r>
            <a:r>
              <a:rPr lang="en-US" dirty="0"/>
              <a:t>Vulnerabilities and Exposures (CVE) </a:t>
            </a:r>
            <a:r>
              <a:rPr lang="en-US" dirty="0" smtClean="0"/>
              <a:t>list</a:t>
            </a:r>
          </a:p>
          <a:p>
            <a:pPr lvl="1"/>
            <a:r>
              <a:rPr lang="en-US" dirty="0" smtClean="0"/>
              <a:t>Reverse </a:t>
            </a:r>
            <a:r>
              <a:rPr lang="en-US" dirty="0"/>
              <a:t>engineering</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304800"/>
            <a:ext cx="13167360" cy="1371600"/>
          </a:xfrm>
        </p:spPr>
        <p:txBody>
          <a:bodyPr>
            <a:normAutofit/>
          </a:bodyPr>
          <a:lstStyle/>
          <a:p>
            <a:r>
              <a:rPr lang="en-US" dirty="0">
                <a:solidFill>
                  <a:srgbClr val="00B0F0"/>
                </a:solidFill>
              </a:rPr>
              <a:t>Public-Facing </a:t>
            </a:r>
            <a:r>
              <a:rPr lang="en-US" dirty="0" smtClean="0">
                <a:solidFill>
                  <a:srgbClr val="00B0F0"/>
                </a:solidFill>
              </a:rPr>
              <a:t>Server Exploits</a:t>
            </a:r>
            <a:endParaRPr lang="en-US" dirty="0">
              <a:solidFill>
                <a:srgbClr val="00B0F0"/>
              </a:solidFill>
            </a:endParaRPr>
          </a:p>
        </p:txBody>
      </p:sp>
    </p:spTree>
    <p:extLst>
      <p:ext uri="{BB962C8B-B14F-4D97-AF65-F5344CB8AC3E}">
        <p14:creationId xmlns:p14="http://schemas.microsoft.com/office/powerpoint/2010/main" val="1680008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88844"/>
            <a:ext cx="13167360" cy="5431156"/>
          </a:xfrm>
        </p:spPr>
        <p:txBody>
          <a:bodyPr/>
          <a:lstStyle/>
          <a:p>
            <a:r>
              <a:rPr lang="en-US" dirty="0" smtClean="0"/>
              <a:t>Remove </a:t>
            </a:r>
            <a:r>
              <a:rPr lang="en-US" dirty="0"/>
              <a:t>or change defaults</a:t>
            </a:r>
          </a:p>
          <a:p>
            <a:r>
              <a:rPr lang="en-US" dirty="0" smtClean="0"/>
              <a:t>Reduce </a:t>
            </a:r>
            <a:r>
              <a:rPr lang="en-US" dirty="0"/>
              <a:t>the attack surface</a:t>
            </a:r>
          </a:p>
          <a:p>
            <a:r>
              <a:rPr lang="en-US" dirty="0" smtClean="0"/>
              <a:t>Keep </a:t>
            </a:r>
            <a:r>
              <a:rPr lang="en-US" dirty="0"/>
              <a:t>systems up to date</a:t>
            </a:r>
          </a:p>
          <a:p>
            <a:r>
              <a:rPr lang="en-US" dirty="0" smtClean="0"/>
              <a:t>Enable </a:t>
            </a:r>
            <a:r>
              <a:rPr lang="en-US" dirty="0"/>
              <a:t>firewalls</a:t>
            </a:r>
          </a:p>
          <a:p>
            <a:r>
              <a:rPr lang="en-US" dirty="0" smtClean="0"/>
              <a:t>Enable </a:t>
            </a:r>
            <a:r>
              <a:rPr lang="en-US" dirty="0"/>
              <a:t>intrusion detection systems </a:t>
            </a:r>
            <a:r>
              <a:rPr lang="en-US" dirty="0" smtClean="0"/>
              <a:t>(IDSs</a:t>
            </a:r>
            <a:r>
              <a:rPr lang="en-US" dirty="0"/>
              <a:t>)</a:t>
            </a:r>
          </a:p>
          <a:p>
            <a:r>
              <a:rPr lang="en-US" dirty="0" smtClean="0"/>
              <a:t>Install </a:t>
            </a:r>
            <a:r>
              <a:rPr lang="en-US" dirty="0"/>
              <a:t>antivirus software</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smtClean="0">
                <a:solidFill>
                  <a:srgbClr val="00B0F0"/>
                </a:solidFill>
              </a:rPr>
              <a:t>Public-Facing </a:t>
            </a:r>
            <a:r>
              <a:rPr lang="en-US" dirty="0" smtClean="0">
                <a:solidFill>
                  <a:srgbClr val="00B0F0"/>
                </a:solidFill>
              </a:rPr>
              <a:t>Server Mitigation </a:t>
            </a:r>
            <a:r>
              <a:rPr lang="en-US" dirty="0">
                <a:solidFill>
                  <a:srgbClr val="00B0F0"/>
                </a:solidFill>
              </a:rPr>
              <a:t>Techniques</a:t>
            </a:r>
          </a:p>
        </p:txBody>
      </p:sp>
    </p:spTree>
    <p:extLst>
      <p:ext uri="{BB962C8B-B14F-4D97-AF65-F5344CB8AC3E}">
        <p14:creationId xmlns:p14="http://schemas.microsoft.com/office/powerpoint/2010/main" val="1675771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036444"/>
            <a:ext cx="13167360" cy="5431156"/>
          </a:xfrm>
        </p:spPr>
        <p:txBody>
          <a:bodyPr/>
          <a:lstStyle/>
          <a:p>
            <a:r>
              <a:rPr lang="en-US" dirty="0" smtClean="0"/>
              <a:t>Harden </a:t>
            </a:r>
            <a:r>
              <a:rPr lang="en-US" dirty="0"/>
              <a:t>servers</a:t>
            </a:r>
          </a:p>
          <a:p>
            <a:r>
              <a:rPr lang="en-US" dirty="0" smtClean="0"/>
              <a:t>Use </a:t>
            </a:r>
            <a:r>
              <a:rPr lang="en-US" dirty="0"/>
              <a:t>configuration management</a:t>
            </a:r>
          </a:p>
          <a:p>
            <a:r>
              <a:rPr lang="en-US" dirty="0" smtClean="0"/>
              <a:t>Perform </a:t>
            </a:r>
            <a:r>
              <a:rPr lang="en-US" dirty="0"/>
              <a:t>risk assessments</a:t>
            </a:r>
          </a:p>
          <a:p>
            <a:r>
              <a:rPr lang="en-US" dirty="0" smtClean="0"/>
              <a:t>Perform </a:t>
            </a:r>
            <a:r>
              <a:rPr lang="en-US" dirty="0"/>
              <a:t>vulnerability assessments</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Best Practices for </a:t>
            </a:r>
            <a:r>
              <a:rPr lang="en-US" dirty="0" smtClean="0">
                <a:solidFill>
                  <a:srgbClr val="00B0F0"/>
                </a:solidFill>
              </a:rPr>
              <a:t>Managing</a:t>
            </a:r>
            <a:br>
              <a:rPr lang="en-US" dirty="0" smtClean="0">
                <a:solidFill>
                  <a:srgbClr val="00B0F0"/>
                </a:solidFill>
              </a:rPr>
            </a:br>
            <a:r>
              <a:rPr lang="en-US" dirty="0" smtClean="0">
                <a:solidFill>
                  <a:srgbClr val="00B0F0"/>
                </a:solidFill>
              </a:rPr>
              <a:t>Exploits </a:t>
            </a:r>
            <a:r>
              <a:rPr lang="en-US" dirty="0">
                <a:solidFill>
                  <a:srgbClr val="00B0F0"/>
                </a:solidFill>
              </a:rPr>
              <a:t>Within Your IT Infrastructure</a:t>
            </a:r>
          </a:p>
        </p:txBody>
      </p:sp>
    </p:spTree>
    <p:extLst>
      <p:ext uri="{BB962C8B-B14F-4D97-AF65-F5344CB8AC3E}">
        <p14:creationId xmlns:p14="http://schemas.microsoft.com/office/powerpoint/2010/main" val="2232096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Managing </a:t>
            </a:r>
            <a:r>
              <a:rPr lang="en-US" dirty="0"/>
              <a:t>threats</a:t>
            </a:r>
          </a:p>
          <a:p>
            <a:r>
              <a:rPr lang="en-US" dirty="0" smtClean="0"/>
              <a:t>Managing </a:t>
            </a:r>
            <a:r>
              <a:rPr lang="en-US" dirty="0"/>
              <a:t>vulnerabilities</a:t>
            </a:r>
          </a:p>
          <a:p>
            <a:r>
              <a:rPr lang="en-US" dirty="0" smtClean="0"/>
              <a:t>Managing </a:t>
            </a:r>
            <a:r>
              <a:rPr lang="en-US" dirty="0"/>
              <a:t>exploits</a:t>
            </a:r>
          </a:p>
          <a:p>
            <a:r>
              <a:rPr lang="en-US" dirty="0" smtClean="0"/>
              <a:t>Risk Management </a:t>
            </a:r>
            <a:r>
              <a:rPr lang="en-US" dirty="0"/>
              <a:t>strategies</a:t>
            </a:r>
          </a:p>
          <a:p>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88844"/>
            <a:ext cx="13167360" cy="5431156"/>
          </a:xfrm>
        </p:spPr>
        <p:txBody>
          <a:bodyPr/>
          <a:lstStyle/>
          <a:p>
            <a:r>
              <a:rPr lang="en-US" dirty="0" smtClean="0"/>
              <a:t>Threat as any activity that represents a possible danger</a:t>
            </a:r>
          </a:p>
          <a:p>
            <a:r>
              <a:rPr lang="en-US" dirty="0" smtClean="0"/>
              <a:t>The uncontrollable nature of threats</a:t>
            </a:r>
          </a:p>
          <a:p>
            <a:r>
              <a:rPr lang="en-US" dirty="0" smtClean="0"/>
              <a:t>Unintentional threats</a:t>
            </a:r>
          </a:p>
          <a:p>
            <a:r>
              <a:rPr lang="en-US" dirty="0" smtClean="0"/>
              <a:t>Intentional threats</a:t>
            </a:r>
          </a:p>
          <a:p>
            <a:r>
              <a:rPr lang="en-US" dirty="0" smtClean="0"/>
              <a:t>Any attempt to manage risk requires a through knowledge of threats</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304800"/>
            <a:ext cx="13167360" cy="1371600"/>
          </a:xfrm>
        </p:spPr>
        <p:txBody>
          <a:bodyPr/>
          <a:lstStyle/>
          <a:p>
            <a:r>
              <a:rPr lang="en-US" dirty="0">
                <a:solidFill>
                  <a:srgbClr val="00B0F0"/>
                </a:solidFill>
              </a:rPr>
              <a:t>Understanding and Managing Threats</a:t>
            </a:r>
          </a:p>
        </p:txBody>
      </p:sp>
    </p:spTree>
    <p:extLst>
      <p:ext uri="{BB962C8B-B14F-4D97-AF65-F5344CB8AC3E}">
        <p14:creationId xmlns:p14="http://schemas.microsoft.com/office/powerpoint/2010/main" val="138800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Create </a:t>
            </a:r>
            <a:r>
              <a:rPr lang="en-US" dirty="0"/>
              <a:t>a security policy</a:t>
            </a:r>
          </a:p>
          <a:p>
            <a:r>
              <a:rPr lang="en-US" dirty="0" smtClean="0"/>
              <a:t>Insurance</a:t>
            </a:r>
            <a:endParaRPr lang="en-US" dirty="0"/>
          </a:p>
          <a:p>
            <a:r>
              <a:rPr lang="en-US" dirty="0" smtClean="0"/>
              <a:t>Use </a:t>
            </a:r>
            <a:r>
              <a:rPr lang="en-US" dirty="0"/>
              <a:t>access controls</a:t>
            </a:r>
          </a:p>
          <a:p>
            <a:r>
              <a:rPr lang="en-US" dirty="0" smtClean="0"/>
              <a:t>Use </a:t>
            </a:r>
            <a:r>
              <a:rPr lang="en-US" dirty="0"/>
              <a:t>automation</a:t>
            </a:r>
          </a:p>
          <a:p>
            <a:r>
              <a:rPr lang="en-US" dirty="0" smtClean="0"/>
              <a:t>Include </a:t>
            </a:r>
            <a:r>
              <a:rPr lang="en-US" dirty="0"/>
              <a:t>input validation</a:t>
            </a:r>
          </a:p>
          <a:p>
            <a:r>
              <a:rPr lang="en-US" dirty="0" smtClean="0"/>
              <a:t>Provide </a:t>
            </a:r>
            <a:r>
              <a:rPr lang="en-US" dirty="0"/>
              <a:t>training</a:t>
            </a:r>
          </a:p>
          <a:p>
            <a:r>
              <a:rPr lang="en-US" dirty="0" smtClean="0"/>
              <a:t>Use </a:t>
            </a:r>
            <a:r>
              <a:rPr lang="en-US" dirty="0"/>
              <a:t>antivirus software</a:t>
            </a:r>
          </a:p>
          <a:p>
            <a:r>
              <a:rPr lang="en-US" dirty="0" smtClean="0"/>
              <a:t>Protect </a:t>
            </a:r>
            <a:r>
              <a:rPr lang="en-US" dirty="0"/>
              <a:t>the boundary</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Best Practices for </a:t>
            </a:r>
            <a:r>
              <a:rPr lang="en-US" dirty="0" smtClean="0">
                <a:solidFill>
                  <a:srgbClr val="00B0F0"/>
                </a:solidFill>
              </a:rPr>
              <a:t>Managing</a:t>
            </a:r>
            <a:br>
              <a:rPr lang="en-US" dirty="0" smtClean="0">
                <a:solidFill>
                  <a:srgbClr val="00B0F0"/>
                </a:solidFill>
              </a:rPr>
            </a:br>
            <a:r>
              <a:rPr lang="en-US" dirty="0" smtClean="0">
                <a:solidFill>
                  <a:srgbClr val="00B0F0"/>
                </a:solidFill>
              </a:rPr>
              <a:t>Threats Within </a:t>
            </a:r>
            <a:r>
              <a:rPr lang="en-US" dirty="0">
                <a:solidFill>
                  <a:srgbClr val="00B0F0"/>
                </a:solidFill>
              </a:rPr>
              <a:t>Your IT Infrastructure</a:t>
            </a:r>
          </a:p>
        </p:txBody>
      </p:sp>
    </p:spTree>
    <p:extLst>
      <p:ext uri="{BB962C8B-B14F-4D97-AF65-F5344CB8AC3E}">
        <p14:creationId xmlns:p14="http://schemas.microsoft.com/office/powerpoint/2010/main" val="953810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12644"/>
            <a:ext cx="13167360" cy="5431156"/>
          </a:xfrm>
        </p:spPr>
        <p:txBody>
          <a:bodyPr/>
          <a:lstStyle/>
          <a:p>
            <a:r>
              <a:rPr lang="en-US" dirty="0" smtClean="0"/>
              <a:t>Vulnerability </a:t>
            </a:r>
            <a:r>
              <a:rPr lang="en-US" dirty="0"/>
              <a:t>can be a weakness in an asset or the environment.</a:t>
            </a:r>
          </a:p>
          <a:p>
            <a:r>
              <a:rPr lang="en-US" dirty="0" smtClean="0"/>
              <a:t>The </a:t>
            </a:r>
            <a:r>
              <a:rPr lang="en-US" dirty="0"/>
              <a:t>loss occurs when a threat exploits the </a:t>
            </a:r>
            <a:r>
              <a:rPr lang="en-US" dirty="0" smtClean="0"/>
              <a:t>vulnerability.</a:t>
            </a:r>
          </a:p>
          <a:p>
            <a:pPr lvl="1"/>
            <a:r>
              <a:rPr lang="en-US" dirty="0" smtClean="0"/>
              <a:t>threat/vulnerability </a:t>
            </a:r>
            <a:r>
              <a:rPr lang="en-US" dirty="0"/>
              <a:t>pairs</a:t>
            </a:r>
          </a:p>
          <a:p>
            <a:r>
              <a:rPr lang="en-US" dirty="0" smtClean="0"/>
              <a:t>Vulnerabilities </a:t>
            </a:r>
            <a:r>
              <a:rPr lang="en-US" dirty="0"/>
              <a:t>can be mitigated.</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Understanding and </a:t>
            </a:r>
            <a:r>
              <a:rPr lang="en-US" dirty="0" smtClean="0">
                <a:solidFill>
                  <a:srgbClr val="00B0F0"/>
                </a:solidFill>
              </a:rPr>
              <a:t>Managing</a:t>
            </a:r>
            <a:br>
              <a:rPr lang="en-US" dirty="0" smtClean="0">
                <a:solidFill>
                  <a:srgbClr val="00B0F0"/>
                </a:solidFill>
              </a:rPr>
            </a:br>
            <a:r>
              <a:rPr lang="en-US" dirty="0" smtClean="0">
                <a:solidFill>
                  <a:srgbClr val="00B0F0"/>
                </a:solidFill>
              </a:rPr>
              <a:t>Vulnerabilities</a:t>
            </a:r>
            <a:endParaRPr lang="en-US" dirty="0">
              <a:solidFill>
                <a:srgbClr val="00B0F0"/>
              </a:solidFill>
            </a:endParaRPr>
          </a:p>
        </p:txBody>
      </p:sp>
    </p:spTree>
    <p:extLst>
      <p:ext uri="{BB962C8B-B14F-4D97-AF65-F5344CB8AC3E}">
        <p14:creationId xmlns:p14="http://schemas.microsoft.com/office/powerpoint/2010/main" val="2787776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Policies </a:t>
            </a:r>
            <a:r>
              <a:rPr lang="en-US" dirty="0"/>
              <a:t>and procedures</a:t>
            </a:r>
          </a:p>
          <a:p>
            <a:r>
              <a:rPr lang="en-US" dirty="0" smtClean="0"/>
              <a:t>Documentation</a:t>
            </a:r>
            <a:endParaRPr lang="en-US" dirty="0"/>
          </a:p>
          <a:p>
            <a:r>
              <a:rPr lang="en-US" dirty="0" smtClean="0"/>
              <a:t>Training</a:t>
            </a:r>
            <a:endParaRPr lang="en-US" dirty="0"/>
          </a:p>
          <a:p>
            <a:r>
              <a:rPr lang="en-US" dirty="0" smtClean="0"/>
              <a:t>Separation </a:t>
            </a:r>
            <a:r>
              <a:rPr lang="en-US" dirty="0"/>
              <a:t>of duties</a:t>
            </a:r>
          </a:p>
          <a:p>
            <a:r>
              <a:rPr lang="en-US" dirty="0" smtClean="0"/>
              <a:t>Configuration </a:t>
            </a:r>
            <a:r>
              <a:rPr lang="en-US" dirty="0"/>
              <a:t>management</a:t>
            </a:r>
          </a:p>
          <a:p>
            <a:r>
              <a:rPr lang="en-US" dirty="0" smtClean="0"/>
              <a:t>Version </a:t>
            </a:r>
            <a:r>
              <a:rPr lang="en-US" dirty="0"/>
              <a:t>control</a:t>
            </a:r>
          </a:p>
          <a:p>
            <a:r>
              <a:rPr lang="en-US" dirty="0" smtClean="0"/>
              <a:t>Patch </a:t>
            </a:r>
            <a:r>
              <a:rPr lang="en-US" dirty="0"/>
              <a:t>management</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Mitigation Techniques</a:t>
            </a:r>
          </a:p>
        </p:txBody>
      </p:sp>
    </p:spTree>
    <p:extLst>
      <p:ext uri="{BB962C8B-B14F-4D97-AF65-F5344CB8AC3E}">
        <p14:creationId xmlns:p14="http://schemas.microsoft.com/office/powerpoint/2010/main" val="3317449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Intrusion </a:t>
            </a:r>
            <a:r>
              <a:rPr lang="en-US" dirty="0"/>
              <a:t>detection system</a:t>
            </a:r>
          </a:p>
          <a:p>
            <a:r>
              <a:rPr lang="en-US" dirty="0" smtClean="0"/>
              <a:t>Incident </a:t>
            </a:r>
            <a:r>
              <a:rPr lang="en-US" dirty="0"/>
              <a:t>response</a:t>
            </a:r>
          </a:p>
          <a:p>
            <a:r>
              <a:rPr lang="en-US" dirty="0" smtClean="0"/>
              <a:t>Continuous </a:t>
            </a:r>
            <a:r>
              <a:rPr lang="en-US" dirty="0"/>
              <a:t>monitoring</a:t>
            </a:r>
          </a:p>
          <a:p>
            <a:r>
              <a:rPr lang="en-US" dirty="0" smtClean="0"/>
              <a:t>Technical </a:t>
            </a:r>
            <a:r>
              <a:rPr lang="en-US" dirty="0"/>
              <a:t>controls</a:t>
            </a:r>
          </a:p>
          <a:p>
            <a:r>
              <a:rPr lang="en-US" dirty="0" smtClean="0"/>
              <a:t>Physical </a:t>
            </a:r>
            <a:r>
              <a:rPr lang="en-US" dirty="0"/>
              <a:t>controls</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Mitigation Techniques (cont.)</a:t>
            </a:r>
          </a:p>
        </p:txBody>
      </p:sp>
    </p:spTree>
    <p:extLst>
      <p:ext uri="{BB962C8B-B14F-4D97-AF65-F5344CB8AC3E}">
        <p14:creationId xmlns:p14="http://schemas.microsoft.com/office/powerpoint/2010/main" val="1690438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036444"/>
            <a:ext cx="13167360" cy="5431156"/>
          </a:xfrm>
        </p:spPr>
        <p:txBody>
          <a:bodyPr/>
          <a:lstStyle/>
          <a:p>
            <a:r>
              <a:rPr lang="en-US" dirty="0" smtClean="0"/>
              <a:t>Identify </a:t>
            </a:r>
            <a:r>
              <a:rPr lang="en-US" dirty="0"/>
              <a:t>vulnerabilities</a:t>
            </a:r>
          </a:p>
          <a:p>
            <a:r>
              <a:rPr lang="en-US" dirty="0" smtClean="0"/>
              <a:t>Match </a:t>
            </a:r>
            <a:r>
              <a:rPr lang="en-US" dirty="0"/>
              <a:t>the threat/vulnerability pairs</a:t>
            </a:r>
          </a:p>
          <a:p>
            <a:r>
              <a:rPr lang="en-US" dirty="0" smtClean="0"/>
              <a:t>Use </a:t>
            </a:r>
            <a:r>
              <a:rPr lang="en-US" dirty="0"/>
              <a:t>as many of the mitigation techniques as feasible</a:t>
            </a:r>
          </a:p>
          <a:p>
            <a:r>
              <a:rPr lang="en-US" dirty="0" smtClean="0"/>
              <a:t>Perform </a:t>
            </a:r>
            <a:r>
              <a:rPr lang="en-US" dirty="0"/>
              <a:t>vulnerability assessments</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Best Practices for </a:t>
            </a:r>
            <a:r>
              <a:rPr lang="en-US" dirty="0" smtClean="0">
                <a:solidFill>
                  <a:srgbClr val="00B0F0"/>
                </a:solidFill>
              </a:rPr>
              <a:t>Managing</a:t>
            </a:r>
            <a:br>
              <a:rPr lang="en-US" dirty="0" smtClean="0">
                <a:solidFill>
                  <a:srgbClr val="00B0F0"/>
                </a:solidFill>
              </a:rPr>
            </a:br>
            <a:r>
              <a:rPr lang="en-US" dirty="0" smtClean="0">
                <a:solidFill>
                  <a:srgbClr val="00B0F0"/>
                </a:solidFill>
              </a:rPr>
              <a:t>Vulnerabilities </a:t>
            </a:r>
            <a:r>
              <a:rPr lang="en-US" dirty="0">
                <a:solidFill>
                  <a:srgbClr val="00B0F0"/>
                </a:solidFill>
              </a:rPr>
              <a:t>Within Your IT Infrastructure</a:t>
            </a:r>
          </a:p>
        </p:txBody>
      </p:sp>
    </p:spTree>
    <p:extLst>
      <p:ext uri="{BB962C8B-B14F-4D97-AF65-F5344CB8AC3E}">
        <p14:creationId xmlns:p14="http://schemas.microsoft.com/office/powerpoint/2010/main" val="2728144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 </a:t>
            </a:r>
            <a:r>
              <a:rPr lang="en-US" dirty="0"/>
              <a:t>exploit is the act of exploiting a vulnerability</a:t>
            </a:r>
          </a:p>
          <a:p>
            <a:r>
              <a:rPr lang="en-US" dirty="0" smtClean="0"/>
              <a:t>The </a:t>
            </a:r>
            <a:r>
              <a:rPr lang="en-US" dirty="0"/>
              <a:t>result is a compromise to the system, an application, or data</a:t>
            </a:r>
          </a:p>
          <a:p>
            <a:r>
              <a:rPr lang="en-US" dirty="0" smtClean="0"/>
              <a:t>Example</a:t>
            </a:r>
            <a:r>
              <a:rPr lang="en-US" dirty="0"/>
              <a:t>: public-facing </a:t>
            </a:r>
            <a:r>
              <a:rPr lang="en-US" dirty="0" smtClean="0"/>
              <a:t>server</a:t>
            </a:r>
          </a:p>
          <a:p>
            <a:pPr lvl="1"/>
            <a:r>
              <a:rPr lang="en-US" dirty="0" smtClean="0"/>
              <a:t>Buffer overflow</a:t>
            </a:r>
          </a:p>
          <a:p>
            <a:pPr lvl="1"/>
            <a:r>
              <a:rPr lang="en-US" dirty="0" smtClean="0"/>
              <a:t>SQL </a:t>
            </a:r>
            <a:r>
              <a:rPr lang="en-US" dirty="0"/>
              <a:t>injection </a:t>
            </a:r>
            <a:r>
              <a:rPr lang="en-US" dirty="0" smtClean="0"/>
              <a:t>attacks</a:t>
            </a:r>
          </a:p>
          <a:p>
            <a:pPr lvl="1"/>
            <a:r>
              <a:rPr lang="en-US" dirty="0" smtClean="0"/>
              <a:t>Denial </a:t>
            </a:r>
            <a:r>
              <a:rPr lang="en-US" dirty="0"/>
              <a:t>of service (DoS) </a:t>
            </a:r>
            <a:r>
              <a:rPr lang="en-US" dirty="0" smtClean="0"/>
              <a:t>attacks</a:t>
            </a:r>
          </a:p>
          <a:p>
            <a:pPr lvl="1"/>
            <a:r>
              <a:rPr lang="en-US" dirty="0" smtClean="0"/>
              <a:t>Distributed </a:t>
            </a:r>
            <a:r>
              <a:rPr lang="en-US" dirty="0"/>
              <a:t>denial of service (DDoS) attacks</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381000"/>
            <a:ext cx="13167360" cy="1371600"/>
          </a:xfrm>
        </p:spPr>
        <p:txBody>
          <a:bodyPr>
            <a:normAutofit/>
          </a:bodyPr>
          <a:lstStyle/>
          <a:p>
            <a:r>
              <a:rPr lang="en-US" dirty="0">
                <a:solidFill>
                  <a:srgbClr val="00B0F0"/>
                </a:solidFill>
              </a:rPr>
              <a:t>Understanding and Managing Exploits</a:t>
            </a:r>
          </a:p>
        </p:txBody>
      </p:sp>
    </p:spTree>
    <p:extLst>
      <p:ext uri="{BB962C8B-B14F-4D97-AF65-F5344CB8AC3E}">
        <p14:creationId xmlns:p14="http://schemas.microsoft.com/office/powerpoint/2010/main" val="3476016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2174</Words>
  <Application>Microsoft Office PowerPoint</Application>
  <PresentationFormat>Custom</PresentationFormat>
  <Paragraphs>219</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Tahoma</vt:lpstr>
      <vt:lpstr>Office Theme</vt:lpstr>
      <vt:lpstr>Managing Risk: Threats, Vulnerabilities, and Exploits</vt:lpstr>
      <vt:lpstr>Objectives</vt:lpstr>
      <vt:lpstr>Understanding and Managing Threats</vt:lpstr>
      <vt:lpstr>Best Practices for Managing Threats Within Your IT Infrastructure</vt:lpstr>
      <vt:lpstr>Understanding and Managing Vulnerabilities</vt:lpstr>
      <vt:lpstr>Mitigation Techniques</vt:lpstr>
      <vt:lpstr>Mitigation Techniques (cont.)</vt:lpstr>
      <vt:lpstr>Best Practices for Managing Vulnerabilities Within Your IT Infrastructure</vt:lpstr>
      <vt:lpstr>Understanding and Managing Exploits</vt:lpstr>
      <vt:lpstr>Public-Facing Server Exploits</vt:lpstr>
      <vt:lpstr>Public-Facing Server Mitigation Techniques</vt:lpstr>
      <vt:lpstr>Best Practices for Managing Exploits Within Your IT Infrastructure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Anhim</cp:lastModifiedBy>
  <cp:revision>21</cp:revision>
  <dcterms:created xsi:type="dcterms:W3CDTF">2006-08-16T00:00:00Z</dcterms:created>
  <dcterms:modified xsi:type="dcterms:W3CDTF">2018-01-06T17:40:58Z</dcterms:modified>
</cp:coreProperties>
</file>