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61" r:id="rId4"/>
    <p:sldId id="263" r:id="rId5"/>
    <p:sldId id="272" r:id="rId6"/>
    <p:sldId id="264" r:id="rId7"/>
    <p:sldId id="275" r:id="rId8"/>
    <p:sldId id="276" r:id="rId9"/>
    <p:sldId id="265" r:id="rId10"/>
    <p:sldId id="277" r:id="rId11"/>
    <p:sldId id="278" r:id="rId12"/>
    <p:sldId id="266" r:id="rId13"/>
    <p:sldId id="267" r:id="rId14"/>
    <p:sldId id="279" r:id="rId15"/>
    <p:sldId id="280" r:id="rId16"/>
    <p:sldId id="269" r:id="rId17"/>
    <p:sldId id="270" r:id="rId18"/>
    <p:sldId id="271" r:id="rId19"/>
    <p:sldId id="281" r:id="rId20"/>
    <p:sldId id="273" r:id="rId21"/>
    <p:sldId id="274" r:id="rId22"/>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1382" autoAdjust="0"/>
  </p:normalViewPr>
  <p:slideViewPr>
    <p:cSldViewPr>
      <p:cViewPr varScale="1">
        <p:scale>
          <a:sx n="57" d="100"/>
          <a:sy n="57" d="100"/>
        </p:scale>
        <p:origin x="996" y="72"/>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risk management plan is a specialized type of project management. You apply many of the same techniques to risk management that you would when managing any project. Primarily, you create a risk management plan to mitigate risks. This plan helps you identify the risks and choose the best solutions. It also helps you track the solutions to ensure they are implemented on budget and on schedule.</a:t>
            </a:r>
          </a:p>
          <a:p>
            <a:r>
              <a:rPr lang="en-US" dirty="0" smtClean="0"/>
              <a:t>A fully implemented plan will include a plan of action and milestones (POAM). You can then use the POAM to track the project.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10339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Some of the common tasks of a PM are:</a:t>
            </a:r>
          </a:p>
          <a:p>
            <a:r>
              <a:rPr lang="en-US" dirty="0" smtClean="0"/>
              <a:t>+ Ensuring costs are controlled</a:t>
            </a:r>
          </a:p>
          <a:p>
            <a:r>
              <a:rPr lang="en-US" dirty="0" smtClean="0"/>
              <a:t>+ Ensuring quality is maintained</a:t>
            </a:r>
          </a:p>
          <a:p>
            <a:r>
              <a:rPr lang="en-US" dirty="0" smtClean="0"/>
              <a:t>+ Ensuring the project stays on schedule</a:t>
            </a:r>
          </a:p>
          <a:p>
            <a:r>
              <a:rPr lang="en-US" dirty="0" smtClean="0"/>
              <a:t>+ Ensuring the project stays within scope+- Tracking and managing all project issues</a:t>
            </a:r>
          </a:p>
          <a:p>
            <a:r>
              <a:rPr lang="en-US" dirty="0" smtClean="0"/>
              <a:t>+ Ensuring information is available to all stakeholders</a:t>
            </a:r>
          </a:p>
          <a:p>
            <a:r>
              <a:rPr lang="en-US" dirty="0" smtClean="0"/>
              <a:t>+ Raising issues and problems as they become known</a:t>
            </a:r>
          </a:p>
          <a:p>
            <a:r>
              <a:rPr lang="en-US" dirty="0" smtClean="0"/>
              <a:t>+ Ensuring others are aware of their responsibilities and deadlines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Responsibilities Example: Web Site</a:t>
            </a:r>
          </a:p>
          <a:p>
            <a:r>
              <a:rPr lang="en-US" dirty="0" smtClean="0"/>
              <a:t>The CFO will provide funding to the IT department to hire a security consultant. This security consultant will assist the IT department.</a:t>
            </a:r>
          </a:p>
          <a:p>
            <a:r>
              <a:rPr lang="en-US" dirty="0" smtClean="0"/>
              <a:t>The IT department is responsible for providing:</a:t>
            </a:r>
          </a:p>
          <a:p>
            <a:r>
              <a:rPr lang="en-US" dirty="0" smtClean="0"/>
              <a:t>+ A list of threats</a:t>
            </a:r>
          </a:p>
          <a:p>
            <a:r>
              <a:rPr lang="en-US" dirty="0" smtClean="0"/>
              <a:t>+ A list of vulnerabilities</a:t>
            </a:r>
          </a:p>
          <a:p>
            <a:r>
              <a:rPr lang="en-US" dirty="0" smtClean="0"/>
              <a:t>+ A list of recommended solutions</a:t>
            </a:r>
          </a:p>
          <a:p>
            <a:r>
              <a:rPr lang="en-US" dirty="0" smtClean="0"/>
              <a:t>+ Costs for each of the recommended solutions</a:t>
            </a:r>
          </a:p>
          <a:p>
            <a:r>
              <a:rPr lang="en-US" dirty="0" smtClean="0"/>
              <a:t>The sales department is responsible for providing:</a:t>
            </a:r>
          </a:p>
          <a:p>
            <a:r>
              <a:rPr lang="en-US" dirty="0" smtClean="0"/>
              <a:t>+ Direct costs of any outage for 15 minutes or longer</a:t>
            </a:r>
          </a:p>
          <a:p>
            <a:r>
              <a:rPr lang="en-US" dirty="0" smtClean="0"/>
              <a:t>+ Indirect costs of any outage for 15 minutes or longer</a:t>
            </a:r>
          </a:p>
          <a:p>
            <a:r>
              <a:rPr lang="en-US" dirty="0" smtClean="0"/>
              <a:t>The CFO will validate the data provided by the IT and sales departments. The CFO will then complete a cost-benefit analysis.</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2589884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45658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it’s easy to assign responsibility, it may not be so easy to accomplish the tasks. One of the challenging tasks is to generate lists of realistic threats, vulnerabilities, and recommendations. An affinity diagram can help with these tasks. An affinity diagram is created in four basis steps.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Remove or change defaults - To prevent attempts attack with default configuration values. </a:t>
            </a:r>
          </a:p>
          <a:p>
            <a:r>
              <a:rPr lang="en-US" dirty="0" smtClean="0"/>
              <a:t>- Reduce the attack surface - The overall attack surface is reduced by removing all unneeded services and protocols. If a service isn’t needed it should be disabled. If the protocol isn’t needed it should be removed.</a:t>
            </a:r>
          </a:p>
          <a:p>
            <a:r>
              <a:rPr lang="en-US" dirty="0" smtClean="0"/>
              <a:t>- Keep systems up to date - Use a patch management system to ensure that systems are patched. Patches should be applied as quickly as possible after they are released.</a:t>
            </a:r>
          </a:p>
          <a:p>
            <a:r>
              <a:rPr lang="en-US" dirty="0" smtClean="0"/>
              <a:t>- Enable firewalls - Enable individual firewalls on each server as an added layer of protection.</a:t>
            </a:r>
          </a:p>
          <a:p>
            <a:r>
              <a:rPr lang="en-US" dirty="0" smtClean="0"/>
              <a:t>- Enable intrusion detection systems (IDSs) - An active IDS can detect attacks and take steps to stop them.</a:t>
            </a:r>
          </a:p>
          <a:p>
            <a:r>
              <a:rPr lang="en-US" dirty="0" smtClean="0"/>
              <a:t>- Install antivirus software - Antivirus software should be installed on all systems, including servers, even before they are first connected to the network. Many servers</a:t>
            </a:r>
          </a:p>
          <a:p>
            <a:r>
              <a:rPr lang="en-US" dirty="0" smtClean="0"/>
              <a:t>require different versions of antivirus software.</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Procedures Example: Web Site</a:t>
            </a:r>
          </a:p>
          <a:p>
            <a:r>
              <a:rPr lang="en-US" dirty="0" smtClean="0"/>
              <a:t>+ Recommendation - Upgrade the firewall.</a:t>
            </a:r>
          </a:p>
          <a:p>
            <a:r>
              <a:rPr lang="en-US" dirty="0" smtClean="0"/>
              <a:t>+ Justification - The current firewall is a basic router. It filters packets but does not provide any advanced firewall capabilities.</a:t>
            </a:r>
          </a:p>
          <a:p>
            <a:r>
              <a:rPr lang="en-US" dirty="0" smtClean="0"/>
              <a:t>+ Procedures - The following steps can be used to upgrade the new firewall:</a:t>
            </a:r>
          </a:p>
          <a:p>
            <a:r>
              <a:rPr lang="en-US" dirty="0" smtClean="0"/>
              <a:t>start firewall logging, create a firewall policy, purchase a firewall appliance, install the firewall, configure the firewall, test the firewall, bring the firewall online.</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19</a:t>
            </a:fld>
            <a:endParaRPr lang="en-US" dirty="0"/>
          </a:p>
        </p:txBody>
      </p:sp>
    </p:spTree>
    <p:extLst>
      <p:ext uri="{BB962C8B-B14F-4D97-AF65-F5344CB8AC3E}">
        <p14:creationId xmlns:p14="http://schemas.microsoft.com/office/powerpoint/2010/main" val="2134216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Present Recommendations</a:t>
            </a:r>
          </a:p>
          <a:p>
            <a:r>
              <a:rPr lang="en-US" dirty="0" smtClean="0"/>
              <a:t>You compile the collected data into a report. It will include the lists of threats, vulnerabilities, and recommendations. You then present this report to management. Management will use this data to decide what steps to take.</a:t>
            </a:r>
          </a:p>
          <a:p>
            <a:r>
              <a:rPr lang="en-US" dirty="0" smtClean="0"/>
              <a:t>+ Findings: cause, criteria, effect (methods, machinery, manpower, materials, environment)</a:t>
            </a:r>
          </a:p>
          <a:p>
            <a:r>
              <a:rPr lang="en-US" dirty="0" smtClean="0"/>
              <a:t>+ Recommendation cost and time frame</a:t>
            </a:r>
          </a:p>
          <a:p>
            <a:r>
              <a:rPr lang="en-US" dirty="0" smtClean="0"/>
              <a:t>+ Cost-benefit analysis: cost of the recommendation &amp; projected benefits</a:t>
            </a:r>
          </a:p>
          <a:p>
            <a:r>
              <a:rPr lang="en-US" dirty="0" smtClean="0"/>
              <a:t>- Document Management Response to Recommendations</a:t>
            </a:r>
          </a:p>
          <a:p>
            <a:r>
              <a:rPr lang="en-US" dirty="0" smtClean="0"/>
              <a:t>After you present your managers with the recommendations, they will decide what to do. They can accept, defer or modify recommendations.</a:t>
            </a:r>
          </a:p>
          <a:p>
            <a:r>
              <a:rPr lang="en-US" dirty="0" smtClean="0"/>
              <a:t>- Document and Track Implementation of Accepted Recommendations</a:t>
            </a:r>
          </a:p>
          <a:p>
            <a:r>
              <a:rPr lang="en-US" dirty="0" smtClean="0"/>
              <a:t>It’s important to document the decisions made by management. It could be a simple document listing the recommendation and the decision:</a:t>
            </a:r>
          </a:p>
          <a:p>
            <a:r>
              <a:rPr lang="en-US" dirty="0" smtClean="0"/>
              <a:t>recommendation to purchase AV software, recommendation to hire an IT administrator, recommendation to purchase SS75 firewall</a:t>
            </a:r>
          </a:p>
          <a:p>
            <a:r>
              <a:rPr lang="en-US" dirty="0" smtClean="0"/>
              <a:t>- Plan of Action and Milestones</a:t>
            </a:r>
          </a:p>
          <a:p>
            <a:r>
              <a:rPr lang="en-US" dirty="0" smtClean="0"/>
              <a:t>A plan of action and milestones (POAM) is a document used to track progress. A POAM is used to assign responsibility and to allow management follow-up.</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20</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Milestone Plan Chart</a:t>
            </a:r>
          </a:p>
          <a:p>
            <a:r>
              <a:rPr lang="en-US" dirty="0" smtClean="0"/>
              <a:t>A milestone plan chart is a simple graphical representation of major milestones. It shows the major milestones laid out in a graphical format. The milestone plan chart can also help allocate resources. This chart can also help management change the priority of any of the milestones.</a:t>
            </a:r>
          </a:p>
          <a:p>
            <a:r>
              <a:rPr lang="en-US" dirty="0" smtClean="0"/>
              <a:t>- Gantt Chart</a:t>
            </a:r>
          </a:p>
          <a:p>
            <a:r>
              <a:rPr lang="en-US" dirty="0" smtClean="0"/>
              <a:t>A Gantt chart is a chart that that shows a project schedule. Gantt charts are commonly used in project management. The primary difference between the milestone plan chart and the Gantt chart is that the Gantt chart shows more detail.</a:t>
            </a:r>
          </a:p>
          <a:p>
            <a:r>
              <a:rPr lang="en-US" dirty="0" smtClean="0"/>
              <a:t>- Critical Path Chart</a:t>
            </a:r>
          </a:p>
          <a:p>
            <a:r>
              <a:rPr lang="en-US" dirty="0" smtClean="0"/>
              <a:t>Some tasks within a project can be delayed without impacting the project finish date. Other tasks must be completed on time. A critical path chart shows a list of project tasks that must be completed on time. If any task in the path is delayed, the overall project will be delayed.</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Identify threats - This means any threats that directly affect the Web site. These may include:</a:t>
            </a:r>
          </a:p>
          <a:p>
            <a:r>
              <a:rPr lang="en-US" dirty="0" smtClean="0"/>
              <a:t>attacks from the Internet, hardware or software failures, loss of Internet connectivity, </a:t>
            </a:r>
          </a:p>
          <a:p>
            <a:r>
              <a:rPr lang="en-US" dirty="0" smtClean="0"/>
              <a:t>- Identify vulnerabilities -These are weaknesses and may include:</a:t>
            </a:r>
          </a:p>
          <a:p>
            <a:r>
              <a:rPr lang="en-US" dirty="0" smtClean="0"/>
              <a:t>lack of protection from a firewall, lack of protection from an intrusion detection system, lack of antivirus software, lack of updates for the server, lack of updates for the antivirus software</a:t>
            </a:r>
          </a:p>
          <a:p>
            <a:r>
              <a:rPr lang="en-US" dirty="0" smtClean="0"/>
              <a:t>- Assign responsibilities - Assign responsibility to specific departments for collecting data.</a:t>
            </a:r>
          </a:p>
          <a:p>
            <a:r>
              <a:rPr lang="en-US" dirty="0" smtClean="0"/>
              <a:t>- Identify the costs of an outage - Include both direct and indirect costs. The direct costs are the lost sales during the outage. The amount of revenue lost if the server is down for 15 minutes or longer will come from sales data. Indirect costs include the loss of customer goodwill and the cost to recover the goodwill.</a:t>
            </a:r>
          </a:p>
          <a:p>
            <a:r>
              <a:rPr lang="en-US" dirty="0" smtClean="0"/>
              <a:t>- Provide recommendations - Include a list of recommendations to mitigate the risks.</a:t>
            </a:r>
          </a:p>
          <a:p>
            <a:r>
              <a:rPr lang="en-US" dirty="0" smtClean="0"/>
              <a:t>- Provide a cost-benefit analysis (CBA) - Include a CBA for each recommendation. The CBA compares the cost of the recommendation against the benefit to the</a:t>
            </a:r>
          </a:p>
          <a:p>
            <a:r>
              <a:rPr lang="en-US" dirty="0" smtClean="0"/>
              <a:t>company of implementing the recommendation.</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POAM will assign responsibilities. Management will use the POAM to track and follow up on the project.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2230854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POAM will assign responsibilities. Management will use the POAM to track and follow up on the project.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2936180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Without defined boundaries, the plan can get out of control.</a:t>
            </a:r>
          </a:p>
          <a:p>
            <a:r>
              <a:rPr lang="en-US" dirty="0" smtClean="0"/>
              <a:t>- Scope creep</a:t>
            </a:r>
          </a:p>
          <a:p>
            <a:r>
              <a:rPr lang="en-US" dirty="0" smtClean="0"/>
              <a:t>A common problem with many projects is scope creep. Scope creep comes from uncontrolled changes. As the changes creep in, the scope of the project grows.</a:t>
            </a:r>
          </a:p>
          <a:p>
            <a:r>
              <a:rPr lang="en-US" dirty="0" smtClean="0"/>
              <a:t>Changes bring in additional requirements. Uncontrolled changes result in cost overruns and missed deadlines.</a:t>
            </a:r>
          </a:p>
          <a:p>
            <a:r>
              <a:rPr lang="en-US" dirty="0" smtClean="0"/>
              <a:t>- Stakeholder</a:t>
            </a:r>
          </a:p>
          <a:p>
            <a:r>
              <a:rPr lang="en-US" dirty="0" smtClean="0"/>
              <a:t>A stakeholder is an individual or group that has a stake, or interest, in the success of a project. A key stakeholder is a stakeholder who has authority to make decisions about the project, including the ability to grant additional resources.</a:t>
            </a:r>
          </a:p>
          <a:p>
            <a:r>
              <a:rPr lang="en-US" dirty="0" smtClean="0"/>
              <a:t>- Scope Example: Web Site</a:t>
            </a:r>
          </a:p>
          <a:p>
            <a:r>
              <a:rPr lang="en-US" dirty="0" smtClean="0"/>
              <a:t>+ The scope of the plan:</a:t>
            </a:r>
          </a:p>
          <a:p>
            <a:r>
              <a:rPr lang="en-US" dirty="0" smtClean="0"/>
              <a:t>security of the server hosting the Web site, security of the Web site itself, availability of the Web site, integrity of the Web site’s data</a:t>
            </a:r>
          </a:p>
          <a:p>
            <a:r>
              <a:rPr lang="en-US" dirty="0" smtClean="0"/>
              <a:t>+ Stakeholders:</a:t>
            </a:r>
          </a:p>
          <a:p>
            <a:r>
              <a:rPr lang="en-US" dirty="0" smtClean="0"/>
              <a:t>vice president of sales, IT support department head</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286563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Developing </a:t>
            </a:r>
            <a:r>
              <a:rPr lang="en-US" dirty="0" smtClean="0">
                <a:solidFill>
                  <a:schemeClr val="bg1"/>
                </a:solidFill>
              </a:rPr>
              <a:t>a</a:t>
            </a:r>
            <a:br>
              <a:rPr lang="en-US" dirty="0" smtClean="0">
                <a:solidFill>
                  <a:schemeClr val="bg1"/>
                </a:solidFill>
              </a:rPr>
            </a:br>
            <a:r>
              <a:rPr lang="en-US" dirty="0" smtClean="0">
                <a:solidFill>
                  <a:schemeClr val="bg1"/>
                </a:solidFill>
              </a:rPr>
              <a:t>Risk </a:t>
            </a:r>
            <a:r>
              <a:rPr lang="en-US" dirty="0">
                <a:solidFill>
                  <a:schemeClr val="bg1"/>
                </a:solidFill>
              </a:rPr>
              <a:t>Management Plan</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41244"/>
            <a:ext cx="13167360" cy="5431156"/>
          </a:xfrm>
        </p:spPr>
        <p:txBody>
          <a:bodyPr/>
          <a:lstStyle/>
          <a:p>
            <a:r>
              <a:rPr lang="en-US" dirty="0"/>
              <a:t>Security of the server hosting the Web site</a:t>
            </a:r>
          </a:p>
          <a:p>
            <a:r>
              <a:rPr lang="en-US" dirty="0" smtClean="0"/>
              <a:t>Security </a:t>
            </a:r>
            <a:r>
              <a:rPr lang="en-US" dirty="0"/>
              <a:t>of the Web site itself</a:t>
            </a:r>
          </a:p>
          <a:p>
            <a:r>
              <a:rPr lang="en-US" dirty="0" smtClean="0"/>
              <a:t>Availability </a:t>
            </a:r>
            <a:r>
              <a:rPr lang="en-US" dirty="0"/>
              <a:t>of the Web site</a:t>
            </a:r>
          </a:p>
          <a:p>
            <a:r>
              <a:rPr lang="en-US" dirty="0" smtClean="0"/>
              <a:t>Integrity </a:t>
            </a:r>
            <a:r>
              <a:rPr lang="en-US" dirty="0"/>
              <a:t>of the Web site’s </a:t>
            </a:r>
            <a:r>
              <a:rPr lang="en-US" dirty="0" smtClean="0"/>
              <a:t>data</a:t>
            </a:r>
          </a:p>
          <a:p>
            <a:r>
              <a:rPr lang="en-US" dirty="0"/>
              <a:t>Stakeholders for this project include:</a:t>
            </a:r>
          </a:p>
          <a:p>
            <a:pPr lvl="1"/>
            <a:r>
              <a:rPr lang="en-US" dirty="0" smtClean="0"/>
              <a:t>Vice </a:t>
            </a:r>
            <a:r>
              <a:rPr lang="en-US" dirty="0"/>
              <a:t>president of sales</a:t>
            </a:r>
          </a:p>
          <a:p>
            <a:pPr lvl="1"/>
            <a:r>
              <a:rPr lang="en-US" dirty="0" smtClean="0"/>
              <a:t>IT </a:t>
            </a:r>
            <a:r>
              <a:rPr lang="en-US" dirty="0"/>
              <a:t>support department head</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smtClean="0">
                <a:solidFill>
                  <a:srgbClr val="00B0F0"/>
                </a:solidFill>
              </a:rPr>
              <a:t>Scope </a:t>
            </a:r>
            <a:r>
              <a:rPr lang="en-US" dirty="0">
                <a:solidFill>
                  <a:srgbClr val="00B0F0"/>
                </a:solidFill>
              </a:rPr>
              <a:t>Example: </a:t>
            </a:r>
            <a:r>
              <a:rPr lang="en-US" dirty="0" smtClean="0">
                <a:solidFill>
                  <a:srgbClr val="00B0F0"/>
                </a:solidFill>
              </a:rPr>
              <a:t>Web Site</a:t>
            </a:r>
            <a:endParaRPr lang="en-US" dirty="0">
              <a:solidFill>
                <a:srgbClr val="00B0F0"/>
              </a:solidFill>
            </a:endParaRPr>
          </a:p>
        </p:txBody>
      </p:sp>
    </p:spTree>
    <p:extLst>
      <p:ext uri="{BB962C8B-B14F-4D97-AF65-F5344CB8AC3E}">
        <p14:creationId xmlns:p14="http://schemas.microsoft.com/office/powerpoint/2010/main" val="123585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41244"/>
            <a:ext cx="13167360" cy="5431156"/>
          </a:xfrm>
        </p:spPr>
        <p:txBody>
          <a:bodyPr/>
          <a:lstStyle/>
          <a:p>
            <a:r>
              <a:rPr lang="en-US" dirty="0" smtClean="0"/>
              <a:t>Identification </a:t>
            </a:r>
            <a:r>
              <a:rPr lang="en-US" dirty="0"/>
              <a:t>of all health data</a:t>
            </a:r>
          </a:p>
          <a:p>
            <a:r>
              <a:rPr lang="en-US" dirty="0" smtClean="0"/>
              <a:t>Storage </a:t>
            </a:r>
            <a:r>
              <a:rPr lang="en-US" dirty="0"/>
              <a:t>of health data</a:t>
            </a:r>
          </a:p>
          <a:p>
            <a:r>
              <a:rPr lang="en-US" dirty="0" smtClean="0"/>
              <a:t>Usage </a:t>
            </a:r>
            <a:r>
              <a:rPr lang="en-US" dirty="0"/>
              <a:t>of health data</a:t>
            </a:r>
          </a:p>
          <a:p>
            <a:r>
              <a:rPr lang="en-US" dirty="0" smtClean="0"/>
              <a:t>Transmission </a:t>
            </a:r>
            <a:r>
              <a:rPr lang="en-US" dirty="0"/>
              <a:t>of health data</a:t>
            </a:r>
          </a:p>
          <a:p>
            <a:r>
              <a:rPr lang="en-US" dirty="0"/>
              <a:t>Stakeholders for this project include:</a:t>
            </a:r>
          </a:p>
          <a:p>
            <a:pPr lvl="1"/>
            <a:r>
              <a:rPr lang="en-US" dirty="0" smtClean="0"/>
              <a:t>CIO</a:t>
            </a:r>
            <a:endParaRPr lang="en-US" dirty="0"/>
          </a:p>
          <a:p>
            <a:pPr lvl="1"/>
            <a:r>
              <a:rPr lang="en-US" dirty="0" smtClean="0"/>
              <a:t>Human </a:t>
            </a:r>
            <a:r>
              <a:rPr lang="en-US" dirty="0"/>
              <a:t>resources department head</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smtClean="0">
                <a:solidFill>
                  <a:srgbClr val="00B0F0"/>
                </a:solidFill>
              </a:rPr>
              <a:t>Scope </a:t>
            </a:r>
            <a:r>
              <a:rPr lang="en-US" dirty="0">
                <a:solidFill>
                  <a:srgbClr val="00B0F0"/>
                </a:solidFill>
              </a:rPr>
              <a:t>Example: </a:t>
            </a:r>
            <a:r>
              <a:rPr lang="en-US" dirty="0">
                <a:solidFill>
                  <a:srgbClr val="00B0F0"/>
                </a:solidFill>
              </a:rPr>
              <a:t>HIPAA  Compliance</a:t>
            </a:r>
            <a:endParaRPr lang="en-US" dirty="0">
              <a:solidFill>
                <a:srgbClr val="00B0F0"/>
              </a:solidFill>
            </a:endParaRPr>
          </a:p>
        </p:txBody>
      </p:sp>
    </p:spTree>
    <p:extLst>
      <p:ext uri="{BB962C8B-B14F-4D97-AF65-F5344CB8AC3E}">
        <p14:creationId xmlns:p14="http://schemas.microsoft.com/office/powerpoint/2010/main" val="2423076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Risk </a:t>
            </a:r>
            <a:r>
              <a:rPr lang="en-US" dirty="0"/>
              <a:t>M</a:t>
            </a:r>
            <a:r>
              <a:rPr lang="en-US" dirty="0"/>
              <a:t>anagement PM </a:t>
            </a:r>
            <a:r>
              <a:rPr lang="en-US" dirty="0" smtClean="0"/>
              <a:t>(</a:t>
            </a:r>
            <a:r>
              <a:rPr lang="en-US" dirty="0">
                <a:solidFill>
                  <a:srgbClr val="00B0F0"/>
                </a:solidFill>
              </a:rPr>
              <a:t>P</a:t>
            </a:r>
            <a:r>
              <a:rPr lang="en-US" dirty="0" smtClean="0">
                <a:solidFill>
                  <a:srgbClr val="00B0F0"/>
                </a:solidFill>
              </a:rPr>
              <a:t>roject </a:t>
            </a:r>
            <a:r>
              <a:rPr lang="en-US" dirty="0">
                <a:solidFill>
                  <a:srgbClr val="00B0F0"/>
                </a:solidFill>
              </a:rPr>
              <a:t>M</a:t>
            </a:r>
            <a:r>
              <a:rPr lang="en-US" dirty="0" smtClean="0">
                <a:solidFill>
                  <a:srgbClr val="00B0F0"/>
                </a:solidFill>
              </a:rPr>
              <a:t>anager</a:t>
            </a:r>
            <a:r>
              <a:rPr lang="en-US" dirty="0"/>
              <a:t>)</a:t>
            </a:r>
            <a:endParaRPr lang="en-US" dirty="0"/>
          </a:p>
          <a:p>
            <a:r>
              <a:rPr lang="en-US" dirty="0" smtClean="0"/>
              <a:t>Stakeholders</a:t>
            </a:r>
            <a:endParaRPr lang="en-US" dirty="0"/>
          </a:p>
          <a:p>
            <a:r>
              <a:rPr lang="en-US" dirty="0" smtClean="0"/>
              <a:t>Departments </a:t>
            </a:r>
            <a:r>
              <a:rPr lang="en-US" dirty="0"/>
              <a:t>or department heads</a:t>
            </a:r>
          </a:p>
          <a:p>
            <a:r>
              <a:rPr lang="en-US" dirty="0" smtClean="0"/>
              <a:t>Executive </a:t>
            </a:r>
            <a:r>
              <a:rPr lang="en-US" dirty="0"/>
              <a:t>officers such as CIO or CFO</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Assigning Responsibilities</a:t>
            </a:r>
          </a:p>
        </p:txBody>
      </p:sp>
    </p:spTree>
    <p:extLst>
      <p:ext uri="{BB962C8B-B14F-4D97-AF65-F5344CB8AC3E}">
        <p14:creationId xmlns:p14="http://schemas.microsoft.com/office/powerpoint/2010/main" val="2728144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20240"/>
            <a:ext cx="13167360" cy="5699760"/>
          </a:xfrm>
        </p:spPr>
        <p:txBody>
          <a:bodyPr>
            <a:normAutofit fontScale="92500" lnSpcReduction="20000"/>
          </a:bodyPr>
          <a:lstStyle/>
          <a:p>
            <a:r>
              <a:rPr lang="en-US" dirty="0" smtClean="0"/>
              <a:t>Sometimes called a risk management coordinator</a:t>
            </a:r>
          </a:p>
          <a:p>
            <a:r>
              <a:rPr lang="en-US" dirty="0" smtClean="0"/>
              <a:t>The skills are the same skills required of a successful project manager for almost any project</a:t>
            </a:r>
          </a:p>
          <a:p>
            <a:r>
              <a:rPr lang="en-US" dirty="0" smtClean="0"/>
              <a:t>The PM is responsible for the overall success of the </a:t>
            </a:r>
            <a:r>
              <a:rPr lang="en-US" dirty="0" smtClean="0"/>
              <a:t>plan. </a:t>
            </a:r>
          </a:p>
          <a:p>
            <a:r>
              <a:rPr lang="en-US" dirty="0"/>
              <a:t>Some of the </a:t>
            </a:r>
            <a:r>
              <a:rPr lang="en-US" dirty="0" smtClean="0"/>
              <a:t>PM common tasks are:</a:t>
            </a:r>
            <a:endParaRPr lang="en-US" dirty="0" smtClean="0"/>
          </a:p>
          <a:p>
            <a:pPr lvl="1"/>
            <a:r>
              <a:rPr lang="en-US" dirty="0"/>
              <a:t>Ensuring costs are controlled</a:t>
            </a:r>
          </a:p>
          <a:p>
            <a:pPr lvl="1"/>
            <a:r>
              <a:rPr lang="en-US" dirty="0" smtClean="0"/>
              <a:t>Ensuring </a:t>
            </a:r>
            <a:r>
              <a:rPr lang="en-US" dirty="0"/>
              <a:t>quality is maintained</a:t>
            </a:r>
          </a:p>
          <a:p>
            <a:pPr lvl="1"/>
            <a:r>
              <a:rPr lang="en-US" dirty="0" smtClean="0"/>
              <a:t>Ensuring </a:t>
            </a:r>
            <a:r>
              <a:rPr lang="en-US" dirty="0"/>
              <a:t>the project stays on schedule</a:t>
            </a:r>
          </a:p>
          <a:p>
            <a:pPr lvl="1"/>
            <a:r>
              <a:rPr lang="en-US" dirty="0" smtClean="0"/>
              <a:t>Ensuring </a:t>
            </a:r>
            <a:r>
              <a:rPr lang="en-US" dirty="0"/>
              <a:t>the project stays within scope</a:t>
            </a:r>
          </a:p>
          <a:p>
            <a:pPr lvl="1"/>
            <a:r>
              <a:rPr lang="en-US" dirty="0" smtClean="0"/>
              <a:t>Tracking </a:t>
            </a:r>
            <a:r>
              <a:rPr lang="en-US" dirty="0"/>
              <a:t>and managing all project issues</a:t>
            </a:r>
          </a:p>
          <a:p>
            <a:pPr lvl="1"/>
            <a:r>
              <a:rPr lang="en-US" dirty="0" smtClean="0"/>
              <a:t>Ensuring </a:t>
            </a:r>
            <a:r>
              <a:rPr lang="en-US" dirty="0"/>
              <a:t>information is available to all stakeholders</a:t>
            </a:r>
          </a:p>
          <a:p>
            <a:pPr lvl="1"/>
            <a:r>
              <a:rPr lang="en-US" dirty="0" smtClean="0"/>
              <a:t>Raising </a:t>
            </a:r>
            <a:r>
              <a:rPr lang="en-US" dirty="0"/>
              <a:t>issues and problems as they become known</a:t>
            </a:r>
          </a:p>
          <a:p>
            <a:pPr lvl="1"/>
            <a:r>
              <a:rPr lang="en-US" dirty="0" smtClean="0"/>
              <a:t>Ensuring </a:t>
            </a:r>
            <a:r>
              <a:rPr lang="en-US" dirty="0"/>
              <a:t>others are aware of their responsibilities and deadlines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Management PM</a:t>
            </a:r>
          </a:p>
        </p:txBody>
      </p:sp>
    </p:spTree>
    <p:extLst>
      <p:ext uri="{BB962C8B-B14F-4D97-AF65-F5344CB8AC3E}">
        <p14:creationId xmlns:p14="http://schemas.microsoft.com/office/powerpoint/2010/main" val="3476016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6096000"/>
          </a:xfrm>
        </p:spPr>
        <p:txBody>
          <a:bodyPr>
            <a:normAutofit fontScale="92500" lnSpcReduction="10000"/>
          </a:bodyPr>
          <a:lstStyle/>
          <a:p>
            <a:r>
              <a:rPr lang="en-US" dirty="0"/>
              <a:t>The CFO (</a:t>
            </a:r>
            <a:r>
              <a:rPr lang="en-US" dirty="0">
                <a:solidFill>
                  <a:srgbClr val="00B0F0"/>
                </a:solidFill>
              </a:rPr>
              <a:t>Chief Finance Officer</a:t>
            </a:r>
            <a:r>
              <a:rPr lang="en-US" dirty="0"/>
              <a:t>) </a:t>
            </a:r>
            <a:r>
              <a:rPr lang="en-US" dirty="0" smtClean="0"/>
              <a:t>will </a:t>
            </a:r>
            <a:r>
              <a:rPr lang="en-US" dirty="0"/>
              <a:t>provide funding to the IT department </a:t>
            </a:r>
            <a:r>
              <a:rPr lang="en-US" dirty="0" smtClean="0"/>
              <a:t>for hiring </a:t>
            </a:r>
            <a:r>
              <a:rPr lang="en-US" dirty="0"/>
              <a:t>a security </a:t>
            </a:r>
            <a:r>
              <a:rPr lang="en-US" dirty="0" smtClean="0"/>
              <a:t>consultant, who will </a:t>
            </a:r>
            <a:r>
              <a:rPr lang="en-US" dirty="0"/>
              <a:t>assist the IT department.</a:t>
            </a:r>
          </a:p>
          <a:p>
            <a:r>
              <a:rPr lang="en-US" dirty="0"/>
              <a:t>The IT department is responsible for providing:</a:t>
            </a:r>
          </a:p>
          <a:p>
            <a:pPr lvl="1"/>
            <a:r>
              <a:rPr lang="en-US" dirty="0" smtClean="0"/>
              <a:t>A </a:t>
            </a:r>
            <a:r>
              <a:rPr lang="en-US" dirty="0"/>
              <a:t>list of threats</a:t>
            </a:r>
          </a:p>
          <a:p>
            <a:pPr lvl="1"/>
            <a:r>
              <a:rPr lang="en-US" dirty="0" smtClean="0"/>
              <a:t>A </a:t>
            </a:r>
            <a:r>
              <a:rPr lang="en-US" dirty="0"/>
              <a:t>list of vulnerabilities</a:t>
            </a:r>
          </a:p>
          <a:p>
            <a:pPr lvl="1"/>
            <a:r>
              <a:rPr lang="en-US" dirty="0" smtClean="0"/>
              <a:t>A </a:t>
            </a:r>
            <a:r>
              <a:rPr lang="en-US" dirty="0"/>
              <a:t>list of recommended solutions</a:t>
            </a:r>
          </a:p>
          <a:p>
            <a:pPr lvl="1"/>
            <a:r>
              <a:rPr lang="en-US" dirty="0" smtClean="0"/>
              <a:t>Costs </a:t>
            </a:r>
            <a:r>
              <a:rPr lang="en-US" dirty="0"/>
              <a:t>for each of the recommended solutions</a:t>
            </a:r>
          </a:p>
          <a:p>
            <a:r>
              <a:rPr lang="en-US" dirty="0"/>
              <a:t>The sales department is responsible for providing:</a:t>
            </a:r>
          </a:p>
          <a:p>
            <a:pPr lvl="1"/>
            <a:r>
              <a:rPr lang="en-US" dirty="0" smtClean="0"/>
              <a:t>Direct </a:t>
            </a:r>
            <a:r>
              <a:rPr lang="en-US" dirty="0"/>
              <a:t>costs of any outage for 15 minutes or longer</a:t>
            </a:r>
          </a:p>
          <a:p>
            <a:pPr lvl="1"/>
            <a:r>
              <a:rPr lang="en-US" dirty="0" smtClean="0"/>
              <a:t>Indirect </a:t>
            </a:r>
            <a:r>
              <a:rPr lang="en-US" dirty="0"/>
              <a:t>costs of any outage for 15 minutes or longer</a:t>
            </a:r>
          </a:p>
          <a:p>
            <a:r>
              <a:rPr lang="en-US" dirty="0"/>
              <a:t>The CFO will validate the data provided by the IT </a:t>
            </a:r>
            <a:r>
              <a:rPr lang="en-US" dirty="0" smtClean="0"/>
              <a:t>&amp; </a:t>
            </a:r>
            <a:r>
              <a:rPr lang="en-US" dirty="0"/>
              <a:t>sales </a:t>
            </a:r>
            <a:r>
              <a:rPr lang="en-US" dirty="0" smtClean="0"/>
              <a:t>departments, and will </a:t>
            </a:r>
            <a:r>
              <a:rPr lang="en-US" dirty="0"/>
              <a:t>then complete a </a:t>
            </a:r>
            <a:r>
              <a:rPr lang="en-US" dirty="0" smtClean="0"/>
              <a:t>CBA.</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smtClean="0">
                <a:solidFill>
                  <a:srgbClr val="00B0F0"/>
                </a:solidFill>
              </a:rPr>
              <a:t>Responsibilities Example</a:t>
            </a:r>
            <a:r>
              <a:rPr lang="en-US" dirty="0">
                <a:solidFill>
                  <a:srgbClr val="00B0F0"/>
                </a:solidFill>
              </a:rPr>
              <a:t>: </a:t>
            </a:r>
            <a:r>
              <a:rPr lang="en-US" dirty="0" smtClean="0">
                <a:solidFill>
                  <a:srgbClr val="00B0F0"/>
                </a:solidFill>
              </a:rPr>
              <a:t>Web Site</a:t>
            </a:r>
            <a:endParaRPr lang="en-US" dirty="0">
              <a:solidFill>
                <a:srgbClr val="00B0F0"/>
              </a:solidFill>
            </a:endParaRPr>
          </a:p>
        </p:txBody>
      </p:sp>
    </p:spTree>
    <p:extLst>
      <p:ext uri="{BB962C8B-B14F-4D97-AF65-F5344CB8AC3E}">
        <p14:creationId xmlns:p14="http://schemas.microsoft.com/office/powerpoint/2010/main" val="3746339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3999"/>
            <a:ext cx="13167360" cy="6469379"/>
          </a:xfrm>
        </p:spPr>
        <p:txBody>
          <a:bodyPr>
            <a:normAutofit fontScale="70000" lnSpcReduction="20000"/>
          </a:bodyPr>
          <a:lstStyle/>
          <a:p>
            <a:r>
              <a:rPr lang="en-US" dirty="0"/>
              <a:t>The human resources (HR) department is responsible for identifying all </a:t>
            </a:r>
            <a:r>
              <a:rPr lang="en-US" dirty="0" smtClean="0"/>
              <a:t>health information </a:t>
            </a:r>
            <a:r>
              <a:rPr lang="en-US" dirty="0"/>
              <a:t>held by Mini Acme. </a:t>
            </a:r>
            <a:endParaRPr lang="en-US" dirty="0" smtClean="0"/>
          </a:p>
          <a:p>
            <a:r>
              <a:rPr lang="en-US" dirty="0" smtClean="0"/>
              <a:t>The </a:t>
            </a:r>
            <a:r>
              <a:rPr lang="en-US" dirty="0"/>
              <a:t>HR department is responsible for providing:</a:t>
            </a:r>
          </a:p>
          <a:p>
            <a:pPr lvl="1"/>
            <a:r>
              <a:rPr lang="en-US" dirty="0" smtClean="0"/>
              <a:t>A </a:t>
            </a:r>
            <a:r>
              <a:rPr lang="en-US" dirty="0"/>
              <a:t>list of all health information sources</a:t>
            </a:r>
          </a:p>
          <a:p>
            <a:pPr lvl="1"/>
            <a:r>
              <a:rPr lang="en-US" dirty="0" smtClean="0"/>
              <a:t>Inspection </a:t>
            </a:r>
            <a:r>
              <a:rPr lang="en-US" dirty="0"/>
              <a:t>results for all data sources regarding their compliance with HIPAA:</a:t>
            </a:r>
          </a:p>
          <a:p>
            <a:pPr lvl="2"/>
            <a:r>
              <a:rPr lang="en-US" dirty="0" smtClean="0"/>
              <a:t>How </a:t>
            </a:r>
            <a:r>
              <a:rPr lang="en-US" dirty="0"/>
              <a:t>the data is stored</a:t>
            </a:r>
          </a:p>
          <a:p>
            <a:pPr lvl="2"/>
            <a:r>
              <a:rPr lang="en-US" dirty="0" smtClean="0"/>
              <a:t>How </a:t>
            </a:r>
            <a:r>
              <a:rPr lang="en-US" dirty="0"/>
              <a:t>the data is protected</a:t>
            </a:r>
          </a:p>
          <a:p>
            <a:pPr lvl="2"/>
            <a:r>
              <a:rPr lang="en-US" dirty="0" smtClean="0"/>
              <a:t>How </a:t>
            </a:r>
            <a:r>
              <a:rPr lang="en-US" dirty="0"/>
              <a:t>the data is transmitted</a:t>
            </a:r>
          </a:p>
          <a:p>
            <a:pPr lvl="1"/>
            <a:r>
              <a:rPr lang="en-US" dirty="0" smtClean="0"/>
              <a:t>A </a:t>
            </a:r>
            <a:r>
              <a:rPr lang="en-US" dirty="0"/>
              <a:t>list of existing HIPAA policies used by Mini Acme</a:t>
            </a:r>
          </a:p>
          <a:p>
            <a:pPr lvl="1"/>
            <a:r>
              <a:rPr lang="en-US" dirty="0" smtClean="0"/>
              <a:t>A </a:t>
            </a:r>
            <a:r>
              <a:rPr lang="en-US" dirty="0"/>
              <a:t>list of needed HIPAA policies</a:t>
            </a:r>
          </a:p>
          <a:p>
            <a:pPr lvl="1"/>
            <a:r>
              <a:rPr lang="en-US" dirty="0" smtClean="0"/>
              <a:t>A </a:t>
            </a:r>
            <a:r>
              <a:rPr lang="en-US" dirty="0"/>
              <a:t>list of recommended solutions to ensure compliance with HIPAA</a:t>
            </a:r>
          </a:p>
          <a:p>
            <a:pPr lvl="1"/>
            <a:r>
              <a:rPr lang="en-US" dirty="0" smtClean="0"/>
              <a:t>Costs </a:t>
            </a:r>
            <a:r>
              <a:rPr lang="en-US" dirty="0"/>
              <a:t>for each of the recommended solutions</a:t>
            </a:r>
          </a:p>
          <a:p>
            <a:pPr lvl="1"/>
            <a:r>
              <a:rPr lang="en-US" dirty="0" smtClean="0"/>
              <a:t>Costs </a:t>
            </a:r>
            <a:r>
              <a:rPr lang="en-US" dirty="0"/>
              <a:t>associated with noncompliance</a:t>
            </a:r>
          </a:p>
          <a:p>
            <a:r>
              <a:rPr lang="en-US" dirty="0"/>
              <a:t>The IT department is responsible for providing:</a:t>
            </a:r>
          </a:p>
          <a:p>
            <a:pPr lvl="1"/>
            <a:r>
              <a:rPr lang="en-US" dirty="0" smtClean="0"/>
              <a:t>Identification </a:t>
            </a:r>
            <a:r>
              <a:rPr lang="en-US" dirty="0"/>
              <a:t>of access controls used for data</a:t>
            </a:r>
          </a:p>
          <a:p>
            <a:pPr lvl="1"/>
            <a:r>
              <a:rPr lang="en-US" dirty="0" smtClean="0"/>
              <a:t>A </a:t>
            </a:r>
            <a:r>
              <a:rPr lang="en-US" dirty="0"/>
              <a:t>list of recommended solutions to ensure compliance with HIPAA</a:t>
            </a:r>
          </a:p>
          <a:p>
            <a:pPr lvl="1"/>
            <a:r>
              <a:rPr lang="en-US" dirty="0" smtClean="0"/>
              <a:t>Costs </a:t>
            </a:r>
            <a:r>
              <a:rPr lang="en-US" dirty="0"/>
              <a:t>for each of the recommended solutions</a:t>
            </a:r>
          </a:p>
          <a:p>
            <a:r>
              <a:rPr lang="en-US" dirty="0"/>
              <a:t>The CFO will validate the data provided by the IT </a:t>
            </a:r>
            <a:r>
              <a:rPr lang="en-US" dirty="0" smtClean="0"/>
              <a:t>&amp; </a:t>
            </a:r>
            <a:r>
              <a:rPr lang="en-US" dirty="0"/>
              <a:t>sales </a:t>
            </a:r>
            <a:r>
              <a:rPr lang="en-US" dirty="0" smtClean="0"/>
              <a:t>departments, and will </a:t>
            </a:r>
            <a:r>
              <a:rPr lang="en-US" dirty="0"/>
              <a:t>then complete a </a:t>
            </a:r>
            <a:r>
              <a:rPr lang="en-US" dirty="0" smtClean="0"/>
              <a:t>CBA.</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33400"/>
            <a:ext cx="13167360" cy="838200"/>
          </a:xfrm>
        </p:spPr>
        <p:txBody>
          <a:bodyPr/>
          <a:lstStyle/>
          <a:p>
            <a:r>
              <a:rPr lang="en-US" dirty="0" smtClean="0">
                <a:solidFill>
                  <a:srgbClr val="00B0F0"/>
                </a:solidFill>
              </a:rPr>
              <a:t>Responsibilities Example</a:t>
            </a:r>
            <a:r>
              <a:rPr lang="en-US" dirty="0">
                <a:solidFill>
                  <a:srgbClr val="00B0F0"/>
                </a:solidFill>
              </a:rPr>
              <a:t>: </a:t>
            </a:r>
            <a:r>
              <a:rPr lang="en-US" dirty="0">
                <a:solidFill>
                  <a:srgbClr val="00B0F0"/>
                </a:solidFill>
              </a:rPr>
              <a:t>HIPAA  Compliance</a:t>
            </a:r>
            <a:endParaRPr lang="en-US" dirty="0">
              <a:solidFill>
                <a:srgbClr val="00B0F0"/>
              </a:solidFill>
            </a:endParaRPr>
          </a:p>
        </p:txBody>
      </p:sp>
    </p:spTree>
    <p:extLst>
      <p:ext uri="{BB962C8B-B14F-4D97-AF65-F5344CB8AC3E}">
        <p14:creationId xmlns:p14="http://schemas.microsoft.com/office/powerpoint/2010/main" val="2919231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Identifying </a:t>
            </a:r>
            <a:r>
              <a:rPr lang="en-US" dirty="0"/>
              <a:t>the problem</a:t>
            </a:r>
          </a:p>
          <a:p>
            <a:r>
              <a:rPr lang="en-US" dirty="0" smtClean="0"/>
              <a:t>Generating </a:t>
            </a:r>
            <a:r>
              <a:rPr lang="en-US" dirty="0"/>
              <a:t>ideas</a:t>
            </a:r>
          </a:p>
          <a:p>
            <a:r>
              <a:rPr lang="en-US" dirty="0" smtClean="0"/>
              <a:t>Gathering </a:t>
            </a:r>
            <a:r>
              <a:rPr lang="en-US" dirty="0"/>
              <a:t>ideas into related groups</a:t>
            </a:r>
          </a:p>
          <a:p>
            <a:r>
              <a:rPr lang="en-US" dirty="0" smtClean="0"/>
              <a:t>Creating </a:t>
            </a:r>
            <a:r>
              <a:rPr lang="en-US" dirty="0"/>
              <a:t>an affinity diagram</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Affinity Diagrams</a:t>
            </a:r>
          </a:p>
        </p:txBody>
      </p:sp>
    </p:spTree>
    <p:extLst>
      <p:ext uri="{BB962C8B-B14F-4D97-AF65-F5344CB8AC3E}">
        <p14:creationId xmlns:p14="http://schemas.microsoft.com/office/powerpoint/2010/main" val="1680008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96414"/>
            <a:ext cx="13167360" cy="822786"/>
          </a:xfrm>
        </p:spPr>
        <p:txBody>
          <a:bodyPr>
            <a:normAutofit/>
          </a:bodyPr>
          <a:lstStyle/>
          <a:p>
            <a:r>
              <a:rPr lang="en-US" dirty="0">
                <a:solidFill>
                  <a:srgbClr val="00B0F0"/>
                </a:solidFill>
              </a:rPr>
              <a:t>Affinity Diagrams: Web </a:t>
            </a:r>
            <a:r>
              <a:rPr lang="en-US" dirty="0" smtClean="0">
                <a:solidFill>
                  <a:srgbClr val="00B0F0"/>
                </a:solidFill>
              </a:rPr>
              <a:t>Site</a:t>
            </a:r>
            <a:endParaRPr lang="en-US" dirty="0">
              <a:solidFill>
                <a:srgbClr val="00B0F0"/>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78095" y="1547812"/>
            <a:ext cx="6674210" cy="576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771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867400"/>
          </a:xfrm>
        </p:spPr>
        <p:txBody>
          <a:bodyPr>
            <a:normAutofit fontScale="92500" lnSpcReduction="20000"/>
          </a:bodyPr>
          <a:lstStyle/>
          <a:p>
            <a:r>
              <a:rPr lang="en-US" dirty="0" smtClean="0"/>
              <a:t>After </a:t>
            </a:r>
            <a:r>
              <a:rPr lang="en-US" dirty="0"/>
              <a:t>the project has </a:t>
            </a:r>
            <a:r>
              <a:rPr lang="en-US" dirty="0" smtClean="0"/>
              <a:t>started:</a:t>
            </a:r>
            <a:endParaRPr lang="en-US" dirty="0"/>
          </a:p>
          <a:p>
            <a:pPr lvl="1"/>
            <a:r>
              <a:rPr lang="en-US" dirty="0" smtClean="0"/>
              <a:t>Include </a:t>
            </a:r>
            <a:r>
              <a:rPr lang="en-US" dirty="0"/>
              <a:t>a recommended solution (short phrase) for any threat or vulnerability</a:t>
            </a:r>
          </a:p>
          <a:p>
            <a:r>
              <a:rPr lang="en-US" dirty="0" smtClean="0"/>
              <a:t>Goal </a:t>
            </a:r>
            <a:r>
              <a:rPr lang="en-US" dirty="0"/>
              <a:t>of mitigating the associated risk</a:t>
            </a:r>
            <a:r>
              <a:rPr lang="en-US" dirty="0" smtClean="0"/>
              <a:t>.</a:t>
            </a:r>
          </a:p>
          <a:p>
            <a:r>
              <a:rPr lang="en-US" dirty="0" smtClean="0"/>
              <a:t>E.g., </a:t>
            </a:r>
            <a:r>
              <a:rPr lang="en-US" dirty="0"/>
              <a:t>an existing </a:t>
            </a:r>
            <a:r>
              <a:rPr lang="en-US" dirty="0" smtClean="0"/>
              <a:t>firewall needs to be upgraded, the steps are:</a:t>
            </a:r>
          </a:p>
          <a:p>
            <a:pPr lvl="1"/>
            <a:r>
              <a:rPr lang="en-US" dirty="0" smtClean="0"/>
              <a:t>Determining </a:t>
            </a:r>
            <a:r>
              <a:rPr lang="en-US" dirty="0"/>
              <a:t>what </a:t>
            </a:r>
            <a:r>
              <a:rPr lang="en-US" dirty="0" smtClean="0"/>
              <a:t>traffic </a:t>
            </a:r>
            <a:r>
              <a:rPr lang="en-US" dirty="0"/>
              <a:t>should be allowed.</a:t>
            </a:r>
          </a:p>
          <a:p>
            <a:pPr lvl="1"/>
            <a:r>
              <a:rPr lang="en-US" dirty="0" smtClean="0"/>
              <a:t>Creating </a:t>
            </a:r>
            <a:r>
              <a:rPr lang="en-US" dirty="0"/>
              <a:t>a </a:t>
            </a:r>
            <a:r>
              <a:rPr lang="en-US" dirty="0" smtClean="0"/>
              <a:t>firewall </a:t>
            </a:r>
            <a:r>
              <a:rPr lang="en-US" dirty="0"/>
              <a:t>policy.</a:t>
            </a:r>
          </a:p>
          <a:p>
            <a:pPr lvl="1"/>
            <a:r>
              <a:rPr lang="en-US" dirty="0" smtClean="0"/>
              <a:t>Purchasing </a:t>
            </a:r>
            <a:r>
              <a:rPr lang="en-US" dirty="0"/>
              <a:t>a </a:t>
            </a:r>
            <a:r>
              <a:rPr lang="en-US" dirty="0" smtClean="0"/>
              <a:t>firewall</a:t>
            </a:r>
            <a:r>
              <a:rPr lang="en-US" dirty="0"/>
              <a:t>.</a:t>
            </a:r>
          </a:p>
          <a:p>
            <a:pPr lvl="1"/>
            <a:r>
              <a:rPr lang="en-US" dirty="0" smtClean="0"/>
              <a:t>Installing </a:t>
            </a:r>
            <a:r>
              <a:rPr lang="en-US" dirty="0"/>
              <a:t>the </a:t>
            </a:r>
            <a:r>
              <a:rPr lang="en-US" dirty="0" smtClean="0"/>
              <a:t>firewall</a:t>
            </a:r>
            <a:r>
              <a:rPr lang="en-US" dirty="0"/>
              <a:t>.</a:t>
            </a:r>
          </a:p>
          <a:p>
            <a:pPr lvl="1"/>
            <a:r>
              <a:rPr lang="en-US" dirty="0" smtClean="0"/>
              <a:t>Configuring </a:t>
            </a:r>
            <a:r>
              <a:rPr lang="en-US" dirty="0"/>
              <a:t>the </a:t>
            </a:r>
            <a:r>
              <a:rPr lang="en-US" dirty="0" smtClean="0"/>
              <a:t>firewall</a:t>
            </a:r>
            <a:r>
              <a:rPr lang="en-US" dirty="0"/>
              <a:t>.</a:t>
            </a:r>
          </a:p>
          <a:p>
            <a:pPr lvl="1"/>
            <a:r>
              <a:rPr lang="en-US" dirty="0" smtClean="0"/>
              <a:t>Testing </a:t>
            </a:r>
            <a:r>
              <a:rPr lang="en-US" dirty="0"/>
              <a:t>the </a:t>
            </a:r>
            <a:r>
              <a:rPr lang="en-US" dirty="0" smtClean="0"/>
              <a:t>firewall</a:t>
            </a:r>
            <a:r>
              <a:rPr lang="en-US" dirty="0"/>
              <a:t>.</a:t>
            </a:r>
          </a:p>
          <a:p>
            <a:pPr lvl="1"/>
            <a:r>
              <a:rPr lang="en-US" dirty="0" smtClean="0"/>
              <a:t>Implementing </a:t>
            </a:r>
            <a:r>
              <a:rPr lang="en-US" dirty="0"/>
              <a:t>the </a:t>
            </a:r>
            <a:r>
              <a:rPr lang="en-US" dirty="0" smtClean="0"/>
              <a:t>firewall.</a:t>
            </a:r>
          </a:p>
          <a:p>
            <a:r>
              <a:rPr lang="en-US" dirty="0" smtClean="0"/>
              <a:t>A </a:t>
            </a:r>
            <a:r>
              <a:rPr lang="en-US" dirty="0"/>
              <a:t>timeline for completion of each of the </a:t>
            </a:r>
            <a:r>
              <a:rPr lang="en-US" dirty="0" smtClean="0"/>
              <a:t>steps, and</a:t>
            </a:r>
            <a:endParaRPr lang="en-US" dirty="0"/>
          </a:p>
          <a:p>
            <a:pPr lvl="1"/>
            <a:r>
              <a:rPr lang="en-US" dirty="0" smtClean="0"/>
              <a:t>Management </a:t>
            </a:r>
            <a:r>
              <a:rPr lang="en-US" dirty="0"/>
              <a:t>is responsible for choosing the controls to implement.</a:t>
            </a:r>
          </a:p>
          <a:p>
            <a:pPr lvl="1"/>
            <a:r>
              <a:rPr lang="en-US" dirty="0" smtClean="0"/>
              <a:t>Management </a:t>
            </a:r>
            <a:r>
              <a:rPr lang="en-US" dirty="0"/>
              <a:t>is responsible for residual risk.</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1310640" y="220202"/>
            <a:ext cx="13167360" cy="1371600"/>
          </a:xfrm>
        </p:spPr>
        <p:txBody>
          <a:bodyPr>
            <a:normAutofit/>
          </a:bodyPr>
          <a:lstStyle/>
          <a:p>
            <a:r>
              <a:rPr lang="en-US" dirty="0">
                <a:solidFill>
                  <a:srgbClr val="00B0F0"/>
                </a:solidFill>
              </a:rPr>
              <a:t>Describing </a:t>
            </a:r>
            <a:r>
              <a:rPr lang="en-US" dirty="0" smtClean="0">
                <a:solidFill>
                  <a:srgbClr val="00B0F0"/>
                </a:solidFill>
              </a:rPr>
              <a:t>Procedures and Schedules</a:t>
            </a:r>
            <a:br>
              <a:rPr lang="en-US" dirty="0" smtClean="0">
                <a:solidFill>
                  <a:srgbClr val="00B0F0"/>
                </a:solidFill>
              </a:rPr>
            </a:br>
            <a:r>
              <a:rPr lang="en-US" dirty="0" smtClean="0">
                <a:solidFill>
                  <a:srgbClr val="00B0F0"/>
                </a:solidFill>
              </a:rPr>
              <a:t>for </a:t>
            </a:r>
            <a:r>
              <a:rPr lang="en-US" dirty="0">
                <a:solidFill>
                  <a:srgbClr val="00B0F0"/>
                </a:solidFill>
              </a:rPr>
              <a:t>Accomplishment</a:t>
            </a:r>
          </a:p>
        </p:txBody>
      </p:sp>
    </p:spTree>
    <p:extLst>
      <p:ext uri="{BB962C8B-B14F-4D97-AF65-F5344CB8AC3E}">
        <p14:creationId xmlns:p14="http://schemas.microsoft.com/office/powerpoint/2010/main" val="2232096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05000"/>
            <a:ext cx="13060680" cy="5410200"/>
          </a:xfrm>
        </p:spPr>
        <p:txBody>
          <a:bodyPr>
            <a:normAutofit/>
          </a:bodyPr>
          <a:lstStyle/>
          <a:p>
            <a:r>
              <a:rPr lang="en-US" dirty="0"/>
              <a:t>The Web site is vulnerable to denial of service (</a:t>
            </a:r>
            <a:r>
              <a:rPr lang="en-US" dirty="0" err="1"/>
              <a:t>DoS</a:t>
            </a:r>
            <a:r>
              <a:rPr lang="en-US" dirty="0"/>
              <a:t>) </a:t>
            </a:r>
            <a:r>
              <a:rPr lang="en-US" dirty="0" smtClean="0"/>
              <a:t>attacks.</a:t>
            </a:r>
          </a:p>
          <a:p>
            <a:r>
              <a:rPr lang="en-US" dirty="0" smtClean="0"/>
              <a:t>Recommendation - Upgrade </a:t>
            </a:r>
            <a:r>
              <a:rPr lang="en-US" dirty="0"/>
              <a:t>the </a:t>
            </a:r>
            <a:r>
              <a:rPr lang="en-US" dirty="0" smtClean="0"/>
              <a:t>firewall</a:t>
            </a:r>
            <a:r>
              <a:rPr lang="en-US" dirty="0"/>
              <a:t>.</a:t>
            </a:r>
          </a:p>
          <a:p>
            <a:r>
              <a:rPr lang="en-US" dirty="0" smtClean="0"/>
              <a:t>Justification - The </a:t>
            </a:r>
            <a:r>
              <a:rPr lang="en-US" dirty="0"/>
              <a:t>current </a:t>
            </a:r>
            <a:r>
              <a:rPr lang="en-US" dirty="0" smtClean="0"/>
              <a:t>firewall </a:t>
            </a:r>
            <a:r>
              <a:rPr lang="en-US" dirty="0"/>
              <a:t>is a basic router</a:t>
            </a:r>
            <a:r>
              <a:rPr lang="en-US" dirty="0" smtClean="0"/>
              <a:t>. It filters </a:t>
            </a:r>
            <a:r>
              <a:rPr lang="en-US" dirty="0"/>
              <a:t>packets but does not provide any </a:t>
            </a:r>
            <a:r>
              <a:rPr lang="en-US" dirty="0" smtClean="0"/>
              <a:t>advanced firewall </a:t>
            </a:r>
            <a:r>
              <a:rPr lang="en-US" dirty="0"/>
              <a:t>capabilities.</a:t>
            </a:r>
          </a:p>
          <a:p>
            <a:r>
              <a:rPr lang="en-US" dirty="0" smtClean="0"/>
              <a:t>Procedures – There are seven </a:t>
            </a:r>
            <a:r>
              <a:rPr lang="en-US" dirty="0"/>
              <a:t>steps </a:t>
            </a:r>
            <a:r>
              <a:rPr lang="en-US" dirty="0" smtClean="0"/>
              <a:t>that can </a:t>
            </a:r>
            <a:r>
              <a:rPr lang="en-US" dirty="0"/>
              <a:t>be used to </a:t>
            </a:r>
            <a:r>
              <a:rPr lang="en-US" dirty="0" smtClean="0"/>
              <a:t>upgrade the </a:t>
            </a:r>
            <a:r>
              <a:rPr lang="en-US" dirty="0"/>
              <a:t>new </a:t>
            </a:r>
            <a:r>
              <a:rPr lang="en-US" dirty="0" smtClean="0"/>
              <a:t>firewall (</a:t>
            </a:r>
            <a:r>
              <a:rPr lang="en-US" dirty="0" smtClean="0"/>
              <a:t>p. 96)</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Procedures Example: Web Site</a:t>
            </a:r>
            <a:endParaRPr lang="en-US" dirty="0">
              <a:solidFill>
                <a:srgbClr val="00B0F0"/>
              </a:solidFill>
            </a:endParaRPr>
          </a:p>
        </p:txBody>
      </p:sp>
    </p:spTree>
    <p:extLst>
      <p:ext uri="{BB962C8B-B14F-4D97-AF65-F5344CB8AC3E}">
        <p14:creationId xmlns:p14="http://schemas.microsoft.com/office/powerpoint/2010/main" val="3068838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Objectives </a:t>
            </a:r>
            <a:r>
              <a:rPr lang="en-US" dirty="0"/>
              <a:t>of a </a:t>
            </a:r>
            <a:r>
              <a:rPr lang="en-US" dirty="0" smtClean="0"/>
              <a:t>Risk Management Plan (RMP)</a:t>
            </a:r>
            <a:endParaRPr lang="en-US" dirty="0"/>
          </a:p>
          <a:p>
            <a:r>
              <a:rPr lang="en-US" dirty="0" smtClean="0"/>
              <a:t>Scope </a:t>
            </a:r>
            <a:r>
              <a:rPr lang="en-US" dirty="0"/>
              <a:t>of a </a:t>
            </a:r>
            <a:r>
              <a:rPr lang="en-US" dirty="0" smtClean="0"/>
              <a:t>RMP</a:t>
            </a:r>
            <a:endParaRPr lang="en-US" dirty="0"/>
          </a:p>
          <a:p>
            <a:r>
              <a:rPr lang="en-US" dirty="0" smtClean="0"/>
              <a:t>Assigning </a:t>
            </a:r>
            <a:r>
              <a:rPr lang="en-US" dirty="0"/>
              <a:t>responsibilities</a:t>
            </a:r>
          </a:p>
          <a:p>
            <a:r>
              <a:rPr lang="en-US" dirty="0" smtClean="0"/>
              <a:t>Procedures </a:t>
            </a:r>
            <a:r>
              <a:rPr lang="en-US" dirty="0"/>
              <a:t>and schedules</a:t>
            </a:r>
          </a:p>
          <a:p>
            <a:r>
              <a:rPr lang="en-US" dirty="0" smtClean="0"/>
              <a:t>Reporting </a:t>
            </a:r>
            <a:r>
              <a:rPr lang="en-US" dirty="0"/>
              <a:t>requirements</a:t>
            </a:r>
          </a:p>
          <a:p>
            <a:r>
              <a:rPr lang="en-US" dirty="0" smtClean="0"/>
              <a:t>Plans </a:t>
            </a:r>
            <a:r>
              <a:rPr lang="en-US" dirty="0"/>
              <a:t>of action and milestones</a:t>
            </a:r>
          </a:p>
          <a:p>
            <a:r>
              <a:rPr lang="en-US" dirty="0" smtClean="0"/>
              <a:t>Charting </a:t>
            </a:r>
            <a:r>
              <a:rPr lang="en-US" dirty="0"/>
              <a:t>progress</a:t>
            </a:r>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smtClean="0"/>
              <a:t>Present </a:t>
            </a:r>
            <a:r>
              <a:rPr lang="en-US" dirty="0"/>
              <a:t>recommendations</a:t>
            </a:r>
          </a:p>
          <a:p>
            <a:r>
              <a:rPr lang="en-US" dirty="0" smtClean="0"/>
              <a:t>Document </a:t>
            </a:r>
            <a:r>
              <a:rPr lang="en-US" dirty="0"/>
              <a:t>management response to recommendations</a:t>
            </a:r>
          </a:p>
          <a:p>
            <a:r>
              <a:rPr lang="en-US" dirty="0" smtClean="0"/>
              <a:t>Document </a:t>
            </a:r>
            <a:r>
              <a:rPr lang="en-US" dirty="0"/>
              <a:t>and track implementation of accepted recommendations</a:t>
            </a:r>
          </a:p>
          <a:p>
            <a:r>
              <a:rPr lang="en-US" dirty="0" smtClean="0"/>
              <a:t>POAM</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Reporting Requirements</a:t>
            </a:r>
          </a:p>
        </p:txBody>
      </p:sp>
    </p:spTree>
    <p:extLst>
      <p:ext uri="{BB962C8B-B14F-4D97-AF65-F5344CB8AC3E}">
        <p14:creationId xmlns:p14="http://schemas.microsoft.com/office/powerpoint/2010/main" val="2426028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48840"/>
            <a:ext cx="13167360" cy="4785360"/>
          </a:xfrm>
        </p:spPr>
        <p:txBody>
          <a:bodyPr/>
          <a:lstStyle/>
          <a:p>
            <a:r>
              <a:rPr lang="en-US" dirty="0" smtClean="0"/>
              <a:t>Use </a:t>
            </a:r>
            <a:r>
              <a:rPr lang="en-US" dirty="0"/>
              <a:t>to assign responsibility and to allow management follow-up.</a:t>
            </a:r>
          </a:p>
          <a:p>
            <a:r>
              <a:rPr lang="en-US" dirty="0" smtClean="0"/>
              <a:t>A </a:t>
            </a:r>
            <a:r>
              <a:rPr lang="en-US" dirty="0"/>
              <a:t>living document. You should update the POAM throughout the life cycle of a project.</a:t>
            </a:r>
          </a:p>
          <a:p>
            <a:r>
              <a:rPr lang="en-US" dirty="0" smtClean="0"/>
              <a:t>You </a:t>
            </a:r>
            <a:r>
              <a:rPr lang="en-US" dirty="0"/>
              <a:t>can use different tools to assist in tracking the </a:t>
            </a:r>
            <a:r>
              <a:rPr lang="en-US" dirty="0" smtClean="0"/>
              <a:t>POAM.</a:t>
            </a:r>
          </a:p>
          <a:p>
            <a:pPr lvl="1"/>
            <a:r>
              <a:rPr lang="en-US" dirty="0" smtClean="0"/>
              <a:t>Milestone </a:t>
            </a:r>
            <a:r>
              <a:rPr lang="en-US" dirty="0"/>
              <a:t>plan </a:t>
            </a:r>
            <a:r>
              <a:rPr lang="en-US" dirty="0" smtClean="0"/>
              <a:t>chart</a:t>
            </a:r>
          </a:p>
          <a:p>
            <a:pPr lvl="1"/>
            <a:r>
              <a:rPr lang="en-US" dirty="0" smtClean="0"/>
              <a:t>Gantt chart</a:t>
            </a:r>
          </a:p>
          <a:p>
            <a:pPr lvl="1"/>
            <a:r>
              <a:rPr lang="en-US" dirty="0" smtClean="0"/>
              <a:t>Critical </a:t>
            </a:r>
            <a:r>
              <a:rPr lang="en-US" dirty="0"/>
              <a:t>path chart</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smtClean="0">
                <a:solidFill>
                  <a:srgbClr val="00B0F0"/>
                </a:solidFill>
              </a:rPr>
              <a:t>Plan of Action and Milestones (POAM) </a:t>
            </a:r>
            <a:endParaRPr lang="en-US" dirty="0">
              <a:solidFill>
                <a:srgbClr val="00B0F0"/>
              </a:solidFill>
            </a:endParaRPr>
          </a:p>
        </p:txBody>
      </p:sp>
    </p:spTree>
    <p:extLst>
      <p:ext uri="{BB962C8B-B14F-4D97-AF65-F5344CB8AC3E}">
        <p14:creationId xmlns:p14="http://schemas.microsoft.com/office/powerpoint/2010/main" val="1660556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a:t>list of threats</a:t>
            </a:r>
          </a:p>
          <a:p>
            <a:r>
              <a:rPr lang="en-US" dirty="0" smtClean="0"/>
              <a:t>A </a:t>
            </a:r>
            <a:r>
              <a:rPr lang="en-US" dirty="0"/>
              <a:t>list of vulnerabilities</a:t>
            </a:r>
          </a:p>
          <a:p>
            <a:r>
              <a:rPr lang="en-US" dirty="0" smtClean="0"/>
              <a:t>Costs </a:t>
            </a:r>
            <a:r>
              <a:rPr lang="en-US" dirty="0"/>
              <a:t>associated with risks</a:t>
            </a:r>
          </a:p>
          <a:p>
            <a:r>
              <a:rPr lang="en-US" dirty="0" smtClean="0"/>
              <a:t>A </a:t>
            </a:r>
            <a:r>
              <a:rPr lang="en-US" dirty="0"/>
              <a:t>list of recommendations to reduce the risks</a:t>
            </a:r>
          </a:p>
          <a:p>
            <a:r>
              <a:rPr lang="en-US" dirty="0" smtClean="0"/>
              <a:t>Costs </a:t>
            </a:r>
            <a:r>
              <a:rPr lang="en-US" dirty="0"/>
              <a:t>associated with recommendations</a:t>
            </a:r>
          </a:p>
          <a:p>
            <a:r>
              <a:rPr lang="en-US" dirty="0" smtClean="0"/>
              <a:t>A </a:t>
            </a:r>
            <a:r>
              <a:rPr lang="en-US" dirty="0"/>
              <a:t>cost-benefit analysis</a:t>
            </a:r>
          </a:p>
          <a:p>
            <a:r>
              <a:rPr lang="en-US" dirty="0" smtClean="0"/>
              <a:t>One </a:t>
            </a:r>
            <a:r>
              <a:rPr lang="en-US" dirty="0"/>
              <a:t>or more reports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 of </a:t>
            </a:r>
            <a:r>
              <a:rPr lang="en-US" dirty="0" smtClean="0">
                <a:solidFill>
                  <a:srgbClr val="00B0F0"/>
                </a:solidFill>
              </a:rPr>
              <a:t>a RMP</a:t>
            </a:r>
            <a:endParaRPr lang="en-US" dirty="0">
              <a:solidFill>
                <a:srgbClr val="00B0F0"/>
              </a:solidFill>
            </a:endParaRP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036444"/>
            <a:ext cx="12451080" cy="5431156"/>
          </a:xfrm>
        </p:spPr>
        <p:txBody>
          <a:bodyPr/>
          <a:lstStyle/>
          <a:p>
            <a:r>
              <a:rPr lang="en-US" dirty="0" smtClean="0"/>
              <a:t>Implementation </a:t>
            </a:r>
            <a:r>
              <a:rPr lang="en-US" dirty="0"/>
              <a:t>of the </a:t>
            </a:r>
            <a:r>
              <a:rPr lang="en-US" dirty="0" smtClean="0"/>
              <a:t>plan:</a:t>
            </a:r>
            <a:endParaRPr lang="en-US" dirty="0" smtClean="0"/>
          </a:p>
          <a:p>
            <a:pPr lvl="1"/>
            <a:r>
              <a:rPr lang="en-US" dirty="0" smtClean="0"/>
              <a:t>Document </a:t>
            </a:r>
            <a:r>
              <a:rPr lang="en-US" dirty="0"/>
              <a:t>management </a:t>
            </a:r>
            <a:r>
              <a:rPr lang="en-US" dirty="0" smtClean="0"/>
              <a:t>decisions.</a:t>
            </a:r>
          </a:p>
          <a:p>
            <a:pPr lvl="1"/>
            <a:r>
              <a:rPr lang="en-US" dirty="0" smtClean="0"/>
              <a:t>Document </a:t>
            </a:r>
            <a:r>
              <a:rPr lang="en-US" dirty="0"/>
              <a:t>and track implementation of accepted </a:t>
            </a:r>
            <a:r>
              <a:rPr lang="en-US" dirty="0" smtClean="0"/>
              <a:t>recommendations.</a:t>
            </a:r>
          </a:p>
          <a:p>
            <a:pPr lvl="1"/>
            <a:r>
              <a:rPr lang="en-US" dirty="0" smtClean="0"/>
              <a:t>Include </a:t>
            </a:r>
            <a:r>
              <a:rPr lang="en-US" dirty="0"/>
              <a:t>a POAM (Plan of Action and Milestones).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Objectives of </a:t>
            </a:r>
            <a:r>
              <a:rPr lang="en-US" dirty="0" smtClean="0">
                <a:solidFill>
                  <a:srgbClr val="00B0F0"/>
                </a:solidFill>
              </a:rPr>
              <a:t>a RMP </a:t>
            </a:r>
            <a:r>
              <a:rPr lang="en-US" dirty="0">
                <a:solidFill>
                  <a:srgbClr val="00B0F0"/>
                </a:solidFill>
              </a:rPr>
              <a:t>(cont.)</a:t>
            </a:r>
          </a:p>
        </p:txBody>
      </p:sp>
    </p:spTree>
    <p:extLst>
      <p:ext uri="{BB962C8B-B14F-4D97-AF65-F5344CB8AC3E}">
        <p14:creationId xmlns:p14="http://schemas.microsoft.com/office/powerpoint/2010/main" val="95381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smtClean="0"/>
              <a:t>Identifying </a:t>
            </a:r>
            <a:r>
              <a:rPr lang="en-US" dirty="0"/>
              <a:t>threats</a:t>
            </a:r>
          </a:p>
          <a:p>
            <a:r>
              <a:rPr lang="en-US" dirty="0" smtClean="0"/>
              <a:t>Identifying </a:t>
            </a:r>
            <a:r>
              <a:rPr lang="en-US" dirty="0"/>
              <a:t>vulnerabilities</a:t>
            </a:r>
          </a:p>
          <a:p>
            <a:r>
              <a:rPr lang="en-US" dirty="0" smtClean="0"/>
              <a:t>Assigning </a:t>
            </a:r>
            <a:r>
              <a:rPr lang="en-US" dirty="0"/>
              <a:t>responsibilities</a:t>
            </a:r>
          </a:p>
          <a:p>
            <a:r>
              <a:rPr lang="en-US" dirty="0" smtClean="0"/>
              <a:t>Identifying </a:t>
            </a:r>
            <a:r>
              <a:rPr lang="en-US" dirty="0"/>
              <a:t>the costs of an outage</a:t>
            </a:r>
          </a:p>
          <a:p>
            <a:r>
              <a:rPr lang="en-US" dirty="0" smtClean="0"/>
              <a:t>Providing recommendations</a:t>
            </a:r>
          </a:p>
          <a:p>
            <a:r>
              <a:rPr lang="en-US" dirty="0" smtClean="0"/>
              <a:t>Identifying </a:t>
            </a:r>
            <a:r>
              <a:rPr lang="en-US" dirty="0"/>
              <a:t>the costs of </a:t>
            </a:r>
            <a:r>
              <a:rPr lang="en-US" dirty="0" smtClean="0"/>
              <a:t>recommendations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 </a:t>
            </a:r>
            <a:r>
              <a:rPr lang="en-US" dirty="0">
                <a:solidFill>
                  <a:srgbClr val="00B0F0"/>
                </a:solidFill>
              </a:rPr>
              <a:t>Example: Web Site</a:t>
            </a:r>
          </a:p>
        </p:txBody>
      </p:sp>
    </p:spTree>
    <p:extLst>
      <p:ext uri="{BB962C8B-B14F-4D97-AF65-F5344CB8AC3E}">
        <p14:creationId xmlns:p14="http://schemas.microsoft.com/office/powerpoint/2010/main" val="2787776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88844"/>
            <a:ext cx="13167360" cy="5431156"/>
          </a:xfrm>
        </p:spPr>
        <p:txBody>
          <a:bodyPr/>
          <a:lstStyle/>
          <a:p>
            <a:r>
              <a:rPr lang="en-US" dirty="0"/>
              <a:t>Providing a cost-benefit analysis (CBA</a:t>
            </a:r>
            <a:r>
              <a:rPr lang="en-US" dirty="0" smtClean="0"/>
              <a:t>)</a:t>
            </a:r>
            <a:endParaRPr lang="en-US" dirty="0" smtClean="0"/>
          </a:p>
          <a:p>
            <a:r>
              <a:rPr lang="en-US" dirty="0" smtClean="0"/>
              <a:t>Documenting </a:t>
            </a:r>
            <a:r>
              <a:rPr lang="en-US" dirty="0" smtClean="0"/>
              <a:t>accepted recommendations</a:t>
            </a:r>
          </a:p>
          <a:p>
            <a:r>
              <a:rPr lang="en-US" dirty="0" smtClean="0"/>
              <a:t>Tracking </a:t>
            </a:r>
            <a:r>
              <a:rPr lang="en-US" dirty="0" smtClean="0"/>
              <a:t>implementation</a:t>
            </a:r>
          </a:p>
          <a:p>
            <a:r>
              <a:rPr lang="en-US" dirty="0" smtClean="0"/>
              <a:t>Creating </a:t>
            </a:r>
            <a:r>
              <a:rPr lang="en-US" dirty="0"/>
              <a:t>POAM (</a:t>
            </a:r>
            <a:r>
              <a:rPr lang="en-US" dirty="0">
                <a:solidFill>
                  <a:srgbClr val="00B0F0"/>
                </a:solidFill>
              </a:rPr>
              <a:t>Plan of </a:t>
            </a:r>
            <a:r>
              <a:rPr lang="en-US" dirty="0" smtClean="0">
                <a:solidFill>
                  <a:srgbClr val="00B0F0"/>
                </a:solidFill>
              </a:rPr>
              <a:t>Action </a:t>
            </a:r>
            <a:r>
              <a:rPr lang="en-US" dirty="0">
                <a:solidFill>
                  <a:srgbClr val="00B0F0"/>
                </a:solidFill>
              </a:rPr>
              <a:t>and </a:t>
            </a:r>
            <a:r>
              <a:rPr lang="en-US" dirty="0" smtClean="0">
                <a:solidFill>
                  <a:srgbClr val="00B0F0"/>
                </a:solidFill>
              </a:rPr>
              <a:t>Milestones</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853440" y="457200"/>
            <a:ext cx="13167360" cy="1371600"/>
          </a:xfrm>
        </p:spPr>
        <p:txBody>
          <a:bodyPr/>
          <a:lstStyle/>
          <a:p>
            <a:r>
              <a:rPr lang="en-US" dirty="0">
                <a:solidFill>
                  <a:srgbClr val="00B0F0"/>
                </a:solidFill>
              </a:rPr>
              <a:t>Objectives </a:t>
            </a:r>
            <a:r>
              <a:rPr lang="en-US" dirty="0">
                <a:solidFill>
                  <a:srgbClr val="00B0F0"/>
                </a:solidFill>
              </a:rPr>
              <a:t>Example: Web Site (cont.)</a:t>
            </a:r>
          </a:p>
        </p:txBody>
      </p:sp>
    </p:spTree>
    <p:extLst>
      <p:ext uri="{BB962C8B-B14F-4D97-AF65-F5344CB8AC3E}">
        <p14:creationId xmlns:p14="http://schemas.microsoft.com/office/powerpoint/2010/main" val="331744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41244"/>
            <a:ext cx="13167360" cy="5431156"/>
          </a:xfrm>
        </p:spPr>
        <p:txBody>
          <a:bodyPr/>
          <a:lstStyle/>
          <a:p>
            <a:r>
              <a:rPr lang="en-US" dirty="0" smtClean="0"/>
              <a:t>Identifying </a:t>
            </a:r>
            <a:r>
              <a:rPr lang="en-US" dirty="0"/>
              <a:t>threats</a:t>
            </a:r>
          </a:p>
          <a:p>
            <a:r>
              <a:rPr lang="en-US" dirty="0" smtClean="0"/>
              <a:t>Identifying </a:t>
            </a:r>
            <a:r>
              <a:rPr lang="en-US" dirty="0"/>
              <a:t>vulnerabilities</a:t>
            </a:r>
          </a:p>
          <a:p>
            <a:r>
              <a:rPr lang="en-US" dirty="0" smtClean="0"/>
              <a:t>Assigning </a:t>
            </a:r>
            <a:r>
              <a:rPr lang="en-US" dirty="0"/>
              <a:t>responsibilities</a:t>
            </a:r>
          </a:p>
          <a:p>
            <a:r>
              <a:rPr lang="en-US" dirty="0" smtClean="0"/>
              <a:t>Identifying </a:t>
            </a:r>
            <a:r>
              <a:rPr lang="en-US" dirty="0"/>
              <a:t>the costs of </a:t>
            </a:r>
            <a:r>
              <a:rPr lang="en-US" dirty="0"/>
              <a:t>noncompliance</a:t>
            </a:r>
            <a:endParaRPr lang="en-US" dirty="0"/>
          </a:p>
          <a:p>
            <a:r>
              <a:rPr lang="en-US" dirty="0" smtClean="0"/>
              <a:t>Providing recommendations</a:t>
            </a:r>
          </a:p>
          <a:p>
            <a:r>
              <a:rPr lang="en-US" dirty="0" smtClean="0"/>
              <a:t>Identifying </a:t>
            </a:r>
            <a:r>
              <a:rPr lang="en-US" dirty="0"/>
              <a:t>the costs of </a:t>
            </a:r>
            <a:r>
              <a:rPr lang="en-US" dirty="0" smtClean="0"/>
              <a:t>recommendations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Objectives </a:t>
            </a:r>
            <a:r>
              <a:rPr lang="en-US" dirty="0">
                <a:solidFill>
                  <a:srgbClr val="00B0F0"/>
                </a:solidFill>
              </a:rPr>
              <a:t>Example: </a:t>
            </a:r>
            <a:r>
              <a:rPr lang="en-US" dirty="0">
                <a:solidFill>
                  <a:srgbClr val="00B0F0"/>
                </a:solidFill>
              </a:rPr>
              <a:t>HIPAA  Compliance</a:t>
            </a:r>
            <a:endParaRPr lang="en-US" dirty="0">
              <a:solidFill>
                <a:srgbClr val="00B0F0"/>
              </a:solidFill>
            </a:endParaRPr>
          </a:p>
        </p:txBody>
      </p:sp>
    </p:spTree>
    <p:extLst>
      <p:ext uri="{BB962C8B-B14F-4D97-AF65-F5344CB8AC3E}">
        <p14:creationId xmlns:p14="http://schemas.microsoft.com/office/powerpoint/2010/main" val="3248240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41244"/>
            <a:ext cx="13167360" cy="5431156"/>
          </a:xfrm>
        </p:spPr>
        <p:txBody>
          <a:bodyPr/>
          <a:lstStyle/>
          <a:p>
            <a:r>
              <a:rPr lang="en-US" dirty="0"/>
              <a:t>Providing a </a:t>
            </a:r>
            <a:r>
              <a:rPr lang="en-US" dirty="0" smtClean="0"/>
              <a:t>CBA</a:t>
            </a:r>
            <a:endParaRPr lang="en-US" dirty="0" smtClean="0"/>
          </a:p>
          <a:p>
            <a:r>
              <a:rPr lang="en-US" dirty="0" smtClean="0"/>
              <a:t>Documenting </a:t>
            </a:r>
            <a:r>
              <a:rPr lang="en-US" dirty="0" smtClean="0"/>
              <a:t>accepted recommendations</a:t>
            </a:r>
          </a:p>
          <a:p>
            <a:r>
              <a:rPr lang="en-US" dirty="0" smtClean="0"/>
              <a:t>Tracking </a:t>
            </a:r>
            <a:r>
              <a:rPr lang="en-US" dirty="0" smtClean="0"/>
              <a:t>implementation</a:t>
            </a:r>
          </a:p>
          <a:p>
            <a:r>
              <a:rPr lang="en-US" dirty="0" smtClean="0"/>
              <a:t>Creating </a:t>
            </a:r>
            <a:r>
              <a:rPr lang="en-US" dirty="0" smtClean="0"/>
              <a:t>POAM</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853440" y="533400"/>
            <a:ext cx="13167360" cy="1371600"/>
          </a:xfrm>
        </p:spPr>
        <p:txBody>
          <a:bodyPr/>
          <a:lstStyle/>
          <a:p>
            <a:r>
              <a:rPr lang="en-US" dirty="0">
                <a:solidFill>
                  <a:srgbClr val="00B0F0"/>
                </a:solidFill>
              </a:rPr>
              <a:t>Objectives </a:t>
            </a:r>
            <a:r>
              <a:rPr lang="en-US" dirty="0">
                <a:solidFill>
                  <a:srgbClr val="00B0F0"/>
                </a:solidFill>
              </a:rPr>
              <a:t>Example: </a:t>
            </a:r>
            <a:r>
              <a:rPr lang="en-US" dirty="0">
                <a:solidFill>
                  <a:srgbClr val="00B0F0"/>
                </a:solidFill>
              </a:rPr>
              <a:t>HIPAA  Compliance </a:t>
            </a:r>
            <a:r>
              <a:rPr lang="en-US" dirty="0">
                <a:solidFill>
                  <a:srgbClr val="00B0F0"/>
                </a:solidFill>
              </a:rPr>
              <a:t>(cont.)</a:t>
            </a:r>
          </a:p>
        </p:txBody>
      </p:sp>
    </p:spTree>
    <p:extLst>
      <p:ext uri="{BB962C8B-B14F-4D97-AF65-F5344CB8AC3E}">
        <p14:creationId xmlns:p14="http://schemas.microsoft.com/office/powerpoint/2010/main" val="323891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smtClean="0"/>
              <a:t>The scope identifies the boundaries of the plan</a:t>
            </a:r>
          </a:p>
          <a:p>
            <a:pPr lvl="1"/>
            <a:r>
              <a:rPr lang="en-US" dirty="0" smtClean="0"/>
              <a:t>entire organization or a single system.</a:t>
            </a:r>
          </a:p>
          <a:p>
            <a:r>
              <a:rPr lang="en-US" dirty="0" smtClean="0"/>
              <a:t>Scope creep</a:t>
            </a:r>
          </a:p>
          <a:p>
            <a:pPr lvl="1"/>
            <a:r>
              <a:rPr lang="en-US" dirty="0" smtClean="0"/>
              <a:t>The key is to control the changes.</a:t>
            </a:r>
          </a:p>
          <a:p>
            <a:r>
              <a:rPr lang="en-US" dirty="0" smtClean="0"/>
              <a:t>Should work with stakeholders to identify what changes are acceptable</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Scope of a </a:t>
            </a:r>
            <a:r>
              <a:rPr lang="en-US" dirty="0" smtClean="0">
                <a:solidFill>
                  <a:srgbClr val="00B0F0"/>
                </a:solidFill>
              </a:rPr>
              <a:t>RMP</a:t>
            </a:r>
            <a:endParaRPr lang="en-US" dirty="0">
              <a:solidFill>
                <a:srgbClr val="00B0F0"/>
              </a:solidFill>
            </a:endParaRPr>
          </a:p>
        </p:txBody>
      </p:sp>
    </p:spTree>
    <p:extLst>
      <p:ext uri="{BB962C8B-B14F-4D97-AF65-F5344CB8AC3E}">
        <p14:creationId xmlns:p14="http://schemas.microsoft.com/office/powerpoint/2010/main" val="1690438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2421</Words>
  <Application>Microsoft Office PowerPoint</Application>
  <PresentationFormat>Custom</PresentationFormat>
  <Paragraphs>307</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Tahoma</vt:lpstr>
      <vt:lpstr>Office Theme</vt:lpstr>
      <vt:lpstr>Developing a Risk Management Plan</vt:lpstr>
      <vt:lpstr>Objectives</vt:lpstr>
      <vt:lpstr>Objectives of a RMP</vt:lpstr>
      <vt:lpstr>Objectives of a RMP (cont.)</vt:lpstr>
      <vt:lpstr>Objectives Example: Web Site</vt:lpstr>
      <vt:lpstr>Objectives Example: Web Site (cont.)</vt:lpstr>
      <vt:lpstr>Objectives Example: HIPAA  Compliance</vt:lpstr>
      <vt:lpstr>Objectives Example: HIPAA  Compliance (cont.)</vt:lpstr>
      <vt:lpstr>Scope of a RMP</vt:lpstr>
      <vt:lpstr>Scope Example: Web Site</vt:lpstr>
      <vt:lpstr>Scope Example: HIPAA  Compliance</vt:lpstr>
      <vt:lpstr>Assigning Responsibilities</vt:lpstr>
      <vt:lpstr>Risk Management PM</vt:lpstr>
      <vt:lpstr>Responsibilities Example: Web Site</vt:lpstr>
      <vt:lpstr>Responsibilities Example: HIPAA  Compliance</vt:lpstr>
      <vt:lpstr>Affinity Diagrams</vt:lpstr>
      <vt:lpstr>Affinity Diagrams: Web Site</vt:lpstr>
      <vt:lpstr>Describing Procedures and Schedules for Accomplishment</vt:lpstr>
      <vt:lpstr>Procedures Example: Web Site</vt:lpstr>
      <vt:lpstr>Reporting Requirements</vt:lpstr>
      <vt:lpstr>Plan of Action and Milestones (POAM)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31</cp:revision>
  <dcterms:created xsi:type="dcterms:W3CDTF">2006-08-16T00:00:00Z</dcterms:created>
  <dcterms:modified xsi:type="dcterms:W3CDTF">2018-01-06T18:37:36Z</dcterms:modified>
</cp:coreProperties>
</file>