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61" r:id="rId4"/>
    <p:sldId id="262" r:id="rId5"/>
    <p:sldId id="263" r:id="rId6"/>
    <p:sldId id="264" r:id="rId7"/>
    <p:sldId id="265" r:id="rId8"/>
    <p:sldId id="266" r:id="rId9"/>
    <p:sldId id="274" r:id="rId10"/>
    <p:sldId id="275" r:id="rId11"/>
    <p:sldId id="276" r:id="rId12"/>
    <p:sldId id="277" r:id="rId13"/>
    <p:sldId id="273" r:id="rId14"/>
    <p:sldId id="267" r:id="rId15"/>
    <p:sldId id="272" r:id="rId16"/>
    <p:sldId id="268" r:id="rId17"/>
    <p:sldId id="269" r:id="rId18"/>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88510" autoAdjust="0"/>
  </p:normalViewPr>
  <p:slideViewPr>
    <p:cSldViewPr>
      <p:cViewPr varScale="1">
        <p:scale>
          <a:sx n="55" d="100"/>
          <a:sy n="55" d="100"/>
        </p:scale>
        <p:origin x="1092" y="7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important first step in risk management is identifying valuable assets in your organization. Any organization has a wide variety of before you know what assets that need to be protected. This includes obvious assets such as hardware and software. It includes data and personnel. It also includes system functions and system processes.</a:t>
            </a:r>
          </a:p>
          <a:p>
            <a:r>
              <a:rPr lang="en-US" dirty="0" smtClean="0"/>
              <a:t>After you’ve identified the important assets, you can then take steps to protect them. A business impact analysis helps you to identify the impact if a service fails. A disaster recovery plan can help you identify the steps needed to restore a failed system. On a larger scale, you can use a business continuity plan to help ensure that mission-critical systems continue to operate even after a disaster.</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1930329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Extract, Transform, and Load (ETL)</a:t>
            </a:r>
          </a:p>
          <a:p>
            <a:r>
              <a:rPr lang="en-US" dirty="0" smtClean="0"/>
              <a:t>Data is moved from a database to a data warehouse using extract, transform, and load</a:t>
            </a:r>
          </a:p>
          <a:p>
            <a:r>
              <a:rPr lang="en-US" dirty="0" smtClean="0"/>
              <a:t>(ETL) techniques. The ETL process is an important element of a BI solution. Database </a:t>
            </a:r>
            <a:r>
              <a:rPr lang="en-US" dirty="0" err="1" smtClean="0"/>
              <a:t>devel</a:t>
            </a:r>
            <a:r>
              <a:rPr lang="en-US" dirty="0" smtClean="0"/>
              <a:t>-</a:t>
            </a:r>
          </a:p>
          <a:p>
            <a:r>
              <a:rPr lang="en-US" dirty="0" err="1" smtClean="0"/>
              <a:t>opers</a:t>
            </a:r>
            <a:r>
              <a:rPr lang="en-US" dirty="0" smtClean="0"/>
              <a:t> identify the data to retrieve, how to modify it for the target database, and how to</a:t>
            </a:r>
          </a:p>
          <a:p>
            <a:r>
              <a:rPr lang="en-US" dirty="0" smtClean="0"/>
              <a:t>load it. The three steps are:</a:t>
            </a:r>
          </a:p>
          <a:p>
            <a:r>
              <a:rPr lang="en-US" dirty="0" smtClean="0"/>
              <a:t>•	 extract—The process of retrieving data from existing databases. Not all the data is</a:t>
            </a:r>
          </a:p>
          <a:p>
            <a:r>
              <a:rPr lang="en-US" dirty="0" smtClean="0"/>
              <a:t>extracted. Instead, only the data that is relevant to the decision makers is retrieved.</a:t>
            </a:r>
          </a:p>
          <a:p>
            <a:r>
              <a:rPr lang="en-US" dirty="0" smtClean="0"/>
              <a:t>For example, some customer sales data can be extracted for analysis. However, other</a:t>
            </a:r>
          </a:p>
          <a:p>
            <a:r>
              <a:rPr lang="en-US" dirty="0" smtClean="0"/>
              <a:t>customer data, such as credit card data, may not be needed, so it isn’t extracted.</a:t>
            </a:r>
          </a:p>
          <a:p>
            <a:r>
              <a:rPr lang="en-US" dirty="0" smtClean="0"/>
              <a:t>•	 Transform—The process of converting the data into a common format needed</a:t>
            </a:r>
          </a:p>
          <a:p>
            <a:r>
              <a:rPr lang="en-US" dirty="0" smtClean="0"/>
              <a:t>for the data warehouse. For example, one database may identify the male gender</a:t>
            </a:r>
          </a:p>
          <a:p>
            <a:r>
              <a:rPr lang="en-US" dirty="0" smtClean="0"/>
              <a:t>as “M” while another database uses “Male.” Neither “M” nor “Male” is incorrect.</a:t>
            </a:r>
          </a:p>
          <a:p>
            <a:r>
              <a:rPr lang="en-US" dirty="0" smtClean="0"/>
              <a:t>However, the designation needs to be consistent in the target database. The</a:t>
            </a:r>
          </a:p>
          <a:p>
            <a:r>
              <a:rPr lang="en-US" dirty="0" smtClean="0"/>
              <a:t>transform process will change the data so it is consistent in the data warehouse.</a:t>
            </a:r>
          </a:p>
          <a:p>
            <a:r>
              <a:rPr lang="en-US" dirty="0" smtClean="0"/>
              <a:t>•	 Load—The process of loading the data into the data warehouse. Data is loaded</a:t>
            </a:r>
          </a:p>
          <a:p>
            <a:r>
              <a:rPr lang="en-US" dirty="0" smtClean="0"/>
              <a:t>after it has been transformed to a standard format. Depending on how the data</a:t>
            </a:r>
          </a:p>
          <a:p>
            <a:r>
              <a:rPr lang="en-US" dirty="0" smtClean="0"/>
              <a:t>warehouse is </a:t>
            </a:r>
            <a:r>
              <a:rPr lang="en-US" dirty="0" err="1" smtClean="0"/>
              <a:t>confiured</a:t>
            </a:r>
            <a:r>
              <a:rPr lang="en-US" dirty="0" smtClean="0"/>
              <a:t>, it’s possible to load the same data in different locations.</a:t>
            </a:r>
          </a:p>
          <a:p>
            <a:r>
              <a:rPr lang="en-US" dirty="0" smtClean="0"/>
              <a:t>Although this isn’t </a:t>
            </a:r>
            <a:r>
              <a:rPr lang="en-US" dirty="0" err="1" smtClean="0"/>
              <a:t>effiient</a:t>
            </a:r>
            <a:r>
              <a:rPr lang="en-US" dirty="0" smtClean="0"/>
              <a:t> for an OLTP database, it is </a:t>
            </a:r>
            <a:r>
              <a:rPr lang="en-US" dirty="0" err="1" smtClean="0"/>
              <a:t>effiient</a:t>
            </a:r>
            <a:r>
              <a:rPr lang="en-US" dirty="0" smtClean="0"/>
              <a:t> for data mining.</a:t>
            </a:r>
          </a:p>
          <a:p>
            <a:r>
              <a:rPr lang="en-US" dirty="0" smtClean="0"/>
              <a:t>The ETL process is automated using scripts or other techniques. If necessary, you can</a:t>
            </a:r>
          </a:p>
          <a:p>
            <a:r>
              <a:rPr lang="en-US" dirty="0" smtClean="0"/>
              <a:t>perform the ETL process regularly on new data. This enables you to keep the data</a:t>
            </a:r>
          </a:p>
          <a:p>
            <a:r>
              <a:rPr lang="en-US" dirty="0" smtClean="0"/>
              <a:t>warehouse up to date with the actual source data.</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1179185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Inventory management—This is used to manage hardware inventories. It includes only the basic data, such as model and serial numbers. It shows what assets are on hand, where they’re located, and who owns them. Inventory management is valuable to ensure that the inventory isn’t easily lost or stolen.</a:t>
            </a:r>
          </a:p>
          <a:p>
            <a:r>
              <a:rPr lang="en-US" dirty="0" smtClean="0"/>
              <a:t>- Asset management—This is used to manage all types of assets. It includes much more detailed data than an inventory management system includes. For example, asset management would cover installed components, hardware peripherals, installed software, update versions, and more.</a:t>
            </a:r>
          </a:p>
          <a:p>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User Domain</a:t>
            </a:r>
          </a:p>
          <a:p>
            <a:r>
              <a:rPr lang="en-US" dirty="0" smtClean="0"/>
              <a:t>Data on users includes:</a:t>
            </a:r>
          </a:p>
          <a:p>
            <a:r>
              <a:rPr lang="en-US" dirty="0" smtClean="0"/>
              <a:t>+ Personal and contact data</a:t>
            </a:r>
          </a:p>
          <a:p>
            <a:r>
              <a:rPr lang="en-US" dirty="0" smtClean="0"/>
              <a:t>+ Employee reviews</a:t>
            </a:r>
          </a:p>
          <a:p>
            <a:r>
              <a:rPr lang="en-US" dirty="0" smtClean="0"/>
              <a:t>+ Salary and bonus data</a:t>
            </a:r>
          </a:p>
          <a:p>
            <a:r>
              <a:rPr lang="en-US" dirty="0" smtClean="0"/>
              <a:t>+ Health care choices</a:t>
            </a:r>
          </a:p>
          <a:p>
            <a:r>
              <a:rPr lang="en-US" dirty="0" smtClean="0"/>
              <a:t>- Workstation Domain</a:t>
            </a:r>
          </a:p>
          <a:p>
            <a:r>
              <a:rPr lang="en-US" dirty="0" smtClean="0"/>
              <a:t>Assets in the Workstation Domain have two risks to address: Theft and Update</a:t>
            </a:r>
          </a:p>
          <a:p>
            <a:r>
              <a:rPr lang="en-US" dirty="0" smtClean="0"/>
              <a:t> If the systems are not updated, they become vulnerable to new exploits. An automated system will often perform three steps: 1) inspect systems for current updates, 2) apply updates, and 3) verify the updates.</a:t>
            </a:r>
          </a:p>
          <a:p>
            <a:r>
              <a:rPr lang="en-US" dirty="0" smtClean="0"/>
              <a:t>- LAN Domain</a:t>
            </a:r>
          </a:p>
          <a:p>
            <a:r>
              <a:rPr lang="en-US" dirty="0" smtClean="0"/>
              <a:t>It’s important to have a basic inventory of these devices. This includes the basics such as model, serial number, and location. Although any network device includes firmware, the more functional network devices such as routers and switches have a built-in operating system (OS). The version of the OS determines its capabilities, so it’s often useful to include the version in the inventory</a:t>
            </a:r>
          </a:p>
          <a:p>
            <a:r>
              <a:rPr lang="en-US" dirty="0" smtClean="0"/>
              <a:t>- LAN-to-WAN Domain</a:t>
            </a:r>
          </a:p>
          <a:p>
            <a:r>
              <a:rPr lang="en-US" dirty="0" smtClean="0"/>
              <a:t>You’ll want to include the following information in an asset management system:</a:t>
            </a:r>
          </a:p>
          <a:p>
            <a:r>
              <a:rPr lang="en-US" dirty="0" smtClean="0"/>
              <a:t>+ Hardware information—This includes basics, such as the model and serial number. If the model supports different add-ins, such as additional memory, or additional network interface cards, you’ll want to include these.</a:t>
            </a:r>
          </a:p>
          <a:p>
            <a:r>
              <a:rPr lang="en-US" dirty="0" smtClean="0"/>
              <a:t>+ Configuration data—A significant amount of time goes into creating a firewall policy. You then create firewall rules and exceptions to implement the policy.</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WAN Domain</a:t>
            </a:r>
          </a:p>
          <a:p>
            <a:r>
              <a:rPr lang="en-US" dirty="0" smtClean="0"/>
              <a:t>Inventory and asset management information for WAN-based servers include:</a:t>
            </a:r>
          </a:p>
          <a:p>
            <a:r>
              <a:rPr lang="en-US" dirty="0" smtClean="0"/>
              <a:t>+ Hardware information—This information includes basics, such as the model and serial number. </a:t>
            </a:r>
          </a:p>
          <a:p>
            <a:r>
              <a:rPr lang="en-US" dirty="0" smtClean="0"/>
              <a:t>+ Update information—Servers in the WAN need to be kept up to date. This is an important step to ensure the server stays secure. As patches, fixes, and updates are released, you need to evaluate them. </a:t>
            </a:r>
          </a:p>
          <a:p>
            <a:r>
              <a:rPr lang="en-US" dirty="0" smtClean="0"/>
              <a:t>- Remote Access Domain</a:t>
            </a:r>
          </a:p>
          <a:p>
            <a:r>
              <a:rPr lang="en-US" dirty="0" smtClean="0"/>
              <a:t>Inventory and asset management information needed for servers in the Remote Access Domain are similar to those in the WAN Domain. However, for dial-up remote access servers, you’ll also need to include the dial-up equipment. This includes both modems and phone branch exchange (PBX) equipment.</a:t>
            </a:r>
          </a:p>
          <a:p>
            <a:r>
              <a:rPr lang="en-US" dirty="0" smtClean="0"/>
              <a:t>+ Modems—Modems for a remote access server are more sophisticated than a simple modem for a client. </a:t>
            </a:r>
          </a:p>
          <a:p>
            <a:r>
              <a:rPr lang="en-US" dirty="0" smtClean="0"/>
              <a:t>+  PBX equipment—Phone systems are managed using a PBX. PBXs often come as mini-servers with full operating systems.</a:t>
            </a:r>
          </a:p>
          <a:p>
            <a:r>
              <a:rPr lang="en-US" dirty="0" smtClean="0"/>
              <a:t>- System/Application Domain</a:t>
            </a:r>
          </a:p>
          <a:p>
            <a:r>
              <a:rPr lang="en-US" dirty="0" smtClean="0"/>
              <a:t>Inventory and asset management systems should include the following information on any servers in the System/Application Domain:</a:t>
            </a:r>
          </a:p>
          <a:p>
            <a:r>
              <a:rPr lang="en-US" dirty="0" smtClean="0"/>
              <a:t>+ Hardware information—This includes basics such as the model and serial number, just as you’d inventory a workstation. It should also include an inventory of the hardware components.</a:t>
            </a:r>
          </a:p>
          <a:p>
            <a:r>
              <a:rPr lang="en-US" dirty="0" smtClean="0"/>
              <a:t>+ Update information—Servers need to be kept up to date. This is especially true if any of these servers are public-facing servers, such as Web servers and some e-mail servers.</a:t>
            </a:r>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Accidents and disasters happen. Some can be so catastrophic that a business can stop functioning. If you want to ensure your business can continue to function even after a catastrophe, you have to plan beforehand. You can take several steps in the planning process:</a:t>
            </a:r>
          </a:p>
          <a:p>
            <a:r>
              <a:rPr lang="en-US" dirty="0" smtClean="0"/>
              <a:t>- Mission-critical systems and applications identification</a:t>
            </a:r>
          </a:p>
          <a:p>
            <a:r>
              <a:rPr lang="en-US" dirty="0" smtClean="0"/>
              <a:t>A primary step in any planning is to identify what systems and applications are mission-critical. A mission-critical system is any system that must continue to run to ensure your business continues to run. Similarly, a mission-critical application must also continue to run to ensure your business continues to run.</a:t>
            </a:r>
          </a:p>
          <a:p>
            <a:r>
              <a:rPr lang="en-US" dirty="0" smtClean="0"/>
              <a:t>- Business impact analysis planning</a:t>
            </a:r>
          </a:p>
          <a:p>
            <a:r>
              <a:rPr lang="en-US" dirty="0" smtClean="0"/>
              <a:t>A business impact analysis (BIA) identifies the impact of a sudden loss of business functions. The impact is often quantified in a cost. You use both direct costs and indirect costs to calculate the impact. Direct costs are the immediate loss of sales, or expenses related to recovering from the loss. Indirect costs are related loss of customer confidence.</a:t>
            </a:r>
          </a:p>
          <a:p>
            <a:r>
              <a:rPr lang="en-US" dirty="0" smtClean="0"/>
              <a:t>The BIA provides an analysis of the effect of a loss of specific IS services. For example, a BIA can be used to determine the impact of a loss of e-mail, or loss of a specific database. The BIA also helps an organization determine the minimum set of services required for the company to continue to operate.</a:t>
            </a:r>
          </a:p>
          <a:p>
            <a:r>
              <a:rPr lang="en-US" dirty="0" smtClean="0"/>
              <a:t>When completing a BIA, you would take the following steps:</a:t>
            </a:r>
          </a:p>
          <a:p>
            <a:r>
              <a:rPr lang="en-US" dirty="0" smtClean="0"/>
              <a:t>+ Define the scope—The scope of a BIA is limited to specific IT systems.</a:t>
            </a:r>
          </a:p>
          <a:p>
            <a:r>
              <a:rPr lang="en-US" dirty="0" smtClean="0"/>
              <a:t>+ Identify objectives—BIA objectives are related to the scope of the BIA. The objectives identify specifically what the BIA should achieve.</a:t>
            </a:r>
          </a:p>
          <a:p>
            <a:r>
              <a:rPr lang="en-US" dirty="0" smtClean="0"/>
              <a:t>+ Identify mission-critical business functions and processes—Not all business functions and processes are mission-critical. </a:t>
            </a:r>
          </a:p>
          <a:p>
            <a:r>
              <a:rPr lang="en-US" dirty="0" smtClean="0"/>
              <a:t>+ Map business functions and processes to IT systems</a:t>
            </a:r>
          </a:p>
          <a:p>
            <a:r>
              <a:rPr lang="en-US" dirty="0" smtClean="0"/>
              <a:t>- Business continuity planning</a:t>
            </a:r>
          </a:p>
          <a:p>
            <a:r>
              <a:rPr lang="en-US" dirty="0" smtClean="0"/>
              <a:t>A business continuity plan (BCP) is a document used to help a company plan for a disaster or an emergency. The goal is to ensure that the critical operations of an organization continue to function. The BCP includes procedures and instructions used to restore operations in the event of disaster.</a:t>
            </a:r>
          </a:p>
          <a:p>
            <a:r>
              <a:rPr lang="en-US" dirty="0" smtClean="0"/>
              <a:t>When completing a BCP, you would take the following steps:</a:t>
            </a:r>
          </a:p>
          <a:p>
            <a:r>
              <a:rPr lang="en-US" dirty="0" smtClean="0"/>
              <a:t>+ Identify scope.</a:t>
            </a:r>
          </a:p>
          <a:p>
            <a:r>
              <a:rPr lang="en-US" dirty="0" smtClean="0"/>
              <a:t>+ Identify key business areas.</a:t>
            </a:r>
          </a:p>
          <a:p>
            <a:r>
              <a:rPr lang="en-US" dirty="0" smtClean="0"/>
              <a:t>+ Identify critical functions.</a:t>
            </a:r>
          </a:p>
          <a:p>
            <a:r>
              <a:rPr lang="en-US" dirty="0" smtClean="0"/>
              <a:t>+ Identify dependencies between different business areas and functions.</a:t>
            </a:r>
          </a:p>
          <a:p>
            <a:r>
              <a:rPr lang="en-US" dirty="0" smtClean="0"/>
              <a:t>+ Determine acceptable downtime.</a:t>
            </a:r>
          </a:p>
          <a:p>
            <a:r>
              <a:rPr lang="en-US" dirty="0" smtClean="0"/>
              <a:t>+ Create plan to maintain operations.</a:t>
            </a:r>
          </a:p>
          <a:p>
            <a:r>
              <a:rPr lang="en-US" dirty="0" smtClean="0"/>
              <a:t>The BCP includes specific steps that you can take for different phases:</a:t>
            </a:r>
          </a:p>
          <a:p>
            <a:r>
              <a:rPr lang="en-US" dirty="0" smtClean="0"/>
              <a:t>+ Notification/activation phase—Assessment teams are activated to respond to the emergency. </a:t>
            </a:r>
          </a:p>
          <a:p>
            <a:r>
              <a:rPr lang="en-US" dirty="0" smtClean="0"/>
              <a:t>+ Recovery phase—During this phase, you assess the damage. If there are any losses, you can take immediate steps to recover the systems. The focus in this phase is on the mission-critical systems</a:t>
            </a:r>
          </a:p>
          <a:p>
            <a:r>
              <a:rPr lang="en-US" dirty="0" smtClean="0"/>
              <a:t>+ Reconstitution phase—During this phase, the organization returns to normal operations. </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Disaster recovery planning</a:t>
            </a:r>
          </a:p>
          <a:p>
            <a:r>
              <a:rPr lang="en-US" dirty="0" smtClean="0"/>
              <a:t>A disaster recovery plan (DRP) includes the details needed to recover a system from a disaster. It provides the details necessary to respond immediately to a disaster. A DRP is included as part of a BCP.</a:t>
            </a:r>
          </a:p>
          <a:p>
            <a:r>
              <a:rPr lang="en-US" dirty="0" smtClean="0"/>
              <a:t>BCP vs. DRP</a:t>
            </a:r>
          </a:p>
          <a:p>
            <a:r>
              <a:rPr lang="en-US" dirty="0" smtClean="0"/>
              <a:t>+  Business continuity plan (BCP)—”The documentation of a predetermined set of instructions or procedures that describe how an organization’s business functions will be sustained during and after a significant disruption.”</a:t>
            </a:r>
          </a:p>
          <a:p>
            <a:r>
              <a:rPr lang="en-US" dirty="0" smtClean="0"/>
              <a:t>+  Disaster recovery plan (DRP)—”A written plan for processing critical applications in the event of a major hardware or software failure or destruction of facilities.”</a:t>
            </a:r>
          </a:p>
          <a:p>
            <a:r>
              <a:rPr lang="en-US" dirty="0" smtClean="0"/>
              <a:t>- Business liability insurance planning</a:t>
            </a:r>
          </a:p>
          <a:p>
            <a:r>
              <a:rPr lang="en-US" dirty="0" smtClean="0"/>
              <a:t>Business liability insurance is used to protect an organization from lawsuits. It covers the company for damages from a lawsuit along with legal costs. The types of liability insurance are:</a:t>
            </a:r>
          </a:p>
          <a:p>
            <a:r>
              <a:rPr lang="en-US" dirty="0" smtClean="0"/>
              <a:t>general—Almost any organization will purchase this. It provides protection</a:t>
            </a:r>
          </a:p>
          <a:p>
            <a:r>
              <a:rPr lang="en-US" dirty="0" smtClean="0"/>
              <a:t>against injury claims and property damages. This provides an overall umbrella</a:t>
            </a:r>
          </a:p>
          <a:p>
            <a:r>
              <a:rPr lang="en-US" dirty="0" smtClean="0"/>
              <a:t>of insurance covering most lawsuits. It may be all that an organization needs.</a:t>
            </a:r>
          </a:p>
          <a:p>
            <a:r>
              <a:rPr lang="en-US" dirty="0" smtClean="0"/>
              <a:t>+ Professional—This protects the company if an employee provides faulty or inaccurate advice. It includes protection against malpractice, errors, and negligence. A company providing IT services to other companies may need this.</a:t>
            </a:r>
          </a:p>
          <a:p>
            <a:r>
              <a:rPr lang="en-US" dirty="0" smtClean="0"/>
              <a:t>+ Product—This protects the company if a customer becomes injured because of using the product. For example, batteries in mobile computers sometimes cause risks. This insurance would provide protection if a faulty battery caused a fire.</a:t>
            </a:r>
          </a:p>
          <a:p>
            <a:r>
              <a:rPr lang="en-US" dirty="0" smtClean="0"/>
              <a:t>- Asset replacement insurance planning</a:t>
            </a:r>
          </a:p>
          <a:p>
            <a:r>
              <a:rPr lang="en-US" dirty="0" smtClean="0"/>
              <a:t>Another type of insurance you can purchase is asset replacement insurance. This is intended to replace any assets damaged from a disaster. This is usually purchased in conjunction with other steps to prevent a disaster.</a:t>
            </a:r>
          </a:p>
          <a:p>
            <a:r>
              <a:rPr lang="en-US" dirty="0" smtClean="0"/>
              <a:t>Fire insurance can help a company replace assets if a fire causes damage. Other types of insurance that provide protection for assets include:</a:t>
            </a:r>
          </a:p>
          <a:p>
            <a:r>
              <a:rPr lang="en-US" dirty="0" smtClean="0"/>
              <a:t>+ Flood insurance</a:t>
            </a:r>
          </a:p>
          <a:p>
            <a:r>
              <a:rPr lang="en-US" dirty="0" smtClean="0"/>
              <a:t>+ Hurricane, wind, tornado, or other weather insurance</a:t>
            </a:r>
          </a:p>
          <a:p>
            <a:r>
              <a:rPr lang="en-US" dirty="0" smtClean="0"/>
              <a:t>+ Life insurance for certain people, such as for key officers</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Five nines, or 99.999 percent up time, is sometimes needed for certain services.</a:t>
            </a:r>
          </a:p>
          <a:p>
            <a:r>
              <a:rPr lang="en-US" dirty="0" smtClean="0"/>
              <a:t>This equates to about 5.25 minutes of downtime a year (60 minutes x 24 hours x 365 days x .00001).</a:t>
            </a:r>
          </a:p>
          <a:p>
            <a:r>
              <a:rPr lang="en-US" dirty="0" smtClean="0"/>
              <a:t>- Example, database server service protected with a two-node failover cluster. [Book - 168] The failover cluster also allows you to perform maintenance without any downtime. You can perform maintenance on the inactive node without affecting users.</a:t>
            </a:r>
          </a:p>
          <a:p>
            <a:r>
              <a:rPr lang="en-US" dirty="0" smtClean="0"/>
              <a:t>- Single point of failure</a:t>
            </a:r>
          </a:p>
          <a:p>
            <a:r>
              <a:rPr lang="en-US" dirty="0" smtClean="0"/>
              <a:t>A single point of failure is any part of a system that can cause an entire system to fail, if it fails. </a:t>
            </a:r>
          </a:p>
          <a:p>
            <a:r>
              <a:rPr lang="en-US" dirty="0" smtClean="0"/>
              <a:t>- The value of the service provided</a:t>
            </a:r>
          </a:p>
          <a:p>
            <a:r>
              <a:rPr lang="en-US" dirty="0" smtClean="0"/>
              <a:t>You can determine this by identifying the value of the service provided. The highly valued systems require greater protection. You can measure value by measuring revenue or productivity.</a:t>
            </a:r>
          </a:p>
          <a:p>
            <a:r>
              <a:rPr lang="en-US" dirty="0" smtClean="0"/>
              <a:t>+ Direct and indirect revenue—A Web server is an example of a service that can provide direct revenue.</a:t>
            </a:r>
          </a:p>
          <a:p>
            <a:r>
              <a:rPr lang="en-US" dirty="0" smtClean="0"/>
              <a:t>+ Productivity—Some services are needed by employees to perform their job. If it fails, productivity drops quickly.</a:t>
            </a:r>
          </a:p>
          <a:p>
            <a:r>
              <a:rPr lang="en-US" dirty="0" smtClean="0"/>
              <a:t>Interestingly, the value of system access and availability is sometimes underestimated. That is, until it fails. Proactive risk managers will include system access and availability when identifying assets.</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Services are usually provided by combining multiple functions. These functions can be manual, automated, or a mixture of the two. When identifying your system assets, it’s important to understand the difference.</a:t>
            </a:r>
          </a:p>
          <a:p>
            <a:r>
              <a:rPr lang="en-US" dirty="0" smtClean="0"/>
              <a:t>- Manual Methods</a:t>
            </a:r>
          </a:p>
          <a:p>
            <a:r>
              <a:rPr lang="en-US" dirty="0" smtClean="0"/>
              <a:t>Manual methods can be used to track everything from the initial reservation to checkout. There are two primary asset values:</a:t>
            </a:r>
          </a:p>
          <a:p>
            <a:r>
              <a:rPr lang="en-US" dirty="0" smtClean="0"/>
              <a:t>+ Written records—The guest log is a handwritten log that records when guests check in and when they check out. Managers use this log to bill the customer.</a:t>
            </a:r>
          </a:p>
          <a:p>
            <a:r>
              <a:rPr lang="en-US" dirty="0" smtClean="0"/>
              <a:t>+ Knowledge of process—Employees would know how to create the bill from the available records.</a:t>
            </a:r>
          </a:p>
          <a:p>
            <a:r>
              <a:rPr lang="en-US" dirty="0" smtClean="0"/>
              <a:t>- Automated Methods</a:t>
            </a:r>
          </a:p>
          <a:p>
            <a:r>
              <a:rPr lang="en-US" dirty="0" smtClean="0"/>
              <a:t>When evaluating this type of automated method, there are several other things to consider, such as the following:</a:t>
            </a:r>
          </a:p>
          <a:p>
            <a:r>
              <a:rPr lang="en-US" dirty="0" smtClean="0"/>
              <a:t>+ Value to the customers—These automated methods are often considered valuable to the customers. If the registration process is clear and streamlined, customers are more likely to use it. If the checkout process is error-free, it takes the chaos out of checking out. </a:t>
            </a:r>
          </a:p>
          <a:p>
            <a:r>
              <a:rPr lang="en-US" dirty="0" smtClean="0"/>
              <a:t>+ Value to the company—Any process that can be automated requires less labor to use. Less labor results in a lower cost and higher profit. You need to balance the reduced labor with the cost to implement and maintain the system</a:t>
            </a:r>
          </a:p>
          <a:p>
            <a:r>
              <a:rPr lang="en-US" dirty="0" smtClean="0"/>
              <a:t>+ Ensuring process stays up—You need to ensure the process is available when the customer wants to access it. This includes the reservation system available on the Internet. It also includes the automated customer checkout system.</a:t>
            </a:r>
          </a:p>
          <a:p>
            <a:r>
              <a:rPr lang="en-US" dirty="0" smtClean="0"/>
              <a:t>+ Protection of data—Instead of just protecting a guest book to check people in and out, you’ll be maintaining large databases. </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other information you need to know includes:</a:t>
            </a:r>
          </a:p>
          <a:p>
            <a:r>
              <a:rPr lang="en-US" dirty="0" smtClean="0"/>
              <a:t>+ Location</a:t>
            </a:r>
          </a:p>
          <a:p>
            <a:r>
              <a:rPr lang="en-US" dirty="0" smtClean="0"/>
              <a:t>+ Manufacturer</a:t>
            </a:r>
          </a:p>
          <a:p>
            <a:r>
              <a:rPr lang="en-US" dirty="0" smtClean="0"/>
              <a:t>+ Model number</a:t>
            </a:r>
          </a:p>
          <a:p>
            <a:r>
              <a:rPr lang="en-US" dirty="0" smtClean="0"/>
              <a:t>+ Hardware components such as processor and random access memory (RAM)</a:t>
            </a:r>
          </a:p>
          <a:p>
            <a:r>
              <a:rPr lang="en-US" dirty="0" smtClean="0"/>
              <a:t>+ Hardware peripherals such as add-on network interface cards (NICs)</a:t>
            </a:r>
          </a:p>
          <a:p>
            <a:r>
              <a:rPr lang="en-US" dirty="0" smtClean="0"/>
              <a:t>+ Basic Input/Output System (BIOS) version</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 specifics should include:</a:t>
            </a:r>
          </a:p>
          <a:p>
            <a:r>
              <a:rPr lang="en-US" dirty="0" smtClean="0"/>
              <a:t>+ Hardware system where it’s installed</a:t>
            </a:r>
          </a:p>
          <a:p>
            <a:r>
              <a:rPr lang="en-US" dirty="0" smtClean="0"/>
              <a:t>+ Name of the operating system</a:t>
            </a:r>
          </a:p>
          <a:p>
            <a:r>
              <a:rPr lang="en-US" dirty="0" smtClean="0"/>
              <a:t>+ Latest service pack installed</a:t>
            </a:r>
          </a:p>
          <a:p>
            <a:r>
              <a:rPr lang="en-US" dirty="0" smtClean="0"/>
              <a:t>The specifics of installed applications should include:</a:t>
            </a:r>
          </a:p>
          <a:p>
            <a:r>
              <a:rPr lang="en-US" dirty="0" smtClean="0"/>
              <a:t>+ Name of the application, such as Microsoft Windows Office Professional</a:t>
            </a:r>
          </a:p>
          <a:p>
            <a:r>
              <a:rPr lang="en-US" dirty="0" smtClean="0"/>
              <a:t>+ Version number</a:t>
            </a:r>
          </a:p>
          <a:p>
            <a:r>
              <a:rPr lang="en-US" dirty="0" smtClean="0"/>
              <a:t>+ Service pack or update information if it is available</a:t>
            </a:r>
          </a:p>
          <a:p>
            <a:r>
              <a:rPr lang="en-US" dirty="0" smtClean="0"/>
              <a:t>You can automate the process. Many tools are available that can identify all the hardware and software assets in your organization.</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only one person knows how to maintain a system, that system is at risk. You can reduce this risk by taking different measures, such as:</a:t>
            </a:r>
          </a:p>
          <a:p>
            <a:r>
              <a:rPr lang="en-US" dirty="0" smtClean="0"/>
              <a:t>+ Hire additional personnel—If you have a critical system maintained by only one person, you can hire additional personnel to help.</a:t>
            </a:r>
          </a:p>
          <a:p>
            <a:r>
              <a:rPr lang="en-US" dirty="0" smtClean="0"/>
              <a:t>+ Cross training—Ensure that personnel are cross trained in different systems. Personnel will still perform a primary job function, but they will occasionally spend time learning about other job functions. Cross training helps broaden personnel’s understanding of overall operations.</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important asset to consider is data and information held by the company. The value of data can’t be overstated. If an organization loses data, it can have a tragic result.</a:t>
            </a:r>
          </a:p>
          <a:p>
            <a:r>
              <a:rPr lang="en-US" dirty="0" smtClean="0"/>
              <a:t>Most organizations take the time to classify their data. Different classifications warrant different levels of protection. An organization can define the data in any way that fits. Organizations can use any classification labels desired. </a:t>
            </a:r>
          </a:p>
          <a:p>
            <a:r>
              <a:rPr lang="en-US" dirty="0" smtClean="0"/>
              <a:t>Data and information assets include the following categories:</a:t>
            </a:r>
          </a:p>
          <a:p>
            <a:r>
              <a:rPr lang="en-US" dirty="0" smtClean="0"/>
              <a:t>-  Organization</a:t>
            </a:r>
          </a:p>
          <a:p>
            <a:r>
              <a:rPr lang="en-US" dirty="0" smtClean="0"/>
              <a:t>Organization data includes any internally used data. Most of it would remain private. However, if it’s a publicly held company, some of the financial data may be published.</a:t>
            </a:r>
          </a:p>
          <a:p>
            <a:r>
              <a:rPr lang="en-US" dirty="0" smtClean="0"/>
              <a:t>It can include:</a:t>
            </a:r>
          </a:p>
          <a:p>
            <a:r>
              <a:rPr lang="en-US" dirty="0" smtClean="0"/>
              <a:t>+ Employee data—This includes any information held about employees. </a:t>
            </a:r>
          </a:p>
          <a:p>
            <a:r>
              <a:rPr lang="en-US" dirty="0" smtClean="0"/>
              <a:t>+ Billing and financial data—This includes accounts payable and accounts receivable data.</a:t>
            </a:r>
          </a:p>
          <a:p>
            <a:r>
              <a:rPr lang="en-US" dirty="0" smtClean="0"/>
              <a:t>+ System configuration data—The configuration of each system is often documented in a database. This includes the basic system configuration. It also includes any changes.</a:t>
            </a:r>
          </a:p>
          <a:p>
            <a:r>
              <a:rPr lang="en-US" dirty="0" smtClean="0"/>
              <a:t>+ System process data—Process data includes documents that show how systems function.</a:t>
            </a:r>
          </a:p>
          <a:p>
            <a:r>
              <a:rPr lang="en-US" dirty="0" smtClean="0"/>
              <a:t>+ Vendor data—Vendor data includes any information on companies that supply products or services to your company.</a:t>
            </a:r>
          </a:p>
          <a:p>
            <a:r>
              <a:rPr lang="en-US" dirty="0" smtClean="0"/>
              <a:t>- Customer</a:t>
            </a:r>
          </a:p>
          <a:p>
            <a:r>
              <a:rPr lang="en-US" dirty="0" smtClean="0"/>
              <a:t>Customer data includes the data you hold on customers. Depending on how you choose to collect and use the customer data, you may have only minimal data, or a full-blown database.</a:t>
            </a:r>
          </a:p>
          <a:p>
            <a:r>
              <a:rPr lang="en-US" dirty="0" smtClean="0"/>
              <a:t>Customer data could include:</a:t>
            </a:r>
          </a:p>
          <a:p>
            <a:r>
              <a:rPr lang="en-US" dirty="0" smtClean="0"/>
              <a:t>+ Name</a:t>
            </a:r>
          </a:p>
          <a:p>
            <a:r>
              <a:rPr lang="en-US" dirty="0" smtClean="0"/>
              <a:t>+ Address</a:t>
            </a:r>
          </a:p>
          <a:p>
            <a:r>
              <a:rPr lang="en-US" dirty="0" smtClean="0"/>
              <a:t>+ Phone numbers</a:t>
            </a:r>
          </a:p>
          <a:p>
            <a:r>
              <a:rPr lang="en-US" dirty="0" smtClean="0"/>
              <a:t>+ E-mail address</a:t>
            </a:r>
          </a:p>
          <a:p>
            <a:r>
              <a:rPr lang="en-US" dirty="0" smtClean="0"/>
              <a:t>+ Historical purchases</a:t>
            </a:r>
          </a:p>
          <a:p>
            <a:r>
              <a:rPr lang="en-US" dirty="0" smtClean="0"/>
              <a:t>+ Accounts receivable data </a:t>
            </a:r>
          </a:p>
          <a:p>
            <a:r>
              <a:rPr lang="en-US" dirty="0" smtClean="0"/>
              <a:t>+ Credit card or banking data</a:t>
            </a:r>
          </a:p>
          <a:p>
            <a:r>
              <a:rPr lang="en-US" dirty="0" smtClean="0"/>
              <a:t>+ Account name and password</a:t>
            </a:r>
          </a:p>
          <a:p>
            <a:r>
              <a:rPr lang="en-US" dirty="0" smtClean="0"/>
              <a:t>+ Demographic data, such as age and gender</a:t>
            </a:r>
          </a:p>
          <a:p>
            <a:r>
              <a:rPr lang="en-US" dirty="0" smtClean="0"/>
              <a:t>- Intellectual Property</a:t>
            </a:r>
          </a:p>
          <a:p>
            <a:r>
              <a:rPr lang="en-US" dirty="0" smtClean="0"/>
              <a:t>Intellectual property (IP) data is data created by a person or an organization. It can include inventions, literary and artistic works, symbols, names, and images. The World Intellectual Property Organization (WIPO) divides IP into two categories:</a:t>
            </a:r>
          </a:p>
          <a:p>
            <a:r>
              <a:rPr lang="en-US" dirty="0" smtClean="0"/>
              <a:t>+ Industrial property—This includes industrial designs, trademarks, inventions, and patents.</a:t>
            </a:r>
          </a:p>
          <a:p>
            <a:r>
              <a:rPr lang="en-US" dirty="0" smtClean="0"/>
              <a:t>+ Copyright—This includes literary and artistic works, such as books, films, and music. It also includes artistic works, such as paintings and drawings.</a:t>
            </a:r>
          </a:p>
          <a:p>
            <a:r>
              <a:rPr lang="en-US" dirty="0" smtClean="0"/>
              <a:t>- Data Warehousing and Data Mining</a:t>
            </a:r>
          </a:p>
          <a:p>
            <a:r>
              <a:rPr lang="en-US" dirty="0" smtClean="0"/>
              <a:t>Data warehousing and data mining techniques combine to retrieve meaningful data from very large databases (VLDBs). Although a database can host huge amounts of data, that data isn’t readily useful. The goal is to convert the raw data into useful intelligence.</a:t>
            </a:r>
          </a:p>
          <a:p>
            <a:r>
              <a:rPr lang="en-US" dirty="0" smtClean="0"/>
              <a:t>This can be done with data warehousing and data mining:</a:t>
            </a:r>
          </a:p>
          <a:p>
            <a:r>
              <a:rPr lang="en-US" dirty="0" smtClean="0"/>
              <a:t>+ Data warehousing—The process of gathering data from different databases. The data is retrieved from the source databases and placed in a central database. New relationships between the source databases are created in the central database. This central database is the data warehouse. Data in a warehouse is not modified. Instead, data is modified in the source databases. Periodically, the data in the data warehouse is refreshed. This brings the data warehouse current with the source data. Refreshing the data warehouse can be very resource-intensive.</a:t>
            </a:r>
          </a:p>
          <a:p>
            <a:r>
              <a:rPr lang="en-US" dirty="0" smtClean="0"/>
              <a:t>+  Data mining—A group of techniques used to retrieve relevant data from a data warehouse. Decision makers are able to view the data from different perspectives. This allows them to make predictions about future events. </a:t>
            </a:r>
          </a:p>
          <a:p>
            <a:r>
              <a:rPr lang="en-US" dirty="0" smtClean="0"/>
              <a:t>Data mining is a part of an overall business intelligence (BI) solution.</a:t>
            </a:r>
          </a:p>
          <a:p>
            <a:r>
              <a:rPr lang="en-US" dirty="0" smtClean="0"/>
              <a:t>If your organization uses data warehouses, you need to include methods to protect the source databases and the data warehouse. The most important element is to have effective backup strategies.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77347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992790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1/7/2018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1/7/2018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1/7/2018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1/7/2018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1/7/2018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Identifying Assets and Activities to Be Protected</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840" y="1767840"/>
            <a:ext cx="13167360" cy="5699760"/>
          </a:xfrm>
        </p:spPr>
        <p:txBody>
          <a:bodyPr>
            <a:normAutofit/>
          </a:bodyPr>
          <a:lstStyle/>
          <a:p>
            <a:r>
              <a:rPr lang="en-US" dirty="0"/>
              <a:t>Data the company holds on customers:</a:t>
            </a:r>
          </a:p>
          <a:p>
            <a:pPr lvl="1"/>
            <a:r>
              <a:rPr lang="en-US" dirty="0"/>
              <a:t>Name, Address, Phone numbers</a:t>
            </a:r>
          </a:p>
          <a:p>
            <a:pPr lvl="1"/>
            <a:r>
              <a:rPr lang="en-US" dirty="0"/>
              <a:t>E-mail address</a:t>
            </a:r>
          </a:p>
          <a:p>
            <a:pPr lvl="1"/>
            <a:r>
              <a:rPr lang="en-US" dirty="0"/>
              <a:t>Historical purchases</a:t>
            </a:r>
          </a:p>
          <a:p>
            <a:pPr lvl="1"/>
            <a:r>
              <a:rPr lang="en-US" dirty="0"/>
              <a:t>Accounts receivable data</a:t>
            </a:r>
          </a:p>
          <a:p>
            <a:pPr lvl="1"/>
            <a:r>
              <a:rPr lang="en-US" dirty="0"/>
              <a:t>Credit card or banking data</a:t>
            </a:r>
          </a:p>
          <a:p>
            <a:pPr lvl="1"/>
            <a:r>
              <a:rPr lang="en-US" dirty="0"/>
              <a:t>Account name and password</a:t>
            </a:r>
          </a:p>
          <a:p>
            <a:pPr lvl="1"/>
            <a:r>
              <a:rPr lang="en-US" dirty="0"/>
              <a:t>Demographic data, such as age and gender</a:t>
            </a:r>
            <a:endParaRPr lang="en-US" dirty="0" smtClean="0"/>
          </a:p>
          <a:p>
            <a:r>
              <a:rPr lang="en-US" dirty="0" smtClean="0"/>
              <a:t>The </a:t>
            </a:r>
            <a:r>
              <a:rPr lang="en-US" dirty="0"/>
              <a:t>more data </a:t>
            </a:r>
            <a:r>
              <a:rPr lang="en-US" dirty="0" smtClean="0"/>
              <a:t>the company stores, </a:t>
            </a:r>
            <a:r>
              <a:rPr lang="en-US" dirty="0"/>
              <a:t>the more valuable that </a:t>
            </a:r>
            <a:r>
              <a:rPr lang="en-US" dirty="0" smtClean="0"/>
              <a:t>collection of </a:t>
            </a:r>
            <a:r>
              <a:rPr lang="en-US" dirty="0"/>
              <a:t>data becomes</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1234440" y="304800"/>
            <a:ext cx="11567160" cy="1371600"/>
          </a:xfrm>
        </p:spPr>
        <p:txBody>
          <a:bodyPr>
            <a:normAutofit/>
          </a:bodyPr>
          <a:lstStyle/>
          <a:p>
            <a:r>
              <a:rPr lang="en-US" dirty="0">
                <a:solidFill>
                  <a:srgbClr val="00B0F0"/>
                </a:solidFill>
              </a:rPr>
              <a:t>	C</a:t>
            </a:r>
            <a:r>
              <a:rPr lang="en-US" dirty="0" smtClean="0">
                <a:solidFill>
                  <a:srgbClr val="00B0F0"/>
                </a:solidFill>
              </a:rPr>
              <a:t>ustomer Data </a:t>
            </a:r>
            <a:r>
              <a:rPr lang="en-US" dirty="0">
                <a:solidFill>
                  <a:srgbClr val="00B0F0"/>
                </a:solidFill>
              </a:rPr>
              <a:t>and Information Assets</a:t>
            </a:r>
          </a:p>
        </p:txBody>
      </p:sp>
    </p:spTree>
    <p:extLst>
      <p:ext uri="{BB962C8B-B14F-4D97-AF65-F5344CB8AC3E}">
        <p14:creationId xmlns:p14="http://schemas.microsoft.com/office/powerpoint/2010/main" val="3280461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752600"/>
            <a:ext cx="13167360" cy="5852160"/>
          </a:xfrm>
        </p:spPr>
        <p:txBody>
          <a:bodyPr>
            <a:normAutofit/>
          </a:bodyPr>
          <a:lstStyle/>
          <a:p>
            <a:r>
              <a:rPr lang="en-US" dirty="0"/>
              <a:t>Data created by a person or an </a:t>
            </a:r>
            <a:r>
              <a:rPr lang="en-US" dirty="0" smtClean="0"/>
              <a:t>organization</a:t>
            </a:r>
          </a:p>
          <a:p>
            <a:pPr lvl="1"/>
            <a:r>
              <a:rPr lang="en-US" dirty="0" smtClean="0"/>
              <a:t>inventions</a:t>
            </a:r>
            <a:r>
              <a:rPr lang="en-US" dirty="0"/>
              <a:t>, literary and artistic works, symbols, names, and </a:t>
            </a:r>
            <a:r>
              <a:rPr lang="en-US" dirty="0" smtClean="0"/>
              <a:t>images</a:t>
            </a:r>
          </a:p>
          <a:p>
            <a:r>
              <a:rPr lang="en-US" dirty="0"/>
              <a:t>The </a:t>
            </a:r>
            <a:r>
              <a:rPr lang="en-US" dirty="0" smtClean="0"/>
              <a:t>World Intellectual </a:t>
            </a:r>
            <a:r>
              <a:rPr lang="en-US" dirty="0"/>
              <a:t>Property Organization (</a:t>
            </a:r>
            <a:r>
              <a:rPr lang="en-US" dirty="0">
                <a:solidFill>
                  <a:srgbClr val="00B0F0"/>
                </a:solidFill>
              </a:rPr>
              <a:t>WIPO</a:t>
            </a:r>
            <a:r>
              <a:rPr lang="en-US" dirty="0"/>
              <a:t>) divides IP </a:t>
            </a:r>
            <a:r>
              <a:rPr lang="en-US" dirty="0" smtClean="0"/>
              <a:t>into</a:t>
            </a:r>
          </a:p>
          <a:p>
            <a:pPr lvl="1"/>
            <a:r>
              <a:rPr lang="en-US" dirty="0" smtClean="0"/>
              <a:t>Industrial property - industrial </a:t>
            </a:r>
            <a:r>
              <a:rPr lang="en-US" dirty="0"/>
              <a:t>designs, </a:t>
            </a:r>
            <a:r>
              <a:rPr lang="en-US" dirty="0" smtClean="0"/>
              <a:t>trademarks</a:t>
            </a:r>
          </a:p>
          <a:p>
            <a:pPr lvl="1"/>
            <a:r>
              <a:rPr lang="en-US" dirty="0" smtClean="0"/>
              <a:t>Copyright - literary </a:t>
            </a:r>
            <a:r>
              <a:rPr lang="en-US" dirty="0"/>
              <a:t>and artistic works, such as books, </a:t>
            </a:r>
            <a:r>
              <a:rPr lang="en-US" dirty="0" smtClean="0"/>
              <a:t>films, music, paintings, drawings.</a:t>
            </a:r>
            <a:endParaRPr lang="en-US" dirty="0"/>
          </a:p>
          <a:p>
            <a:r>
              <a:rPr lang="en-US" dirty="0"/>
              <a:t>Organizations can have either or both categories of </a:t>
            </a:r>
            <a:r>
              <a:rPr lang="en-US" dirty="0" smtClean="0"/>
              <a:t>IP</a:t>
            </a:r>
          </a:p>
          <a:p>
            <a:pPr lvl="1"/>
            <a:r>
              <a:rPr lang="en-US" dirty="0"/>
              <a:t>Both national and international laws protect IP</a:t>
            </a:r>
            <a:r>
              <a:rPr lang="en-US" dirty="0" smtClean="0"/>
              <a:t>.</a:t>
            </a:r>
          </a:p>
          <a:p>
            <a:r>
              <a:rPr lang="en-US" dirty="0" smtClean="0"/>
              <a:t>Need </a:t>
            </a:r>
            <a:r>
              <a:rPr lang="en-US" dirty="0"/>
              <a:t>to protect </a:t>
            </a:r>
            <a:r>
              <a:rPr lang="en-US" dirty="0" smtClean="0"/>
              <a:t>IP - the </a:t>
            </a:r>
            <a:r>
              <a:rPr lang="en-US" dirty="0"/>
              <a:t>level of protection </a:t>
            </a:r>
            <a:r>
              <a:rPr lang="en-US" dirty="0" smtClean="0"/>
              <a:t>depends on </a:t>
            </a:r>
            <a:r>
              <a:rPr lang="en-US" dirty="0"/>
              <a:t>the value of the IP.</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2362200" y="220202"/>
            <a:ext cx="9906000" cy="1371600"/>
          </a:xfrm>
        </p:spPr>
        <p:txBody>
          <a:bodyPr>
            <a:normAutofit/>
          </a:bodyPr>
          <a:lstStyle/>
          <a:p>
            <a:r>
              <a:rPr lang="en-US" dirty="0" smtClean="0">
                <a:solidFill>
                  <a:srgbClr val="00B0F0"/>
                </a:solidFill>
              </a:rPr>
              <a:t>Intellectual Property (IP) Data</a:t>
            </a:r>
            <a:br>
              <a:rPr lang="en-US" dirty="0" smtClean="0">
                <a:solidFill>
                  <a:srgbClr val="00B0F0"/>
                </a:solidFill>
              </a:rPr>
            </a:br>
            <a:r>
              <a:rPr lang="en-US" dirty="0" smtClean="0">
                <a:solidFill>
                  <a:srgbClr val="00B0F0"/>
                </a:solidFill>
              </a:rPr>
              <a:t>and </a:t>
            </a:r>
            <a:r>
              <a:rPr lang="en-US" dirty="0">
                <a:solidFill>
                  <a:srgbClr val="00B0F0"/>
                </a:solidFill>
              </a:rPr>
              <a:t>Information Assets</a:t>
            </a:r>
          </a:p>
        </p:txBody>
      </p:sp>
    </p:spTree>
    <p:extLst>
      <p:ext uri="{BB962C8B-B14F-4D97-AF65-F5344CB8AC3E}">
        <p14:creationId xmlns:p14="http://schemas.microsoft.com/office/powerpoint/2010/main" val="3162455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447800"/>
            <a:ext cx="13167360" cy="6400800"/>
          </a:xfrm>
        </p:spPr>
        <p:txBody>
          <a:bodyPr>
            <a:normAutofit lnSpcReduction="10000"/>
          </a:bodyPr>
          <a:lstStyle/>
          <a:p>
            <a:r>
              <a:rPr lang="en-US" dirty="0"/>
              <a:t>Data warehousing and data mining techniques combine to retrieve meaningful </a:t>
            </a:r>
            <a:r>
              <a:rPr lang="en-US" dirty="0" smtClean="0"/>
              <a:t>data from </a:t>
            </a:r>
            <a:r>
              <a:rPr lang="en-US" dirty="0"/>
              <a:t>very large databases (</a:t>
            </a:r>
            <a:r>
              <a:rPr lang="en-US" dirty="0">
                <a:solidFill>
                  <a:srgbClr val="00B0F0"/>
                </a:solidFill>
              </a:rPr>
              <a:t>VLDB</a:t>
            </a:r>
            <a:r>
              <a:rPr lang="en-US" dirty="0"/>
              <a:t>s</a:t>
            </a:r>
            <a:r>
              <a:rPr lang="en-US" dirty="0" smtClean="0"/>
              <a:t>)</a:t>
            </a:r>
          </a:p>
          <a:p>
            <a:pPr lvl="1"/>
            <a:r>
              <a:rPr lang="en-US" dirty="0"/>
              <a:t>Data </a:t>
            </a:r>
            <a:r>
              <a:rPr lang="en-US" dirty="0" smtClean="0"/>
              <a:t>warehousing - the </a:t>
            </a:r>
            <a:r>
              <a:rPr lang="en-US" dirty="0"/>
              <a:t>process of gathering data from different </a:t>
            </a:r>
            <a:r>
              <a:rPr lang="en-US" dirty="0" smtClean="0"/>
              <a:t>databases</a:t>
            </a:r>
          </a:p>
          <a:p>
            <a:pPr lvl="1"/>
            <a:r>
              <a:rPr lang="en-US" dirty="0"/>
              <a:t>Data </a:t>
            </a:r>
            <a:r>
              <a:rPr lang="en-US" dirty="0" smtClean="0"/>
              <a:t>mining - a </a:t>
            </a:r>
            <a:r>
              <a:rPr lang="en-US" dirty="0"/>
              <a:t>group of techniques used to retrieve relevant data from a </a:t>
            </a:r>
            <a:r>
              <a:rPr lang="en-US" dirty="0" smtClean="0"/>
              <a:t>data warehouse</a:t>
            </a:r>
          </a:p>
          <a:p>
            <a:pPr lvl="2"/>
            <a:r>
              <a:rPr lang="en-US" dirty="0"/>
              <a:t>Data mining is a part of an overall business intelligence (BI) solution.</a:t>
            </a:r>
            <a:endParaRPr lang="en-US" dirty="0"/>
          </a:p>
          <a:p>
            <a:r>
              <a:rPr lang="en-US" dirty="0"/>
              <a:t>Most databases are optimized as online transactional processing (</a:t>
            </a:r>
            <a:r>
              <a:rPr lang="en-US" dirty="0">
                <a:solidFill>
                  <a:srgbClr val="00B0F0"/>
                </a:solidFill>
              </a:rPr>
              <a:t>OLTP</a:t>
            </a:r>
            <a:r>
              <a:rPr lang="en-US" dirty="0"/>
              <a:t>) </a:t>
            </a:r>
            <a:r>
              <a:rPr lang="en-US" dirty="0" smtClean="0"/>
              <a:t>databases</a:t>
            </a:r>
          </a:p>
          <a:p>
            <a:r>
              <a:rPr lang="en-US" dirty="0" smtClean="0"/>
              <a:t>Methods </a:t>
            </a:r>
            <a:r>
              <a:rPr lang="en-US" dirty="0"/>
              <a:t>to protect </a:t>
            </a:r>
            <a:r>
              <a:rPr lang="en-US" dirty="0" smtClean="0"/>
              <a:t>the source </a:t>
            </a:r>
            <a:r>
              <a:rPr lang="en-US" dirty="0"/>
              <a:t>databases and the data </a:t>
            </a:r>
            <a:r>
              <a:rPr lang="en-US" dirty="0" smtClean="0"/>
              <a:t>warehouse</a:t>
            </a:r>
          </a:p>
          <a:p>
            <a:pPr lvl="1"/>
            <a:r>
              <a:rPr lang="en-US" dirty="0"/>
              <a:t>H</a:t>
            </a:r>
            <a:r>
              <a:rPr lang="en-US" dirty="0" smtClean="0"/>
              <a:t>aving effective backup strategies is most important</a:t>
            </a:r>
          </a:p>
          <a:p>
            <a:pPr lvl="1"/>
            <a:r>
              <a:rPr lang="en-US" dirty="0"/>
              <a:t>Developers create the ETL (Extract, Transform, and Load) processes using scripts or tools to identify the steps in the backup </a:t>
            </a:r>
            <a:r>
              <a:rPr lang="en-US" dirty="0" smtClean="0"/>
              <a:t>strategy</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2362200" y="220202"/>
            <a:ext cx="11567160" cy="1371600"/>
          </a:xfrm>
        </p:spPr>
        <p:txBody>
          <a:bodyPr>
            <a:normAutofit/>
          </a:bodyPr>
          <a:lstStyle/>
          <a:p>
            <a:r>
              <a:rPr lang="en-US" dirty="0" smtClean="0">
                <a:solidFill>
                  <a:srgbClr val="00B0F0"/>
                </a:solidFill>
              </a:rPr>
              <a:t>Data</a:t>
            </a:r>
            <a:r>
              <a:rPr lang="en-US" dirty="0">
                <a:solidFill>
                  <a:srgbClr val="00B0F0"/>
                </a:solidFill>
              </a:rPr>
              <a:t>	</a:t>
            </a:r>
            <a:r>
              <a:rPr lang="en-US" dirty="0" smtClean="0">
                <a:solidFill>
                  <a:srgbClr val="00B0F0"/>
                </a:solidFill>
              </a:rPr>
              <a:t>Warehouse and Data Mining Assets</a:t>
            </a:r>
            <a:endParaRPr lang="en-US" dirty="0">
              <a:solidFill>
                <a:srgbClr val="00B0F0"/>
              </a:solidFill>
            </a:endParaRPr>
          </a:p>
        </p:txBody>
      </p:sp>
    </p:spTree>
    <p:extLst>
      <p:ext uri="{BB962C8B-B14F-4D97-AF65-F5344CB8AC3E}">
        <p14:creationId xmlns:p14="http://schemas.microsoft.com/office/powerpoint/2010/main" val="836064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Inventory </a:t>
            </a:r>
            <a:r>
              <a:rPr lang="en-US" dirty="0" smtClean="0"/>
              <a:t>management</a:t>
            </a:r>
          </a:p>
          <a:p>
            <a:pPr lvl="1"/>
            <a:r>
              <a:rPr lang="en-US" dirty="0"/>
              <a:t>used to manage hardware </a:t>
            </a:r>
            <a:r>
              <a:rPr lang="en-US" dirty="0" smtClean="0"/>
              <a:t>inventories, including only </a:t>
            </a:r>
            <a:r>
              <a:rPr lang="en-US" dirty="0"/>
              <a:t>the basic data, such as model and serial numbers.</a:t>
            </a:r>
            <a:endParaRPr lang="en-US" dirty="0"/>
          </a:p>
          <a:p>
            <a:r>
              <a:rPr lang="en-US" dirty="0"/>
              <a:t>Asset </a:t>
            </a:r>
            <a:r>
              <a:rPr lang="en-US" dirty="0" smtClean="0"/>
              <a:t>management</a:t>
            </a:r>
          </a:p>
          <a:p>
            <a:pPr lvl="1"/>
            <a:r>
              <a:rPr lang="en-US" dirty="0"/>
              <a:t>used to manage all types of </a:t>
            </a:r>
            <a:r>
              <a:rPr lang="en-US" dirty="0" smtClean="0"/>
              <a:t>assets, including much more </a:t>
            </a:r>
            <a:r>
              <a:rPr lang="en-US" dirty="0"/>
              <a:t>detailed data than an inventory management system includes.</a:t>
            </a:r>
            <a:endParaRPr lang="en-US" dirty="0"/>
          </a:p>
          <a:p>
            <a:r>
              <a:rPr lang="en-US" dirty="0" smtClean="0"/>
              <a:t>Two </a:t>
            </a:r>
            <a:r>
              <a:rPr lang="en-US" dirty="0"/>
              <a:t>basic questions </a:t>
            </a:r>
            <a:r>
              <a:rPr lang="en-US" dirty="0" smtClean="0"/>
              <a:t>for </a:t>
            </a:r>
            <a:r>
              <a:rPr lang="en-US" dirty="0"/>
              <a:t>each of the seven domains</a:t>
            </a:r>
            <a:endParaRPr lang="en-US" dirty="0" smtClean="0"/>
          </a:p>
          <a:p>
            <a:pPr lvl="1"/>
            <a:r>
              <a:rPr lang="en-US" dirty="0" smtClean="0"/>
              <a:t>Are </a:t>
            </a:r>
            <a:r>
              <a:rPr lang="en-US" dirty="0"/>
              <a:t>the assets valuable to the </a:t>
            </a:r>
            <a:r>
              <a:rPr lang="en-US" dirty="0" smtClean="0"/>
              <a:t>organization?</a:t>
            </a:r>
          </a:p>
          <a:p>
            <a:pPr lvl="1"/>
            <a:r>
              <a:rPr lang="en-US" dirty="0" smtClean="0"/>
              <a:t>Are </a:t>
            </a:r>
            <a:r>
              <a:rPr lang="en-US" dirty="0"/>
              <a:t>they included in any type of inventory or asset management system?</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1524000" y="220202"/>
            <a:ext cx="12405360" cy="1431434"/>
          </a:xfrm>
        </p:spPr>
        <p:txBody>
          <a:bodyPr>
            <a:normAutofit/>
          </a:bodyPr>
          <a:lstStyle/>
          <a:p>
            <a:r>
              <a:rPr lang="en-US" dirty="0" smtClean="0">
                <a:solidFill>
                  <a:srgbClr val="00B0F0"/>
                </a:solidFill>
              </a:rPr>
              <a:t>Asset </a:t>
            </a:r>
            <a:r>
              <a:rPr lang="en-US" dirty="0">
                <a:solidFill>
                  <a:srgbClr val="00B0F0"/>
                </a:solidFill>
              </a:rPr>
              <a:t>and Inventory Management Within the Seven Domains of a Typical IT Infrastructure</a:t>
            </a:r>
          </a:p>
        </p:txBody>
      </p:sp>
      <p:sp>
        <p:nvSpPr>
          <p:cNvPr id="8" name="Title 6"/>
          <p:cNvSpPr txBox="1">
            <a:spLocks/>
          </p:cNvSpPr>
          <p:nvPr/>
        </p:nvSpPr>
        <p:spPr>
          <a:xfrm>
            <a:off x="1499382" y="220202"/>
            <a:ext cx="12405360" cy="1431434"/>
          </a:xfrm>
          <a:prstGeom prst="rect">
            <a:avLst/>
          </a:prstGeom>
        </p:spPr>
        <p:txBody>
          <a:bodyPr vert="horz" lIns="130622" tIns="65311" rIns="130622" bIns="65311" rtlCol="0" anchor="ctr">
            <a:normAutofit/>
          </a:bodyPr>
          <a:lstStyle>
            <a:lvl1pPr algn="ctr" defTabSz="1306220" rtl="0" eaLnBrk="1" latinLnBrk="0" hangingPunct="1">
              <a:spcBef>
                <a:spcPct val="0"/>
              </a:spcBef>
              <a:buNone/>
              <a:defRPr sz="4000" b="1" kern="1200">
                <a:solidFill>
                  <a:schemeClr val="tx1"/>
                </a:solidFill>
                <a:latin typeface="+mj-lt"/>
                <a:ea typeface="+mj-ea"/>
                <a:cs typeface="+mj-cs"/>
              </a:defRPr>
            </a:lvl1pPr>
          </a:lstStyle>
          <a:p>
            <a:r>
              <a:rPr lang="en-US" smtClean="0">
                <a:solidFill>
                  <a:srgbClr val="00B0F0"/>
                </a:solidFill>
              </a:rPr>
              <a:t>Asset and Inventory Management Within the Seven Domains of a Typical IT Infrastructure</a:t>
            </a:r>
            <a:endParaRPr lang="en-US" dirty="0">
              <a:solidFill>
                <a:srgbClr val="00B0F0"/>
              </a:solidFill>
            </a:endParaRPr>
          </a:p>
        </p:txBody>
      </p:sp>
    </p:spTree>
    <p:extLst>
      <p:ext uri="{BB962C8B-B14F-4D97-AF65-F5344CB8AC3E}">
        <p14:creationId xmlns:p14="http://schemas.microsoft.com/office/powerpoint/2010/main" val="4224751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76400"/>
            <a:ext cx="13167360" cy="6324600"/>
          </a:xfrm>
        </p:spPr>
        <p:txBody>
          <a:bodyPr>
            <a:normAutofit fontScale="92500" lnSpcReduction="20000"/>
          </a:bodyPr>
          <a:lstStyle/>
          <a:p>
            <a:r>
              <a:rPr lang="en-US" dirty="0"/>
              <a:t>User </a:t>
            </a:r>
            <a:r>
              <a:rPr lang="en-US" dirty="0" smtClean="0"/>
              <a:t>Domain</a:t>
            </a:r>
          </a:p>
          <a:p>
            <a:pPr lvl="1"/>
            <a:r>
              <a:rPr lang="en-US" dirty="0"/>
              <a:t>Personal and contact data</a:t>
            </a:r>
          </a:p>
          <a:p>
            <a:pPr lvl="1"/>
            <a:r>
              <a:rPr lang="en-US" dirty="0" smtClean="0"/>
              <a:t>Employee </a:t>
            </a:r>
            <a:r>
              <a:rPr lang="en-US" dirty="0"/>
              <a:t>reviews</a:t>
            </a:r>
          </a:p>
          <a:p>
            <a:pPr lvl="1"/>
            <a:r>
              <a:rPr lang="en-US" dirty="0" smtClean="0"/>
              <a:t>Salary </a:t>
            </a:r>
            <a:r>
              <a:rPr lang="en-US" dirty="0"/>
              <a:t>and bonus data</a:t>
            </a:r>
          </a:p>
          <a:p>
            <a:pPr lvl="1"/>
            <a:r>
              <a:rPr lang="en-US" dirty="0" smtClean="0"/>
              <a:t>Health </a:t>
            </a:r>
            <a:r>
              <a:rPr lang="en-US" dirty="0"/>
              <a:t>care choices</a:t>
            </a:r>
            <a:endParaRPr lang="en-US" dirty="0"/>
          </a:p>
          <a:p>
            <a:r>
              <a:rPr lang="en-US" dirty="0"/>
              <a:t>Workstation </a:t>
            </a:r>
            <a:r>
              <a:rPr lang="en-US" dirty="0" smtClean="0"/>
              <a:t>Domain</a:t>
            </a:r>
          </a:p>
          <a:p>
            <a:pPr lvl="1"/>
            <a:r>
              <a:rPr lang="en-US" dirty="0" smtClean="0"/>
              <a:t>Two </a:t>
            </a:r>
            <a:r>
              <a:rPr lang="en-US" dirty="0"/>
              <a:t>risks to address: </a:t>
            </a:r>
            <a:r>
              <a:rPr lang="en-US" dirty="0" smtClean="0"/>
              <a:t>Theft </a:t>
            </a:r>
            <a:r>
              <a:rPr lang="en-US" dirty="0"/>
              <a:t>and </a:t>
            </a:r>
            <a:r>
              <a:rPr lang="en-US" dirty="0" smtClean="0"/>
              <a:t>Updates</a:t>
            </a:r>
            <a:endParaRPr lang="en-US" dirty="0" smtClean="0"/>
          </a:p>
          <a:p>
            <a:r>
              <a:rPr lang="en-US" dirty="0" smtClean="0"/>
              <a:t>LAN Domain</a:t>
            </a:r>
          </a:p>
          <a:p>
            <a:pPr lvl="1"/>
            <a:r>
              <a:rPr lang="en-US" dirty="0"/>
              <a:t>all the elements used to </a:t>
            </a:r>
            <a:r>
              <a:rPr lang="en-US" dirty="0" smtClean="0"/>
              <a:t>connect systems </a:t>
            </a:r>
            <a:r>
              <a:rPr lang="en-US" dirty="0"/>
              <a:t>and servers </a:t>
            </a:r>
            <a:r>
              <a:rPr lang="en-US" dirty="0" smtClean="0"/>
              <a:t>together</a:t>
            </a:r>
            <a:r>
              <a:rPr lang="en-US" dirty="0"/>
              <a:t>, </a:t>
            </a:r>
            <a:r>
              <a:rPr lang="en-US" dirty="0" smtClean="0"/>
              <a:t>including hubs</a:t>
            </a:r>
            <a:r>
              <a:rPr lang="en-US" dirty="0"/>
              <a:t>, switches, routers, </a:t>
            </a:r>
            <a:r>
              <a:rPr lang="en-US" dirty="0" smtClean="0"/>
              <a:t>firmware </a:t>
            </a:r>
            <a:r>
              <a:rPr lang="en-US" dirty="0"/>
              <a:t>and built-in operating system (OS</a:t>
            </a:r>
            <a:r>
              <a:rPr lang="en-US" dirty="0" smtClean="0"/>
              <a:t>)</a:t>
            </a:r>
          </a:p>
          <a:p>
            <a:pPr lvl="1"/>
            <a:r>
              <a:rPr lang="en-US" dirty="0" smtClean="0"/>
              <a:t>the </a:t>
            </a:r>
            <a:r>
              <a:rPr lang="en-US" dirty="0"/>
              <a:t>basics such as model, serial number, location and </a:t>
            </a:r>
            <a:r>
              <a:rPr lang="en-US" dirty="0" smtClean="0"/>
              <a:t>configuration </a:t>
            </a:r>
            <a:r>
              <a:rPr lang="en-US" dirty="0"/>
              <a:t>data for these devices in an asset </a:t>
            </a:r>
            <a:r>
              <a:rPr lang="en-US" dirty="0" smtClean="0"/>
              <a:t>management system</a:t>
            </a:r>
            <a:r>
              <a:rPr lang="en-US" dirty="0"/>
              <a:t>.</a:t>
            </a:r>
            <a:endParaRPr lang="en-US" dirty="0" smtClean="0"/>
          </a:p>
          <a:p>
            <a:r>
              <a:rPr lang="en-US" dirty="0" smtClean="0"/>
              <a:t>WAN Domain</a:t>
            </a:r>
          </a:p>
          <a:p>
            <a:pPr lvl="1"/>
            <a:r>
              <a:rPr lang="en-US" dirty="0"/>
              <a:t>Two </a:t>
            </a:r>
            <a:r>
              <a:rPr lang="en-US" dirty="0" smtClean="0"/>
              <a:t>inventory </a:t>
            </a:r>
            <a:r>
              <a:rPr lang="en-US" dirty="0"/>
              <a:t>and asset management information for WAN-based servers: Hardware and update information</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9" name="Title 6"/>
          <p:cNvSpPr txBox="1">
            <a:spLocks/>
          </p:cNvSpPr>
          <p:nvPr/>
        </p:nvSpPr>
        <p:spPr>
          <a:xfrm>
            <a:off x="1691640" y="152400"/>
            <a:ext cx="12405360" cy="1431434"/>
          </a:xfrm>
          <a:prstGeom prst="rect">
            <a:avLst/>
          </a:prstGeom>
        </p:spPr>
        <p:txBody>
          <a:bodyPr vert="horz" lIns="130622" tIns="65311" rIns="130622" bIns="65311" rtlCol="0" anchor="ctr">
            <a:normAutofit/>
          </a:bodyPr>
          <a:lstStyle>
            <a:lvl1pPr algn="ctr" defTabSz="1306220" rtl="0" eaLnBrk="1" latinLnBrk="0" hangingPunct="1">
              <a:spcBef>
                <a:spcPct val="0"/>
              </a:spcBef>
              <a:buNone/>
              <a:defRPr sz="4000" b="1" kern="1200">
                <a:solidFill>
                  <a:schemeClr val="tx1"/>
                </a:solidFill>
                <a:latin typeface="+mj-lt"/>
                <a:ea typeface="+mj-ea"/>
                <a:cs typeface="+mj-cs"/>
              </a:defRPr>
            </a:lvl1pPr>
          </a:lstStyle>
          <a:p>
            <a:r>
              <a:rPr lang="en-US" dirty="0" smtClean="0">
                <a:solidFill>
                  <a:srgbClr val="00B0F0"/>
                </a:solidFill>
              </a:rPr>
              <a:t>Asset and Inventory Management Within the Seven Domains of a Typical IT Infrastructure</a:t>
            </a:r>
            <a:endParaRPr lang="en-US" dirty="0">
              <a:solidFill>
                <a:srgbClr val="00B0F0"/>
              </a:solidFill>
            </a:endParaRPr>
          </a:p>
        </p:txBody>
      </p:sp>
    </p:spTree>
    <p:extLst>
      <p:ext uri="{BB962C8B-B14F-4D97-AF65-F5344CB8AC3E}">
        <p14:creationId xmlns:p14="http://schemas.microsoft.com/office/powerpoint/2010/main" val="3476016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24000"/>
            <a:ext cx="13167360" cy="6096000"/>
          </a:xfrm>
        </p:spPr>
        <p:txBody>
          <a:bodyPr>
            <a:normAutofit fontScale="85000" lnSpcReduction="20000"/>
          </a:bodyPr>
          <a:lstStyle/>
          <a:p>
            <a:r>
              <a:rPr lang="en-US" dirty="0" smtClean="0"/>
              <a:t>LAN-to-WAN Domain</a:t>
            </a:r>
          </a:p>
          <a:p>
            <a:pPr lvl="1"/>
            <a:r>
              <a:rPr lang="en-US" dirty="0"/>
              <a:t> </a:t>
            </a:r>
            <a:r>
              <a:rPr lang="en-US" i="1" dirty="0">
                <a:solidFill>
                  <a:srgbClr val="00B0F0"/>
                </a:solidFill>
              </a:rPr>
              <a:t>Firewalls</a:t>
            </a:r>
            <a:r>
              <a:rPr lang="en-US" dirty="0"/>
              <a:t> - a single </a:t>
            </a:r>
            <a:r>
              <a:rPr lang="en-US" dirty="0" smtClean="0"/>
              <a:t>firewall </a:t>
            </a:r>
            <a:r>
              <a:rPr lang="en-US" dirty="0"/>
              <a:t>separating the </a:t>
            </a:r>
            <a:r>
              <a:rPr lang="en-US" dirty="0" smtClean="0"/>
              <a:t>LAN from </a:t>
            </a:r>
            <a:r>
              <a:rPr lang="en-US" dirty="0"/>
              <a:t>the WAN </a:t>
            </a:r>
            <a:r>
              <a:rPr lang="en-US" dirty="0" smtClean="0"/>
              <a:t>and multiple firewalls </a:t>
            </a:r>
            <a:r>
              <a:rPr lang="en-US" dirty="0"/>
              <a:t>to create a demilitarized zone (</a:t>
            </a:r>
            <a:r>
              <a:rPr lang="en-US" dirty="0">
                <a:solidFill>
                  <a:srgbClr val="00B0F0"/>
                </a:solidFill>
              </a:rPr>
              <a:t>DMZ</a:t>
            </a:r>
            <a:r>
              <a:rPr lang="en-US" dirty="0" smtClean="0"/>
              <a:t>) or </a:t>
            </a:r>
            <a:r>
              <a:rPr lang="en-US" dirty="0"/>
              <a:t>a buffer area</a:t>
            </a:r>
            <a:r>
              <a:rPr lang="en-US" dirty="0" smtClean="0"/>
              <a:t>.</a:t>
            </a:r>
          </a:p>
          <a:p>
            <a:pPr lvl="1"/>
            <a:r>
              <a:rPr lang="en-US" dirty="0"/>
              <a:t>Two types of information in </a:t>
            </a:r>
            <a:r>
              <a:rPr lang="en-US" dirty="0" smtClean="0"/>
              <a:t>an asset </a:t>
            </a:r>
            <a:r>
              <a:rPr lang="en-US" dirty="0"/>
              <a:t>management system: Hardware information and </a:t>
            </a:r>
            <a:r>
              <a:rPr lang="en-US" dirty="0" smtClean="0"/>
              <a:t>Configuration data.</a:t>
            </a:r>
            <a:endParaRPr lang="en-US" dirty="0" smtClean="0"/>
          </a:p>
          <a:p>
            <a:r>
              <a:rPr lang="en-US" dirty="0" smtClean="0"/>
              <a:t>Remote Access Domain</a:t>
            </a:r>
          </a:p>
          <a:p>
            <a:pPr lvl="1"/>
            <a:r>
              <a:rPr lang="en-US" dirty="0"/>
              <a:t>Remote access technologies give users access to an internal network via direct dial-up or virtual </a:t>
            </a:r>
            <a:r>
              <a:rPr lang="en-US" dirty="0" smtClean="0"/>
              <a:t>private network </a:t>
            </a:r>
            <a:r>
              <a:rPr lang="en-US" dirty="0"/>
              <a:t>(</a:t>
            </a:r>
            <a:r>
              <a:rPr lang="en-US" dirty="0">
                <a:solidFill>
                  <a:srgbClr val="00B0F0"/>
                </a:solidFill>
              </a:rPr>
              <a:t>VPN</a:t>
            </a:r>
            <a:r>
              <a:rPr lang="en-US" dirty="0" smtClean="0"/>
              <a:t>)</a:t>
            </a:r>
          </a:p>
          <a:p>
            <a:pPr lvl="1"/>
            <a:r>
              <a:rPr lang="en-US" dirty="0"/>
              <a:t>Inventory and asset management information: similar to those in the WAN Domain + the dial-up </a:t>
            </a:r>
            <a:r>
              <a:rPr lang="en-US" dirty="0" smtClean="0"/>
              <a:t>equipment:</a:t>
            </a:r>
          </a:p>
          <a:p>
            <a:pPr lvl="2"/>
            <a:r>
              <a:rPr lang="en-US" dirty="0"/>
              <a:t>Modems and </a:t>
            </a:r>
            <a:r>
              <a:rPr lang="en-US" dirty="0" smtClean="0"/>
              <a:t>Phone </a:t>
            </a:r>
            <a:r>
              <a:rPr lang="en-US" dirty="0"/>
              <a:t>branch exchange (</a:t>
            </a:r>
            <a:r>
              <a:rPr lang="en-US" dirty="0">
                <a:solidFill>
                  <a:srgbClr val="00B0F0"/>
                </a:solidFill>
              </a:rPr>
              <a:t>PBX</a:t>
            </a:r>
            <a:r>
              <a:rPr lang="en-US" dirty="0"/>
              <a:t>) equipment</a:t>
            </a:r>
            <a:endParaRPr lang="en-US" dirty="0" smtClean="0"/>
          </a:p>
          <a:p>
            <a:r>
              <a:rPr lang="en-US" dirty="0" smtClean="0"/>
              <a:t>System/Application Domain</a:t>
            </a:r>
          </a:p>
          <a:p>
            <a:pPr lvl="1"/>
            <a:r>
              <a:rPr lang="en-US" dirty="0" smtClean="0"/>
              <a:t>Different </a:t>
            </a:r>
            <a:r>
              <a:rPr lang="en-US" dirty="0"/>
              <a:t>types of application servers: </a:t>
            </a:r>
            <a:r>
              <a:rPr lang="en-US" dirty="0" smtClean="0"/>
              <a:t>e-mail</a:t>
            </a:r>
            <a:r>
              <a:rPr lang="en-US" dirty="0"/>
              <a:t>, database </a:t>
            </a:r>
            <a:r>
              <a:rPr lang="en-US" dirty="0" smtClean="0"/>
              <a:t>(Oracle </a:t>
            </a:r>
            <a:r>
              <a:rPr lang="en-US" dirty="0"/>
              <a:t>or Microsoft </a:t>
            </a:r>
            <a:r>
              <a:rPr lang="en-US" dirty="0" smtClean="0"/>
              <a:t>SQL), </a:t>
            </a:r>
            <a:r>
              <a:rPr lang="en-US" dirty="0"/>
              <a:t>web and </a:t>
            </a:r>
            <a:r>
              <a:rPr lang="en-US" dirty="0" smtClean="0"/>
              <a:t>networking service</a:t>
            </a:r>
            <a:r>
              <a:rPr lang="en-US" dirty="0"/>
              <a:t>, including Domain Name System (DNS) </a:t>
            </a:r>
            <a:r>
              <a:rPr lang="en-US" dirty="0" smtClean="0"/>
              <a:t>and </a:t>
            </a:r>
            <a:r>
              <a:rPr lang="en-US" dirty="0"/>
              <a:t>Dynamic Host </a:t>
            </a:r>
            <a:r>
              <a:rPr lang="en-US" dirty="0" smtClean="0"/>
              <a:t>Configuration </a:t>
            </a:r>
            <a:r>
              <a:rPr lang="en-US" dirty="0"/>
              <a:t>Protocol (DHCP</a:t>
            </a:r>
            <a:r>
              <a:rPr lang="en-US" dirty="0" smtClean="0"/>
              <a:t>) servers</a:t>
            </a:r>
            <a:endParaRPr lang="en-US" dirty="0"/>
          </a:p>
          <a:p>
            <a:pPr lvl="1"/>
            <a:r>
              <a:rPr lang="en-US" dirty="0"/>
              <a:t>Inventory and asset management systems - information </a:t>
            </a:r>
            <a:r>
              <a:rPr lang="en-US" dirty="0" smtClean="0"/>
              <a:t>on any </a:t>
            </a:r>
            <a:r>
              <a:rPr lang="en-US" dirty="0"/>
              <a:t>servers in the System/Application </a:t>
            </a:r>
            <a:r>
              <a:rPr lang="en-US" dirty="0" smtClean="0"/>
              <a:t>Domain: Hardware </a:t>
            </a:r>
            <a:r>
              <a:rPr lang="en-US" dirty="0"/>
              <a:t>and update information</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8" name="Title 6"/>
          <p:cNvSpPr txBox="1">
            <a:spLocks/>
          </p:cNvSpPr>
          <p:nvPr/>
        </p:nvSpPr>
        <p:spPr>
          <a:xfrm>
            <a:off x="1691640" y="0"/>
            <a:ext cx="12405360" cy="1431434"/>
          </a:xfrm>
          <a:prstGeom prst="rect">
            <a:avLst/>
          </a:prstGeom>
        </p:spPr>
        <p:txBody>
          <a:bodyPr vert="horz" lIns="130622" tIns="65311" rIns="130622" bIns="65311" rtlCol="0" anchor="ctr">
            <a:normAutofit/>
          </a:bodyPr>
          <a:lstStyle>
            <a:lvl1pPr algn="ctr" defTabSz="1306220" rtl="0" eaLnBrk="1" latinLnBrk="0" hangingPunct="1">
              <a:spcBef>
                <a:spcPct val="0"/>
              </a:spcBef>
              <a:buNone/>
              <a:defRPr sz="4000" b="1" kern="1200">
                <a:solidFill>
                  <a:schemeClr val="tx1"/>
                </a:solidFill>
                <a:latin typeface="+mj-lt"/>
                <a:ea typeface="+mj-ea"/>
                <a:cs typeface="+mj-cs"/>
              </a:defRPr>
            </a:lvl1pPr>
          </a:lstStyle>
          <a:p>
            <a:r>
              <a:rPr lang="en-US" dirty="0" smtClean="0">
                <a:solidFill>
                  <a:srgbClr val="00B0F0"/>
                </a:solidFill>
              </a:rPr>
              <a:t>Asset and Inventory Management Within the Seven Domains of a Typical IT Infrastructure</a:t>
            </a:r>
            <a:endParaRPr lang="en-US" dirty="0">
              <a:solidFill>
                <a:srgbClr val="00B0F0"/>
              </a:solidFill>
            </a:endParaRPr>
          </a:p>
        </p:txBody>
      </p:sp>
    </p:spTree>
    <p:extLst>
      <p:ext uri="{BB962C8B-B14F-4D97-AF65-F5344CB8AC3E}">
        <p14:creationId xmlns:p14="http://schemas.microsoft.com/office/powerpoint/2010/main" val="2607078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Mission-critical systems and applications identification</a:t>
            </a:r>
          </a:p>
          <a:p>
            <a:r>
              <a:rPr lang="en-US" dirty="0"/>
              <a:t>Business impact analysis </a:t>
            </a:r>
            <a:r>
              <a:rPr lang="en-US" dirty="0" smtClean="0"/>
              <a:t>(</a:t>
            </a:r>
            <a:r>
              <a:rPr lang="en-US" dirty="0" smtClean="0">
                <a:solidFill>
                  <a:srgbClr val="00B0F0"/>
                </a:solidFill>
              </a:rPr>
              <a:t>BIA</a:t>
            </a:r>
            <a:r>
              <a:rPr lang="en-US" dirty="0" smtClean="0"/>
              <a:t>) planning</a:t>
            </a:r>
            <a:endParaRPr lang="en-US" dirty="0"/>
          </a:p>
          <a:p>
            <a:r>
              <a:rPr lang="en-US" dirty="0"/>
              <a:t>Business continuity </a:t>
            </a:r>
            <a:r>
              <a:rPr lang="en-US" dirty="0" smtClean="0"/>
              <a:t>planning (</a:t>
            </a:r>
            <a:r>
              <a:rPr lang="en-US" dirty="0" smtClean="0">
                <a:solidFill>
                  <a:srgbClr val="00B0F0"/>
                </a:solidFill>
              </a:rPr>
              <a:t>BCP</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Identifying Facilities and </a:t>
            </a:r>
            <a:r>
              <a:rPr lang="en-US" dirty="0" smtClean="0">
                <a:solidFill>
                  <a:srgbClr val="00B0F0"/>
                </a:solidFill>
              </a:rPr>
              <a:t>Supplies Needed </a:t>
            </a:r>
            <a:r>
              <a:rPr lang="en-US" dirty="0">
                <a:solidFill>
                  <a:srgbClr val="00B0F0"/>
                </a:solidFill>
              </a:rPr>
              <a:t>to Maintain Business Operations</a:t>
            </a:r>
          </a:p>
        </p:txBody>
      </p:sp>
    </p:spTree>
    <p:extLst>
      <p:ext uri="{BB962C8B-B14F-4D97-AF65-F5344CB8AC3E}">
        <p14:creationId xmlns:p14="http://schemas.microsoft.com/office/powerpoint/2010/main" val="2321226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Disaster recovery </a:t>
            </a:r>
            <a:r>
              <a:rPr lang="en-US" dirty="0" smtClean="0"/>
              <a:t>planning (</a:t>
            </a:r>
            <a:r>
              <a:rPr lang="en-US" dirty="0" smtClean="0">
                <a:solidFill>
                  <a:srgbClr val="00B0F0"/>
                </a:solidFill>
              </a:rPr>
              <a:t>DRP</a:t>
            </a:r>
            <a:r>
              <a:rPr lang="en-US" dirty="0" smtClean="0"/>
              <a:t>)</a:t>
            </a:r>
            <a:endParaRPr lang="en-US" dirty="0"/>
          </a:p>
          <a:p>
            <a:r>
              <a:rPr lang="en-US" dirty="0"/>
              <a:t>Business liability insurance planning</a:t>
            </a:r>
          </a:p>
          <a:p>
            <a:r>
              <a:rPr lang="en-US" dirty="0"/>
              <a:t>Asset replacement insurance planning</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Identifying Facilities and </a:t>
            </a:r>
            <a:r>
              <a:rPr lang="en-US" dirty="0" smtClean="0">
                <a:solidFill>
                  <a:srgbClr val="00B0F0"/>
                </a:solidFill>
              </a:rPr>
              <a:t>Supplies Needed </a:t>
            </a:r>
            <a:r>
              <a:rPr lang="en-US" dirty="0">
                <a:solidFill>
                  <a:srgbClr val="00B0F0"/>
                </a:solidFill>
              </a:rPr>
              <a:t>to Maintain Business </a:t>
            </a:r>
            <a:r>
              <a:rPr lang="en-US" dirty="0" smtClean="0">
                <a:solidFill>
                  <a:srgbClr val="00B0F0"/>
                </a:solidFill>
              </a:rPr>
              <a:t>Operations</a:t>
            </a:r>
            <a:endParaRPr lang="en-US" dirty="0">
              <a:solidFill>
                <a:srgbClr val="00B0F0"/>
              </a:solidFill>
            </a:endParaRPr>
          </a:p>
        </p:txBody>
      </p:sp>
    </p:spTree>
    <p:extLst>
      <p:ext uri="{BB962C8B-B14F-4D97-AF65-F5344CB8AC3E}">
        <p14:creationId xmlns:p14="http://schemas.microsoft.com/office/powerpoint/2010/main" val="1680008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Identifying the importance of system access and availability</a:t>
            </a:r>
            <a:endParaRPr lang="en-US" dirty="0"/>
          </a:p>
          <a:p>
            <a:r>
              <a:rPr lang="en-US" dirty="0" smtClean="0"/>
              <a:t>Differentiating between </a:t>
            </a:r>
            <a:r>
              <a:rPr lang="en-US" dirty="0"/>
              <a:t>manual and automated system </a:t>
            </a:r>
            <a:r>
              <a:rPr lang="en-US" dirty="0" smtClean="0"/>
              <a:t>functions</a:t>
            </a:r>
            <a:endParaRPr lang="en-US" dirty="0"/>
          </a:p>
          <a:p>
            <a:r>
              <a:rPr lang="en-US" dirty="0"/>
              <a:t>Identifying </a:t>
            </a:r>
            <a:r>
              <a:rPr lang="en-US" dirty="0"/>
              <a:t>hardware, software, and personnel </a:t>
            </a:r>
            <a:r>
              <a:rPr lang="en-US" dirty="0"/>
              <a:t>assets </a:t>
            </a:r>
            <a:r>
              <a:rPr lang="en-US" dirty="0" smtClean="0"/>
              <a:t>that need to be protected</a:t>
            </a:r>
            <a:endParaRPr lang="en-US" dirty="0"/>
          </a:p>
          <a:p>
            <a:r>
              <a:rPr lang="en-US" dirty="0"/>
              <a:t>Identifying </a:t>
            </a:r>
            <a:r>
              <a:rPr lang="en-US" dirty="0"/>
              <a:t>data and information </a:t>
            </a:r>
            <a:r>
              <a:rPr lang="en-US" dirty="0" smtClean="0"/>
              <a:t>assets</a:t>
            </a:r>
            <a:endParaRPr lang="en-US" dirty="0"/>
          </a:p>
          <a:p>
            <a:r>
              <a:rPr lang="en-US" dirty="0"/>
              <a:t>Identifying </a:t>
            </a:r>
            <a:r>
              <a:rPr lang="en-US" dirty="0"/>
              <a:t>asset and inventory management </a:t>
            </a:r>
            <a:r>
              <a:rPr lang="en-US" dirty="0" smtClean="0"/>
              <a:t>related </a:t>
            </a:r>
            <a:r>
              <a:rPr lang="en-US" dirty="0"/>
              <a:t>to the seven domains of a typical IT infrastructure</a:t>
            </a:r>
          </a:p>
          <a:p>
            <a:r>
              <a:rPr lang="en-US" dirty="0" smtClean="0"/>
              <a:t>Identifying </a:t>
            </a:r>
            <a:r>
              <a:rPr lang="en-US" dirty="0"/>
              <a:t>facilities and supplies needed to maintain business operations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00200"/>
            <a:ext cx="13167360" cy="6172200"/>
          </a:xfrm>
        </p:spPr>
        <p:txBody>
          <a:bodyPr/>
          <a:lstStyle/>
          <a:p>
            <a:r>
              <a:rPr lang="en-US" dirty="0"/>
              <a:t>Five </a:t>
            </a:r>
            <a:r>
              <a:rPr lang="en-US" dirty="0" smtClean="0"/>
              <a:t>nines:</a:t>
            </a:r>
          </a:p>
          <a:p>
            <a:pPr lvl="1"/>
            <a:r>
              <a:rPr lang="en-US" dirty="0" smtClean="0"/>
              <a:t>or </a:t>
            </a:r>
            <a:r>
              <a:rPr lang="en-US" dirty="0"/>
              <a:t>99.999 </a:t>
            </a:r>
            <a:r>
              <a:rPr lang="en-US" dirty="0" smtClean="0"/>
              <a:t>percent up </a:t>
            </a:r>
            <a:r>
              <a:rPr lang="en-US" dirty="0"/>
              <a:t>time which equates to about </a:t>
            </a:r>
            <a:r>
              <a:rPr lang="en-US" dirty="0" smtClean="0"/>
              <a:t>5.25 minutes </a:t>
            </a:r>
            <a:r>
              <a:rPr lang="en-US" dirty="0"/>
              <a:t>of downtime a year.</a:t>
            </a:r>
            <a:endParaRPr lang="en-US" dirty="0"/>
          </a:p>
          <a:p>
            <a:r>
              <a:rPr lang="en-US" dirty="0" smtClean="0"/>
              <a:t>A </a:t>
            </a:r>
            <a:r>
              <a:rPr lang="en-US" dirty="0"/>
              <a:t>database server service protected with a two-node failover </a:t>
            </a:r>
            <a:r>
              <a:rPr lang="en-US" dirty="0" smtClean="0"/>
              <a:t>cluster</a:t>
            </a:r>
            <a:endParaRPr lang="en-US" dirty="0"/>
          </a:p>
          <a:p>
            <a:r>
              <a:rPr lang="en-US" dirty="0"/>
              <a:t>Single point of </a:t>
            </a:r>
            <a:r>
              <a:rPr lang="en-US" dirty="0" smtClean="0"/>
              <a:t>failure:</a:t>
            </a:r>
          </a:p>
          <a:p>
            <a:pPr lvl="1"/>
            <a:r>
              <a:rPr lang="en-US" dirty="0"/>
              <a:t>any part of a system that can cause an </a:t>
            </a:r>
            <a:r>
              <a:rPr lang="en-US" dirty="0" smtClean="0"/>
              <a:t>entire system </a:t>
            </a:r>
            <a:r>
              <a:rPr lang="en-US" dirty="0"/>
              <a:t>to fail, if it fails. </a:t>
            </a:r>
            <a:endParaRPr lang="en-US" dirty="0" smtClean="0"/>
          </a:p>
          <a:p>
            <a:pPr lvl="1"/>
            <a:r>
              <a:rPr lang="en-US" dirty="0" smtClean="0"/>
              <a:t>A </a:t>
            </a:r>
            <a:r>
              <a:rPr lang="en-US" dirty="0"/>
              <a:t>hardware </a:t>
            </a:r>
            <a:r>
              <a:rPr lang="en-US" dirty="0" smtClean="0"/>
              <a:t>Redundant Array </a:t>
            </a:r>
            <a:r>
              <a:rPr lang="en-US" dirty="0"/>
              <a:t>of </a:t>
            </a:r>
            <a:r>
              <a:rPr lang="en-US" dirty="0" smtClean="0"/>
              <a:t>Independent </a:t>
            </a:r>
            <a:r>
              <a:rPr lang="en-US" dirty="0"/>
              <a:t>D</a:t>
            </a:r>
            <a:r>
              <a:rPr lang="en-US" dirty="0" smtClean="0"/>
              <a:t>isks </a:t>
            </a:r>
            <a:r>
              <a:rPr lang="en-US" dirty="0"/>
              <a:t>(</a:t>
            </a:r>
            <a:r>
              <a:rPr lang="en-US" i="1" dirty="0">
                <a:solidFill>
                  <a:srgbClr val="00B0F0"/>
                </a:solidFill>
              </a:rPr>
              <a:t>RAID</a:t>
            </a:r>
            <a:r>
              <a:rPr lang="en-US" dirty="0"/>
              <a:t>) is often used to ensure that data isn’t lost</a:t>
            </a:r>
            <a:endParaRPr lang="en-US" dirty="0"/>
          </a:p>
          <a:p>
            <a:r>
              <a:rPr lang="en-US" dirty="0"/>
              <a:t>The value of the service </a:t>
            </a:r>
            <a:r>
              <a:rPr lang="en-US" dirty="0" smtClean="0"/>
              <a:t>provided</a:t>
            </a:r>
          </a:p>
          <a:p>
            <a:pPr lvl="1"/>
            <a:r>
              <a:rPr lang="en-US" dirty="0"/>
              <a:t>Direct and indirect revenue, Productivity</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System Access and Availability</a:t>
            </a: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2910840" y="0"/>
            <a:ext cx="11262360" cy="1371600"/>
          </a:xfrm>
        </p:spPr>
        <p:txBody>
          <a:bodyPr/>
          <a:lstStyle/>
          <a:p>
            <a:r>
              <a:rPr lang="en-US" dirty="0">
                <a:solidFill>
                  <a:srgbClr val="00B0F0"/>
                </a:solidFill>
              </a:rPr>
              <a:t>System Functions: Manual and Automated</a:t>
            </a:r>
          </a:p>
        </p:txBody>
      </p:sp>
      <p:sp>
        <p:nvSpPr>
          <p:cNvPr id="2" name="Content Placeholder 1"/>
          <p:cNvSpPr>
            <a:spLocks noGrp="1"/>
          </p:cNvSpPr>
          <p:nvPr>
            <p:ph idx="1"/>
          </p:nvPr>
        </p:nvSpPr>
        <p:spPr>
          <a:xfrm>
            <a:off x="731520" y="1371600"/>
            <a:ext cx="13167360" cy="6248400"/>
          </a:xfrm>
        </p:spPr>
        <p:txBody>
          <a:bodyPr>
            <a:normAutofit fontScale="92500" lnSpcReduction="10000"/>
          </a:bodyPr>
          <a:lstStyle/>
          <a:p>
            <a:r>
              <a:rPr lang="en-US" dirty="0"/>
              <a:t>Manual </a:t>
            </a:r>
            <a:r>
              <a:rPr lang="en-US" dirty="0" smtClean="0"/>
              <a:t>Methods:</a:t>
            </a:r>
          </a:p>
          <a:p>
            <a:pPr lvl="1"/>
            <a:r>
              <a:rPr lang="en-US" dirty="0"/>
              <a:t>Written records - The guest log is a handwritten </a:t>
            </a:r>
            <a:r>
              <a:rPr lang="en-US" dirty="0" smtClean="0"/>
              <a:t>log used </a:t>
            </a:r>
            <a:r>
              <a:rPr lang="en-US" dirty="0"/>
              <a:t>by managers to bill the customer</a:t>
            </a:r>
            <a:r>
              <a:rPr lang="en-US" dirty="0" smtClean="0"/>
              <a:t>.</a:t>
            </a:r>
          </a:p>
          <a:p>
            <a:pPr lvl="1"/>
            <a:r>
              <a:rPr lang="en-US" dirty="0"/>
              <a:t>Knowledge of </a:t>
            </a:r>
            <a:r>
              <a:rPr lang="en-US" dirty="0" smtClean="0"/>
              <a:t>process - Employees </a:t>
            </a:r>
            <a:r>
              <a:rPr lang="en-US" dirty="0"/>
              <a:t>would know how to create the bill from </a:t>
            </a:r>
            <a:r>
              <a:rPr lang="en-US" dirty="0" smtClean="0"/>
              <a:t>the available </a:t>
            </a:r>
            <a:r>
              <a:rPr lang="en-US" dirty="0"/>
              <a:t>records</a:t>
            </a:r>
            <a:endParaRPr lang="en-US" dirty="0"/>
          </a:p>
          <a:p>
            <a:r>
              <a:rPr lang="en-US" dirty="0"/>
              <a:t>Automated </a:t>
            </a:r>
            <a:r>
              <a:rPr lang="en-US" dirty="0" smtClean="0"/>
              <a:t>Method:</a:t>
            </a:r>
          </a:p>
          <a:p>
            <a:pPr lvl="1"/>
            <a:r>
              <a:rPr lang="en-US" dirty="0"/>
              <a:t>A hotel may be able to automate many of the </a:t>
            </a:r>
            <a:r>
              <a:rPr lang="en-US" dirty="0" smtClean="0"/>
              <a:t>processes:</a:t>
            </a:r>
          </a:p>
          <a:p>
            <a:pPr lvl="2"/>
            <a:r>
              <a:rPr lang="en-US" dirty="0"/>
              <a:t>Value to the </a:t>
            </a:r>
            <a:r>
              <a:rPr lang="en-US" dirty="0" smtClean="0"/>
              <a:t>customers - These </a:t>
            </a:r>
            <a:r>
              <a:rPr lang="en-US" dirty="0"/>
              <a:t>automated methods are often considered </a:t>
            </a:r>
            <a:r>
              <a:rPr lang="en-US" dirty="0" smtClean="0"/>
              <a:t>valuable to </a:t>
            </a:r>
            <a:r>
              <a:rPr lang="en-US" dirty="0"/>
              <a:t>the customers</a:t>
            </a:r>
            <a:r>
              <a:rPr lang="en-US" dirty="0" smtClean="0"/>
              <a:t>.</a:t>
            </a:r>
          </a:p>
          <a:p>
            <a:pPr lvl="2"/>
            <a:r>
              <a:rPr lang="en-US" dirty="0"/>
              <a:t>Value to the </a:t>
            </a:r>
            <a:r>
              <a:rPr lang="en-US" dirty="0" smtClean="0"/>
              <a:t>company - Any </a:t>
            </a:r>
            <a:r>
              <a:rPr lang="en-US" dirty="0"/>
              <a:t>process that can be automated requires less </a:t>
            </a:r>
            <a:r>
              <a:rPr lang="en-US" dirty="0" smtClean="0"/>
              <a:t>labor to </a:t>
            </a:r>
            <a:r>
              <a:rPr lang="en-US" dirty="0"/>
              <a:t>use</a:t>
            </a:r>
            <a:r>
              <a:rPr lang="en-US" dirty="0" smtClean="0"/>
              <a:t>.</a:t>
            </a:r>
          </a:p>
          <a:p>
            <a:pPr lvl="2"/>
            <a:r>
              <a:rPr lang="en-US" dirty="0" smtClean="0"/>
              <a:t>Ensuring </a:t>
            </a:r>
            <a:r>
              <a:rPr lang="en-US" dirty="0"/>
              <a:t>process stays </a:t>
            </a:r>
            <a:r>
              <a:rPr lang="en-US" dirty="0" smtClean="0"/>
              <a:t>up – the process </a:t>
            </a:r>
            <a:r>
              <a:rPr lang="en-US" dirty="0"/>
              <a:t>is available when the customer wants to </a:t>
            </a:r>
            <a:r>
              <a:rPr lang="en-US" dirty="0" smtClean="0"/>
              <a:t>access it.</a:t>
            </a:r>
          </a:p>
          <a:p>
            <a:pPr lvl="2"/>
            <a:r>
              <a:rPr lang="en-US" dirty="0" smtClean="0"/>
              <a:t>Protection </a:t>
            </a:r>
            <a:r>
              <a:rPr lang="en-US" dirty="0"/>
              <a:t>of data </a:t>
            </a:r>
            <a:r>
              <a:rPr lang="en-US" dirty="0" smtClean="0"/>
              <a:t>– maintaining large </a:t>
            </a:r>
            <a:r>
              <a:rPr lang="en-US" dirty="0"/>
              <a:t>databases. </a:t>
            </a:r>
          </a:p>
          <a:p>
            <a:endParaRPr lang="en-US" dirty="0"/>
          </a:p>
        </p:txBody>
      </p:sp>
    </p:spTree>
    <p:extLst>
      <p:ext uri="{BB962C8B-B14F-4D97-AF65-F5344CB8AC3E}">
        <p14:creationId xmlns:p14="http://schemas.microsoft.com/office/powerpoint/2010/main" val="3301662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76400"/>
            <a:ext cx="13167360" cy="5638800"/>
          </a:xfrm>
        </p:spPr>
        <p:txBody>
          <a:bodyPr>
            <a:normAutofit/>
          </a:bodyPr>
          <a:lstStyle/>
          <a:p>
            <a:r>
              <a:rPr lang="en-US" dirty="0"/>
              <a:t>The assets you can touch with your </a:t>
            </a:r>
            <a:r>
              <a:rPr lang="en-US" dirty="0" smtClean="0"/>
              <a:t>hands</a:t>
            </a:r>
          </a:p>
          <a:p>
            <a:pPr lvl="1"/>
            <a:r>
              <a:rPr lang="en-US" dirty="0" smtClean="0"/>
              <a:t>any types of computers (servers or desktop PCs)</a:t>
            </a:r>
          </a:p>
          <a:p>
            <a:pPr lvl="1"/>
            <a:r>
              <a:rPr lang="en-US" dirty="0" smtClean="0"/>
              <a:t>networking </a:t>
            </a:r>
            <a:r>
              <a:rPr lang="en-US" dirty="0"/>
              <a:t>devices (routers and </a:t>
            </a:r>
            <a:r>
              <a:rPr lang="en-US" dirty="0" smtClean="0"/>
              <a:t>switches)</a:t>
            </a:r>
          </a:p>
          <a:p>
            <a:pPr lvl="1"/>
            <a:r>
              <a:rPr lang="en-US" dirty="0" smtClean="0"/>
              <a:t>network </a:t>
            </a:r>
            <a:r>
              <a:rPr lang="en-US" dirty="0"/>
              <a:t>appliances (firewalls and spam appliances</a:t>
            </a:r>
            <a:r>
              <a:rPr lang="en-US" dirty="0" smtClean="0"/>
              <a:t>)</a:t>
            </a:r>
          </a:p>
          <a:p>
            <a:pPr lvl="1"/>
            <a:r>
              <a:rPr lang="en-US" dirty="0"/>
              <a:t>Some of the other </a:t>
            </a:r>
            <a:r>
              <a:rPr lang="en-US" dirty="0" smtClean="0"/>
              <a:t>information:</a:t>
            </a:r>
          </a:p>
          <a:p>
            <a:pPr lvl="2"/>
            <a:r>
              <a:rPr lang="en-US" dirty="0" smtClean="0"/>
              <a:t>Location, Manufacturer, Model </a:t>
            </a:r>
            <a:r>
              <a:rPr lang="en-US" dirty="0"/>
              <a:t>number</a:t>
            </a:r>
          </a:p>
          <a:p>
            <a:pPr lvl="2"/>
            <a:r>
              <a:rPr lang="en-US" dirty="0" smtClean="0"/>
              <a:t>Hardware </a:t>
            </a:r>
            <a:r>
              <a:rPr lang="en-US" dirty="0"/>
              <a:t>components such as processor and </a:t>
            </a:r>
            <a:r>
              <a:rPr lang="en-US" i="1" dirty="0">
                <a:solidFill>
                  <a:srgbClr val="00B0F0"/>
                </a:solidFill>
              </a:rPr>
              <a:t>random access memory</a:t>
            </a:r>
            <a:r>
              <a:rPr lang="en-US" dirty="0"/>
              <a:t> (RAM)</a:t>
            </a:r>
          </a:p>
          <a:p>
            <a:pPr lvl="2"/>
            <a:r>
              <a:rPr lang="en-US" dirty="0" smtClean="0"/>
              <a:t>Hardware </a:t>
            </a:r>
            <a:r>
              <a:rPr lang="en-US" dirty="0"/>
              <a:t>peripherals such as add-on </a:t>
            </a:r>
            <a:r>
              <a:rPr lang="en-US" i="1" dirty="0">
                <a:solidFill>
                  <a:srgbClr val="00B0F0"/>
                </a:solidFill>
              </a:rPr>
              <a:t>network interface cards</a:t>
            </a:r>
            <a:r>
              <a:rPr lang="en-US" dirty="0"/>
              <a:t> (NICs)</a:t>
            </a:r>
          </a:p>
          <a:p>
            <a:pPr lvl="2"/>
            <a:r>
              <a:rPr lang="en-US" dirty="0" smtClean="0"/>
              <a:t>Basic </a:t>
            </a:r>
            <a:r>
              <a:rPr lang="en-US" dirty="0" err="1"/>
              <a:t>Input/Output</a:t>
            </a:r>
            <a:r>
              <a:rPr lang="en-US" dirty="0"/>
              <a:t> System (</a:t>
            </a:r>
            <a:r>
              <a:rPr lang="en-US" dirty="0">
                <a:solidFill>
                  <a:srgbClr val="00B0F0"/>
                </a:solidFill>
              </a:rPr>
              <a:t>BIOS</a:t>
            </a:r>
            <a:r>
              <a:rPr lang="en-US" dirty="0"/>
              <a:t>) version</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Hardware Assets</a:t>
            </a:r>
          </a:p>
        </p:txBody>
      </p:sp>
    </p:spTree>
    <p:extLst>
      <p:ext uri="{BB962C8B-B14F-4D97-AF65-F5344CB8AC3E}">
        <p14:creationId xmlns:p14="http://schemas.microsoft.com/office/powerpoint/2010/main" val="953810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24000"/>
            <a:ext cx="13167360" cy="5867400"/>
          </a:xfrm>
        </p:spPr>
        <p:txBody>
          <a:bodyPr>
            <a:normAutofit fontScale="92500"/>
          </a:bodyPr>
          <a:lstStyle/>
          <a:p>
            <a:r>
              <a:rPr lang="en-US" dirty="0"/>
              <a:t>Software assets include the operating system and </a:t>
            </a:r>
            <a:r>
              <a:rPr lang="en-US" dirty="0" smtClean="0"/>
              <a:t>applications</a:t>
            </a:r>
          </a:p>
          <a:p>
            <a:pPr lvl="1"/>
            <a:r>
              <a:rPr lang="en-US" dirty="0" smtClean="0"/>
              <a:t>OS </a:t>
            </a:r>
            <a:r>
              <a:rPr lang="en-US" dirty="0"/>
              <a:t>(Microsoft Windows, Mac OS, and Red Hat </a:t>
            </a:r>
            <a:r>
              <a:rPr lang="en-US" dirty="0" smtClean="0"/>
              <a:t>Linux</a:t>
            </a:r>
            <a:r>
              <a:rPr lang="en-US" dirty="0" smtClean="0"/>
              <a:t>):</a:t>
            </a:r>
          </a:p>
          <a:p>
            <a:pPr lvl="2"/>
            <a:r>
              <a:rPr lang="en-US" dirty="0"/>
              <a:t>OS </a:t>
            </a:r>
            <a:r>
              <a:rPr lang="en-US" dirty="0" smtClean="0"/>
              <a:t>specifics </a:t>
            </a:r>
            <a:r>
              <a:rPr lang="en-US" dirty="0"/>
              <a:t>should include:</a:t>
            </a:r>
          </a:p>
          <a:p>
            <a:pPr lvl="3"/>
            <a:r>
              <a:rPr lang="en-US" i="0" dirty="0" smtClean="0"/>
              <a:t>Hardware </a:t>
            </a:r>
            <a:r>
              <a:rPr lang="en-US" i="0" dirty="0"/>
              <a:t>system where it’s installed</a:t>
            </a:r>
          </a:p>
          <a:p>
            <a:pPr lvl="3"/>
            <a:r>
              <a:rPr lang="en-US" i="0" dirty="0" smtClean="0"/>
              <a:t>Name </a:t>
            </a:r>
            <a:r>
              <a:rPr lang="en-US" i="0" dirty="0"/>
              <a:t>of the operating system, such as Microsoft Windows 7</a:t>
            </a:r>
          </a:p>
          <a:p>
            <a:pPr lvl="3"/>
            <a:r>
              <a:rPr lang="en-US" i="0" dirty="0" smtClean="0"/>
              <a:t>Latest </a:t>
            </a:r>
            <a:r>
              <a:rPr lang="en-US" i="0" dirty="0"/>
              <a:t>service pack installed</a:t>
            </a:r>
            <a:endParaRPr lang="en-US" i="0" dirty="0" smtClean="0"/>
          </a:p>
          <a:p>
            <a:pPr lvl="1"/>
            <a:r>
              <a:rPr lang="en-US" dirty="0" smtClean="0"/>
              <a:t>the </a:t>
            </a:r>
            <a:r>
              <a:rPr lang="en-US" dirty="0"/>
              <a:t>applications perform specific functions or tasks (Microsoft Word or Adobe Reader</a:t>
            </a:r>
            <a:r>
              <a:rPr lang="en-US" dirty="0" smtClean="0"/>
              <a:t>):</a:t>
            </a:r>
          </a:p>
          <a:p>
            <a:pPr lvl="2"/>
            <a:r>
              <a:rPr lang="en-US" dirty="0"/>
              <a:t>the </a:t>
            </a:r>
            <a:r>
              <a:rPr lang="en-US" dirty="0" smtClean="0"/>
              <a:t>specifics </a:t>
            </a:r>
            <a:r>
              <a:rPr lang="en-US" dirty="0"/>
              <a:t>of installed applications should include:</a:t>
            </a:r>
          </a:p>
          <a:p>
            <a:pPr lvl="3"/>
            <a:r>
              <a:rPr lang="en-US" i="0" dirty="0" smtClean="0"/>
              <a:t>Name </a:t>
            </a:r>
            <a:r>
              <a:rPr lang="en-US" i="0" dirty="0"/>
              <a:t>of the application, such as Microsoft Windows </a:t>
            </a:r>
            <a:r>
              <a:rPr lang="en-US" i="0" dirty="0" smtClean="0"/>
              <a:t>Office Professional</a:t>
            </a:r>
          </a:p>
          <a:p>
            <a:pPr lvl="3"/>
            <a:r>
              <a:rPr lang="en-US" i="0" dirty="0" smtClean="0"/>
              <a:t>Version </a:t>
            </a:r>
            <a:r>
              <a:rPr lang="en-US" i="0" dirty="0"/>
              <a:t>number</a:t>
            </a:r>
          </a:p>
          <a:p>
            <a:pPr lvl="3"/>
            <a:r>
              <a:rPr lang="en-US" i="0" dirty="0" smtClean="0"/>
              <a:t>Service </a:t>
            </a:r>
            <a:r>
              <a:rPr lang="en-US" i="0" dirty="0"/>
              <a:t>pack or update information if it is available</a:t>
            </a:r>
            <a:endParaRPr lang="en-US" i="0"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220202"/>
            <a:ext cx="13167360" cy="1075198"/>
          </a:xfrm>
        </p:spPr>
        <p:txBody>
          <a:bodyPr/>
          <a:lstStyle/>
          <a:p>
            <a:r>
              <a:rPr lang="en-US" dirty="0">
                <a:solidFill>
                  <a:srgbClr val="00B0F0"/>
                </a:solidFill>
              </a:rPr>
              <a:t>Software Assets</a:t>
            </a:r>
          </a:p>
        </p:txBody>
      </p:sp>
    </p:spTree>
    <p:extLst>
      <p:ext uri="{BB962C8B-B14F-4D97-AF65-F5344CB8AC3E}">
        <p14:creationId xmlns:p14="http://schemas.microsoft.com/office/powerpoint/2010/main" val="3317449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Personnel assets are the people you have working for you</a:t>
            </a:r>
          </a:p>
          <a:p>
            <a:r>
              <a:rPr lang="en-US" dirty="0"/>
              <a:t>Single person - Single point of </a:t>
            </a:r>
            <a:r>
              <a:rPr lang="en-US" dirty="0" smtClean="0"/>
              <a:t>failure</a:t>
            </a:r>
          </a:p>
          <a:p>
            <a:pPr lvl="1"/>
            <a:r>
              <a:rPr lang="en-US" dirty="0" smtClean="0"/>
              <a:t>Reducing </a:t>
            </a:r>
            <a:r>
              <a:rPr lang="en-US" dirty="0"/>
              <a:t>this </a:t>
            </a:r>
            <a:r>
              <a:rPr lang="en-US" dirty="0" smtClean="0"/>
              <a:t>risk by </a:t>
            </a:r>
            <a:r>
              <a:rPr lang="en-US" dirty="0"/>
              <a:t>taking different </a:t>
            </a:r>
            <a:r>
              <a:rPr lang="en-US" dirty="0" smtClean="0"/>
              <a:t>measures:</a:t>
            </a:r>
          </a:p>
          <a:p>
            <a:pPr lvl="2"/>
            <a:r>
              <a:rPr lang="en-US" dirty="0" smtClean="0"/>
              <a:t>Hiring </a:t>
            </a:r>
            <a:r>
              <a:rPr lang="en-US" dirty="0"/>
              <a:t>additional </a:t>
            </a:r>
            <a:r>
              <a:rPr lang="en-US" dirty="0" smtClean="0"/>
              <a:t>personnel</a:t>
            </a:r>
          </a:p>
          <a:p>
            <a:pPr lvl="2"/>
            <a:r>
              <a:rPr lang="en-US" dirty="0" smtClean="0"/>
              <a:t>Cross </a:t>
            </a:r>
            <a:r>
              <a:rPr lang="en-US" dirty="0"/>
              <a:t>training - </a:t>
            </a:r>
            <a:r>
              <a:rPr lang="en-US" dirty="0" smtClean="0"/>
              <a:t>ensuring </a:t>
            </a:r>
            <a:r>
              <a:rPr lang="en-US" dirty="0"/>
              <a:t>that personnel are cross trained in different systems.</a:t>
            </a:r>
            <a:endParaRPr lang="en-US" dirty="0" smtClean="0"/>
          </a:p>
          <a:p>
            <a:pPr lvl="2"/>
            <a:r>
              <a:rPr lang="en-US" dirty="0" smtClean="0"/>
              <a:t>Job </a:t>
            </a:r>
            <a:r>
              <a:rPr lang="en-US" dirty="0"/>
              <a:t>rotation - </a:t>
            </a:r>
            <a:r>
              <a:rPr lang="en-US" dirty="0" smtClean="0"/>
              <a:t>rotating </a:t>
            </a:r>
            <a:r>
              <a:rPr lang="en-US" dirty="0"/>
              <a:t>personnel into different jobs on a regular basis, </a:t>
            </a:r>
            <a:r>
              <a:rPr lang="en-US" dirty="0" smtClean="0"/>
              <a:t>such as </a:t>
            </a:r>
            <a:r>
              <a:rPr lang="en-US" dirty="0"/>
              <a:t>once a </a:t>
            </a:r>
            <a:r>
              <a:rPr lang="en-US" dirty="0" smtClean="0"/>
              <a:t>year</a:t>
            </a:r>
            <a:r>
              <a:rPr lang="en-US" dirty="0"/>
              <a:t>, also </a:t>
            </a:r>
            <a:r>
              <a:rPr lang="en-US" dirty="0" smtClean="0"/>
              <a:t>helping </a:t>
            </a:r>
            <a:r>
              <a:rPr lang="en-US" dirty="0"/>
              <a:t>them build skills in </a:t>
            </a:r>
            <a:r>
              <a:rPr lang="en-US" dirty="0" smtClean="0"/>
              <a:t>different technologies.</a:t>
            </a:r>
          </a:p>
          <a:p>
            <a:pPr lvl="3"/>
            <a:r>
              <a:rPr lang="en-US" i="0" dirty="0"/>
              <a:t>Job rotation </a:t>
            </a:r>
            <a:r>
              <a:rPr lang="en-US" i="0" dirty="0" smtClean="0"/>
              <a:t>also helps </a:t>
            </a:r>
            <a:r>
              <a:rPr lang="en-US" i="0" dirty="0"/>
              <a:t>an organization discover dangerous </a:t>
            </a:r>
            <a:r>
              <a:rPr lang="en-US" i="0" dirty="0" smtClean="0"/>
              <a:t>shortcuts or </a:t>
            </a:r>
            <a:r>
              <a:rPr lang="en-US" i="0" dirty="0"/>
              <a:t>fraudulent activities.</a:t>
            </a:r>
            <a:endParaRPr lang="en-US" i="0"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Personnel Assets</a:t>
            </a:r>
          </a:p>
        </p:txBody>
      </p:sp>
    </p:spTree>
    <p:extLst>
      <p:ext uri="{BB962C8B-B14F-4D97-AF65-F5344CB8AC3E}">
        <p14:creationId xmlns:p14="http://schemas.microsoft.com/office/powerpoint/2010/main" val="1690438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is protected in two ways</a:t>
            </a:r>
            <a:r>
              <a:rPr lang="en-US" dirty="0" smtClean="0"/>
              <a:t>:</a:t>
            </a:r>
          </a:p>
          <a:p>
            <a:pPr lvl="1"/>
            <a:r>
              <a:rPr lang="en-US" dirty="0"/>
              <a:t>Access controls and Backups</a:t>
            </a:r>
          </a:p>
          <a:p>
            <a:r>
              <a:rPr lang="en-US" dirty="0"/>
              <a:t>Data and information assets </a:t>
            </a:r>
            <a:r>
              <a:rPr lang="en-US" dirty="0" smtClean="0"/>
              <a:t>Categories:</a:t>
            </a:r>
            <a:endParaRPr lang="en-US" dirty="0"/>
          </a:p>
          <a:p>
            <a:pPr lvl="1"/>
            <a:r>
              <a:rPr lang="en-US" dirty="0" smtClean="0"/>
              <a:t>Organization</a:t>
            </a:r>
            <a:endParaRPr lang="en-US" dirty="0"/>
          </a:p>
          <a:p>
            <a:pPr lvl="1"/>
            <a:r>
              <a:rPr lang="en-US" dirty="0"/>
              <a:t>Customer</a:t>
            </a:r>
          </a:p>
          <a:p>
            <a:pPr lvl="1"/>
            <a:r>
              <a:rPr lang="en-US" dirty="0"/>
              <a:t>Intellectual </a:t>
            </a:r>
            <a:r>
              <a:rPr lang="en-US" dirty="0" smtClean="0"/>
              <a:t>Property (</a:t>
            </a:r>
            <a:r>
              <a:rPr lang="en-US" dirty="0" smtClean="0">
                <a:solidFill>
                  <a:srgbClr val="00B0F0"/>
                </a:solidFill>
              </a:rPr>
              <a:t>IP</a:t>
            </a:r>
            <a:r>
              <a:rPr lang="en-US" dirty="0" smtClean="0"/>
              <a:t>)</a:t>
            </a:r>
            <a:endParaRPr lang="en-US" dirty="0"/>
          </a:p>
          <a:p>
            <a:pPr lvl="1"/>
            <a:r>
              <a:rPr lang="en-US" dirty="0"/>
              <a:t>Data Warehousing and Data Mining</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Data and Information Assets</a:t>
            </a:r>
          </a:p>
        </p:txBody>
      </p:sp>
    </p:spTree>
    <p:extLst>
      <p:ext uri="{BB962C8B-B14F-4D97-AF65-F5344CB8AC3E}">
        <p14:creationId xmlns:p14="http://schemas.microsoft.com/office/powerpoint/2010/main" val="2728144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Any internally used data:</a:t>
            </a:r>
          </a:p>
          <a:p>
            <a:pPr lvl="1"/>
            <a:r>
              <a:rPr lang="en-US" dirty="0"/>
              <a:t>Employee data</a:t>
            </a:r>
          </a:p>
          <a:p>
            <a:pPr lvl="1"/>
            <a:r>
              <a:rPr lang="en-US" dirty="0"/>
              <a:t>Billing and financial data</a:t>
            </a:r>
          </a:p>
          <a:p>
            <a:pPr lvl="1"/>
            <a:r>
              <a:rPr lang="en-US" dirty="0"/>
              <a:t>System configuration data</a:t>
            </a:r>
          </a:p>
          <a:p>
            <a:pPr lvl="1"/>
            <a:r>
              <a:rPr lang="en-US" dirty="0"/>
              <a:t>System process data</a:t>
            </a:r>
          </a:p>
          <a:p>
            <a:pPr lvl="1"/>
            <a:r>
              <a:rPr lang="en-US" dirty="0"/>
              <a:t>Vendor data</a:t>
            </a:r>
            <a:endParaRPr lang="en-US" dirty="0" smtClean="0"/>
          </a:p>
          <a:p>
            <a:r>
              <a:rPr lang="en-US" dirty="0" smtClean="0"/>
              <a:t>In </a:t>
            </a:r>
            <a:r>
              <a:rPr lang="en-US" dirty="0"/>
              <a:t>compliance with </a:t>
            </a:r>
            <a:r>
              <a:rPr lang="en-US" dirty="0" smtClean="0"/>
              <a:t>HIPAA, SOX</a:t>
            </a:r>
          </a:p>
          <a:p>
            <a:pPr lvl="1"/>
            <a:r>
              <a:rPr lang="en-US" dirty="0"/>
              <a:t>Many laws mandate the protection of different types of data - health-related data, </a:t>
            </a:r>
            <a:r>
              <a:rPr lang="en-US" dirty="0" smtClean="0"/>
              <a:t>financial </a:t>
            </a:r>
            <a:r>
              <a:rPr lang="en-US" dirty="0"/>
              <a:t>data</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2362200" y="220202"/>
            <a:ext cx="11567160" cy="1371600"/>
          </a:xfrm>
        </p:spPr>
        <p:txBody>
          <a:bodyPr>
            <a:normAutofit/>
          </a:bodyPr>
          <a:lstStyle/>
          <a:p>
            <a:r>
              <a:rPr lang="en-US" dirty="0" smtClean="0">
                <a:solidFill>
                  <a:srgbClr val="00B0F0"/>
                </a:solidFill>
              </a:rPr>
              <a:t>Organizational Data </a:t>
            </a:r>
            <a:r>
              <a:rPr lang="en-US" dirty="0">
                <a:solidFill>
                  <a:srgbClr val="00B0F0"/>
                </a:solidFill>
              </a:rPr>
              <a:t>and Information Assets</a:t>
            </a:r>
          </a:p>
        </p:txBody>
      </p:sp>
    </p:spTree>
    <p:extLst>
      <p:ext uri="{BB962C8B-B14F-4D97-AF65-F5344CB8AC3E}">
        <p14:creationId xmlns:p14="http://schemas.microsoft.com/office/powerpoint/2010/main" val="4136731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4386</Words>
  <Application>Microsoft Office PowerPoint</Application>
  <PresentationFormat>Custom</PresentationFormat>
  <Paragraphs>375</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Tahoma</vt:lpstr>
      <vt:lpstr>Office Theme</vt:lpstr>
      <vt:lpstr>Identifying Assets and Activities to Be Protected</vt:lpstr>
      <vt:lpstr>Objectives</vt:lpstr>
      <vt:lpstr>System Access and Availability</vt:lpstr>
      <vt:lpstr>System Functions: Manual and Automated</vt:lpstr>
      <vt:lpstr>Hardware Assets</vt:lpstr>
      <vt:lpstr>Software Assets</vt:lpstr>
      <vt:lpstr>Personnel Assets</vt:lpstr>
      <vt:lpstr>Data and Information Assets</vt:lpstr>
      <vt:lpstr>Organizational Data and Information Assets</vt:lpstr>
      <vt:lpstr> Customer Data and Information Assets</vt:lpstr>
      <vt:lpstr>Intellectual Property (IP) Data and Information Assets</vt:lpstr>
      <vt:lpstr>Data Warehouse and Data Mining Assets</vt:lpstr>
      <vt:lpstr>Asset and Inventory Management Within the Seven Domains of a Typical IT Infrastructure</vt:lpstr>
      <vt:lpstr>PowerPoint Presentation</vt:lpstr>
      <vt:lpstr>PowerPoint Presentation</vt:lpstr>
      <vt:lpstr>Identifying Facilities and Supplies Needed to Maintain Business Operations</vt:lpstr>
      <vt:lpstr>Identifying Facilities and Supplies Needed to Maintain Business Operations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49</cp:revision>
  <dcterms:created xsi:type="dcterms:W3CDTF">2006-08-16T00:00:00Z</dcterms:created>
  <dcterms:modified xsi:type="dcterms:W3CDTF">2018-01-07T14:14:26Z</dcterms:modified>
</cp:coreProperties>
</file>