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257" r:id="rId3"/>
    <p:sldId id="261" r:id="rId4"/>
    <p:sldId id="262" r:id="rId5"/>
    <p:sldId id="264" r:id="rId6"/>
    <p:sldId id="275" r:id="rId7"/>
    <p:sldId id="265" r:id="rId8"/>
    <p:sldId id="266" r:id="rId9"/>
    <p:sldId id="273" r:id="rId10"/>
    <p:sldId id="267" r:id="rId11"/>
    <p:sldId id="272" r:id="rId12"/>
    <p:sldId id="268" r:id="rId13"/>
    <p:sldId id="269" r:id="rId14"/>
  </p:sldIdLst>
  <p:sldSz cx="14630400" cy="8229600"/>
  <p:notesSz cx="6858000" cy="9144000"/>
  <p:defaultText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15" autoAdjust="0"/>
    <p:restoredTop sz="91382" autoAdjust="0"/>
  </p:normalViewPr>
  <p:slideViewPr>
    <p:cSldViewPr>
      <p:cViewPr varScale="1">
        <p:scale>
          <a:sx n="57" d="100"/>
          <a:sy n="57" d="100"/>
        </p:scale>
        <p:origin x="996" y="72"/>
      </p:cViewPr>
      <p:guideLst>
        <p:guide orient="horz" pos="2592"/>
        <p:guide pos="46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A6C630-74CB-4EF6-BA83-122C9625EB9A}" type="datetimeFigureOut">
              <a:rPr lang="en-US" smtClean="0"/>
              <a:t>1/7/2018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2225C5-C545-48D1-A371-75073334B0A0}" type="slidenum">
              <a:rPr lang="en-US" smtClean="0"/>
              <a:t>‹#›</a:t>
            </a:fld>
            <a:endParaRPr lang="en-US" dirty="0"/>
          </a:p>
        </p:txBody>
      </p:sp>
    </p:spTree>
    <p:extLst>
      <p:ext uri="{BB962C8B-B14F-4D97-AF65-F5344CB8AC3E}">
        <p14:creationId xmlns:p14="http://schemas.microsoft.com/office/powerpoint/2010/main" val="2574526967"/>
      </p:ext>
    </p:extLst>
  </p:cSld>
  <p:clrMap bg1="lt1" tx1="dk1" bg2="lt2" tx2="dk2" accent1="accent1" accent2="accent2" accent3="accent3" accent4="accent4" accent5="accent5" accent6="accent6" hlink="hlink" folHlink="folHlink"/>
  <p:notesStyle>
    <a:lvl1pPr marL="0" algn="l" defTabSz="1306220" rtl="0" eaLnBrk="1" latinLnBrk="0" hangingPunct="1">
      <a:defRPr sz="1700" kern="1200">
        <a:solidFill>
          <a:schemeClr val="tx1"/>
        </a:solidFill>
        <a:latin typeface="+mn-lt"/>
        <a:ea typeface="+mn-ea"/>
        <a:cs typeface="+mn-cs"/>
      </a:defRPr>
    </a:lvl1pPr>
    <a:lvl2pPr marL="653110" algn="l" defTabSz="1306220" rtl="0" eaLnBrk="1" latinLnBrk="0" hangingPunct="1">
      <a:defRPr sz="1700" kern="1200">
        <a:solidFill>
          <a:schemeClr val="tx1"/>
        </a:solidFill>
        <a:latin typeface="+mn-lt"/>
        <a:ea typeface="+mn-ea"/>
        <a:cs typeface="+mn-cs"/>
      </a:defRPr>
    </a:lvl2pPr>
    <a:lvl3pPr marL="1306220" algn="l" defTabSz="1306220" rtl="0" eaLnBrk="1" latinLnBrk="0" hangingPunct="1">
      <a:defRPr sz="1700" kern="1200">
        <a:solidFill>
          <a:schemeClr val="tx1"/>
        </a:solidFill>
        <a:latin typeface="+mn-lt"/>
        <a:ea typeface="+mn-ea"/>
        <a:cs typeface="+mn-cs"/>
      </a:defRPr>
    </a:lvl3pPr>
    <a:lvl4pPr marL="1959331" algn="l" defTabSz="1306220" rtl="0" eaLnBrk="1" latinLnBrk="0" hangingPunct="1">
      <a:defRPr sz="1700" kern="1200">
        <a:solidFill>
          <a:schemeClr val="tx1"/>
        </a:solidFill>
        <a:latin typeface="+mn-lt"/>
        <a:ea typeface="+mn-ea"/>
        <a:cs typeface="+mn-cs"/>
      </a:defRPr>
    </a:lvl4pPr>
    <a:lvl5pPr marL="2612441" algn="l" defTabSz="1306220" rtl="0" eaLnBrk="1" latinLnBrk="0" hangingPunct="1">
      <a:defRPr sz="1700" kern="1200">
        <a:solidFill>
          <a:schemeClr val="tx1"/>
        </a:solidFill>
        <a:latin typeface="+mn-lt"/>
        <a:ea typeface="+mn-ea"/>
        <a:cs typeface="+mn-cs"/>
      </a:defRPr>
    </a:lvl5pPr>
    <a:lvl6pPr marL="3265551" algn="l" defTabSz="1306220" rtl="0" eaLnBrk="1" latinLnBrk="0" hangingPunct="1">
      <a:defRPr sz="1700" kern="1200">
        <a:solidFill>
          <a:schemeClr val="tx1"/>
        </a:solidFill>
        <a:latin typeface="+mn-lt"/>
        <a:ea typeface="+mn-ea"/>
        <a:cs typeface="+mn-cs"/>
      </a:defRPr>
    </a:lvl6pPr>
    <a:lvl7pPr marL="3918661" algn="l" defTabSz="1306220" rtl="0" eaLnBrk="1" latinLnBrk="0" hangingPunct="1">
      <a:defRPr sz="1700" kern="1200">
        <a:solidFill>
          <a:schemeClr val="tx1"/>
        </a:solidFill>
        <a:latin typeface="+mn-lt"/>
        <a:ea typeface="+mn-ea"/>
        <a:cs typeface="+mn-cs"/>
      </a:defRPr>
    </a:lvl7pPr>
    <a:lvl8pPr marL="4571771" algn="l" defTabSz="1306220" rtl="0" eaLnBrk="1" latinLnBrk="0" hangingPunct="1">
      <a:defRPr sz="1700" kern="1200">
        <a:solidFill>
          <a:schemeClr val="tx1"/>
        </a:solidFill>
        <a:latin typeface="+mn-lt"/>
        <a:ea typeface="+mn-ea"/>
        <a:cs typeface="+mn-cs"/>
      </a:defRPr>
    </a:lvl8pPr>
    <a:lvl9pPr marL="5224882" algn="l" defTabSz="130622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Risks occur in mind, it becomes very important to be able to identify and analyze threats, vulnerabilities, and exploits. You can do so with threat assessments, when threats are able to exploit vulnerabilities; with this vulnerability assessments, and exploit assessments.</a:t>
            </a:r>
          </a:p>
        </p:txBody>
      </p:sp>
      <p:sp>
        <p:nvSpPr>
          <p:cNvPr id="4" name="Slide Number Placeholder 3"/>
          <p:cNvSpPr>
            <a:spLocks noGrp="1"/>
          </p:cNvSpPr>
          <p:nvPr>
            <p:ph type="sldNum" sz="quarter" idx="10"/>
          </p:nvPr>
        </p:nvSpPr>
        <p:spPr/>
        <p:txBody>
          <a:bodyPr/>
          <a:lstStyle/>
          <a:p>
            <a:fld id="{CB2225C5-C545-48D1-A371-75073334B0A0}" type="slidenum">
              <a:rPr lang="en-US" smtClean="0"/>
              <a:t>1</a:t>
            </a:fld>
            <a:endParaRPr lang="en-US" dirty="0"/>
          </a:p>
        </p:txBody>
      </p:sp>
    </p:spTree>
    <p:extLst>
      <p:ext uri="{BB962C8B-B14F-4D97-AF65-F5344CB8AC3E}">
        <p14:creationId xmlns:p14="http://schemas.microsoft.com/office/powerpoint/2010/main" val="425355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i="0" kern="1200" dirty="0" smtClean="0">
                <a:solidFill>
                  <a:schemeClr val="tx1"/>
                </a:solidFill>
                <a:effectLst/>
                <a:latin typeface="+mn-lt"/>
                <a:ea typeface="+mn-ea"/>
                <a:cs typeface="+mn-cs"/>
              </a:rPr>
              <a:t>Exploit assessments attempt to exploit vulnerabilities. In other words, they simulate an attack to determine if the attack can succeed. An exploit test usually starts with a vulnerability test to determine the vulnerabilities. It follows with an attempt to exploit the vulnerability.</a:t>
            </a:r>
            <a:br>
              <a:rPr lang="en-US" sz="1700" i="0" kern="1200" dirty="0" smtClean="0">
                <a:solidFill>
                  <a:schemeClr val="tx1"/>
                </a:solidFill>
                <a:effectLst/>
                <a:latin typeface="+mn-lt"/>
                <a:ea typeface="+mn-ea"/>
                <a:cs typeface="+mn-cs"/>
              </a:rPr>
            </a:br>
            <a:r>
              <a:rPr lang="en-US" sz="1700" i="0" kern="1200" dirty="0" smtClean="0">
                <a:solidFill>
                  <a:schemeClr val="tx1"/>
                </a:solidFill>
                <a:effectLst/>
                <a:latin typeface="+mn-lt"/>
                <a:ea typeface="+mn-ea"/>
                <a:cs typeface="+mn-cs"/>
              </a:rPr>
              <a:t>Many large organizations have dedicated security teams used to perform exploit assessments. Others hire outside professionals to perform exploit assessments. These personnel spend close to 100 percent of their work time learning about vulnerabilities and exploits. They learn how to identify the vulnerabilities. They learn how to exploit them. They also learn what is needed to protect an organization from the exploits.</a:t>
            </a:r>
            <a:br>
              <a:rPr lang="en-US" sz="1700" i="0" kern="1200" dirty="0" smtClean="0">
                <a:solidFill>
                  <a:schemeClr val="tx1"/>
                </a:solidFill>
                <a:effectLst/>
                <a:latin typeface="+mn-lt"/>
                <a:ea typeface="+mn-ea"/>
                <a:cs typeface="+mn-cs"/>
              </a:rPr>
            </a:br>
            <a:r>
              <a:rPr lang="en-US" sz="1700" i="0" kern="1200" dirty="0" smtClean="0">
                <a:solidFill>
                  <a:schemeClr val="tx1"/>
                </a:solidFill>
                <a:effectLst/>
                <a:latin typeface="+mn-lt"/>
                <a:ea typeface="+mn-ea"/>
                <a:cs typeface="+mn-cs"/>
              </a:rPr>
              <a:t>Unless you are a security professional focused only on vulnerability and exploit assessments, you won’t have the detailed knowledge of these teams. However, whether you’re working as an IT professional or in IT management, you should understand some of the basics.</a:t>
            </a:r>
            <a:br>
              <a:rPr lang="en-US" sz="1700" i="0" kern="1200" dirty="0" smtClean="0">
                <a:solidFill>
                  <a:schemeClr val="tx1"/>
                </a:solidFill>
                <a:effectLst/>
                <a:latin typeface="+mn-lt"/>
                <a:ea typeface="+mn-ea"/>
                <a:cs typeface="+mn-cs"/>
              </a:rPr>
            </a:br>
            <a:r>
              <a:rPr lang="en-US" sz="1700" i="0" kern="1200" dirty="0" smtClean="0">
                <a:solidFill>
                  <a:schemeClr val="tx1"/>
                </a:solidFill>
                <a:effectLst/>
                <a:latin typeface="+mn-lt"/>
                <a:ea typeface="+mn-ea"/>
                <a:cs typeface="+mn-cs"/>
              </a:rPr>
              <a:t/>
            </a:r>
            <a:br>
              <a:rPr lang="en-US" sz="1700" i="0" kern="1200" dirty="0" smtClean="0">
                <a:solidFill>
                  <a:schemeClr val="tx1"/>
                </a:solidFill>
                <a:effectLst/>
                <a:latin typeface="+mn-lt"/>
                <a:ea typeface="+mn-ea"/>
                <a:cs typeface="+mn-cs"/>
              </a:rPr>
            </a:br>
            <a:endParaRPr lang="en-US" dirty="0" smtClean="0"/>
          </a:p>
        </p:txBody>
      </p:sp>
      <p:sp>
        <p:nvSpPr>
          <p:cNvPr id="4" name="Slide Number Placeholder 3"/>
          <p:cNvSpPr>
            <a:spLocks noGrp="1"/>
          </p:cNvSpPr>
          <p:nvPr>
            <p:ph type="sldNum" sz="quarter" idx="10"/>
          </p:nvPr>
        </p:nvSpPr>
        <p:spPr/>
        <p:txBody>
          <a:bodyPr/>
          <a:lstStyle/>
          <a:p>
            <a:fld id="{CB2225C5-C545-48D1-A371-75073334B0A0}" type="slidenum">
              <a:rPr lang="en-US" smtClean="0"/>
              <a:t>11</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Identify exploits</a:t>
            </a:r>
          </a:p>
          <a:p>
            <a:r>
              <a:rPr lang="en-US" sz="1700" i="0" kern="1200" dirty="0" smtClean="0">
                <a:solidFill>
                  <a:schemeClr val="tx1"/>
                </a:solidFill>
                <a:effectLst/>
                <a:latin typeface="+mn-lt"/>
                <a:ea typeface="+mn-ea"/>
                <a:cs typeface="+mn-cs"/>
              </a:rPr>
              <a:t>The first step in an exploit assessment is to perform a vulnerability test. The vulnerability test will provide you with a list of potential vulnerabilities that can be exploited. However, just because you know that a vulnerability can be exploited, you won’t necessarily know how to exploit it.</a:t>
            </a:r>
          </a:p>
          <a:p>
            <a:r>
              <a:rPr lang="en-US" sz="1700" i="0" kern="1200" dirty="0" smtClean="0">
                <a:solidFill>
                  <a:schemeClr val="tx1"/>
                </a:solidFill>
                <a:effectLst/>
                <a:latin typeface="+mn-lt"/>
                <a:ea typeface="+mn-ea"/>
                <a:cs typeface="+mn-cs"/>
              </a:rPr>
              <a:t>When attempting to identify exploits, you should look at all seven domains of a typical IT infrastructure. The following list shows some possible items to check in each of the seven domains:</a:t>
            </a:r>
            <a:br>
              <a:rPr lang="en-US" sz="1700" i="0" kern="1200" dirty="0" smtClean="0">
                <a:solidFill>
                  <a:schemeClr val="tx1"/>
                </a:solidFill>
                <a:effectLst/>
                <a:latin typeface="+mn-lt"/>
                <a:ea typeface="+mn-ea"/>
                <a:cs typeface="+mn-cs"/>
              </a:rPr>
            </a:br>
            <a:r>
              <a:rPr lang="en-US" sz="1700" b="0" i="0" kern="1200" dirty="0" smtClean="0">
                <a:solidFill>
                  <a:schemeClr val="tx1"/>
                </a:solidFill>
                <a:effectLst/>
                <a:latin typeface="+mn-lt"/>
                <a:ea typeface="+mn-ea"/>
                <a:cs typeface="+mn-cs"/>
              </a:rPr>
              <a:t>+ User Domain—Common </a:t>
            </a:r>
            <a:r>
              <a:rPr lang="en-US" sz="1700" i="0" kern="1200" dirty="0" smtClean="0">
                <a:solidFill>
                  <a:schemeClr val="tx1"/>
                </a:solidFill>
                <a:effectLst/>
                <a:latin typeface="+mn-lt"/>
                <a:ea typeface="+mn-ea"/>
                <a:cs typeface="+mn-cs"/>
              </a:rPr>
              <a:t>exploits against users are related to social engineering.</a:t>
            </a:r>
            <a:br>
              <a:rPr lang="en-US" sz="1700" i="0" kern="1200" dirty="0" smtClean="0">
                <a:solidFill>
                  <a:schemeClr val="tx1"/>
                </a:solidFill>
                <a:effectLst/>
                <a:latin typeface="+mn-lt"/>
                <a:ea typeface="+mn-ea"/>
                <a:cs typeface="+mn-cs"/>
              </a:rPr>
            </a:br>
            <a:r>
              <a:rPr lang="en-US" sz="1700" i="0" kern="1200" dirty="0" smtClean="0">
                <a:solidFill>
                  <a:schemeClr val="tx1"/>
                </a:solidFill>
                <a:effectLst/>
                <a:latin typeface="+mn-lt"/>
                <a:ea typeface="+mn-ea"/>
                <a:cs typeface="+mn-cs"/>
              </a:rPr>
              <a:t>+ Workstation Domain—Two common things to check on workstations are updates and antivirus software. Common exploits occur when systems aren’t patched.</a:t>
            </a:r>
            <a:br>
              <a:rPr lang="en-US" sz="1700" i="0" kern="1200" dirty="0" smtClean="0">
                <a:solidFill>
                  <a:schemeClr val="tx1"/>
                </a:solidFill>
                <a:effectLst/>
                <a:latin typeface="+mn-lt"/>
                <a:ea typeface="+mn-ea"/>
                <a:cs typeface="+mn-cs"/>
              </a:rPr>
            </a:br>
            <a:r>
              <a:rPr lang="en-US" sz="1700" i="0" kern="1200" dirty="0" smtClean="0">
                <a:solidFill>
                  <a:schemeClr val="tx1"/>
                </a:solidFill>
                <a:effectLst/>
                <a:latin typeface="+mn-lt"/>
                <a:ea typeface="+mn-ea"/>
                <a:cs typeface="+mn-cs"/>
              </a:rPr>
              <a:t>+ LAN-to-WAN Domain—This is the boundary between the public Internet and the private network. Attackers attempt to discover holes in the firewall and exploit them.</a:t>
            </a:r>
          </a:p>
          <a:p>
            <a:r>
              <a:rPr lang="en-US" sz="1700" i="0" kern="1200" dirty="0" smtClean="0">
                <a:solidFill>
                  <a:schemeClr val="tx1"/>
                </a:solidFill>
                <a:effectLst/>
                <a:latin typeface="+mn-lt"/>
                <a:ea typeface="+mn-ea"/>
                <a:cs typeface="+mn-cs"/>
              </a:rPr>
              <a:t>+ WAN Domain—This includes any Internet-facing servers. Common exploits against these systems are buffer overflow attacks.</a:t>
            </a:r>
          </a:p>
          <a:p>
            <a:r>
              <a:rPr lang="en-US" sz="1700" i="0" kern="1200" dirty="0" smtClean="0">
                <a:solidFill>
                  <a:schemeClr val="tx1"/>
                </a:solidFill>
                <a:effectLst/>
                <a:latin typeface="+mn-lt"/>
                <a:ea typeface="+mn-ea"/>
                <a:cs typeface="+mn-cs"/>
              </a:rPr>
              <a:t>+</a:t>
            </a:r>
            <a:r>
              <a:rPr lang="en-US" sz="1700" i="0" kern="1200" baseline="0" dirty="0" smtClean="0">
                <a:solidFill>
                  <a:schemeClr val="tx1"/>
                </a:solidFill>
                <a:effectLst/>
                <a:latin typeface="+mn-lt"/>
                <a:ea typeface="+mn-ea"/>
                <a:cs typeface="+mn-cs"/>
              </a:rPr>
              <a:t> Remote Access Domain—This includes dial-up remote access servers and virtual private network (VPN) servers. Common exploits attempt to break through the authentication and authorization process to access the internal network.</a:t>
            </a:r>
          </a:p>
          <a:p>
            <a:r>
              <a:rPr lang="en-US" sz="1700" i="0" kern="1200" baseline="0" dirty="0" smtClean="0">
                <a:solidFill>
                  <a:schemeClr val="tx1"/>
                </a:solidFill>
                <a:effectLst/>
                <a:latin typeface="+mn-lt"/>
                <a:ea typeface="+mn-ea"/>
                <a:cs typeface="+mn-cs"/>
              </a:rPr>
              <a:t>+ System/Application Domain—Exploits in this domain are dependent on the system or application. Database servers have specific exploits such as SQL injection attacks. Unpatched Web servers are commonly vulnerable to buffer overflow attacks. E-mail servers are vulnerable to spam infected with malware.</a:t>
            </a:r>
            <a:endParaRPr lang="en-US" sz="1700" i="0" kern="1200" dirty="0" smtClean="0">
              <a:solidFill>
                <a:schemeClr val="tx1"/>
              </a:solidFill>
              <a:effectLst/>
              <a:latin typeface="+mn-lt"/>
              <a:ea typeface="+mn-ea"/>
              <a:cs typeface="+mn-cs"/>
            </a:endParaRPr>
          </a:p>
          <a:p>
            <a:r>
              <a:rPr lang="en-US" sz="1700" i="0" kern="1200" dirty="0" smtClean="0">
                <a:solidFill>
                  <a:schemeClr val="tx1"/>
                </a:solidFill>
                <a:effectLst/>
                <a:latin typeface="+mn-lt"/>
                <a:ea typeface="+mn-ea"/>
                <a:cs typeface="+mn-cs"/>
              </a:rPr>
              <a:t>The following sections include details on some exploits:</a:t>
            </a:r>
            <a:br>
              <a:rPr lang="en-US" sz="1700" i="0" kern="1200" dirty="0" smtClean="0">
                <a:solidFill>
                  <a:schemeClr val="tx1"/>
                </a:solidFill>
                <a:effectLst/>
                <a:latin typeface="+mn-lt"/>
                <a:ea typeface="+mn-ea"/>
                <a:cs typeface="+mn-cs"/>
              </a:rPr>
            </a:br>
            <a:r>
              <a:rPr lang="en-US" sz="1700" i="0" kern="1200" dirty="0" smtClean="0">
                <a:solidFill>
                  <a:schemeClr val="tx1"/>
                </a:solidFill>
                <a:effectLst/>
                <a:latin typeface="+mn-lt"/>
                <a:ea typeface="+mn-ea"/>
                <a:cs typeface="+mn-cs"/>
              </a:rPr>
              <a:t>+ </a:t>
            </a:r>
            <a:r>
              <a:rPr lang="en-US" sz="1700" b="0" i="0" kern="1200" dirty="0" smtClean="0">
                <a:solidFill>
                  <a:schemeClr val="tx1"/>
                </a:solidFill>
                <a:effectLst/>
                <a:latin typeface="+mn-lt"/>
                <a:ea typeface="+mn-ea"/>
                <a:cs typeface="+mn-cs"/>
              </a:rPr>
              <a:t>Social engineering </a:t>
            </a:r>
            <a:r>
              <a:rPr lang="en-US" sz="1700" i="0" kern="1200" dirty="0" smtClean="0">
                <a:solidFill>
                  <a:schemeClr val="tx1"/>
                </a:solidFill>
                <a:effectLst/>
                <a:latin typeface="+mn-lt"/>
                <a:ea typeface="+mn-ea"/>
                <a:cs typeface="+mn-cs"/>
              </a:rPr>
              <a:t>attacks often succeed due to the trusting nature of people. As a simple example, consider piggybacking.</a:t>
            </a:r>
            <a:br>
              <a:rPr lang="en-US" sz="1700" i="0" kern="1200" dirty="0" smtClean="0">
                <a:solidFill>
                  <a:schemeClr val="tx1"/>
                </a:solidFill>
                <a:effectLst/>
                <a:latin typeface="+mn-lt"/>
                <a:ea typeface="+mn-ea"/>
                <a:cs typeface="+mn-cs"/>
              </a:rPr>
            </a:br>
            <a:r>
              <a:rPr lang="en-US" sz="1700" i="0" kern="1200" dirty="0" smtClean="0">
                <a:solidFill>
                  <a:schemeClr val="tx1"/>
                </a:solidFill>
                <a:effectLst/>
                <a:latin typeface="+mn-lt"/>
                <a:ea typeface="+mn-ea"/>
                <a:cs typeface="+mn-cs"/>
              </a:rPr>
              <a:t>+ MAC Flood Attack - In a MAC flood attack, the attacker sends hundreds of packets to the same port. However, she uses spoofing to change the MAC address so that the switch sees hundreds of MAC addresses from the same port. At some point, the switch can no longer keep up. It “fails open” and works like a hub.</a:t>
            </a:r>
          </a:p>
          <a:p>
            <a:r>
              <a:rPr lang="en-US" sz="1700" i="0" kern="1200" dirty="0" smtClean="0">
                <a:solidFill>
                  <a:schemeClr val="tx1"/>
                </a:solidFill>
                <a:effectLst/>
                <a:latin typeface="+mn-lt"/>
                <a:ea typeface="+mn-ea"/>
                <a:cs typeface="+mn-cs"/>
              </a:rPr>
              <a:t>+ TCP SYN Flood Attack - In a TCP SYN flood attack, an attacking system may send hundreds of SYN packets to start the TCP session. The attacking system never completes the handshake by sending the last ACK packet. This leaves hundreds of open sessions on the server while waiting for the ACK packet to complete the handshake. A TCP SYN flood attack consumes resources on a server and can cause the server to crash.</a:t>
            </a:r>
            <a:br>
              <a:rPr lang="en-US" sz="1700" i="0" kern="1200" dirty="0" smtClean="0">
                <a:solidFill>
                  <a:schemeClr val="tx1"/>
                </a:solidFill>
                <a:effectLst/>
                <a:latin typeface="+mn-lt"/>
                <a:ea typeface="+mn-ea"/>
                <a:cs typeface="+mn-cs"/>
              </a:rPr>
            </a:br>
            <a:endParaRPr lang="en-US" sz="1700" i="0" kern="1200" dirty="0" smtClean="0">
              <a:solidFill>
                <a:schemeClr val="tx1"/>
              </a:solidFill>
              <a:effectLst/>
              <a:latin typeface="+mn-lt"/>
              <a:ea typeface="+mn-ea"/>
              <a:cs typeface="+mn-cs"/>
            </a:endParaRPr>
          </a:p>
          <a:p>
            <a:r>
              <a:rPr lang="en-US" dirty="0" smtClean="0"/>
              <a:t>- Mitigate exploits with a gap analysis and remediation plan</a:t>
            </a:r>
          </a:p>
          <a:p>
            <a:r>
              <a:rPr lang="en-US" dirty="0" smtClean="0"/>
              <a:t>An exploit assessment will identify exploits that are mitigated. It will also identify exploits that are not mitigated. The difference between what is mitigated and what is not mitigated represents a gap in the security. A gap analysis report documents these differences.</a:t>
            </a:r>
          </a:p>
          <a:p>
            <a:r>
              <a:rPr lang="en-US" dirty="0" smtClean="0"/>
              <a:t>A remediation plan is often included with a gap analysis. It includes details on what you would need to do to close the gap. The goal is to ensure that all serious exploits are mitigated once the remediation plan is completed.</a:t>
            </a:r>
          </a:p>
          <a:p>
            <a:r>
              <a:rPr lang="en-US" dirty="0" smtClean="0"/>
              <a:t>- Implement configuration or change management</a:t>
            </a:r>
          </a:p>
          <a:p>
            <a:r>
              <a:rPr lang="en-US" dirty="0" smtClean="0"/>
              <a:t>Configuration management and change management can both help prevent or remediate exploits.</a:t>
            </a:r>
          </a:p>
          <a:p>
            <a:r>
              <a:rPr lang="en-US" dirty="0" smtClean="0"/>
              <a:t>In configuration management, you use standards to ensure that systems are configured similarly. Additionally, you perform compliance auditing to ensure that systems have not been</a:t>
            </a:r>
          </a:p>
          <a:p>
            <a:r>
              <a:rPr lang="en-US" dirty="0" smtClean="0"/>
              <a:t>improperly modified. When you use configuration management techniques, you have a higher level of confidence that systems are protected against exploits.</a:t>
            </a:r>
          </a:p>
          <a:p>
            <a:endParaRPr lang="en-US" dirty="0" smtClean="0"/>
          </a:p>
          <a:p>
            <a:r>
              <a:rPr lang="en-US" dirty="0" smtClean="0"/>
              <a:t>- Verify and validate the exploit has been mitigated</a:t>
            </a:r>
          </a:p>
          <a:p>
            <a:r>
              <a:rPr lang="en-US" dirty="0" smtClean="0"/>
              <a:t>After you have deployed countermeasures or controls to mitigate an exploit, you need to ensure that they work. In other words, you need to repeat the testing to ensure that the exploit has been mitigated.</a:t>
            </a:r>
          </a:p>
          <a:p>
            <a:r>
              <a:rPr lang="en-US" dirty="0" smtClean="0"/>
              <a:t>Two possibilities exist. One, the control may not work at all. If this is the case, it needs to be replaced. Two, the configuration may need to be slightly modified to work completely. For example, certain settings may have been required when the control was first deployed, but were missed. You can go back, make these changes, and test the control again.</a:t>
            </a:r>
          </a:p>
          <a:p>
            <a:r>
              <a:rPr lang="en-US" dirty="0" smtClean="0"/>
              <a:t>The easiest way to verify that an exploit has been mitigated is the same way you identified it originally. If a vulnerability scan found the problem, run it again. If an audit identified the problem, audit the specifics related to the exploit.</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12</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Get permission first</a:t>
            </a:r>
          </a:p>
          <a:p>
            <a:r>
              <a:rPr lang="en-US" dirty="0" smtClean="0"/>
              <a:t>An exploit assessment can take a system down. Ensure that management understands the risks and approves the process. Without permission, several issues can arise.</a:t>
            </a:r>
          </a:p>
          <a:p>
            <a:r>
              <a:rPr lang="en-US" dirty="0" smtClean="0"/>
              <a:t>- Identify as many exploits as possible</a:t>
            </a:r>
          </a:p>
          <a:p>
            <a:r>
              <a:rPr lang="en-US" dirty="0" smtClean="0"/>
              <a:t>Use all of the tools available with vulnerability assessments to identify possible exploits. Examine all seven domains of a typical IT infrastructure.</a:t>
            </a:r>
          </a:p>
          <a:p>
            <a:r>
              <a:rPr lang="en-US" dirty="0" smtClean="0"/>
              <a:t>- Use a gap analysis for legal compliance</a:t>
            </a:r>
          </a:p>
          <a:p>
            <a:r>
              <a:rPr lang="en-US" dirty="0" smtClean="0"/>
              <a:t>The gap analysis identifies the differences between what is needed and what you have in place. This provides formal documentation to show that you are taking steps to become compliant with the law.</a:t>
            </a:r>
          </a:p>
          <a:p>
            <a:r>
              <a:rPr lang="en-US" dirty="0" smtClean="0"/>
              <a:t>- Verify that exploits have been mitigated</a:t>
            </a:r>
          </a:p>
          <a:p>
            <a:r>
              <a:rPr lang="en-US" dirty="0" smtClean="0"/>
              <a:t>After you’ve implemented controls to mitigate exploits, ensure that they work. Use the same techniques you originally used to discover the exploit to verify it is mitigated.</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13</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 threat assessment identifies and evaluates potential threats. The goal is to identify as many potential threats as possible. You then evaluate the threats. One important element is an estimate of a threat’s frequency.</a:t>
            </a:r>
          </a:p>
          <a:p>
            <a:r>
              <a:rPr lang="en-US" dirty="0" smtClean="0"/>
              <a:t>- Threats</a:t>
            </a:r>
          </a:p>
          <a:p>
            <a:r>
              <a:rPr lang="en-US" dirty="0" smtClean="0"/>
              <a:t>+ Impact on confidentiality - Any unauthorized disclosure of data. You can apply access controls to ensure only specific users have access to data. Encryption techniques also help to protect confidentiality.</a:t>
            </a:r>
          </a:p>
          <a:p>
            <a:r>
              <a:rPr lang="en-US" dirty="0" smtClean="0"/>
              <a:t>+ Impact on integrity - The modification or destruction of data. Access controls protect data from malicious attackers who want to modify or destroy data. Hashing techniques verify integrity by detecting if the data has been modified.</a:t>
            </a:r>
          </a:p>
          <a:p>
            <a:r>
              <a:rPr lang="en-US" dirty="0" smtClean="0"/>
              <a:t>+ Impact on availability - The availability of any service or system. Different fault-tolerance strategies ensure that systems and services continue to operate even if an outage occurs. Data is backed up to ensure it can be restored even if data is lost or becomes corrupt.</a:t>
            </a:r>
          </a:p>
        </p:txBody>
      </p:sp>
      <p:sp>
        <p:nvSpPr>
          <p:cNvPr id="4" name="Slide Number Placeholder 3"/>
          <p:cNvSpPr>
            <a:spLocks noGrp="1"/>
          </p:cNvSpPr>
          <p:nvPr>
            <p:ph type="sldNum" sz="quarter" idx="10"/>
          </p:nvPr>
        </p:nvSpPr>
        <p:spPr/>
        <p:txBody>
          <a:bodyPr/>
          <a:lstStyle/>
          <a:p>
            <a:fld id="{CB2225C5-C545-48D1-A371-75073334B0A0}" type="slidenum">
              <a:rPr lang="en-US" smtClean="0"/>
              <a:t>3</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Review Historical Data</a:t>
            </a:r>
          </a:p>
          <a:p>
            <a:r>
              <a:rPr lang="en-US" dirty="0" smtClean="0"/>
              <a:t>One of the best ways to determine what threats exist is to analyze past incidents. This includes:</a:t>
            </a:r>
          </a:p>
          <a:p>
            <a:r>
              <a:rPr lang="en-US" dirty="0" smtClean="0"/>
              <a:t>+ Organization Historical Data. You can review an organization’s historical data to identify past incidents from threats. They can come from: external attackers, natural events (equipment failure, software failure, data lost), internal users (disgruntled employee).</a:t>
            </a:r>
          </a:p>
          <a:p>
            <a:r>
              <a:rPr lang="en-US" dirty="0" smtClean="0"/>
              <a:t>Reference: the principles of "need to know" and "least privilege"</a:t>
            </a:r>
          </a:p>
          <a:p>
            <a:r>
              <a:rPr lang="en-US" dirty="0" smtClean="0"/>
              <a:t>+ Similar Organization’s Historical Data. Many threats are common to similar organizations. By identifying the threats against similar organizations, you can identify possible threats against your organization.</a:t>
            </a:r>
          </a:p>
          <a:p>
            <a:r>
              <a:rPr lang="en-US" dirty="0" smtClean="0"/>
              <a:t>+ Local Area Data. Primary considerations for the local area are weather conditions and natural disasters. If a location is on the coast, and the coast has had hurricanes in the past, it will likely have hurricanes in the future. </a:t>
            </a:r>
          </a:p>
          <a:p>
            <a:r>
              <a:rPr lang="en-US" dirty="0" smtClean="0"/>
              <a:t>- Threat Modeling</a:t>
            </a:r>
          </a:p>
          <a:p>
            <a:r>
              <a:rPr lang="en-US" dirty="0" smtClean="0"/>
              <a:t>You perform threat modeling before writing an application or deploying a system. This is done when security is considered throughout the full life cycle of a product or service. </a:t>
            </a:r>
          </a:p>
          <a:p>
            <a:r>
              <a:rPr lang="en-US" dirty="0" smtClean="0"/>
              <a:t>+ You first need to identify the assets you want to evaluate.</a:t>
            </a:r>
          </a:p>
          <a:p>
            <a:r>
              <a:rPr lang="en-US" dirty="0" smtClean="0"/>
              <a:t>+ Change your perspective. Instead of thinking like an administrator, you try to think like an adversary.</a:t>
            </a:r>
          </a:p>
          <a:p>
            <a:r>
              <a:rPr lang="en-US" dirty="0" smtClean="0"/>
              <a:t>+ Use the seven domains of a typical IT infrastructure.</a:t>
            </a:r>
          </a:p>
        </p:txBody>
      </p:sp>
      <p:sp>
        <p:nvSpPr>
          <p:cNvPr id="4" name="Slide Number Placeholder 3"/>
          <p:cNvSpPr>
            <a:spLocks noGrp="1"/>
          </p:cNvSpPr>
          <p:nvPr>
            <p:ph type="sldNum" sz="quarter" idx="10"/>
          </p:nvPr>
        </p:nvSpPr>
        <p:spPr/>
        <p:txBody>
          <a:bodyPr/>
          <a:lstStyle/>
          <a:p>
            <a:fld id="{CB2225C5-C545-48D1-A371-75073334B0A0}" type="slidenum">
              <a:rPr lang="en-US" smtClean="0"/>
              <a:t>4</a:t>
            </a:fld>
            <a:endParaRPr lang="en-US" dirty="0"/>
          </a:p>
        </p:txBody>
      </p:sp>
    </p:spTree>
    <p:extLst>
      <p:ext uri="{BB962C8B-B14F-4D97-AF65-F5344CB8AC3E}">
        <p14:creationId xmlns:p14="http://schemas.microsoft.com/office/powerpoint/2010/main" val="3666063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CB2225C5-C545-48D1-A371-75073334B0A0}" type="slidenum">
              <a:rPr lang="en-US" smtClean="0"/>
              <a:t>5</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CB2225C5-C545-48D1-A371-75073334B0A0}" type="slidenum">
              <a:rPr lang="en-US" smtClean="0"/>
              <a:t>6</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Internal assessments - Security professionals try to exploit the internal system to see what they can learn about vulnerabilities. Some large companies have dedicated staff that regularly perform assessments. A smaller company could assign this as an extra task for an IT administrator.</a:t>
            </a:r>
          </a:p>
          <a:p>
            <a:r>
              <a:rPr lang="en-US" dirty="0" smtClean="0"/>
              <a:t>- External assessments - Personnel outside the company try to exploit the system to see what they can learn. These are consultants hired to assess the security. Outside consultants provide a fresh look at your system. They are usually very good at quickly identifying weaknesses.</a:t>
            </a:r>
          </a:p>
        </p:txBody>
      </p:sp>
      <p:sp>
        <p:nvSpPr>
          <p:cNvPr id="4" name="Slide Number Placeholder 3"/>
          <p:cNvSpPr>
            <a:spLocks noGrp="1"/>
          </p:cNvSpPr>
          <p:nvPr>
            <p:ph type="sldNum" sz="quarter" idx="10"/>
          </p:nvPr>
        </p:nvSpPr>
        <p:spPr/>
        <p:txBody>
          <a:bodyPr/>
          <a:lstStyle/>
          <a:p>
            <a:fld id="{CB2225C5-C545-48D1-A371-75073334B0A0}" type="slidenum">
              <a:rPr lang="en-US" smtClean="0"/>
              <a:t>7</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Documentation Review</a:t>
            </a:r>
          </a:p>
          <a:p>
            <a:r>
              <a:rPr lang="en-US" dirty="0" smtClean="0"/>
              <a:t>The documentation can be from multiple sources:</a:t>
            </a:r>
          </a:p>
          <a:p>
            <a:r>
              <a:rPr lang="en-US" dirty="0" smtClean="0"/>
              <a:t>+ Incidents - If any security incidents have occurred, you should review the documentation from the incident. Often, the cause of an incident is directly related</a:t>
            </a:r>
          </a:p>
          <a:p>
            <a:r>
              <a:rPr lang="en-US" dirty="0" smtClean="0"/>
              <a:t>to a vulnerability.</a:t>
            </a:r>
          </a:p>
          <a:p>
            <a:r>
              <a:rPr lang="en-US" dirty="0" smtClean="0"/>
              <a:t>+ Outage reports - You can investigate any outage that has affected the mission of the business. If the outage affected the bottom line, you can probably identify</a:t>
            </a:r>
          </a:p>
          <a:p>
            <a:r>
              <a:rPr lang="en-US" dirty="0" smtClean="0"/>
              <a:t>a vulnerability.</a:t>
            </a:r>
          </a:p>
          <a:p>
            <a:r>
              <a:rPr lang="en-US" dirty="0" smtClean="0"/>
              <a:t>+ Assessment reports - Past assessment reports should be reviewed. This helps identify common problems. It also helps identify problems that have not been corrected.</a:t>
            </a:r>
          </a:p>
          <a:p>
            <a:r>
              <a:rPr lang="en-US" dirty="0" smtClean="0"/>
              <a:t>- Review of System Logs, Audit Trails, and Intrusion Detection System Outputs</a:t>
            </a:r>
          </a:p>
          <a:p>
            <a:r>
              <a:rPr lang="en-US" dirty="0" smtClean="0"/>
              <a:t>+ System Log - They log data based on what the system is doing.</a:t>
            </a:r>
          </a:p>
          <a:p>
            <a:r>
              <a:rPr lang="en-US" dirty="0" smtClean="0"/>
              <a:t>You can determine what is happening to a system by reviewing the system logs. Some events such as warnings and errors will jump right out, indicating obvious problems.</a:t>
            </a:r>
          </a:p>
          <a:p>
            <a:r>
              <a:rPr lang="en-US" dirty="0" smtClean="0"/>
              <a:t>+ Audit Trails - An audit trail is a series of events recorded in one or more logs.</a:t>
            </a:r>
          </a:p>
          <a:p>
            <a:r>
              <a:rPr lang="en-US" dirty="0" smtClean="0"/>
              <a:t>Any type of audit log attempts to log at least who, what, when, and where. Auditable events are any events that you want to track.</a:t>
            </a:r>
          </a:p>
          <a:p>
            <a:r>
              <a:rPr lang="en-US" dirty="0" smtClean="0"/>
              <a:t>+ Intrusion Detection System Outputs - an intrusion detection system (IDS) is able to monitor a network or system and send an alert when an intrusion is detected. A host-based IDS is installed on a single system. A network-based IDS has several monitoring agents installed throughout the network that report to a central server.</a:t>
            </a:r>
          </a:p>
          <a:p>
            <a:r>
              <a:rPr lang="en-US" dirty="0" smtClean="0"/>
              <a:t>- Vulnerability Scans and Other Assessment Tools</a:t>
            </a:r>
          </a:p>
          <a:p>
            <a:r>
              <a:rPr lang="en-US" dirty="0" smtClean="0"/>
              <a:t>Many tools are available to perform vulnerability scans within a network. These include Nmap, Nessus, SATAN, and SAINT.</a:t>
            </a:r>
          </a:p>
          <a:p>
            <a:r>
              <a:rPr lang="en-US" dirty="0" smtClean="0"/>
              <a:t>Benefits:</a:t>
            </a:r>
          </a:p>
          <a:p>
            <a:r>
              <a:rPr lang="en-US" dirty="0" smtClean="0"/>
              <a:t>+ Identify vulnerabilities - They provide a fast and easy method to identify vulnerabilities.</a:t>
            </a:r>
          </a:p>
          <a:p>
            <a:r>
              <a:rPr lang="en-US" dirty="0" smtClean="0"/>
              <a:t>+ Scan systems and network - Vulnerability scanners can inspect and detect problems on the network and on individual hosts. They can detect vulnerabilities</a:t>
            </a:r>
          </a:p>
          <a:p>
            <a:r>
              <a:rPr lang="en-US" dirty="0" smtClean="0"/>
              <a:t>based on the operating system, applications, and services installed on the host. They can detect open ports and access points on the network.</a:t>
            </a:r>
          </a:p>
          <a:p>
            <a:r>
              <a:rPr lang="en-US" dirty="0" smtClean="0"/>
              <a:t>+ Provide metrics - If you can measure something, you can identify progress. This is also true with vulnerabilities.</a:t>
            </a:r>
          </a:p>
          <a:p>
            <a:r>
              <a:rPr lang="en-US" dirty="0" smtClean="0"/>
              <a:t>+ Document results - The resulting documentation provides input for internal reports. It also provides documentation for compliance. You can use scanner reports to prove compliance with different laws and regulations.</a:t>
            </a:r>
          </a:p>
          <a:p>
            <a:r>
              <a:rPr lang="en-US" dirty="0" smtClean="0"/>
              <a:t>Weaknesses:</a:t>
            </a:r>
          </a:p>
          <a:p>
            <a:r>
              <a:rPr lang="en-US" dirty="0" smtClean="0"/>
              <a:t>+ They must be updated regularly. Threats change. Systems change.</a:t>
            </a:r>
          </a:p>
          <a:p>
            <a:r>
              <a:rPr lang="en-US" dirty="0" smtClean="0"/>
              <a:t>+ Many scanners also have a high false positive error rate.</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8</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Audits and Personnel Interviews</a:t>
            </a:r>
          </a:p>
          <a:p>
            <a:r>
              <a:rPr lang="en-US" dirty="0" smtClean="0"/>
              <a:t>An audit is performed to check compliance with rules and guidelines. A VA audit checks compliance with internal policies. In other words, an audit will check to see if an organization is following the policies that are in place.</a:t>
            </a:r>
          </a:p>
          <a:p>
            <a:r>
              <a:rPr lang="en-US" dirty="0" smtClean="0"/>
              <a:t>Example: reveal email password -&gt; phishing</a:t>
            </a:r>
          </a:p>
          <a:p>
            <a:r>
              <a:rPr lang="en-US" dirty="0" smtClean="0"/>
              <a:t>- Process Analysis and Output Analysis</a:t>
            </a:r>
          </a:p>
          <a:p>
            <a:r>
              <a:rPr lang="en-US" dirty="0" smtClean="0"/>
              <a:t>Process analysis is performed in some systems to determine if vulnerabilities exist in the process. In other words, instead of just looking at the output, you evaluate the</a:t>
            </a:r>
          </a:p>
          <a:p>
            <a:r>
              <a:rPr lang="en-US" dirty="0" smtClean="0"/>
              <a:t>processes used to determine the output.</a:t>
            </a:r>
          </a:p>
          <a:p>
            <a:r>
              <a:rPr lang="en-US" dirty="0" smtClean="0"/>
              <a:t>- System testing</a:t>
            </a:r>
          </a:p>
          <a:p>
            <a:r>
              <a:rPr lang="en-US" dirty="0" smtClean="0"/>
              <a:t>System testing is used to test individual systems for vulnerabilities. This includes individual servers and individual end-user systems.</a:t>
            </a:r>
          </a:p>
          <a:p>
            <a:r>
              <a:rPr lang="en-US" dirty="0" smtClean="0"/>
              <a:t>+ Functionality Testing - Functionality testing is primarily used with software development. It helps ensure that a product meets the functional requirements or specifications defined for the product.</a:t>
            </a:r>
          </a:p>
          <a:p>
            <a:r>
              <a:rPr lang="en-US" dirty="0" smtClean="0"/>
              <a:t>+ Access Controls Testing - Access controls testing verifies user rights and permissions. A "right" grants the authority to perform an action on a system, such as to restart it. A "permission" grants access to a resource, such as a file or printer.</a:t>
            </a:r>
          </a:p>
          <a:p>
            <a:r>
              <a:rPr lang="en-US" dirty="0" smtClean="0"/>
              <a:t>+ Penetration Testing - Penetration testing attempts to exploit vulnerabilities. In other words, you’ll often complete a VA to discover vulnerabilities. You’ll then</a:t>
            </a:r>
          </a:p>
          <a:p>
            <a:r>
              <a:rPr lang="en-US" dirty="0" smtClean="0"/>
              <a:t>perform a penetration test to see if a vulnerability can be exploited.</a:t>
            </a:r>
          </a:p>
          <a:p>
            <a:r>
              <a:rPr lang="en-US" dirty="0" smtClean="0"/>
              <a:t>+ Transaction and Applications Testing - Transaction and application testing ensures that an application will function correctly with a back-end database.</a:t>
            </a:r>
          </a:p>
        </p:txBody>
      </p:sp>
      <p:sp>
        <p:nvSpPr>
          <p:cNvPr id="4" name="Slide Number Placeholder 3"/>
          <p:cNvSpPr>
            <a:spLocks noGrp="1"/>
          </p:cNvSpPr>
          <p:nvPr>
            <p:ph type="sldNum" sz="quarter" idx="10"/>
          </p:nvPr>
        </p:nvSpPr>
        <p:spPr/>
        <p:txBody>
          <a:bodyPr/>
          <a:lstStyle/>
          <a:p>
            <a:fld id="{CB2225C5-C545-48D1-A371-75073334B0A0}" type="slidenum">
              <a:rPr lang="en-US" smtClean="0"/>
              <a:t>9</a:t>
            </a:fld>
            <a:endParaRPr lang="en-US" dirty="0"/>
          </a:p>
        </p:txBody>
      </p:sp>
    </p:spTree>
    <p:extLst>
      <p:ext uri="{BB962C8B-B14F-4D97-AF65-F5344CB8AC3E}">
        <p14:creationId xmlns:p14="http://schemas.microsoft.com/office/powerpoint/2010/main" val="890688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Vulnerability Assessment Report</a:t>
            </a:r>
          </a:p>
          <a:p>
            <a:r>
              <a:rPr lang="en-US" dirty="0" smtClean="0"/>
              <a:t>+ Table of contents</a:t>
            </a:r>
          </a:p>
          <a:p>
            <a:r>
              <a:rPr lang="en-US" dirty="0" smtClean="0"/>
              <a:t>+ Executive summary. Provides a short summary of the report.</a:t>
            </a:r>
          </a:p>
          <a:p>
            <a:r>
              <a:rPr lang="en-US" dirty="0" smtClean="0"/>
              <a:t>+ Methods. Identifies what tools were used to perform the assessment. It should include enough detail so that someone else is able to reproduce the results.</a:t>
            </a:r>
          </a:p>
          <a:p>
            <a:r>
              <a:rPr lang="en-US" dirty="0" smtClean="0"/>
              <a:t>+ Results. It lists discovered vulnerabilities. Whenever possible, this section should also include estimates on the likelihood of the vulnerability being exploited.</a:t>
            </a:r>
          </a:p>
          <a:p>
            <a:r>
              <a:rPr lang="en-US" dirty="0" smtClean="0"/>
              <a:t>+ Recommendations. The recommendations section identifies what vulnerabilities are serious and which ones are minor. If available, controls and countermeasures can also be included.</a:t>
            </a:r>
            <a:endParaRPr lang="en-US" dirty="0"/>
          </a:p>
        </p:txBody>
      </p:sp>
      <p:sp>
        <p:nvSpPr>
          <p:cNvPr id="4" name="Slide Number Placeholder 3"/>
          <p:cNvSpPr>
            <a:spLocks noGrp="1"/>
          </p:cNvSpPr>
          <p:nvPr>
            <p:ph type="sldNum" sz="quarter" idx="10"/>
          </p:nvPr>
        </p:nvSpPr>
        <p:spPr/>
        <p:txBody>
          <a:bodyPr/>
          <a:lstStyle/>
          <a:p>
            <a:fld id="{CB2225C5-C545-48D1-A371-75073334B0A0}" type="slidenum">
              <a:rPr lang="en-US" smtClean="0"/>
              <a:t>10</a:t>
            </a:fld>
            <a:endParaRPr lang="en-US" dirty="0"/>
          </a:p>
        </p:txBody>
      </p:sp>
    </p:spTree>
    <p:extLst>
      <p:ext uri="{BB962C8B-B14F-4D97-AF65-F5344CB8AC3E}">
        <p14:creationId xmlns:p14="http://schemas.microsoft.com/office/powerpoint/2010/main" val="8906887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2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62400" y="3296653"/>
            <a:ext cx="10668000" cy="4932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343400" y="3809999"/>
            <a:ext cx="10073640" cy="2193239"/>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4343400" y="6172200"/>
            <a:ext cx="10088880" cy="1188720"/>
          </a:xfrm>
        </p:spPr>
        <p:txBody>
          <a:bodyPr/>
          <a:lstStyle>
            <a:lvl1pPr marL="0" indent="0" algn="ctr">
              <a:buNone/>
              <a:defRPr>
                <a:solidFill>
                  <a:schemeClr val="bg1"/>
                </a:solidFill>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530ADB-D493-45AC-BF46-4260E59E8AA8}" type="datetime1">
              <a:rPr lang="en-US" smtClean="0"/>
              <a:t>1/7/2018</a:t>
            </a:fld>
            <a:endParaRPr lang="en-US" dirty="0"/>
          </a:p>
        </p:txBody>
      </p:sp>
      <p:sp>
        <p:nvSpPr>
          <p:cNvPr id="5" name="Footer Placeholder 4"/>
          <p:cNvSpPr>
            <a:spLocks noGrp="1"/>
          </p:cNvSpPr>
          <p:nvPr>
            <p:ph type="ftr" sz="quarter" idx="11"/>
          </p:nvPr>
        </p:nvSpPr>
        <p:spPr/>
        <p:txBody>
          <a:bodyPr/>
          <a:lstStyle>
            <a:lvl1pPr>
              <a:defRPr u="sng"/>
            </a:lvl1pPr>
          </a:lstStyle>
          <a:p>
            <a:r>
              <a:rPr lang="en-US" dirty="0" smtClean="0"/>
              <a:t>http://fpt.edu.vn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8" name="Picture 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2447" y="185990"/>
            <a:ext cx="6194956" cy="1109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329566"/>
            <a:ext cx="3291840" cy="702183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20" y="329566"/>
            <a:ext cx="9631680" cy="702183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6D506B-F4A2-437D-A3F4-660F616C6EDE}" type="datetime1">
              <a:rPr lang="en-US" smtClean="0"/>
              <a:t>1/7/2018</a:t>
            </a:fld>
            <a:endParaRPr lang="en-US" dirty="0"/>
          </a:p>
        </p:txBody>
      </p:sp>
      <p:sp>
        <p:nvSpPr>
          <p:cNvPr id="5" name="Footer Placeholder 4"/>
          <p:cNvSpPr>
            <a:spLocks noGrp="1"/>
          </p:cNvSpPr>
          <p:nvPr>
            <p:ph type="ftr" sz="quarter" idx="11"/>
          </p:nvPr>
        </p:nvSpPr>
        <p:spPr/>
        <p:txBody>
          <a:bodyPr/>
          <a:lstStyle/>
          <a:p>
            <a:r>
              <a:rPr lang="en-US" dirty="0" smtClean="0"/>
              <a:t>http://fpt.edu.vn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220202"/>
            <a:ext cx="13167360" cy="13716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6D62DC-3211-4391-89F3-166EE23EF44B}" type="datetime1">
              <a:rPr lang="en-US" smtClean="0"/>
              <a:t>1/7/2018</a:t>
            </a:fld>
            <a:endParaRPr lang="en-US" dirty="0"/>
          </a:p>
        </p:txBody>
      </p:sp>
      <p:sp>
        <p:nvSpPr>
          <p:cNvPr id="5" name="Footer Placeholder 4"/>
          <p:cNvSpPr>
            <a:spLocks noGrp="1"/>
          </p:cNvSpPr>
          <p:nvPr>
            <p:ph type="ftr" sz="quarter" idx="11"/>
          </p:nvPr>
        </p:nvSpPr>
        <p:spPr/>
        <p:txBody>
          <a:bodyPr/>
          <a:lstStyle/>
          <a:p>
            <a:r>
              <a:rPr lang="en-US" dirty="0" smtClean="0"/>
              <a:t>http://fpt.edu.vn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8" name="Picture 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447" y="185990"/>
            <a:ext cx="2905553" cy="520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5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437120" y="1920240"/>
            <a:ext cx="6461760" cy="543115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12B585-3541-47D9-8BBD-8B3377140B75}" type="datetime1">
              <a:rPr lang="en-US" smtClean="0"/>
              <a:t>1/7/2018</a:t>
            </a:fld>
            <a:endParaRPr lang="en-US" dirty="0"/>
          </a:p>
        </p:txBody>
      </p:sp>
      <p:sp>
        <p:nvSpPr>
          <p:cNvPr id="6" name="Footer Placeholder 5"/>
          <p:cNvSpPr>
            <a:spLocks noGrp="1"/>
          </p:cNvSpPr>
          <p:nvPr>
            <p:ph type="ftr" sz="quarter" idx="11"/>
          </p:nvPr>
        </p:nvSpPr>
        <p:spPr/>
        <p:txBody>
          <a:bodyPr/>
          <a:lstStyle/>
          <a:p>
            <a:r>
              <a:rPr lang="en-US" dirty="0" smtClean="0"/>
              <a:t>http://fpt.edu.vn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31520" y="1842136"/>
            <a:ext cx="6464301"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731520" y="2609850"/>
            <a:ext cx="6464301"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432041" y="1842136"/>
            <a:ext cx="6466840" cy="767714"/>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7432041" y="2609850"/>
            <a:ext cx="6466840"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71F8B4-FB33-4F34-BFE4-2613DD4027CC}" type="datetime1">
              <a:rPr lang="en-US" smtClean="0"/>
              <a:t>1/7/2018</a:t>
            </a:fld>
            <a:endParaRPr lang="en-US" dirty="0"/>
          </a:p>
        </p:txBody>
      </p:sp>
      <p:sp>
        <p:nvSpPr>
          <p:cNvPr id="8" name="Footer Placeholder 7"/>
          <p:cNvSpPr>
            <a:spLocks noGrp="1"/>
          </p:cNvSpPr>
          <p:nvPr>
            <p:ph type="ftr" sz="quarter" idx="11"/>
          </p:nvPr>
        </p:nvSpPr>
        <p:spPr/>
        <p:txBody>
          <a:bodyPr/>
          <a:lstStyle/>
          <a:p>
            <a:r>
              <a:rPr lang="en-US" dirty="0" smtClean="0"/>
              <a:t>http://fpt.edu.vn </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998CD9-8ED9-4980-89A5-FE836181FD1A}" type="datetime1">
              <a:rPr lang="en-US" smtClean="0"/>
              <a:t>1/7/2018</a:t>
            </a:fld>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F291C3-CC28-4837-B1D3-0422CB53E99F}" type="datetime1">
              <a:rPr lang="en-US" smtClean="0"/>
              <a:t>1/7/2018</a:t>
            </a:fld>
            <a:endParaRPr lang="en-US" dirty="0"/>
          </a:p>
        </p:txBody>
      </p:sp>
      <p:sp>
        <p:nvSpPr>
          <p:cNvPr id="3" name="Footer Placeholder 2"/>
          <p:cNvSpPr>
            <a:spLocks noGrp="1"/>
          </p:cNvSpPr>
          <p:nvPr>
            <p:ph type="ftr" sz="quarter" idx="11"/>
          </p:nvPr>
        </p:nvSpPr>
        <p:spPr/>
        <p:txBody>
          <a:bodyPr/>
          <a:lstStyle/>
          <a:p>
            <a:r>
              <a:rPr lang="en-US" dirty="0" smtClean="0"/>
              <a:t>http://fpt.edu.vn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21" y="327660"/>
            <a:ext cx="4813301" cy="1394460"/>
          </a:xfrm>
        </p:spPr>
        <p:txBody>
          <a:bodyPr anchor="b"/>
          <a:lstStyle>
            <a:lvl1pPr algn="l">
              <a:defRPr sz="2900" b="1"/>
            </a:lvl1pPr>
          </a:lstStyle>
          <a:p>
            <a:r>
              <a:rPr lang="en-US" smtClean="0"/>
              <a:t>Click to edit Master title style</a:t>
            </a:r>
            <a:endParaRPr lang="en-US"/>
          </a:p>
        </p:txBody>
      </p:sp>
      <p:sp>
        <p:nvSpPr>
          <p:cNvPr id="3" name="Content Placeholder 2"/>
          <p:cNvSpPr>
            <a:spLocks noGrp="1"/>
          </p:cNvSpPr>
          <p:nvPr>
            <p:ph idx="1"/>
          </p:nvPr>
        </p:nvSpPr>
        <p:spPr>
          <a:xfrm>
            <a:off x="5720080" y="327660"/>
            <a:ext cx="8178800" cy="7023736"/>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31521" y="1722120"/>
            <a:ext cx="4813301" cy="5629276"/>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1C2FC1-1239-4FA4-9128-DC1E50148BAC}" type="datetime1">
              <a:rPr lang="en-US" smtClean="0"/>
              <a:t>1/7/2018</a:t>
            </a:fld>
            <a:endParaRPr lang="en-US" dirty="0"/>
          </a:p>
        </p:txBody>
      </p:sp>
      <p:sp>
        <p:nvSpPr>
          <p:cNvPr id="6" name="Footer Placeholder 5"/>
          <p:cNvSpPr>
            <a:spLocks noGrp="1"/>
          </p:cNvSpPr>
          <p:nvPr>
            <p:ph type="ftr" sz="quarter" idx="11"/>
          </p:nvPr>
        </p:nvSpPr>
        <p:spPr/>
        <p:txBody>
          <a:bodyPr/>
          <a:lstStyle/>
          <a:p>
            <a:r>
              <a:rPr lang="en-US" dirty="0" smtClean="0"/>
              <a:t>http://fpt.edu.vn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67661" y="5760720"/>
            <a:ext cx="8778240" cy="680086"/>
          </a:xfrm>
        </p:spPr>
        <p:txBody>
          <a:bodyPr anchor="b"/>
          <a:lstStyle>
            <a:lvl1pPr algn="l">
              <a:defRPr sz="2900" b="1"/>
            </a:lvl1pPr>
          </a:lstStyle>
          <a:p>
            <a:r>
              <a:rPr lang="en-US" smtClean="0"/>
              <a:t>Click to edit Master title style</a:t>
            </a:r>
            <a:endParaRPr lang="en-US"/>
          </a:p>
        </p:txBody>
      </p:sp>
      <p:sp>
        <p:nvSpPr>
          <p:cNvPr id="3" name="Picture Placeholder 2"/>
          <p:cNvSpPr>
            <a:spLocks noGrp="1"/>
          </p:cNvSpPr>
          <p:nvPr>
            <p:ph type="pic" idx="1"/>
          </p:nvPr>
        </p:nvSpPr>
        <p:spPr>
          <a:xfrm>
            <a:off x="2867661" y="735330"/>
            <a:ext cx="8778240" cy="493776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endParaRPr lang="en-US" dirty="0"/>
          </a:p>
        </p:txBody>
      </p:sp>
      <p:sp>
        <p:nvSpPr>
          <p:cNvPr id="4" name="Text Placeholder 3"/>
          <p:cNvSpPr>
            <a:spLocks noGrp="1"/>
          </p:cNvSpPr>
          <p:nvPr>
            <p:ph type="body" sz="half" idx="2"/>
          </p:nvPr>
        </p:nvSpPr>
        <p:spPr>
          <a:xfrm>
            <a:off x="2867661" y="6440806"/>
            <a:ext cx="8778240" cy="965834"/>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4FCE8-70A6-41B0-B40B-C5ACD78587E7}" type="datetime1">
              <a:rPr lang="en-US" smtClean="0"/>
              <a:t>1/7/2018</a:t>
            </a:fld>
            <a:endParaRPr lang="en-US" dirty="0"/>
          </a:p>
        </p:txBody>
      </p:sp>
      <p:sp>
        <p:nvSpPr>
          <p:cNvPr id="6" name="Footer Placeholder 5"/>
          <p:cNvSpPr>
            <a:spLocks noGrp="1"/>
          </p:cNvSpPr>
          <p:nvPr>
            <p:ph type="ftr" sz="quarter" idx="11"/>
          </p:nvPr>
        </p:nvSpPr>
        <p:spPr/>
        <p:txBody>
          <a:bodyPr/>
          <a:lstStyle/>
          <a:p>
            <a:r>
              <a:rPr lang="en-US" dirty="0" smtClean="0"/>
              <a:t>http://fpt.edu.vn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5F6F97-0478-4E11-BEB1-1B02135CEC51}" type="datetime1">
              <a:rPr lang="en-US" smtClean="0"/>
              <a:t>1/7/2018</a:t>
            </a:fld>
            <a:endParaRPr lang="en-US" dirty="0"/>
          </a:p>
        </p:txBody>
      </p:sp>
      <p:sp>
        <p:nvSpPr>
          <p:cNvPr id="5" name="Footer Placeholder 4"/>
          <p:cNvSpPr>
            <a:spLocks noGrp="1"/>
          </p:cNvSpPr>
          <p:nvPr>
            <p:ph type="ftr" sz="quarter" idx="11"/>
          </p:nvPr>
        </p:nvSpPr>
        <p:spPr/>
        <p:txBody>
          <a:bodyPr/>
          <a:lstStyle/>
          <a:p>
            <a:r>
              <a:rPr lang="en-US" dirty="0" smtClean="0"/>
              <a:t>http://fpt.edu.vn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29566"/>
            <a:ext cx="13167360" cy="1371600"/>
          </a:xfrm>
          <a:prstGeom prst="rect">
            <a:avLst/>
          </a:prstGeom>
        </p:spPr>
        <p:txBody>
          <a:bodyPr vert="horz" lIns="130622" tIns="65311" rIns="130622" bIns="6531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731520" y="1920240"/>
            <a:ext cx="13167360" cy="5431156"/>
          </a:xfrm>
          <a:prstGeom prst="rect">
            <a:avLst/>
          </a:prstGeom>
        </p:spPr>
        <p:txBody>
          <a:bodyPr vert="horz" lIns="130622" tIns="65311" rIns="130622" bIns="6531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1658600" y="7620000"/>
            <a:ext cx="1371600" cy="381000"/>
          </a:xfrm>
          <a:prstGeom prst="rect">
            <a:avLst/>
          </a:prstGeom>
        </p:spPr>
        <p:txBody>
          <a:bodyPr vert="horz" lIns="130622" tIns="65311" rIns="130622" bIns="65311" rtlCol="0" anchor="ctr"/>
          <a:lstStyle>
            <a:lvl1pPr algn="l">
              <a:defRPr sz="1700">
                <a:solidFill>
                  <a:schemeClr val="tx1">
                    <a:tint val="75000"/>
                  </a:schemeClr>
                </a:solidFill>
              </a:defRPr>
            </a:lvl1pPr>
          </a:lstStyle>
          <a:p>
            <a:fld id="{CA1962D1-EBF3-4963-B6D5-E9FCED2A5093}" type="datetime1">
              <a:rPr lang="en-US" smtClean="0"/>
              <a:t>1/7/2018</a:t>
            </a:fld>
            <a:endParaRPr lang="en-US" dirty="0"/>
          </a:p>
        </p:txBody>
      </p:sp>
      <p:sp>
        <p:nvSpPr>
          <p:cNvPr id="5" name="Footer Placeholder 4"/>
          <p:cNvSpPr>
            <a:spLocks noGrp="1"/>
          </p:cNvSpPr>
          <p:nvPr>
            <p:ph type="ftr" sz="quarter" idx="3"/>
          </p:nvPr>
        </p:nvSpPr>
        <p:spPr>
          <a:xfrm>
            <a:off x="762000" y="7620000"/>
            <a:ext cx="4632960" cy="438150"/>
          </a:xfrm>
          <a:prstGeom prst="rect">
            <a:avLst/>
          </a:prstGeom>
        </p:spPr>
        <p:txBody>
          <a:bodyPr vert="horz" lIns="130622" tIns="65311" rIns="130622" bIns="65311" rtlCol="0" anchor="ctr"/>
          <a:lstStyle>
            <a:lvl1pPr algn="l">
              <a:defRPr sz="1700" u="sng">
                <a:solidFill>
                  <a:schemeClr val="tx1">
                    <a:tint val="75000"/>
                  </a:schemeClr>
                </a:solidFill>
              </a:defRPr>
            </a:lvl1pPr>
          </a:lstStyle>
          <a:p>
            <a:r>
              <a:rPr lang="en-US" dirty="0" smtClean="0"/>
              <a:t>http://fpt.edu.vn </a:t>
            </a:r>
            <a:endParaRPr lang="en-US" dirty="0"/>
          </a:p>
        </p:txBody>
      </p:sp>
      <p:sp>
        <p:nvSpPr>
          <p:cNvPr id="6" name="Slide Number Placeholder 5"/>
          <p:cNvSpPr>
            <a:spLocks noGrp="1"/>
          </p:cNvSpPr>
          <p:nvPr>
            <p:ph type="sldNum" sz="quarter" idx="4"/>
          </p:nvPr>
        </p:nvSpPr>
        <p:spPr>
          <a:xfrm>
            <a:off x="13258800" y="7620000"/>
            <a:ext cx="716280" cy="373379"/>
          </a:xfrm>
          <a:prstGeom prst="rect">
            <a:avLst/>
          </a:prstGeom>
        </p:spPr>
        <p:txBody>
          <a:bodyPr vert="horz" lIns="130622" tIns="65311" rIns="130622" bIns="65311" rtlCol="0" anchor="ctr"/>
          <a:lstStyle>
            <a:lvl1pPr algn="r">
              <a:defRPr sz="17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p:txStyles>
    <p:titleStyle>
      <a:lvl1pPr algn="ctr" defTabSz="1306220" rtl="0" eaLnBrk="1" latinLnBrk="0" hangingPunct="1">
        <a:spcBef>
          <a:spcPct val="0"/>
        </a:spcBef>
        <a:buNone/>
        <a:defRPr sz="4000" b="1" kern="1200">
          <a:solidFill>
            <a:schemeClr val="tx1"/>
          </a:solidFill>
          <a:latin typeface="+mj-lt"/>
          <a:ea typeface="+mj-ea"/>
          <a:cs typeface="+mj-cs"/>
        </a:defRPr>
      </a:lvl1pPr>
    </p:titleStyle>
    <p:bodyStyle>
      <a:lvl1pPr marL="489833" indent="-489833" algn="l" defTabSz="1306220" rtl="0" eaLnBrk="1" latinLnBrk="0" hangingPunct="1">
        <a:spcBef>
          <a:spcPct val="20000"/>
        </a:spcBef>
        <a:buFont typeface="Arial" pitchFamily="34" charset="0"/>
        <a:buChar char="•"/>
        <a:defRPr sz="3200" b="1" kern="1200">
          <a:solidFill>
            <a:schemeClr val="tx1"/>
          </a:solidFill>
          <a:latin typeface="+mn-lt"/>
          <a:ea typeface="+mn-ea"/>
          <a:cs typeface="+mn-cs"/>
        </a:defRPr>
      </a:lvl1pPr>
      <a:lvl2pPr marL="1061304" indent="-408194"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632776" indent="-326555" algn="l" defTabSz="1306220"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228588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4pPr>
      <a:lvl5pPr marL="2938996" indent="-326555" algn="l" defTabSz="1306220" rtl="0" eaLnBrk="1" latinLnBrk="0" hangingPunct="1">
        <a:spcBef>
          <a:spcPct val="20000"/>
        </a:spcBef>
        <a:buFont typeface="Arial" pitchFamily="34" charset="0"/>
        <a:buChar char="»"/>
        <a:defRPr sz="2800" i="1" kern="1200">
          <a:solidFill>
            <a:schemeClr val="tx1"/>
          </a:solidFill>
          <a:latin typeface="+mn-lt"/>
          <a:ea typeface="+mn-ea"/>
          <a:cs typeface="+mn-cs"/>
        </a:defRPr>
      </a:lvl5pPr>
      <a:lvl6pPr marL="359210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solidFill>
                  <a:schemeClr val="bg1"/>
                </a:solidFill>
              </a:rPr>
              <a:t>Identifying and Analyzing Threats, Vulnerabilities, and Exploits</a:t>
            </a:r>
          </a:p>
        </p:txBody>
      </p:sp>
    </p:spTree>
    <p:extLst>
      <p:ext uri="{BB962C8B-B14F-4D97-AF65-F5344CB8AC3E}">
        <p14:creationId xmlns:p14="http://schemas.microsoft.com/office/powerpoint/2010/main" val="2140353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905000"/>
            <a:ext cx="13167360" cy="5562600"/>
          </a:xfrm>
        </p:spPr>
        <p:txBody>
          <a:bodyPr>
            <a:normAutofit/>
          </a:bodyPr>
          <a:lstStyle/>
          <a:p>
            <a:r>
              <a:rPr lang="en-US" dirty="0" smtClean="0"/>
              <a:t>Identifying </a:t>
            </a:r>
            <a:r>
              <a:rPr lang="en-US" dirty="0"/>
              <a:t>assets </a:t>
            </a:r>
            <a:r>
              <a:rPr lang="en-US" dirty="0" smtClean="0"/>
              <a:t>first</a:t>
            </a:r>
          </a:p>
          <a:p>
            <a:pPr lvl="1"/>
            <a:r>
              <a:rPr lang="en-US" dirty="0"/>
              <a:t>Asset </a:t>
            </a:r>
            <a:r>
              <a:rPr lang="en-US" dirty="0" smtClean="0"/>
              <a:t>management (Lecture 7) helps to </a:t>
            </a:r>
            <a:r>
              <a:rPr lang="en-US" dirty="0"/>
              <a:t>identify what resources to </a:t>
            </a:r>
            <a:r>
              <a:rPr lang="en-US" dirty="0" smtClean="0"/>
              <a:t>protect</a:t>
            </a:r>
            <a:endParaRPr lang="en-US" dirty="0"/>
          </a:p>
          <a:p>
            <a:r>
              <a:rPr lang="en-US" dirty="0" smtClean="0"/>
              <a:t>Ensuring </a:t>
            </a:r>
            <a:r>
              <a:rPr lang="en-US" dirty="0"/>
              <a:t>scanners are kept up to </a:t>
            </a:r>
            <a:r>
              <a:rPr lang="en-US" dirty="0" smtClean="0"/>
              <a:t>date</a:t>
            </a:r>
          </a:p>
          <a:p>
            <a:pPr lvl="1"/>
            <a:r>
              <a:rPr lang="en-US" dirty="0"/>
              <a:t>Vulnerability scanners need to be </a:t>
            </a:r>
            <a:r>
              <a:rPr lang="en-US" dirty="0" smtClean="0"/>
              <a:t>updated regularly</a:t>
            </a:r>
            <a:endParaRPr lang="en-US" dirty="0"/>
          </a:p>
          <a:p>
            <a:r>
              <a:rPr lang="en-US" dirty="0" smtClean="0"/>
              <a:t>Performing </a:t>
            </a:r>
            <a:r>
              <a:rPr lang="en-US" dirty="0"/>
              <a:t>internal and external </a:t>
            </a:r>
            <a:r>
              <a:rPr lang="en-US" dirty="0" smtClean="0"/>
              <a:t>checks</a:t>
            </a:r>
          </a:p>
          <a:p>
            <a:pPr lvl="1"/>
            <a:r>
              <a:rPr lang="en-US" dirty="0"/>
              <a:t>Attacks can come from internal </a:t>
            </a:r>
            <a:r>
              <a:rPr lang="en-US" dirty="0" smtClean="0"/>
              <a:t>and external </a:t>
            </a:r>
            <a:r>
              <a:rPr lang="en-US" dirty="0"/>
              <a:t>sources</a:t>
            </a:r>
            <a:endParaRPr lang="en-US" dirty="0"/>
          </a:p>
          <a:p>
            <a:r>
              <a:rPr lang="en-US" dirty="0" smtClean="0"/>
              <a:t>Documenting </a:t>
            </a:r>
            <a:r>
              <a:rPr lang="en-US" dirty="0"/>
              <a:t>the </a:t>
            </a:r>
            <a:r>
              <a:rPr lang="en-US" dirty="0" smtClean="0"/>
              <a:t>results</a:t>
            </a:r>
          </a:p>
          <a:p>
            <a:pPr lvl="1"/>
            <a:r>
              <a:rPr lang="en-US" dirty="0"/>
              <a:t>S</a:t>
            </a:r>
            <a:r>
              <a:rPr lang="en-US" dirty="0" smtClean="0"/>
              <a:t>ome </a:t>
            </a:r>
            <a:r>
              <a:rPr lang="en-US" dirty="0"/>
              <a:t>VAs can be used to document compliance </a:t>
            </a:r>
            <a:r>
              <a:rPr lang="en-US" dirty="0" smtClean="0"/>
              <a:t>with laws </a:t>
            </a:r>
            <a:r>
              <a:rPr lang="en-US" dirty="0"/>
              <a:t>and </a:t>
            </a:r>
            <a:r>
              <a:rPr lang="en-US" dirty="0" smtClean="0"/>
              <a:t>regulations</a:t>
            </a:r>
            <a:endParaRPr lang="en-US" dirty="0"/>
          </a:p>
          <a:p>
            <a:r>
              <a:rPr lang="en-US" dirty="0" smtClean="0"/>
              <a:t>Providing reports</a:t>
            </a:r>
          </a:p>
          <a:p>
            <a:pPr lvl="1"/>
            <a:r>
              <a:rPr lang="en-US" dirty="0"/>
              <a:t>will </a:t>
            </a:r>
            <a:r>
              <a:rPr lang="en-US" dirty="0" smtClean="0"/>
              <a:t>summarize the </a:t>
            </a:r>
            <a:r>
              <a:rPr lang="en-US" dirty="0"/>
              <a:t>important </a:t>
            </a:r>
            <a:r>
              <a:rPr lang="en-US" dirty="0" smtClean="0"/>
              <a:t>findings </a:t>
            </a:r>
            <a:r>
              <a:rPr lang="en-US" dirty="0"/>
              <a:t>and provide recommendations</a:t>
            </a:r>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381000"/>
            <a:ext cx="13167360" cy="1371600"/>
          </a:xfrm>
        </p:spPr>
        <p:txBody>
          <a:bodyPr>
            <a:normAutofit fontScale="90000"/>
          </a:bodyPr>
          <a:lstStyle/>
          <a:p>
            <a:r>
              <a:rPr lang="en-US" dirty="0">
                <a:solidFill>
                  <a:srgbClr val="00B0F0"/>
                </a:solidFill>
              </a:rPr>
              <a:t>Best </a:t>
            </a:r>
            <a:r>
              <a:rPr lang="en-US" dirty="0" smtClean="0">
                <a:solidFill>
                  <a:srgbClr val="00B0F0"/>
                </a:solidFill>
              </a:rPr>
              <a:t>Practices for Vulnerability </a:t>
            </a:r>
            <a:r>
              <a:rPr lang="en-US" dirty="0">
                <a:solidFill>
                  <a:srgbClr val="00B0F0"/>
                </a:solidFill>
              </a:rPr>
              <a:t>Assessments Within the Seven Domains of a Typical IT Infrastructure</a:t>
            </a:r>
            <a:endParaRPr lang="en-US" dirty="0">
              <a:solidFill>
                <a:srgbClr val="00B0F0"/>
              </a:solidFill>
            </a:endParaRPr>
          </a:p>
        </p:txBody>
      </p:sp>
    </p:spTree>
    <p:extLst>
      <p:ext uri="{BB962C8B-B14F-4D97-AF65-F5344CB8AC3E}">
        <p14:creationId xmlns:p14="http://schemas.microsoft.com/office/powerpoint/2010/main" val="34760168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Simulate </a:t>
            </a:r>
            <a:r>
              <a:rPr lang="en-US" dirty="0"/>
              <a:t>an attack to </a:t>
            </a:r>
            <a:r>
              <a:rPr lang="en-US" dirty="0" smtClean="0"/>
              <a:t>determine, </a:t>
            </a:r>
            <a:r>
              <a:rPr lang="en-US" dirty="0"/>
              <a:t>if the attack can </a:t>
            </a:r>
            <a:r>
              <a:rPr lang="en-US" dirty="0" smtClean="0"/>
              <a:t>succeed</a:t>
            </a:r>
          </a:p>
          <a:p>
            <a:r>
              <a:rPr lang="en-US" dirty="0"/>
              <a:t>An exploit test usually starts </a:t>
            </a:r>
            <a:r>
              <a:rPr lang="en-US" dirty="0" smtClean="0"/>
              <a:t>with a </a:t>
            </a:r>
            <a:r>
              <a:rPr lang="en-US" dirty="0"/>
              <a:t>vulnerability test to determine the vulnerabilities</a:t>
            </a:r>
          </a:p>
          <a:p>
            <a:r>
              <a:rPr lang="en-US" dirty="0"/>
              <a:t>Many large organizations have dedicated security teams used to perform </a:t>
            </a:r>
            <a:r>
              <a:rPr lang="en-US" dirty="0" smtClean="0"/>
              <a:t>exploit assessments</a:t>
            </a:r>
            <a:endParaRPr lang="en-US" dirty="0"/>
          </a:p>
          <a:p>
            <a:r>
              <a:rPr lang="en-US" dirty="0" smtClean="0"/>
              <a:t>Learn </a:t>
            </a:r>
            <a:r>
              <a:rPr lang="en-US" dirty="0"/>
              <a:t>what is needed to protect an organization from the </a:t>
            </a:r>
            <a:r>
              <a:rPr lang="en-US" dirty="0" smtClean="0"/>
              <a:t>exploits</a:t>
            </a:r>
          </a:p>
          <a:p>
            <a:r>
              <a:rPr lang="en-US" dirty="0" smtClean="0"/>
              <a:t>Whether you’re </a:t>
            </a:r>
            <a:r>
              <a:rPr lang="en-US" dirty="0"/>
              <a:t>working as an IT professional or in IT management, you should </a:t>
            </a:r>
            <a:r>
              <a:rPr lang="en-US" dirty="0" smtClean="0"/>
              <a:t>understand some </a:t>
            </a:r>
            <a:r>
              <a:rPr lang="en-US" dirty="0"/>
              <a:t>of the basics.</a:t>
            </a:r>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304800"/>
            <a:ext cx="13167360" cy="1371600"/>
          </a:xfrm>
        </p:spPr>
        <p:txBody>
          <a:bodyPr>
            <a:normAutofit/>
          </a:bodyPr>
          <a:lstStyle/>
          <a:p>
            <a:r>
              <a:rPr lang="en-US" dirty="0">
                <a:solidFill>
                  <a:srgbClr val="00B0F0"/>
                </a:solidFill>
              </a:rPr>
              <a:t>Exploit Assessments</a:t>
            </a:r>
          </a:p>
        </p:txBody>
      </p:sp>
    </p:spTree>
    <p:extLst>
      <p:ext uri="{BB962C8B-B14F-4D97-AF65-F5344CB8AC3E}">
        <p14:creationId xmlns:p14="http://schemas.microsoft.com/office/powerpoint/2010/main" val="26070784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209800"/>
            <a:ext cx="13167360" cy="4648200"/>
          </a:xfrm>
        </p:spPr>
        <p:txBody>
          <a:bodyPr>
            <a:normAutofit/>
          </a:bodyPr>
          <a:lstStyle/>
          <a:p>
            <a:r>
              <a:rPr lang="en-US" dirty="0" smtClean="0"/>
              <a:t>Identifying </a:t>
            </a:r>
            <a:r>
              <a:rPr lang="en-US" dirty="0" smtClean="0"/>
              <a:t>exploits</a:t>
            </a:r>
          </a:p>
          <a:p>
            <a:pPr lvl="1"/>
            <a:r>
              <a:rPr lang="en-US" dirty="0" smtClean="0"/>
              <a:t>Social Engineering, </a:t>
            </a:r>
            <a:r>
              <a:rPr lang="en-US" dirty="0"/>
              <a:t>MAC Flood </a:t>
            </a:r>
            <a:r>
              <a:rPr lang="en-US" dirty="0" smtClean="0"/>
              <a:t>Attack, </a:t>
            </a:r>
            <a:r>
              <a:rPr lang="en-US" dirty="0"/>
              <a:t>TCP </a:t>
            </a:r>
            <a:r>
              <a:rPr lang="en-US" dirty="0" smtClean="0"/>
              <a:t>SYN </a:t>
            </a:r>
            <a:r>
              <a:rPr lang="en-US" dirty="0"/>
              <a:t>Flood </a:t>
            </a:r>
            <a:r>
              <a:rPr lang="en-US" dirty="0" smtClean="0"/>
              <a:t>Attack</a:t>
            </a:r>
          </a:p>
          <a:p>
            <a:r>
              <a:rPr lang="en-US" dirty="0" smtClean="0"/>
              <a:t>Mitigating </a:t>
            </a:r>
            <a:r>
              <a:rPr lang="en-US" dirty="0" smtClean="0"/>
              <a:t>exploits with a gap analysis and remediation plan</a:t>
            </a:r>
          </a:p>
          <a:p>
            <a:r>
              <a:rPr lang="en-US" dirty="0" smtClean="0"/>
              <a:t>Implementing </a:t>
            </a:r>
            <a:r>
              <a:rPr lang="en-US" dirty="0"/>
              <a:t>configuration or change </a:t>
            </a:r>
            <a:r>
              <a:rPr lang="en-US" dirty="0" smtClean="0"/>
              <a:t>management</a:t>
            </a:r>
            <a:endParaRPr lang="en-US" dirty="0"/>
          </a:p>
          <a:p>
            <a:r>
              <a:rPr lang="en-US" dirty="0" smtClean="0"/>
              <a:t>Verifying </a:t>
            </a:r>
            <a:r>
              <a:rPr lang="en-US" dirty="0"/>
              <a:t>and validate the exploit has been mitigated</a:t>
            </a:r>
            <a:br>
              <a:rPr lang="en-US" dirty="0"/>
            </a:br>
            <a:r>
              <a:rPr lang="en-US" dirty="0"/>
              <a:t/>
            </a:r>
            <a:br>
              <a:rPr lang="en-US" dirty="0"/>
            </a:br>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381000"/>
            <a:ext cx="13167360" cy="1371600"/>
          </a:xfrm>
        </p:spPr>
        <p:txBody>
          <a:bodyPr>
            <a:normAutofit/>
          </a:bodyPr>
          <a:lstStyle/>
          <a:p>
            <a:r>
              <a:rPr lang="en-US" dirty="0">
                <a:solidFill>
                  <a:srgbClr val="00B0F0"/>
                </a:solidFill>
              </a:rPr>
              <a:t>Exploit Assessments</a:t>
            </a:r>
          </a:p>
        </p:txBody>
      </p:sp>
    </p:spTree>
    <p:extLst>
      <p:ext uri="{BB962C8B-B14F-4D97-AF65-F5344CB8AC3E}">
        <p14:creationId xmlns:p14="http://schemas.microsoft.com/office/powerpoint/2010/main" val="23212262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722244"/>
            <a:ext cx="13167360" cy="4059556"/>
          </a:xfrm>
        </p:spPr>
        <p:txBody>
          <a:bodyPr/>
          <a:lstStyle/>
          <a:p>
            <a:r>
              <a:rPr lang="en-US" dirty="0" smtClean="0"/>
              <a:t>Getting </a:t>
            </a:r>
            <a:r>
              <a:rPr lang="en-US" dirty="0"/>
              <a:t>permission first</a:t>
            </a:r>
          </a:p>
          <a:p>
            <a:r>
              <a:rPr lang="en-US" dirty="0" smtClean="0"/>
              <a:t>Identifying </a:t>
            </a:r>
            <a:r>
              <a:rPr lang="en-US" dirty="0"/>
              <a:t>as many exploits as possible</a:t>
            </a:r>
          </a:p>
          <a:p>
            <a:r>
              <a:rPr lang="en-US" dirty="0" smtClean="0"/>
              <a:t>Using </a:t>
            </a:r>
            <a:r>
              <a:rPr lang="en-US" dirty="0"/>
              <a:t>a gap analysis for legal compliance</a:t>
            </a:r>
          </a:p>
          <a:p>
            <a:r>
              <a:rPr lang="en-US" dirty="0" smtClean="0"/>
              <a:t>Verifying </a:t>
            </a:r>
            <a:r>
              <a:rPr lang="en-US" dirty="0"/>
              <a:t>that exploits have been mitigated</a:t>
            </a:r>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914400"/>
            <a:ext cx="13167360" cy="1371600"/>
          </a:xfrm>
        </p:spPr>
        <p:txBody>
          <a:bodyPr>
            <a:normAutofit/>
          </a:bodyPr>
          <a:lstStyle/>
          <a:p>
            <a:r>
              <a:rPr lang="en-US" dirty="0">
                <a:solidFill>
                  <a:srgbClr val="00B0F0"/>
                </a:solidFill>
              </a:rPr>
              <a:t>Best Practices for Performing Exploit </a:t>
            </a:r>
            <a:r>
              <a:rPr lang="en-US" dirty="0" smtClean="0">
                <a:solidFill>
                  <a:srgbClr val="00B0F0"/>
                </a:solidFill>
              </a:rPr>
              <a:t>Assessments Within </a:t>
            </a:r>
            <a:r>
              <a:rPr lang="en-US" dirty="0">
                <a:solidFill>
                  <a:srgbClr val="00B0F0"/>
                </a:solidFill>
              </a:rPr>
              <a:t>an IT Infrastructure</a:t>
            </a:r>
            <a:r>
              <a:rPr lang="en-US" dirty="0"/>
              <a:t> </a:t>
            </a:r>
            <a:endParaRPr lang="en-US" dirty="0"/>
          </a:p>
        </p:txBody>
      </p:sp>
    </p:spTree>
    <p:extLst>
      <p:ext uri="{BB962C8B-B14F-4D97-AF65-F5344CB8AC3E}">
        <p14:creationId xmlns:p14="http://schemas.microsoft.com/office/powerpoint/2010/main" val="16800084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Threat assessments</a:t>
            </a:r>
            <a:endParaRPr lang="en-US" dirty="0"/>
          </a:p>
          <a:p>
            <a:r>
              <a:rPr lang="en-US" dirty="0" smtClean="0"/>
              <a:t>Vulnerability assessments</a:t>
            </a:r>
            <a:endParaRPr lang="en-US" dirty="0"/>
          </a:p>
          <a:p>
            <a:r>
              <a:rPr lang="en-US" dirty="0" smtClean="0"/>
              <a:t>Exploit assessments</a:t>
            </a:r>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p:txBody>
          <a:bodyPr/>
          <a:lstStyle/>
          <a:p>
            <a:r>
              <a:rPr lang="en-US" dirty="0">
                <a:solidFill>
                  <a:srgbClr val="00B0F0"/>
                </a:solidFill>
              </a:rPr>
              <a:t>Objectives</a:t>
            </a:r>
          </a:p>
        </p:txBody>
      </p:sp>
    </p:spTree>
    <p:extLst>
      <p:ext uri="{BB962C8B-B14F-4D97-AF65-F5344CB8AC3E}">
        <p14:creationId xmlns:p14="http://schemas.microsoft.com/office/powerpoint/2010/main" val="8962041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Identifying </a:t>
            </a:r>
            <a:r>
              <a:rPr lang="en-US" dirty="0"/>
              <a:t>and </a:t>
            </a:r>
            <a:r>
              <a:rPr lang="en-US" dirty="0" smtClean="0"/>
              <a:t>evaluating </a:t>
            </a:r>
            <a:r>
              <a:rPr lang="en-US" dirty="0"/>
              <a:t>potential </a:t>
            </a:r>
            <a:r>
              <a:rPr lang="en-US" dirty="0" smtClean="0"/>
              <a:t>threats.</a:t>
            </a:r>
          </a:p>
          <a:p>
            <a:pPr lvl="1"/>
            <a:r>
              <a:rPr lang="en-US" dirty="0" smtClean="0"/>
              <a:t>The </a:t>
            </a:r>
            <a:r>
              <a:rPr lang="en-US" dirty="0"/>
              <a:t>goal is to identify the MOST likely threats.</a:t>
            </a:r>
          </a:p>
          <a:p>
            <a:r>
              <a:rPr lang="en-US" dirty="0"/>
              <a:t>A threat is any activity that represents a possible danger.</a:t>
            </a:r>
          </a:p>
          <a:p>
            <a:pPr lvl="1"/>
            <a:r>
              <a:rPr lang="en-US" dirty="0"/>
              <a:t>Impact on confidentiality</a:t>
            </a:r>
          </a:p>
          <a:p>
            <a:pPr lvl="1"/>
            <a:r>
              <a:rPr lang="en-US" dirty="0"/>
              <a:t>Impact on integrity</a:t>
            </a:r>
          </a:p>
          <a:p>
            <a:pPr lvl="1"/>
            <a:r>
              <a:rPr lang="en-US" dirty="0"/>
              <a:t>Impact on availability</a:t>
            </a:r>
            <a:endParaRPr lang="en-US" dirty="0" smtClean="0"/>
          </a:p>
          <a:p>
            <a:r>
              <a:rPr lang="en-US" dirty="0"/>
              <a:t>When a threat is matched with a vulnerability, a risk </a:t>
            </a:r>
            <a:r>
              <a:rPr lang="en-US" dirty="0" smtClean="0"/>
              <a:t>occurs</a:t>
            </a:r>
          </a:p>
          <a:p>
            <a:pPr lvl="1"/>
            <a:r>
              <a:rPr lang="en-US" dirty="0"/>
              <a:t>Risk </a:t>
            </a:r>
            <a:r>
              <a:rPr lang="en-US" dirty="0" smtClean="0"/>
              <a:t>= Vulnerability </a:t>
            </a:r>
            <a:r>
              <a:rPr lang="en-US" dirty="0" smtClean="0">
                <a:sym typeface="Wingdings 2" panose="05020102010507070707" pitchFamily="18" charset="2"/>
              </a:rPr>
              <a:t></a:t>
            </a:r>
            <a:r>
              <a:rPr lang="en-US" dirty="0" smtClean="0"/>
              <a:t> </a:t>
            </a:r>
            <a:r>
              <a:rPr lang="en-US" dirty="0"/>
              <a:t>Threat</a:t>
            </a:r>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p:txBody>
          <a:bodyPr/>
          <a:lstStyle/>
          <a:p>
            <a:r>
              <a:rPr lang="en-US" dirty="0">
                <a:solidFill>
                  <a:srgbClr val="00B0F0"/>
                </a:solidFill>
              </a:rPr>
              <a:t>Threat Assessments</a:t>
            </a:r>
          </a:p>
        </p:txBody>
      </p:sp>
    </p:spTree>
    <p:extLst>
      <p:ext uri="{BB962C8B-B14F-4D97-AF65-F5344CB8AC3E}">
        <p14:creationId xmlns:p14="http://schemas.microsoft.com/office/powerpoint/2010/main" val="13880041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1600200" y="304800"/>
            <a:ext cx="12329160" cy="990600"/>
          </a:xfrm>
        </p:spPr>
        <p:txBody>
          <a:bodyPr/>
          <a:lstStyle/>
          <a:p>
            <a:r>
              <a:rPr lang="en-US" dirty="0">
                <a:solidFill>
                  <a:srgbClr val="00B0F0"/>
                </a:solidFill>
              </a:rPr>
              <a:t>Techniques for </a:t>
            </a:r>
            <a:r>
              <a:rPr lang="en-US" dirty="0" smtClean="0">
                <a:solidFill>
                  <a:srgbClr val="00B0F0"/>
                </a:solidFill>
              </a:rPr>
              <a:t>Identifying Threats</a:t>
            </a:r>
            <a:endParaRPr lang="en-US" dirty="0">
              <a:solidFill>
                <a:srgbClr val="00B0F0"/>
              </a:solidFill>
            </a:endParaRPr>
          </a:p>
        </p:txBody>
      </p:sp>
      <p:sp>
        <p:nvSpPr>
          <p:cNvPr id="2" name="Content Placeholder 1"/>
          <p:cNvSpPr>
            <a:spLocks noGrp="1"/>
          </p:cNvSpPr>
          <p:nvPr>
            <p:ph idx="1"/>
          </p:nvPr>
        </p:nvSpPr>
        <p:spPr>
          <a:xfrm>
            <a:off x="731520" y="1295400"/>
            <a:ext cx="13167360" cy="6545579"/>
          </a:xfrm>
        </p:spPr>
        <p:txBody>
          <a:bodyPr>
            <a:normAutofit fontScale="77500" lnSpcReduction="20000"/>
          </a:bodyPr>
          <a:lstStyle/>
          <a:p>
            <a:r>
              <a:rPr lang="en-US" dirty="0" smtClean="0"/>
              <a:t>Two </a:t>
            </a:r>
            <a:r>
              <a:rPr lang="en-US" dirty="0"/>
              <a:t>primary </a:t>
            </a:r>
            <a:r>
              <a:rPr lang="en-US" dirty="0" smtClean="0"/>
              <a:t>techniques</a:t>
            </a:r>
            <a:endParaRPr lang="en-US" dirty="0" smtClean="0"/>
          </a:p>
          <a:p>
            <a:pPr lvl="1"/>
            <a:r>
              <a:rPr lang="en-US" dirty="0" smtClean="0"/>
              <a:t>Review </a:t>
            </a:r>
            <a:r>
              <a:rPr lang="en-US" dirty="0"/>
              <a:t>Historical </a:t>
            </a:r>
            <a:r>
              <a:rPr lang="en-US" dirty="0" smtClean="0"/>
              <a:t>Data</a:t>
            </a:r>
          </a:p>
          <a:p>
            <a:pPr lvl="2"/>
            <a:r>
              <a:rPr lang="en-US" dirty="0"/>
              <a:t>Organization Historical Data: </a:t>
            </a:r>
            <a:r>
              <a:rPr lang="en-US" dirty="0" smtClean="0"/>
              <a:t>internal </a:t>
            </a:r>
            <a:r>
              <a:rPr lang="en-US" dirty="0"/>
              <a:t>users, </a:t>
            </a:r>
            <a:r>
              <a:rPr lang="en-US" dirty="0" smtClean="0"/>
              <a:t>disgruntled </a:t>
            </a:r>
            <a:r>
              <a:rPr lang="en-US" dirty="0"/>
              <a:t>employee, equipment </a:t>
            </a:r>
            <a:r>
              <a:rPr lang="en-US" dirty="0" smtClean="0"/>
              <a:t>failure</a:t>
            </a:r>
            <a:r>
              <a:rPr lang="en-US" dirty="0"/>
              <a:t>, software failure, </a:t>
            </a:r>
            <a:r>
              <a:rPr lang="en-US" dirty="0" smtClean="0"/>
              <a:t>data loss, attacks</a:t>
            </a:r>
          </a:p>
          <a:p>
            <a:pPr lvl="2"/>
            <a:r>
              <a:rPr lang="en-US" dirty="0"/>
              <a:t>Similar Organization’s Historical </a:t>
            </a:r>
            <a:r>
              <a:rPr lang="en-US" dirty="0" smtClean="0"/>
              <a:t>Data</a:t>
            </a:r>
          </a:p>
          <a:p>
            <a:pPr lvl="2"/>
            <a:r>
              <a:rPr lang="en-US" dirty="0"/>
              <a:t>Local Area Data</a:t>
            </a:r>
            <a:endParaRPr lang="en-US" dirty="0" smtClean="0"/>
          </a:p>
          <a:p>
            <a:pPr lvl="1"/>
            <a:r>
              <a:rPr lang="en-US" dirty="0" smtClean="0"/>
              <a:t>Threat </a:t>
            </a:r>
            <a:r>
              <a:rPr lang="en-US" dirty="0" smtClean="0"/>
              <a:t>Modeling</a:t>
            </a:r>
            <a:r>
              <a:rPr lang="en-US" dirty="0"/>
              <a:t>: when performing, ask </a:t>
            </a:r>
            <a:r>
              <a:rPr lang="en-US" dirty="0" smtClean="0"/>
              <a:t>the key questions: </a:t>
            </a:r>
          </a:p>
          <a:p>
            <a:pPr lvl="2"/>
            <a:r>
              <a:rPr lang="en-US" dirty="0"/>
              <a:t>What system are you trying to protect?</a:t>
            </a:r>
          </a:p>
          <a:p>
            <a:pPr lvl="2"/>
            <a:r>
              <a:rPr lang="en-US" dirty="0" smtClean="0"/>
              <a:t>Is </a:t>
            </a:r>
            <a:r>
              <a:rPr lang="en-US" dirty="0"/>
              <a:t>the system susceptible to attacks?</a:t>
            </a:r>
          </a:p>
          <a:p>
            <a:pPr lvl="2"/>
            <a:r>
              <a:rPr lang="en-US" dirty="0" smtClean="0"/>
              <a:t>Who </a:t>
            </a:r>
            <a:r>
              <a:rPr lang="en-US" dirty="0"/>
              <a:t>are the potential adversaries?</a:t>
            </a:r>
          </a:p>
          <a:p>
            <a:pPr lvl="2"/>
            <a:r>
              <a:rPr lang="en-US" dirty="0" smtClean="0"/>
              <a:t>How </a:t>
            </a:r>
            <a:r>
              <a:rPr lang="en-US" dirty="0"/>
              <a:t>might a potential adversary attack?</a:t>
            </a:r>
          </a:p>
          <a:p>
            <a:pPr lvl="2"/>
            <a:r>
              <a:rPr lang="en-US" dirty="0" smtClean="0"/>
              <a:t>Is </a:t>
            </a:r>
            <a:r>
              <a:rPr lang="en-US" dirty="0"/>
              <a:t>the system susceptible to hardware or software failure?</a:t>
            </a:r>
          </a:p>
          <a:p>
            <a:pPr lvl="2"/>
            <a:r>
              <a:rPr lang="en-US" dirty="0" smtClean="0"/>
              <a:t>Who </a:t>
            </a:r>
            <a:r>
              <a:rPr lang="en-US" dirty="0"/>
              <a:t>are the users?</a:t>
            </a:r>
          </a:p>
          <a:p>
            <a:pPr lvl="2"/>
            <a:r>
              <a:rPr lang="en-US" dirty="0" smtClean="0"/>
              <a:t>How </a:t>
            </a:r>
            <a:r>
              <a:rPr lang="en-US" dirty="0"/>
              <a:t>might an internal user misuse the system?</a:t>
            </a:r>
            <a:endParaRPr lang="en-US" dirty="0"/>
          </a:p>
          <a:p>
            <a:pPr lvl="1"/>
            <a:r>
              <a:rPr lang="en-US" dirty="0" smtClean="0"/>
              <a:t>Important </a:t>
            </a:r>
            <a:r>
              <a:rPr lang="en-US" dirty="0"/>
              <a:t>to </a:t>
            </a:r>
            <a:r>
              <a:rPr lang="en-US" dirty="0" smtClean="0"/>
              <a:t>have a best understanding of the </a:t>
            </a:r>
            <a:r>
              <a:rPr lang="en-US" dirty="0"/>
              <a:t>system or application </a:t>
            </a:r>
            <a:r>
              <a:rPr lang="en-US" dirty="0" smtClean="0"/>
              <a:t>you’re evaluating.</a:t>
            </a:r>
            <a:endParaRPr lang="en-US" dirty="0"/>
          </a:p>
          <a:p>
            <a:pPr lvl="1"/>
            <a:r>
              <a:rPr lang="en-US" dirty="0" smtClean="0"/>
              <a:t>Wired </a:t>
            </a:r>
            <a:r>
              <a:rPr lang="en-US" dirty="0"/>
              <a:t>Equivalent Privacy (</a:t>
            </a:r>
            <a:r>
              <a:rPr lang="en-US" dirty="0">
                <a:solidFill>
                  <a:srgbClr val="00B0F0"/>
                </a:solidFill>
              </a:rPr>
              <a:t>WEP</a:t>
            </a:r>
            <a:r>
              <a:rPr lang="en-US" dirty="0"/>
              <a:t>) is an example of how security can fall short if </a:t>
            </a:r>
            <a:r>
              <a:rPr lang="en-US" dirty="0" smtClean="0"/>
              <a:t>not considered </a:t>
            </a:r>
            <a:r>
              <a:rPr lang="en-US" dirty="0"/>
              <a:t>throughout the development cycle. </a:t>
            </a:r>
          </a:p>
          <a:p>
            <a:r>
              <a:rPr lang="en-US" dirty="0" smtClean="0"/>
              <a:t>Analogy </a:t>
            </a:r>
            <a:r>
              <a:rPr lang="en-US" dirty="0"/>
              <a:t>and Comparison with Similar Situations and </a:t>
            </a:r>
            <a:r>
              <a:rPr lang="en-US" dirty="0" smtClean="0"/>
              <a:t>Activities</a:t>
            </a:r>
            <a:endParaRPr lang="en-US" dirty="0" smtClean="0"/>
          </a:p>
          <a:p>
            <a:pPr lvl="1"/>
            <a:r>
              <a:rPr lang="en-US" dirty="0"/>
              <a:t>Law enforcement personnel commonly use threat assessments.</a:t>
            </a:r>
            <a:endParaRPr lang="en-US" dirty="0"/>
          </a:p>
        </p:txBody>
      </p:sp>
    </p:spTree>
    <p:extLst>
      <p:ext uri="{BB962C8B-B14F-4D97-AF65-F5344CB8AC3E}">
        <p14:creationId xmlns:p14="http://schemas.microsoft.com/office/powerpoint/2010/main" val="33016626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569844"/>
            <a:ext cx="13167360" cy="4669156"/>
          </a:xfrm>
        </p:spPr>
        <p:txBody>
          <a:bodyPr/>
          <a:lstStyle/>
          <a:p>
            <a:r>
              <a:rPr lang="en-US" dirty="0" smtClean="0"/>
              <a:t>Assuming </a:t>
            </a:r>
            <a:r>
              <a:rPr lang="en-US" dirty="0"/>
              <a:t>nothing, recognizing that things change.</a:t>
            </a:r>
          </a:p>
          <a:p>
            <a:r>
              <a:rPr lang="en-US" dirty="0" smtClean="0"/>
              <a:t>Verifying </a:t>
            </a:r>
            <a:r>
              <a:rPr lang="en-US" dirty="0"/>
              <a:t>that systems operate and are controlled as expected.</a:t>
            </a:r>
          </a:p>
          <a:p>
            <a:r>
              <a:rPr lang="en-US" dirty="0" smtClean="0"/>
              <a:t>Limiting </a:t>
            </a:r>
            <a:r>
              <a:rPr lang="en-US" dirty="0"/>
              <a:t>the scope of the assessment to a single domain at a time.</a:t>
            </a:r>
          </a:p>
          <a:p>
            <a:r>
              <a:rPr lang="en-US" dirty="0" smtClean="0"/>
              <a:t>Using </a:t>
            </a:r>
            <a:r>
              <a:rPr lang="en-US" dirty="0"/>
              <a:t>documentation and flow diagrams to understand the system you’re evaluating.</a:t>
            </a:r>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762000" y="685800"/>
            <a:ext cx="13167360" cy="1371600"/>
          </a:xfrm>
        </p:spPr>
        <p:txBody>
          <a:bodyPr/>
          <a:lstStyle/>
          <a:p>
            <a:r>
              <a:rPr lang="en-US" dirty="0"/>
              <a:t> </a:t>
            </a:r>
            <a:r>
              <a:rPr lang="en-US" dirty="0">
                <a:solidFill>
                  <a:srgbClr val="00B0F0"/>
                </a:solidFill>
              </a:rPr>
              <a:t>Best </a:t>
            </a:r>
            <a:r>
              <a:rPr lang="en-US" dirty="0" smtClean="0">
                <a:solidFill>
                  <a:srgbClr val="00B0F0"/>
                </a:solidFill>
              </a:rPr>
              <a:t>Practices for Threat </a:t>
            </a:r>
            <a:r>
              <a:rPr lang="en-US" dirty="0">
                <a:solidFill>
                  <a:srgbClr val="00B0F0"/>
                </a:solidFill>
              </a:rPr>
              <a:t>Assessments  Within</a:t>
            </a:r>
            <a:br>
              <a:rPr lang="en-US" dirty="0">
                <a:solidFill>
                  <a:srgbClr val="00B0F0"/>
                </a:solidFill>
              </a:rPr>
            </a:br>
            <a:r>
              <a:rPr lang="en-US" dirty="0">
                <a:solidFill>
                  <a:srgbClr val="00B0F0"/>
                </a:solidFill>
              </a:rPr>
              <a:t>the Seven Domains of a Typical IT Infrastructure</a:t>
            </a:r>
            <a:endParaRPr lang="en-US" dirty="0">
              <a:solidFill>
                <a:srgbClr val="00B0F0"/>
              </a:solidFill>
            </a:endParaRPr>
          </a:p>
        </p:txBody>
      </p:sp>
    </p:spTree>
    <p:extLst>
      <p:ext uri="{BB962C8B-B14F-4D97-AF65-F5344CB8AC3E}">
        <p14:creationId xmlns:p14="http://schemas.microsoft.com/office/powerpoint/2010/main" val="33174498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2265044"/>
            <a:ext cx="13167360" cy="5431156"/>
          </a:xfrm>
        </p:spPr>
        <p:txBody>
          <a:bodyPr/>
          <a:lstStyle/>
          <a:p>
            <a:r>
              <a:rPr lang="en-US" dirty="0" smtClean="0"/>
              <a:t>Identifying </a:t>
            </a:r>
            <a:r>
              <a:rPr lang="en-US" dirty="0"/>
              <a:t>all possible entry points for the domain you’re evaluating.</a:t>
            </a:r>
          </a:p>
          <a:p>
            <a:r>
              <a:rPr lang="en-US" dirty="0" smtClean="0"/>
              <a:t>Considering </a:t>
            </a:r>
            <a:r>
              <a:rPr lang="en-US" dirty="0"/>
              <a:t>threats to confidentiality, integrity, and availability.</a:t>
            </a:r>
          </a:p>
          <a:p>
            <a:r>
              <a:rPr lang="en-US" dirty="0" smtClean="0"/>
              <a:t>Considering </a:t>
            </a:r>
            <a:r>
              <a:rPr lang="en-US" dirty="0"/>
              <a:t>internal and external human threats.</a:t>
            </a:r>
          </a:p>
          <a:p>
            <a:r>
              <a:rPr lang="en-US" dirty="0" smtClean="0"/>
              <a:t>Considering </a:t>
            </a:r>
            <a:r>
              <a:rPr lang="en-US" dirty="0"/>
              <a:t>natural threats.</a:t>
            </a:r>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8" name="Title 6"/>
          <p:cNvSpPr>
            <a:spLocks noGrp="1"/>
          </p:cNvSpPr>
          <p:nvPr>
            <p:ph type="title"/>
          </p:nvPr>
        </p:nvSpPr>
        <p:spPr>
          <a:xfrm>
            <a:off x="762000" y="381000"/>
            <a:ext cx="13167360" cy="1371600"/>
          </a:xfrm>
        </p:spPr>
        <p:txBody>
          <a:bodyPr/>
          <a:lstStyle/>
          <a:p>
            <a:r>
              <a:rPr lang="en-US" dirty="0"/>
              <a:t> </a:t>
            </a:r>
            <a:r>
              <a:rPr lang="en-US" dirty="0">
                <a:solidFill>
                  <a:srgbClr val="00B0F0"/>
                </a:solidFill>
              </a:rPr>
              <a:t>Best </a:t>
            </a:r>
            <a:r>
              <a:rPr lang="en-US" dirty="0" smtClean="0">
                <a:solidFill>
                  <a:srgbClr val="00B0F0"/>
                </a:solidFill>
              </a:rPr>
              <a:t>Practices for Threat </a:t>
            </a:r>
            <a:r>
              <a:rPr lang="en-US" dirty="0">
                <a:solidFill>
                  <a:srgbClr val="00B0F0"/>
                </a:solidFill>
              </a:rPr>
              <a:t>Assessments  Within</a:t>
            </a:r>
            <a:br>
              <a:rPr lang="en-US" dirty="0">
                <a:solidFill>
                  <a:srgbClr val="00B0F0"/>
                </a:solidFill>
              </a:rPr>
            </a:br>
            <a:r>
              <a:rPr lang="en-US" dirty="0">
                <a:solidFill>
                  <a:srgbClr val="00B0F0"/>
                </a:solidFill>
              </a:rPr>
              <a:t>the Seven Domains of a Typical IT Infrastructure</a:t>
            </a:r>
            <a:endParaRPr lang="en-US" dirty="0">
              <a:solidFill>
                <a:srgbClr val="00B0F0"/>
              </a:solidFill>
            </a:endParaRPr>
          </a:p>
        </p:txBody>
      </p:sp>
    </p:spTree>
    <p:extLst>
      <p:ext uri="{BB962C8B-B14F-4D97-AF65-F5344CB8AC3E}">
        <p14:creationId xmlns:p14="http://schemas.microsoft.com/office/powerpoint/2010/main" val="27133575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828800"/>
            <a:ext cx="13167360" cy="5431156"/>
          </a:xfrm>
        </p:spPr>
        <p:txBody>
          <a:bodyPr/>
          <a:lstStyle/>
          <a:p>
            <a:r>
              <a:rPr lang="en-US" dirty="0"/>
              <a:t>A vulnerability assessment (</a:t>
            </a:r>
            <a:r>
              <a:rPr lang="en-US" dirty="0">
                <a:solidFill>
                  <a:srgbClr val="00B0F0"/>
                </a:solidFill>
              </a:rPr>
              <a:t>VA</a:t>
            </a:r>
            <a:r>
              <a:rPr lang="en-US" dirty="0"/>
              <a:t>) is performed to identify </a:t>
            </a:r>
            <a:r>
              <a:rPr lang="en-US" dirty="0"/>
              <a:t>vulnerabilities within an </a:t>
            </a:r>
            <a:r>
              <a:rPr lang="en-US" dirty="0" smtClean="0"/>
              <a:t>organization.</a:t>
            </a:r>
          </a:p>
          <a:p>
            <a:pPr lvl="1"/>
            <a:r>
              <a:rPr lang="en-US" dirty="0" smtClean="0"/>
              <a:t>Any </a:t>
            </a:r>
            <a:r>
              <a:rPr lang="en-US" dirty="0"/>
              <a:t>weaknesses </a:t>
            </a:r>
            <a:r>
              <a:rPr lang="en-US" dirty="0" smtClean="0"/>
              <a:t>in </a:t>
            </a:r>
            <a:r>
              <a:rPr lang="en-US" dirty="0"/>
              <a:t>your IT infrastructure: servers, networks, </a:t>
            </a:r>
            <a:r>
              <a:rPr lang="en-US" dirty="0" smtClean="0"/>
              <a:t>personnel.</a:t>
            </a:r>
            <a:endParaRPr lang="en-US" dirty="0"/>
          </a:p>
          <a:p>
            <a:r>
              <a:rPr lang="en-US" dirty="0" smtClean="0"/>
              <a:t>Performing VA </a:t>
            </a:r>
            <a:r>
              <a:rPr lang="en-US" dirty="0"/>
              <a:t>testing internally or </a:t>
            </a:r>
            <a:r>
              <a:rPr lang="en-US" dirty="0" smtClean="0"/>
              <a:t>externally</a:t>
            </a:r>
          </a:p>
          <a:p>
            <a:pPr lvl="1"/>
            <a:r>
              <a:rPr lang="en-US" dirty="0" smtClean="0"/>
              <a:t>Internal assessments - security </a:t>
            </a:r>
            <a:r>
              <a:rPr lang="en-US" dirty="0"/>
              <a:t>professionals try </a:t>
            </a:r>
            <a:r>
              <a:rPr lang="en-US" dirty="0" smtClean="0"/>
              <a:t>to exploit </a:t>
            </a:r>
            <a:r>
              <a:rPr lang="en-US" dirty="0"/>
              <a:t>the internal system to see what they can </a:t>
            </a:r>
            <a:r>
              <a:rPr lang="en-US" dirty="0" smtClean="0"/>
              <a:t>learn about </a:t>
            </a:r>
            <a:r>
              <a:rPr lang="en-US" dirty="0"/>
              <a:t>vulnerabilities</a:t>
            </a:r>
            <a:r>
              <a:rPr lang="en-US" dirty="0" smtClean="0"/>
              <a:t>.</a:t>
            </a:r>
          </a:p>
          <a:p>
            <a:pPr lvl="1"/>
            <a:r>
              <a:rPr lang="en-US" dirty="0"/>
              <a:t>external </a:t>
            </a:r>
            <a:r>
              <a:rPr lang="en-US" dirty="0" smtClean="0"/>
              <a:t>assessments - personnel </a:t>
            </a:r>
            <a:r>
              <a:rPr lang="en-US" dirty="0"/>
              <a:t>outside the </a:t>
            </a:r>
            <a:r>
              <a:rPr lang="en-US" dirty="0" smtClean="0"/>
              <a:t>company try </a:t>
            </a:r>
            <a:r>
              <a:rPr lang="en-US" dirty="0"/>
              <a:t>to exploit the system to see what they can learn. </a:t>
            </a:r>
          </a:p>
          <a:p>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p:txBody>
          <a:bodyPr>
            <a:normAutofit/>
          </a:bodyPr>
          <a:lstStyle/>
          <a:p>
            <a:r>
              <a:rPr lang="en-US" dirty="0">
                <a:solidFill>
                  <a:srgbClr val="00B0F0"/>
                </a:solidFill>
              </a:rPr>
              <a:t>Vulnerability Assessments</a:t>
            </a:r>
          </a:p>
        </p:txBody>
      </p:sp>
    </p:spTree>
    <p:extLst>
      <p:ext uri="{BB962C8B-B14F-4D97-AF65-F5344CB8AC3E}">
        <p14:creationId xmlns:p14="http://schemas.microsoft.com/office/powerpoint/2010/main" val="16904386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0787" y="1676400"/>
            <a:ext cx="13167360" cy="5638800"/>
          </a:xfrm>
        </p:spPr>
        <p:txBody>
          <a:bodyPr/>
          <a:lstStyle/>
          <a:p>
            <a:r>
              <a:rPr lang="en-US" dirty="0" smtClean="0"/>
              <a:t>Documentation </a:t>
            </a:r>
            <a:r>
              <a:rPr lang="en-US" dirty="0" smtClean="0"/>
              <a:t>review</a:t>
            </a:r>
          </a:p>
          <a:p>
            <a:pPr lvl="1"/>
            <a:r>
              <a:rPr lang="en-US" dirty="0"/>
              <a:t>Incidents, Outage reports, Assessment reports</a:t>
            </a:r>
            <a:endParaRPr lang="en-US" dirty="0"/>
          </a:p>
          <a:p>
            <a:r>
              <a:rPr lang="en-US" dirty="0" smtClean="0"/>
              <a:t>Review </a:t>
            </a:r>
            <a:r>
              <a:rPr lang="en-US" dirty="0"/>
              <a:t>of system logs, audit trails, and intrusion detection system </a:t>
            </a:r>
            <a:r>
              <a:rPr lang="en-US" dirty="0" smtClean="0"/>
              <a:t>outputs</a:t>
            </a:r>
          </a:p>
          <a:p>
            <a:pPr lvl="1"/>
            <a:r>
              <a:rPr lang="en-US" dirty="0"/>
              <a:t>The three common sources of information, you should review all of it.</a:t>
            </a:r>
            <a:endParaRPr lang="en-US" dirty="0"/>
          </a:p>
          <a:p>
            <a:r>
              <a:rPr lang="en-US" dirty="0" smtClean="0"/>
              <a:t>Vulnerability </a:t>
            </a:r>
            <a:r>
              <a:rPr lang="en-US" dirty="0"/>
              <a:t>scans and other assessment </a:t>
            </a:r>
            <a:r>
              <a:rPr lang="en-US" dirty="0" smtClean="0"/>
              <a:t>tools</a:t>
            </a:r>
          </a:p>
          <a:p>
            <a:pPr lvl="1"/>
            <a:r>
              <a:rPr lang="en-US" dirty="0" smtClean="0"/>
              <a:t>Identifying vulnerabilities</a:t>
            </a:r>
          </a:p>
          <a:p>
            <a:pPr lvl="1"/>
            <a:r>
              <a:rPr lang="en-US" dirty="0" smtClean="0"/>
              <a:t>Scanning </a:t>
            </a:r>
            <a:r>
              <a:rPr lang="en-US" dirty="0"/>
              <a:t>systems and </a:t>
            </a:r>
            <a:r>
              <a:rPr lang="en-US" dirty="0" smtClean="0"/>
              <a:t>network</a:t>
            </a:r>
          </a:p>
          <a:p>
            <a:pPr lvl="1"/>
            <a:r>
              <a:rPr lang="en-US" dirty="0"/>
              <a:t>Provide </a:t>
            </a:r>
            <a:r>
              <a:rPr lang="en-US" dirty="0" smtClean="0"/>
              <a:t>metrics</a:t>
            </a:r>
          </a:p>
          <a:p>
            <a:pPr lvl="1"/>
            <a:r>
              <a:rPr lang="en-US" dirty="0" smtClean="0"/>
              <a:t>Documenting </a:t>
            </a:r>
            <a:r>
              <a:rPr lang="en-US" dirty="0"/>
              <a:t>results</a:t>
            </a:r>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1447800" y="448802"/>
            <a:ext cx="12481560" cy="998998"/>
          </a:xfrm>
        </p:spPr>
        <p:txBody>
          <a:bodyPr>
            <a:normAutofit/>
          </a:bodyPr>
          <a:lstStyle/>
          <a:p>
            <a:r>
              <a:rPr lang="en-US" dirty="0">
                <a:solidFill>
                  <a:srgbClr val="00B0F0"/>
                </a:solidFill>
              </a:rPr>
              <a:t>Vulnerability Assessments Methods</a:t>
            </a:r>
          </a:p>
        </p:txBody>
      </p:sp>
    </p:spTree>
    <p:extLst>
      <p:ext uri="{BB962C8B-B14F-4D97-AF65-F5344CB8AC3E}">
        <p14:creationId xmlns:p14="http://schemas.microsoft.com/office/powerpoint/2010/main" val="27281449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1371600"/>
            <a:ext cx="13167360" cy="6400800"/>
          </a:xfrm>
        </p:spPr>
        <p:txBody>
          <a:bodyPr>
            <a:normAutofit fontScale="92500" lnSpcReduction="20000"/>
          </a:bodyPr>
          <a:lstStyle/>
          <a:p>
            <a:r>
              <a:rPr lang="en-US" dirty="0" smtClean="0"/>
              <a:t>Audits </a:t>
            </a:r>
            <a:r>
              <a:rPr lang="en-US" dirty="0"/>
              <a:t>and personnel </a:t>
            </a:r>
            <a:r>
              <a:rPr lang="en-US" dirty="0" smtClean="0"/>
              <a:t>interviews</a:t>
            </a:r>
          </a:p>
          <a:p>
            <a:pPr lvl="1"/>
            <a:r>
              <a:rPr lang="en-US" dirty="0"/>
              <a:t>A VA audit </a:t>
            </a:r>
            <a:r>
              <a:rPr lang="en-US" dirty="0" smtClean="0"/>
              <a:t>checks compliance </a:t>
            </a:r>
            <a:r>
              <a:rPr lang="en-US" dirty="0"/>
              <a:t>with internal policies</a:t>
            </a:r>
            <a:r>
              <a:rPr lang="en-US" dirty="0" smtClean="0"/>
              <a:t>.</a:t>
            </a:r>
          </a:p>
          <a:p>
            <a:pPr lvl="1"/>
            <a:r>
              <a:rPr lang="en-US" dirty="0" smtClean="0"/>
              <a:t>Conducting </a:t>
            </a:r>
            <a:r>
              <a:rPr lang="en-US" dirty="0"/>
              <a:t>personnel interviews to identify the security </a:t>
            </a:r>
            <a:r>
              <a:rPr lang="en-US" dirty="0" smtClean="0"/>
              <a:t>knowledge of </a:t>
            </a:r>
            <a:r>
              <a:rPr lang="en-US" dirty="0"/>
              <a:t>personnel. </a:t>
            </a:r>
            <a:endParaRPr lang="en-US" dirty="0"/>
          </a:p>
          <a:p>
            <a:r>
              <a:rPr lang="en-US" dirty="0" smtClean="0"/>
              <a:t>Process </a:t>
            </a:r>
            <a:r>
              <a:rPr lang="en-US" dirty="0"/>
              <a:t>analysis and output </a:t>
            </a:r>
            <a:r>
              <a:rPr lang="en-US" dirty="0" smtClean="0"/>
              <a:t>analysis</a:t>
            </a:r>
          </a:p>
          <a:p>
            <a:pPr lvl="1"/>
            <a:r>
              <a:rPr lang="en-US" dirty="0"/>
              <a:t>Process analysis is performed in some systems to determine if vulnerabilities </a:t>
            </a:r>
            <a:r>
              <a:rPr lang="en-US" dirty="0" smtClean="0"/>
              <a:t>exist in </a:t>
            </a:r>
            <a:r>
              <a:rPr lang="en-US" dirty="0"/>
              <a:t>the process</a:t>
            </a:r>
            <a:r>
              <a:rPr lang="en-US" dirty="0" smtClean="0"/>
              <a:t>.</a:t>
            </a:r>
          </a:p>
          <a:p>
            <a:pPr lvl="1"/>
            <a:r>
              <a:rPr lang="en-US" dirty="0"/>
              <a:t>Output </a:t>
            </a:r>
            <a:r>
              <a:rPr lang="en-US" dirty="0" smtClean="0"/>
              <a:t>analysis </a:t>
            </a:r>
            <a:r>
              <a:rPr lang="en-US" dirty="0"/>
              <a:t>is </a:t>
            </a:r>
            <a:r>
              <a:rPr lang="en-US" dirty="0" smtClean="0"/>
              <a:t>performed by </a:t>
            </a:r>
            <a:r>
              <a:rPr lang="en-US" dirty="0"/>
              <a:t>examining the output to determine if a vulnerability exists.</a:t>
            </a:r>
            <a:endParaRPr lang="en-US" dirty="0"/>
          </a:p>
          <a:p>
            <a:r>
              <a:rPr lang="en-US" dirty="0" smtClean="0"/>
              <a:t>Testing</a:t>
            </a:r>
          </a:p>
          <a:p>
            <a:pPr lvl="1"/>
            <a:r>
              <a:rPr lang="en-US" dirty="0"/>
              <a:t>System </a:t>
            </a:r>
            <a:r>
              <a:rPr lang="en-US" dirty="0" smtClean="0"/>
              <a:t>Testing used </a:t>
            </a:r>
            <a:r>
              <a:rPr lang="en-US" dirty="0"/>
              <a:t>to test individual systems for </a:t>
            </a:r>
            <a:r>
              <a:rPr lang="en-US" dirty="0" smtClean="0"/>
              <a:t>vulnerabilities</a:t>
            </a:r>
          </a:p>
          <a:p>
            <a:pPr lvl="1"/>
            <a:r>
              <a:rPr lang="en-US" dirty="0"/>
              <a:t>Functionality Testing primarily used with software </a:t>
            </a:r>
            <a:r>
              <a:rPr lang="en-US" dirty="0" smtClean="0"/>
              <a:t>development</a:t>
            </a:r>
          </a:p>
          <a:p>
            <a:pPr lvl="1"/>
            <a:r>
              <a:rPr lang="en-US" dirty="0" smtClean="0"/>
              <a:t>Access </a:t>
            </a:r>
            <a:r>
              <a:rPr lang="en-US" dirty="0"/>
              <a:t>Controls Testing </a:t>
            </a:r>
            <a:r>
              <a:rPr lang="en-US" dirty="0" smtClean="0"/>
              <a:t>verifies </a:t>
            </a:r>
            <a:r>
              <a:rPr lang="en-US" dirty="0"/>
              <a:t>user rights and permissions</a:t>
            </a:r>
            <a:endParaRPr lang="en-US" dirty="0" smtClean="0"/>
          </a:p>
          <a:p>
            <a:pPr lvl="1"/>
            <a:r>
              <a:rPr lang="en-US" dirty="0"/>
              <a:t>Penetration Testing attempts to exploit </a:t>
            </a:r>
            <a:r>
              <a:rPr lang="en-US" dirty="0" smtClean="0"/>
              <a:t>vulnerabilities</a:t>
            </a:r>
          </a:p>
          <a:p>
            <a:pPr lvl="1"/>
            <a:r>
              <a:rPr lang="en-US" dirty="0"/>
              <a:t>Transaction and </a:t>
            </a:r>
            <a:r>
              <a:rPr lang="en-US" dirty="0" smtClean="0"/>
              <a:t>Application Testing </a:t>
            </a:r>
            <a:r>
              <a:rPr lang="en-US" dirty="0"/>
              <a:t>ensures that an application will function correctly</a:t>
            </a:r>
          </a:p>
          <a:p>
            <a:pPr lvl="1"/>
            <a:r>
              <a:rPr lang="en-US" dirty="0"/>
              <a:t>with a back-end database. </a:t>
            </a:r>
            <a:endParaRPr lang="en-US" dirty="0"/>
          </a:p>
        </p:txBody>
      </p:sp>
      <p:sp>
        <p:nvSpPr>
          <p:cNvPr id="4" name="Footer Placeholder 3"/>
          <p:cNvSpPr>
            <a:spLocks noGrp="1"/>
          </p:cNvSpPr>
          <p:nvPr>
            <p:ph type="ftr" sz="quarter" idx="11"/>
          </p:nvPr>
        </p:nvSpPr>
        <p:spPr/>
        <p:txBody>
          <a:bodyPr/>
          <a:lstStyle/>
          <a:p>
            <a:r>
              <a:rPr lang="en-US" dirty="0" smtClean="0"/>
              <a:t>http://fpt.edu.vn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sp>
        <p:nvSpPr>
          <p:cNvPr id="6" name="Date Placeholder 5"/>
          <p:cNvSpPr>
            <a:spLocks noGrp="1"/>
          </p:cNvSpPr>
          <p:nvPr>
            <p:ph type="dt" sz="half" idx="10"/>
          </p:nvPr>
        </p:nvSpPr>
        <p:spPr/>
        <p:txBody>
          <a:bodyPr/>
          <a:lstStyle/>
          <a:p>
            <a:fld id="{28D336CE-D510-4C1A-8307-86EBAC55F30B}" type="datetime1">
              <a:rPr lang="en-US" smtClean="0"/>
              <a:t>1/7/2018</a:t>
            </a:fld>
            <a:endParaRPr lang="en-US" dirty="0"/>
          </a:p>
        </p:txBody>
      </p:sp>
      <p:sp>
        <p:nvSpPr>
          <p:cNvPr id="7" name="Title 6"/>
          <p:cNvSpPr>
            <a:spLocks noGrp="1"/>
          </p:cNvSpPr>
          <p:nvPr>
            <p:ph type="title"/>
          </p:nvPr>
        </p:nvSpPr>
        <p:spPr>
          <a:xfrm>
            <a:off x="1676400" y="220202"/>
            <a:ext cx="12252960" cy="1075198"/>
          </a:xfrm>
        </p:spPr>
        <p:txBody>
          <a:bodyPr>
            <a:normAutofit/>
          </a:bodyPr>
          <a:lstStyle/>
          <a:p>
            <a:r>
              <a:rPr lang="en-US" dirty="0" smtClean="0">
                <a:solidFill>
                  <a:srgbClr val="00B0F0"/>
                </a:solidFill>
              </a:rPr>
              <a:t>Vulnerability </a:t>
            </a:r>
            <a:r>
              <a:rPr lang="en-US" dirty="0">
                <a:solidFill>
                  <a:srgbClr val="00B0F0"/>
                </a:solidFill>
              </a:rPr>
              <a:t>Assessments Methods (cont.)</a:t>
            </a:r>
          </a:p>
        </p:txBody>
      </p:sp>
    </p:spTree>
    <p:extLst>
      <p:ext uri="{BB962C8B-B14F-4D97-AF65-F5344CB8AC3E}">
        <p14:creationId xmlns:p14="http://schemas.microsoft.com/office/powerpoint/2010/main" val="42247513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396</TotalTime>
  <Words>2498</Words>
  <Application>Microsoft Office PowerPoint</Application>
  <PresentationFormat>Custom</PresentationFormat>
  <Paragraphs>239</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Tahoma</vt:lpstr>
      <vt:lpstr>Wingdings 2</vt:lpstr>
      <vt:lpstr>Office Theme</vt:lpstr>
      <vt:lpstr>Identifying and Analyzing Threats, Vulnerabilities, and Exploits</vt:lpstr>
      <vt:lpstr>Objectives</vt:lpstr>
      <vt:lpstr>Threat Assessments</vt:lpstr>
      <vt:lpstr>Techniques for Identifying Threats</vt:lpstr>
      <vt:lpstr> Best Practices for Threat Assessments  Within the Seven Domains of a Typical IT Infrastructure</vt:lpstr>
      <vt:lpstr> Best Practices for Threat Assessments  Within the Seven Domains of a Typical IT Infrastructure</vt:lpstr>
      <vt:lpstr>Vulnerability Assessments</vt:lpstr>
      <vt:lpstr>Vulnerability Assessments Methods</vt:lpstr>
      <vt:lpstr>Vulnerability Assessments Methods (cont.)</vt:lpstr>
      <vt:lpstr>Best Practices for Vulnerability Assessments Within the Seven Domains of a Typical IT Infrastructure</vt:lpstr>
      <vt:lpstr>Exploit Assessments</vt:lpstr>
      <vt:lpstr>Exploit Assessments</vt:lpstr>
      <vt:lpstr>Best Practices for Performing Exploit Assessments Within an IT Infrastructure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TOSHIBA</dc:creator>
  <cp:lastModifiedBy>Anhim</cp:lastModifiedBy>
  <cp:revision>33</cp:revision>
  <dcterms:created xsi:type="dcterms:W3CDTF">2006-08-16T00:00:00Z</dcterms:created>
  <dcterms:modified xsi:type="dcterms:W3CDTF">2018-01-07T15:12:29Z</dcterms:modified>
</cp:coreProperties>
</file>