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9"/>
  </p:notesMasterIdLst>
  <p:sldIdLst>
    <p:sldId id="256" r:id="rId2"/>
    <p:sldId id="257" r:id="rId3"/>
    <p:sldId id="261" r:id="rId4"/>
    <p:sldId id="262" r:id="rId5"/>
    <p:sldId id="278" r:id="rId6"/>
    <p:sldId id="271" r:id="rId7"/>
    <p:sldId id="280" r:id="rId8"/>
    <p:sldId id="281" r:id="rId9"/>
    <p:sldId id="279" r:id="rId10"/>
    <p:sldId id="270" r:id="rId11"/>
    <p:sldId id="277" r:id="rId12"/>
    <p:sldId id="276" r:id="rId13"/>
    <p:sldId id="272" r:id="rId14"/>
    <p:sldId id="274" r:id="rId15"/>
    <p:sldId id="275" r:id="rId16"/>
    <p:sldId id="268" r:id="rId17"/>
    <p:sldId id="269" r:id="rId18"/>
  </p:sldIdLst>
  <p:sldSz cx="14630400" cy="8229600"/>
  <p:notesSz cx="6858000" cy="9144000"/>
  <p:defaultTextStyle>
    <a:defPPr>
      <a:defRPr lang="en-US"/>
    </a:defPPr>
    <a:lvl1pPr marL="0" algn="l" defTabSz="1306220" rtl="0" eaLnBrk="1" latinLnBrk="0" hangingPunct="1">
      <a:defRPr sz="2600" kern="1200">
        <a:solidFill>
          <a:schemeClr val="tx1"/>
        </a:solidFill>
        <a:latin typeface="+mn-lt"/>
        <a:ea typeface="+mn-ea"/>
        <a:cs typeface="+mn-cs"/>
      </a:defRPr>
    </a:lvl1pPr>
    <a:lvl2pPr marL="653110" algn="l" defTabSz="1306220" rtl="0" eaLnBrk="1" latinLnBrk="0" hangingPunct="1">
      <a:defRPr sz="2600" kern="1200">
        <a:solidFill>
          <a:schemeClr val="tx1"/>
        </a:solidFill>
        <a:latin typeface="+mn-lt"/>
        <a:ea typeface="+mn-ea"/>
        <a:cs typeface="+mn-cs"/>
      </a:defRPr>
    </a:lvl2pPr>
    <a:lvl3pPr marL="1306220" algn="l" defTabSz="1306220" rtl="0" eaLnBrk="1" latinLnBrk="0" hangingPunct="1">
      <a:defRPr sz="2600" kern="1200">
        <a:solidFill>
          <a:schemeClr val="tx1"/>
        </a:solidFill>
        <a:latin typeface="+mn-lt"/>
        <a:ea typeface="+mn-ea"/>
        <a:cs typeface="+mn-cs"/>
      </a:defRPr>
    </a:lvl3pPr>
    <a:lvl4pPr marL="1959331" algn="l" defTabSz="1306220" rtl="0" eaLnBrk="1" latinLnBrk="0" hangingPunct="1">
      <a:defRPr sz="2600" kern="1200">
        <a:solidFill>
          <a:schemeClr val="tx1"/>
        </a:solidFill>
        <a:latin typeface="+mn-lt"/>
        <a:ea typeface="+mn-ea"/>
        <a:cs typeface="+mn-cs"/>
      </a:defRPr>
    </a:lvl4pPr>
    <a:lvl5pPr marL="2612441" algn="l" defTabSz="1306220" rtl="0" eaLnBrk="1" latinLnBrk="0" hangingPunct="1">
      <a:defRPr sz="2600" kern="1200">
        <a:solidFill>
          <a:schemeClr val="tx1"/>
        </a:solidFill>
        <a:latin typeface="+mn-lt"/>
        <a:ea typeface="+mn-ea"/>
        <a:cs typeface="+mn-cs"/>
      </a:defRPr>
    </a:lvl5pPr>
    <a:lvl6pPr marL="3265551" algn="l" defTabSz="1306220" rtl="0" eaLnBrk="1" latinLnBrk="0" hangingPunct="1">
      <a:defRPr sz="2600" kern="1200">
        <a:solidFill>
          <a:schemeClr val="tx1"/>
        </a:solidFill>
        <a:latin typeface="+mn-lt"/>
        <a:ea typeface="+mn-ea"/>
        <a:cs typeface="+mn-cs"/>
      </a:defRPr>
    </a:lvl6pPr>
    <a:lvl7pPr marL="3918661" algn="l" defTabSz="1306220" rtl="0" eaLnBrk="1" latinLnBrk="0" hangingPunct="1">
      <a:defRPr sz="2600" kern="1200">
        <a:solidFill>
          <a:schemeClr val="tx1"/>
        </a:solidFill>
        <a:latin typeface="+mn-lt"/>
        <a:ea typeface="+mn-ea"/>
        <a:cs typeface="+mn-cs"/>
      </a:defRPr>
    </a:lvl7pPr>
    <a:lvl8pPr marL="4571771" algn="l" defTabSz="1306220" rtl="0" eaLnBrk="1" latinLnBrk="0" hangingPunct="1">
      <a:defRPr sz="2600" kern="1200">
        <a:solidFill>
          <a:schemeClr val="tx1"/>
        </a:solidFill>
        <a:latin typeface="+mn-lt"/>
        <a:ea typeface="+mn-ea"/>
        <a:cs typeface="+mn-cs"/>
      </a:defRPr>
    </a:lvl8pPr>
    <a:lvl9pPr marL="5224882" algn="l" defTabSz="1306220" rtl="0" eaLnBrk="1" latinLnBrk="0" hangingPunct="1">
      <a:defRPr sz="2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2">
          <p15:clr>
            <a:srgbClr val="A4A3A4"/>
          </p15:clr>
        </p15:guide>
        <p15:guide id="2" pos="460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15" autoAdjust="0"/>
    <p:restoredTop sz="91562" autoAdjust="0"/>
  </p:normalViewPr>
  <p:slideViewPr>
    <p:cSldViewPr>
      <p:cViewPr varScale="1">
        <p:scale>
          <a:sx n="57" d="100"/>
          <a:sy n="57" d="100"/>
        </p:scale>
        <p:origin x="996" y="72"/>
      </p:cViewPr>
      <p:guideLst>
        <p:guide orient="horz" pos="2592"/>
        <p:guide pos="460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A6C630-74CB-4EF6-BA83-122C9625EB9A}" type="datetimeFigureOut">
              <a:rPr lang="en-US" smtClean="0"/>
              <a:t>1/7/2018</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2225C5-C545-48D1-A371-75073334B0A0}" type="slidenum">
              <a:rPr lang="en-US" smtClean="0"/>
              <a:t>‹#›</a:t>
            </a:fld>
            <a:endParaRPr lang="en-US" dirty="0"/>
          </a:p>
        </p:txBody>
      </p:sp>
    </p:spTree>
    <p:extLst>
      <p:ext uri="{BB962C8B-B14F-4D97-AF65-F5344CB8AC3E}">
        <p14:creationId xmlns:p14="http://schemas.microsoft.com/office/powerpoint/2010/main" val="2574526967"/>
      </p:ext>
    </p:extLst>
  </p:cSld>
  <p:clrMap bg1="lt1" tx1="dk1" bg2="lt2" tx2="dk2" accent1="accent1" accent2="accent2" accent3="accent3" accent4="accent4" accent5="accent5" accent6="accent6" hlink="hlink" folHlink="folHlink"/>
  <p:notesStyle>
    <a:lvl1pPr marL="0" algn="l" defTabSz="1306220" rtl="0" eaLnBrk="1" latinLnBrk="0" hangingPunct="1">
      <a:defRPr sz="1700" kern="1200">
        <a:solidFill>
          <a:schemeClr val="tx1"/>
        </a:solidFill>
        <a:latin typeface="+mn-lt"/>
        <a:ea typeface="+mn-ea"/>
        <a:cs typeface="+mn-cs"/>
      </a:defRPr>
    </a:lvl1pPr>
    <a:lvl2pPr marL="653110" algn="l" defTabSz="1306220" rtl="0" eaLnBrk="1" latinLnBrk="0" hangingPunct="1">
      <a:defRPr sz="1700" kern="1200">
        <a:solidFill>
          <a:schemeClr val="tx1"/>
        </a:solidFill>
        <a:latin typeface="+mn-lt"/>
        <a:ea typeface="+mn-ea"/>
        <a:cs typeface="+mn-cs"/>
      </a:defRPr>
    </a:lvl2pPr>
    <a:lvl3pPr marL="1306220" algn="l" defTabSz="1306220" rtl="0" eaLnBrk="1" latinLnBrk="0" hangingPunct="1">
      <a:defRPr sz="1700" kern="1200">
        <a:solidFill>
          <a:schemeClr val="tx1"/>
        </a:solidFill>
        <a:latin typeface="+mn-lt"/>
        <a:ea typeface="+mn-ea"/>
        <a:cs typeface="+mn-cs"/>
      </a:defRPr>
    </a:lvl3pPr>
    <a:lvl4pPr marL="1959331" algn="l" defTabSz="1306220" rtl="0" eaLnBrk="1" latinLnBrk="0" hangingPunct="1">
      <a:defRPr sz="1700" kern="1200">
        <a:solidFill>
          <a:schemeClr val="tx1"/>
        </a:solidFill>
        <a:latin typeface="+mn-lt"/>
        <a:ea typeface="+mn-ea"/>
        <a:cs typeface="+mn-cs"/>
      </a:defRPr>
    </a:lvl4pPr>
    <a:lvl5pPr marL="2612441" algn="l" defTabSz="1306220" rtl="0" eaLnBrk="1" latinLnBrk="0" hangingPunct="1">
      <a:defRPr sz="1700" kern="1200">
        <a:solidFill>
          <a:schemeClr val="tx1"/>
        </a:solidFill>
        <a:latin typeface="+mn-lt"/>
        <a:ea typeface="+mn-ea"/>
        <a:cs typeface="+mn-cs"/>
      </a:defRPr>
    </a:lvl5pPr>
    <a:lvl6pPr marL="3265551" algn="l" defTabSz="1306220" rtl="0" eaLnBrk="1" latinLnBrk="0" hangingPunct="1">
      <a:defRPr sz="1700" kern="1200">
        <a:solidFill>
          <a:schemeClr val="tx1"/>
        </a:solidFill>
        <a:latin typeface="+mn-lt"/>
        <a:ea typeface="+mn-ea"/>
        <a:cs typeface="+mn-cs"/>
      </a:defRPr>
    </a:lvl6pPr>
    <a:lvl7pPr marL="3918661" algn="l" defTabSz="1306220" rtl="0" eaLnBrk="1" latinLnBrk="0" hangingPunct="1">
      <a:defRPr sz="1700" kern="1200">
        <a:solidFill>
          <a:schemeClr val="tx1"/>
        </a:solidFill>
        <a:latin typeface="+mn-lt"/>
        <a:ea typeface="+mn-ea"/>
        <a:cs typeface="+mn-cs"/>
      </a:defRPr>
    </a:lvl7pPr>
    <a:lvl8pPr marL="4571771" algn="l" defTabSz="1306220" rtl="0" eaLnBrk="1" latinLnBrk="0" hangingPunct="1">
      <a:defRPr sz="1700" kern="1200">
        <a:solidFill>
          <a:schemeClr val="tx1"/>
        </a:solidFill>
        <a:latin typeface="+mn-lt"/>
        <a:ea typeface="+mn-ea"/>
        <a:cs typeface="+mn-cs"/>
      </a:defRPr>
    </a:lvl8pPr>
    <a:lvl9pPr marL="5224882" algn="l" defTabSz="1306220"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Controls, or countermeasures, reduce or neutralize threats  or vulnerabilities to an acceptable level. At any point in time, you will likely have controls that are in place, controls that are planned, and controls.</a:t>
            </a:r>
          </a:p>
          <a:p>
            <a:r>
              <a:rPr lang="en-US" dirty="0" smtClean="0"/>
              <a:t>Special Publication SP 800-53 groups 18 families of controls into three classes: Technical, Operational, and Management. The document also categorizes controls as Administrative, Technical, and Physical.</a:t>
            </a:r>
          </a:p>
        </p:txBody>
      </p:sp>
      <p:sp>
        <p:nvSpPr>
          <p:cNvPr id="4" name="Slide Number Placeholder 3"/>
          <p:cNvSpPr>
            <a:spLocks noGrp="1"/>
          </p:cNvSpPr>
          <p:nvPr>
            <p:ph type="sldNum" sz="quarter" idx="10"/>
          </p:nvPr>
        </p:nvSpPr>
        <p:spPr/>
        <p:txBody>
          <a:bodyPr/>
          <a:lstStyle/>
          <a:p>
            <a:fld id="{CB2225C5-C545-48D1-A371-75073334B0A0}" type="slidenum">
              <a:rPr lang="en-US" smtClean="0"/>
              <a:t>1</a:t>
            </a:fld>
            <a:endParaRPr lang="en-US" dirty="0"/>
          </a:p>
        </p:txBody>
      </p:sp>
    </p:spTree>
    <p:extLst>
      <p:ext uri="{BB962C8B-B14F-4D97-AF65-F5344CB8AC3E}">
        <p14:creationId xmlns:p14="http://schemas.microsoft.com/office/powerpoint/2010/main" val="4253556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Data Loss Prevention Program</a:t>
            </a:r>
          </a:p>
          <a:p>
            <a:r>
              <a:rPr lang="en-US" dirty="0" smtClean="0"/>
              <a:t>A data loss prevention program helps a company prevent data loss. Data loss can be viewed in one of two ways:</a:t>
            </a:r>
          </a:p>
          <a:p>
            <a:r>
              <a:rPr lang="en-US" dirty="0" smtClean="0"/>
              <a:t>+ Loss of confidentiality—You lose confidentiality when unauthorized entities view data.</a:t>
            </a:r>
          </a:p>
          <a:p>
            <a:r>
              <a:rPr lang="en-US" dirty="0" smtClean="0"/>
              <a:t>+ Loss due to corruption—Files can become corrupt through a variety of ways. The disk drive could crash. An application could hiccup when writing a file, corrupting the data.</a:t>
            </a:r>
          </a:p>
          <a:p>
            <a:r>
              <a:rPr lang="en-US" dirty="0" smtClean="0"/>
              <a:t>An organization can protect against loss of confidentiality using two methods.</a:t>
            </a:r>
          </a:p>
          <a:p>
            <a:r>
              <a:rPr lang="en-US" dirty="0" smtClean="0"/>
              <a:t>+ Access controls. Authentication methods identify users. Permissions then grant authorization to access resources. The principle of least privilege ensures that users</a:t>
            </a:r>
          </a:p>
          <a:p>
            <a:r>
              <a:rPr lang="en-US" dirty="0" smtClean="0"/>
              <a:t>have access to only the resources they need and no more.</a:t>
            </a:r>
          </a:p>
          <a:p>
            <a:r>
              <a:rPr lang="en-US" dirty="0" smtClean="0"/>
              <a:t>+ Encryption. Data can be encrypted while it’s at rest or being transferred. </a:t>
            </a:r>
          </a:p>
          <a:p>
            <a:endParaRPr lang="en-US" dirty="0" smtClean="0"/>
          </a:p>
          <a:p>
            <a:r>
              <a:rPr lang="en-US" dirty="0" smtClean="0"/>
              <a:t>- Awareness and Training</a:t>
            </a:r>
          </a:p>
          <a:p>
            <a:r>
              <a:rPr lang="en-US" dirty="0" smtClean="0"/>
              <a:t>An organization can have the best documented security controls on the planet. However, if the employees don’t know what they are or how to implement them, the controls simply aren’t effective. Awareness and training controls ensure that employees are aware of an organization’s security standards. They also ensure that employees know how to implement security controls.</a:t>
            </a:r>
          </a:p>
          <a:p>
            <a:r>
              <a:rPr lang="en-US" dirty="0" smtClean="0"/>
              <a:t>Awareness programs are generic and apply to all personnel. They use different techniques to inform and remind people about security. They try to have users personalize security.</a:t>
            </a:r>
          </a:p>
          <a:p>
            <a:r>
              <a:rPr lang="en-US" dirty="0" smtClean="0"/>
              <a:t>In other words, instead of security being someone else’s responsibility, users recognize that security is everyone’s responsibility, including theirs. </a:t>
            </a:r>
          </a:p>
          <a:p>
            <a:endParaRPr lang="en-US" dirty="0" smtClean="0"/>
          </a:p>
          <a:p>
            <a:r>
              <a:rPr lang="en-US" dirty="0" smtClean="0"/>
              <a:t>- Rules of Behavior</a:t>
            </a:r>
          </a:p>
          <a:p>
            <a:r>
              <a:rPr lang="en-US" dirty="0" smtClean="0"/>
              <a:t>Rules of Behavior let users know what they can and cannot do with systems. Users read this document before being granted access to a system. Users are often required to sign a document indicating that they have read and understand the rules of behavior.</a:t>
            </a:r>
          </a:p>
          <a:p>
            <a:r>
              <a:rPr lang="en-US" dirty="0" smtClean="0"/>
              <a:t>Some common elements in a Rules of Behavior document are:</a:t>
            </a:r>
          </a:p>
          <a:p>
            <a:r>
              <a:rPr lang="en-US" dirty="0" smtClean="0"/>
              <a:t>+ Privacy—Many organizations stress that users have no expectation of privacy.</a:t>
            </a:r>
          </a:p>
          <a:p>
            <a:r>
              <a:rPr lang="en-US" dirty="0" smtClean="0"/>
              <a:t>+  List of restricted activities—Most systems restrict certain kinds of activities. The list of restrictions could also include gaming, gambling, or personal business.</a:t>
            </a:r>
          </a:p>
          <a:p>
            <a:r>
              <a:rPr lang="en-US" dirty="0" smtClean="0"/>
              <a:t>+  E-mail usage—Users are informed of what e-mail can be used for and what restrictions exist.</a:t>
            </a:r>
          </a:p>
          <a:p>
            <a:r>
              <a:rPr lang="en-US" dirty="0" smtClean="0"/>
              <a:t>+ Protection of credentials—Users are told to protect their credentials, such as user name and password. </a:t>
            </a:r>
          </a:p>
          <a:p>
            <a:r>
              <a:rPr lang="en-US" dirty="0" smtClean="0"/>
              <a:t>+ Consequences or penalties for noncompliance—These could be reprimands or suspension of privileges. </a:t>
            </a:r>
          </a:p>
          <a:p>
            <a:endParaRPr lang="en-US" dirty="0" smtClean="0"/>
          </a:p>
          <a:p>
            <a:r>
              <a:rPr lang="en-US" dirty="0" smtClean="0"/>
              <a:t>- Software Testing</a:t>
            </a:r>
          </a:p>
          <a:p>
            <a:r>
              <a:rPr lang="en-US" dirty="0" smtClean="0"/>
              <a:t>An organization that develops software should take the time test it. This starts with a policy mandating software testing. The primary reason to test the software is to reduce the number of undiscovered bugs in the software.</a:t>
            </a:r>
          </a:p>
          <a:p>
            <a:r>
              <a:rPr lang="en-US" dirty="0" smtClean="0"/>
              <a:t>The types of software testing performed are technical controls. For example, you could perform data range and reasonableness checks. However, you start by creating a policy requiring software testing.</a:t>
            </a:r>
          </a:p>
        </p:txBody>
      </p:sp>
      <p:sp>
        <p:nvSpPr>
          <p:cNvPr id="4" name="Slide Number Placeholder 3"/>
          <p:cNvSpPr>
            <a:spLocks noGrp="1"/>
          </p:cNvSpPr>
          <p:nvPr>
            <p:ph type="sldNum" sz="quarter" idx="10"/>
          </p:nvPr>
        </p:nvSpPr>
        <p:spPr/>
        <p:txBody>
          <a:bodyPr/>
          <a:lstStyle/>
          <a:p>
            <a:fld id="{CB2225C5-C545-48D1-A371-75073334B0A0}" type="slidenum">
              <a:rPr lang="en-US" smtClean="0"/>
              <a:t>11</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Logon Identifier</a:t>
            </a:r>
          </a:p>
          <a:p>
            <a:r>
              <a:rPr lang="en-US" dirty="0" smtClean="0"/>
              <a:t>A logon identifier is another name for a user account. The account is uniquely identified and matched to the user. Every time the user logs in, this account is used. This helps enforce several other controls.</a:t>
            </a:r>
          </a:p>
          <a:p>
            <a:r>
              <a:rPr lang="en-US" dirty="0" smtClean="0"/>
              <a:t>Audit logs use logon identifiers. You may remember that audit logs record who, what, where, and when. The “who” comes from the logon identifier. Users log on with their own account. Any auditable actions are recorded with this account information.</a:t>
            </a:r>
          </a:p>
          <a:p>
            <a:r>
              <a:rPr lang="en-US" dirty="0" smtClean="0"/>
              <a:t>The logon identifier also provides non-repudiation. The user can’t believably deny she took an action.</a:t>
            </a:r>
          </a:p>
          <a:p>
            <a:r>
              <a:rPr lang="en-US" dirty="0" smtClean="0"/>
              <a:t>- Session Timeout</a:t>
            </a:r>
          </a:p>
          <a:p>
            <a:r>
              <a:rPr lang="en-US" dirty="0" smtClean="0"/>
              <a:t>Most systems include session timeout controls. This helps ensure that an unauthorized user doesn’t have access to a session without providing credentials.</a:t>
            </a:r>
          </a:p>
          <a:p>
            <a:r>
              <a:rPr lang="en-US" dirty="0" smtClean="0"/>
              <a:t>Many Web sites include session timeouts. For example, many banking sites will close the session after 20 minutes. When you log onto the banking site, you provide your credentials. As long as you are active on the site, the session remains open. This allows you to go to different pages without logging on again.</a:t>
            </a:r>
          </a:p>
          <a:p>
            <a:r>
              <a:rPr lang="en-US" dirty="0" smtClean="0"/>
              <a:t>- System Logs and Audit Trails</a:t>
            </a:r>
          </a:p>
          <a:p>
            <a:r>
              <a:rPr lang="en-US" dirty="0" smtClean="0"/>
              <a:t>Operating systems and network devices include the capability to log different types of events. By logging events and regularly reviewing the logs, you can identify what is occurring. You can use logs to investigate security events.</a:t>
            </a:r>
          </a:p>
          <a:p>
            <a:r>
              <a:rPr lang="en-US" dirty="0" smtClean="0"/>
              <a:t>You can also use them to troubleshoot problems. Logs typically log the following details on events:</a:t>
            </a:r>
          </a:p>
          <a:p>
            <a:r>
              <a:rPr lang="en-US" dirty="0" smtClean="0"/>
              <a:t>+ Who did it</a:t>
            </a:r>
          </a:p>
          <a:p>
            <a:r>
              <a:rPr lang="en-US" dirty="0" smtClean="0"/>
              <a:t>+ What happened</a:t>
            </a:r>
          </a:p>
          <a:p>
            <a:r>
              <a:rPr lang="en-US" dirty="0" smtClean="0"/>
              <a:t>+ Where it happened</a:t>
            </a:r>
          </a:p>
          <a:p>
            <a:r>
              <a:rPr lang="en-US" dirty="0" smtClean="0"/>
              <a:t>+ When it happened</a:t>
            </a:r>
          </a:p>
          <a:p>
            <a:r>
              <a:rPr lang="en-US" dirty="0" smtClean="0"/>
              <a:t>There are multiple types of logs in any network. Desktop and server operating systems include logs. Firewalls include logs to track allowed and blocked traffic. Network server applications such as Domain Name System (DNS) log events. You can enable or enhance logging on just about any system.</a:t>
            </a:r>
          </a:p>
          <a:p>
            <a:r>
              <a:rPr lang="en-US" dirty="0" smtClean="0"/>
              <a:t>- Data Range and Reasonableness Checks</a:t>
            </a:r>
          </a:p>
          <a:p>
            <a:r>
              <a:rPr lang="en-US" dirty="0" smtClean="0"/>
              <a:t>Application developers use data range and reasonableness checks to help ensure they are receiving valid data. The developer can’t ensure the data is accurate. However, the developer can ensure the data is valid.</a:t>
            </a:r>
          </a:p>
          <a:p>
            <a:r>
              <a:rPr lang="en-US" dirty="0" smtClean="0"/>
              <a:t>Valid data follows a specific format. For example, imagine a text box that expects a five digit U.S. Zip Code. The only valid characters are numbers. Additionally, only five digits are valid.</a:t>
            </a:r>
          </a:p>
          <a:p>
            <a:r>
              <a:rPr lang="en-US" dirty="0" smtClean="0"/>
              <a:t>If the user enters anything other than five numbers, the data is not valid.</a:t>
            </a:r>
          </a:p>
          <a:p>
            <a:r>
              <a:rPr lang="en-US" dirty="0" smtClean="0"/>
              <a:t>Data range checks ensure data is within a certain range. Reasonableness checks ensure that the entered data is reasonable.</a:t>
            </a:r>
          </a:p>
          <a:p>
            <a:endParaRPr lang="en-US" dirty="0" smtClean="0"/>
          </a:p>
        </p:txBody>
      </p:sp>
      <p:sp>
        <p:nvSpPr>
          <p:cNvPr id="4" name="Slide Number Placeholder 3"/>
          <p:cNvSpPr>
            <a:spLocks noGrp="1"/>
          </p:cNvSpPr>
          <p:nvPr>
            <p:ph type="sldNum" sz="quarter" idx="10"/>
          </p:nvPr>
        </p:nvSpPr>
        <p:spPr/>
        <p:txBody>
          <a:bodyPr/>
          <a:lstStyle/>
          <a:p>
            <a:fld id="{CB2225C5-C545-48D1-A371-75073334B0A0}" type="slidenum">
              <a:rPr lang="en-US" smtClean="0"/>
              <a:t>12</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Firewalls and Routers</a:t>
            </a:r>
          </a:p>
          <a:p>
            <a:r>
              <a:rPr lang="en-US" dirty="0" smtClean="0"/>
              <a:t>Firewalls and router software are used as technical controls in a network. They control the traffic by allowing some traffic and blocking other traffic.</a:t>
            </a:r>
          </a:p>
          <a:p>
            <a:r>
              <a:rPr lang="en-US" dirty="0" smtClean="0"/>
              <a:t>Many firewalls and routers use an implicit deny philosophy. In other words, all traffic is blocked unless it is explicitly allowed.</a:t>
            </a:r>
          </a:p>
          <a:p>
            <a:r>
              <a:rPr lang="en-US" dirty="0" smtClean="0"/>
              <a:t>Firewalls use rules to identify allowed traffic. Routers use access control lists (ACLs) to identify allowed traffic.</a:t>
            </a:r>
          </a:p>
          <a:p>
            <a:r>
              <a:rPr lang="en-US" dirty="0" smtClean="0"/>
              <a:t>A router provides basic filtering of traffic. A router can filter traffic based on:</a:t>
            </a:r>
          </a:p>
          <a:p>
            <a:r>
              <a:rPr lang="en-US" dirty="0" smtClean="0"/>
              <a:t>+ Internet Protocol (IP) addresses</a:t>
            </a:r>
          </a:p>
          <a:p>
            <a:r>
              <a:rPr lang="en-US" dirty="0" smtClean="0"/>
              <a:t>+ Ports</a:t>
            </a:r>
          </a:p>
          <a:p>
            <a:r>
              <a:rPr lang="en-US" dirty="0" smtClean="0"/>
              <a:t>+ Some protocols</a:t>
            </a:r>
          </a:p>
          <a:p>
            <a:r>
              <a:rPr lang="en-US" dirty="0" smtClean="0"/>
              <a:t>- Encryption</a:t>
            </a:r>
          </a:p>
          <a:p>
            <a:r>
              <a:rPr lang="en-US" dirty="0" smtClean="0"/>
              <a:t>Encryption changes plain text data into ciphered data. </a:t>
            </a:r>
          </a:p>
          <a:p>
            <a:r>
              <a:rPr lang="en-US" dirty="0" smtClean="0"/>
              <a:t>Data can be encrypted at rest, or when transferred. At rest data is any data stored on media such as a hard drive or a USB flash drive.</a:t>
            </a:r>
          </a:p>
          <a:p>
            <a:r>
              <a:rPr lang="en-US" dirty="0" smtClean="0"/>
              <a:t>Data sent over the network can be captured and read. Once the data is captured, individual packets can be opened and analyzed. If the data was sent over the network in clear text, it can easily be read.</a:t>
            </a:r>
          </a:p>
          <a:p>
            <a:r>
              <a:rPr lang="en-US" dirty="0" smtClean="0"/>
              <a:t>It’s not impossible to decrypt encrypted data. Given enough resources and enough time, encrypted data can be decrypted. However, encryption algorithms are designed to make it too hard or take too long to make it worthwhile.</a:t>
            </a:r>
          </a:p>
          <a:p>
            <a:r>
              <a:rPr lang="en-US" dirty="0" smtClean="0"/>
              <a:t>- Public Key Infrastructure (PKI)</a:t>
            </a:r>
          </a:p>
          <a:p>
            <a:r>
              <a:rPr lang="en-US" dirty="0" smtClean="0"/>
              <a:t>A public key infrastructure (PKI) is created to provide support for certificates. The PKI has several elements. However, the purpose of all the elements is centered on certificates</a:t>
            </a:r>
          </a:p>
          <a:p>
            <a:r>
              <a:rPr lang="en-US" dirty="0" smtClean="0"/>
              <a:t>Some of the elements of a PKI are:</a:t>
            </a:r>
          </a:p>
          <a:p>
            <a:r>
              <a:rPr lang="en-US" dirty="0" smtClean="0"/>
              <a:t>+ Certification authority</a:t>
            </a:r>
          </a:p>
          <a:p>
            <a:r>
              <a:rPr lang="en-US" dirty="0" smtClean="0"/>
              <a:t>A certification authority (CA) issues and manages certificates. A CA can be public such as VeriSign. VeriSign is a well-known public CA. A CA can also be private. A private CA is created</a:t>
            </a:r>
          </a:p>
          <a:p>
            <a:r>
              <a:rPr lang="en-US" dirty="0" smtClean="0"/>
              <a:t>within a company and issues certificates internally.</a:t>
            </a:r>
          </a:p>
          <a:p>
            <a:r>
              <a:rPr lang="en-US" dirty="0" smtClean="0"/>
              <a:t>+ Certificates</a:t>
            </a:r>
          </a:p>
          <a:p>
            <a:r>
              <a:rPr lang="en-US" dirty="0" smtClean="0"/>
              <a:t>Certificates are used for identification and to aid in encryption. Certificates include details on the entity that received the certificate.</a:t>
            </a:r>
          </a:p>
          <a:p>
            <a:r>
              <a:rPr lang="en-US" dirty="0" smtClean="0"/>
              <a:t> Certificates are also used with digital signatures, a method used for the identification of documents.</a:t>
            </a:r>
          </a:p>
          <a:p>
            <a:r>
              <a:rPr lang="en-US" dirty="0" smtClean="0"/>
              <a:t>+ Public and private keys</a:t>
            </a:r>
          </a:p>
        </p:txBody>
      </p:sp>
      <p:sp>
        <p:nvSpPr>
          <p:cNvPr id="4" name="Slide Number Placeholder 3"/>
          <p:cNvSpPr>
            <a:spLocks noGrp="1"/>
          </p:cNvSpPr>
          <p:nvPr>
            <p:ph type="sldNum" sz="quarter" idx="10"/>
          </p:nvPr>
        </p:nvSpPr>
        <p:spPr/>
        <p:txBody>
          <a:bodyPr/>
          <a:lstStyle/>
          <a:p>
            <a:fld id="{CB2225C5-C545-48D1-A371-75073334B0A0}" type="slidenum">
              <a:rPr lang="en-US" smtClean="0"/>
              <a:t>13</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700" i="0" kern="1200" dirty="0" smtClean="0">
                <a:solidFill>
                  <a:schemeClr val="tx1"/>
                </a:solidFill>
                <a:effectLst/>
                <a:latin typeface="+mn-lt"/>
                <a:ea typeface="+mn-ea"/>
                <a:cs typeface="+mn-cs"/>
              </a:rPr>
              <a:t>The router can be configured to allow traffic from any hosts with IP addresses on subnet 1, subnet 2, or subnet 3. Ports are used to identify protocols.</a:t>
            </a:r>
            <a:br>
              <a:rPr lang="en-US" sz="1700" i="0" kern="1200" dirty="0" smtClean="0">
                <a:solidFill>
                  <a:schemeClr val="tx1"/>
                </a:solidFill>
                <a:effectLst/>
                <a:latin typeface="+mn-lt"/>
                <a:ea typeface="+mn-ea"/>
                <a:cs typeface="+mn-cs"/>
              </a:rPr>
            </a:br>
            <a:r>
              <a:rPr lang="en-US" sz="1700" i="0" kern="1200" dirty="0" smtClean="0">
                <a:solidFill>
                  <a:schemeClr val="tx1"/>
                </a:solidFill>
                <a:effectLst/>
                <a:latin typeface="+mn-lt"/>
                <a:ea typeface="+mn-ea"/>
                <a:cs typeface="+mn-cs"/>
              </a:rPr>
              <a:t>For example, HTTP uses port 80. An ACL can be configured to allow HTTP traffic to the intranet Web server on subnet 1. SMTP uses port 25. An ACL can be configured to allow SMTP traffic to the e-mail server on subnet 2.</a:t>
            </a:r>
            <a:br>
              <a:rPr lang="en-US" sz="1700" i="0" kern="1200" dirty="0" smtClean="0">
                <a:solidFill>
                  <a:schemeClr val="tx1"/>
                </a:solidFill>
                <a:effectLst/>
                <a:latin typeface="+mn-lt"/>
                <a:ea typeface="+mn-ea"/>
                <a:cs typeface="+mn-cs"/>
              </a:rPr>
            </a:br>
            <a:r>
              <a:rPr lang="en-US" sz="1700" i="0" kern="1200" dirty="0" smtClean="0">
                <a:solidFill>
                  <a:schemeClr val="tx1"/>
                </a:solidFill>
                <a:effectLst/>
                <a:latin typeface="+mn-lt"/>
                <a:ea typeface="+mn-ea"/>
                <a:cs typeface="+mn-cs"/>
              </a:rPr>
              <a:t/>
            </a:r>
            <a:br>
              <a:rPr lang="en-US" sz="1700" i="0" kern="1200" dirty="0" smtClean="0">
                <a:solidFill>
                  <a:schemeClr val="tx1"/>
                </a:solidFill>
                <a:effectLst/>
                <a:latin typeface="+mn-lt"/>
                <a:ea typeface="+mn-ea"/>
                <a:cs typeface="+mn-cs"/>
              </a:rPr>
            </a:br>
            <a:endParaRPr lang="en-US" dirty="0" smtClean="0"/>
          </a:p>
        </p:txBody>
      </p:sp>
      <p:sp>
        <p:nvSpPr>
          <p:cNvPr id="4" name="Slide Number Placeholder 3"/>
          <p:cNvSpPr>
            <a:spLocks noGrp="1"/>
          </p:cNvSpPr>
          <p:nvPr>
            <p:ph type="sldNum" sz="quarter" idx="10"/>
          </p:nvPr>
        </p:nvSpPr>
        <p:spPr/>
        <p:txBody>
          <a:bodyPr/>
          <a:lstStyle/>
          <a:p>
            <a:fld id="{CB2225C5-C545-48D1-A371-75073334B0A0}" type="slidenum">
              <a:rPr lang="en-US" smtClean="0"/>
              <a:t>14</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700" i="0" kern="1200" dirty="0" smtClean="0">
                <a:solidFill>
                  <a:schemeClr val="tx1"/>
                </a:solidFill>
                <a:effectLst/>
                <a:latin typeface="+mn-lt"/>
                <a:ea typeface="+mn-ea"/>
                <a:cs typeface="+mn-cs"/>
              </a:rPr>
              <a:t>A hash is simply a number created by running an algorithm.</a:t>
            </a:r>
            <a:br>
              <a:rPr lang="en-US" sz="1700" i="0" kern="1200" dirty="0" smtClean="0">
                <a:solidFill>
                  <a:schemeClr val="tx1"/>
                </a:solidFill>
                <a:effectLst/>
                <a:latin typeface="+mn-lt"/>
                <a:ea typeface="+mn-ea"/>
                <a:cs typeface="+mn-cs"/>
              </a:rPr>
            </a:br>
            <a:r>
              <a:rPr lang="en-US" sz="1700" i="0" kern="1200" dirty="0" smtClean="0">
                <a:solidFill>
                  <a:schemeClr val="tx1"/>
                </a:solidFill>
                <a:effectLst/>
                <a:latin typeface="+mn-lt"/>
                <a:ea typeface="+mn-ea"/>
                <a:cs typeface="+mn-cs"/>
              </a:rPr>
              <a:t>For example, a simple hash for a message could be 77. No matter how many times you run the algorithm, the hash would always be 77. The hash is then encrypted with the sender’s private key. The result may be Wozj4W902.</a:t>
            </a:r>
            <a:br>
              <a:rPr lang="en-US" sz="1700" i="0" kern="1200" dirty="0" smtClean="0">
                <a:solidFill>
                  <a:schemeClr val="tx1"/>
                </a:solidFill>
                <a:effectLst/>
                <a:latin typeface="+mn-lt"/>
                <a:ea typeface="+mn-ea"/>
                <a:cs typeface="+mn-cs"/>
              </a:rPr>
            </a:br>
            <a:r>
              <a:rPr lang="en-US" sz="1700" i="0" kern="1200" dirty="0" smtClean="0">
                <a:solidFill>
                  <a:schemeClr val="tx1"/>
                </a:solidFill>
                <a:effectLst/>
                <a:latin typeface="+mn-lt"/>
                <a:ea typeface="+mn-ea"/>
                <a:cs typeface="+mn-cs"/>
              </a:rPr>
              <a:t>The encrypted hash is sent with the message. The receiver has the public key. The public key is then used to decrypt the hash. If it can decrypt the hash, it must have been encrypted with the private key.</a:t>
            </a:r>
            <a:br>
              <a:rPr lang="en-US" sz="1700" i="0" kern="1200" dirty="0" smtClean="0">
                <a:solidFill>
                  <a:schemeClr val="tx1"/>
                </a:solidFill>
                <a:effectLst/>
                <a:latin typeface="+mn-lt"/>
                <a:ea typeface="+mn-ea"/>
                <a:cs typeface="+mn-cs"/>
              </a:rPr>
            </a:br>
            <a:r>
              <a:rPr lang="en-US" sz="1700" i="0" kern="1200" dirty="0" smtClean="0">
                <a:solidFill>
                  <a:schemeClr val="tx1"/>
                </a:solidFill>
                <a:effectLst/>
                <a:latin typeface="+mn-lt"/>
                <a:ea typeface="+mn-ea"/>
                <a:cs typeface="+mn-cs"/>
              </a:rPr>
              <a:t>A digital signature is not possible without a PKI. You must have matching public and private keys. You must be able to package the public key into a certificate. You need a CA to issue the certificates.</a:t>
            </a:r>
            <a:br>
              <a:rPr lang="en-US" sz="1700" i="0" kern="1200" dirty="0" smtClean="0">
                <a:solidFill>
                  <a:schemeClr val="tx1"/>
                </a:solidFill>
                <a:effectLst/>
                <a:latin typeface="+mn-lt"/>
                <a:ea typeface="+mn-ea"/>
                <a:cs typeface="+mn-cs"/>
              </a:rPr>
            </a:br>
            <a:r>
              <a:rPr lang="en-US" sz="1700" i="0" kern="1200" dirty="0" smtClean="0">
                <a:solidFill>
                  <a:schemeClr val="tx1"/>
                </a:solidFill>
                <a:effectLst/>
                <a:latin typeface="+mn-lt"/>
                <a:ea typeface="+mn-ea"/>
                <a:cs typeface="+mn-cs"/>
              </a:rPr>
              <a:t/>
            </a:r>
            <a:br>
              <a:rPr lang="en-US" sz="1700" i="0" kern="1200" dirty="0" smtClean="0">
                <a:solidFill>
                  <a:schemeClr val="tx1"/>
                </a:solidFill>
                <a:effectLst/>
                <a:latin typeface="+mn-lt"/>
                <a:ea typeface="+mn-ea"/>
                <a:cs typeface="+mn-cs"/>
              </a:rPr>
            </a:br>
            <a:endParaRPr lang="en-US" dirty="0" smtClean="0"/>
          </a:p>
        </p:txBody>
      </p:sp>
      <p:sp>
        <p:nvSpPr>
          <p:cNvPr id="4" name="Slide Number Placeholder 3"/>
          <p:cNvSpPr>
            <a:spLocks noGrp="1"/>
          </p:cNvSpPr>
          <p:nvPr>
            <p:ph type="sldNum" sz="quarter" idx="10"/>
          </p:nvPr>
        </p:nvSpPr>
        <p:spPr/>
        <p:txBody>
          <a:bodyPr/>
          <a:lstStyle/>
          <a:p>
            <a:fld id="{CB2225C5-C545-48D1-A371-75073334B0A0}" type="slidenum">
              <a:rPr lang="en-US" smtClean="0"/>
              <a:t>15</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Terms</a:t>
            </a:r>
          </a:p>
          <a:p>
            <a:r>
              <a:rPr lang="en-US" dirty="0" smtClean="0"/>
              <a:t>- A proximity card is a small credit-card sized device. It includes electronics that will activate when it is close to a proximity reader. The card sends a signal to the reader identifying it. If the card is authorized, the door will open.</a:t>
            </a:r>
          </a:p>
          <a:p>
            <a:r>
              <a:rPr lang="en-US" dirty="0" smtClean="0"/>
              <a:t>- Three-Barrier Protection. Many organizations utilize three barriers of protection. These include a main entrance, a more secure employee area, and a more secure computer area. Each of these barriers is layered.</a:t>
            </a:r>
          </a:p>
          <a:p>
            <a:r>
              <a:rPr lang="en-US" dirty="0" smtClean="0"/>
              <a:t>- Guards can also be used to protect secure areas. Guards will often be given a list of authorized personnel. As long as someone is on the access list, access is granted.</a:t>
            </a:r>
          </a:p>
          <a:p>
            <a:r>
              <a:rPr lang="en-US" dirty="0" smtClean="0"/>
              <a:t>- Closed-circuit television (CCTV) uses video cameras to monitor areas.</a:t>
            </a:r>
          </a:p>
          <a:p>
            <a:r>
              <a:rPr lang="en-US" dirty="0" smtClean="0"/>
              <a:t>- Fire suppression systems vary depending on the type of fire. There are four classes of fires: Class A - Ordinary combustibles, such as wood and paper. Class B - Flammable liquids such as gasoline. Class C - Electrical fires. Class D - Combustible metals such as magnesium. You fight different classes of fires differently.</a:t>
            </a:r>
          </a:p>
          <a:p>
            <a:r>
              <a:rPr lang="en-US" dirty="0" smtClean="0"/>
              <a:t>- Water detection systems will detect when water is seeping into an area. The detection system will automatically start the pumps.</a:t>
            </a:r>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16</a:t>
            </a:fld>
            <a:endParaRPr lang="en-US" dirty="0"/>
          </a:p>
        </p:txBody>
      </p:sp>
    </p:spTree>
    <p:extLst>
      <p:ext uri="{BB962C8B-B14F-4D97-AF65-F5344CB8AC3E}">
        <p14:creationId xmlns:p14="http://schemas.microsoft.com/office/powerpoint/2010/main" val="8906887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Ensure the control is effective - It should be able to reduce or eliminate a threat or vulnerability. It does so by preventing, recovering, and/or detecting events.</a:t>
            </a:r>
          </a:p>
          <a:p>
            <a:r>
              <a:rPr lang="en-US" dirty="0" smtClean="0"/>
              <a:t>- Review controls in all areas - Review administrative, technical, and physical controls. It’s easy to focus on controls in one area and neglect controls in other areas.</a:t>
            </a:r>
          </a:p>
          <a:p>
            <a:r>
              <a:rPr lang="en-US" dirty="0" smtClean="0"/>
              <a:t>- Review NIST SP 800-53 classes - These classes provide an excellent check to determine if controls are implemented throughout the IT infrastructure.</a:t>
            </a:r>
          </a:p>
          <a:p>
            <a:r>
              <a:rPr lang="en-US" dirty="0" smtClean="0"/>
              <a:t>- Redo a risk assessment if a control is changed - Remember that a risk assessment is performed at a point in time. If the control is changed, you need to redo the risk</a:t>
            </a:r>
          </a:p>
          <a:p>
            <a:r>
              <a:rPr lang="en-US" dirty="0" smtClean="0"/>
              <a:t>assessment using the new control.</a:t>
            </a:r>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17</a:t>
            </a:fld>
            <a:endParaRPr lang="en-US" dirty="0"/>
          </a:p>
        </p:txBody>
      </p:sp>
    </p:spTree>
    <p:extLst>
      <p:ext uri="{BB962C8B-B14F-4D97-AF65-F5344CB8AC3E}">
        <p14:creationId xmlns:p14="http://schemas.microsoft.com/office/powerpoint/2010/main" val="890688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In-Place Controls - An in-place control is installed in an operational system. There should be associated documentation identifying its purpose.</a:t>
            </a:r>
          </a:p>
          <a:p>
            <a:r>
              <a:rPr lang="en-US" dirty="0" smtClean="0"/>
              <a:t>You should evaluate any controls in place for their effectiveness. If you determine a control is not effective, you can identify an alternative control.</a:t>
            </a:r>
          </a:p>
          <a:p>
            <a:r>
              <a:rPr lang="en-US" dirty="0" smtClean="0"/>
              <a:t>- Planned Controls - Planned controls are those that have been approved but not installed yet. Planning documents identify what the controls have been purchased for, with supporting documentation. A planned control will have a specified implementation date.</a:t>
            </a:r>
          </a:p>
        </p:txBody>
      </p:sp>
      <p:sp>
        <p:nvSpPr>
          <p:cNvPr id="4" name="Slide Number Placeholder 3"/>
          <p:cNvSpPr>
            <a:spLocks noGrp="1"/>
          </p:cNvSpPr>
          <p:nvPr>
            <p:ph type="sldNum" sz="quarter" idx="10"/>
          </p:nvPr>
        </p:nvSpPr>
        <p:spPr/>
        <p:txBody>
          <a:bodyPr/>
          <a:lstStyle/>
          <a:p>
            <a:fld id="{CB2225C5-C545-48D1-A371-75073334B0A0}" type="slidenum">
              <a:rPr lang="en-US" smtClean="0"/>
              <a:t>3</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700" b="0" i="0" kern="1200" dirty="0" smtClean="0">
                <a:solidFill>
                  <a:schemeClr val="tx1"/>
                </a:solidFill>
                <a:effectLst/>
                <a:latin typeface="+mn-lt"/>
                <a:ea typeface="+mn-ea"/>
                <a:cs typeface="+mn-cs"/>
              </a:rPr>
              <a:t>- NIST SP 800-53, “Recommended Security Controls for Federal Information Systems and Organizations”—The National Institute of Standards and Technology (NIST) SP 800-53 rev 3 identifies 18 families of controls. It groups these controls into three classes: Technical, Operational, and Management.</a:t>
            </a:r>
            <a:br>
              <a:rPr lang="en-US" sz="1700" b="0" i="0" kern="1200" dirty="0" smtClean="0">
                <a:solidFill>
                  <a:schemeClr val="tx1"/>
                </a:solidFill>
                <a:effectLst/>
                <a:latin typeface="+mn-lt"/>
                <a:ea typeface="+mn-ea"/>
                <a:cs typeface="+mn-cs"/>
              </a:rPr>
            </a:br>
            <a:r>
              <a:rPr lang="en-US" sz="1700" b="0" i="0" kern="1200" dirty="0" smtClean="0">
                <a:solidFill>
                  <a:schemeClr val="tx1"/>
                </a:solidFill>
                <a:effectLst/>
                <a:latin typeface="+mn-lt"/>
                <a:ea typeface="+mn-ea"/>
                <a:cs typeface="+mn-cs"/>
              </a:rPr>
              <a:t>- Implementation method—Three implementation methods are used to categorize controls. The methods are administrative controls, technical controls, and physical controls. This chapter focuses on these implementation methods.</a:t>
            </a:r>
            <a:br>
              <a:rPr lang="en-US" sz="1700" b="0" i="0" kern="1200" dirty="0" smtClean="0">
                <a:solidFill>
                  <a:schemeClr val="tx1"/>
                </a:solidFill>
                <a:effectLst/>
                <a:latin typeface="+mn-lt"/>
                <a:ea typeface="+mn-ea"/>
                <a:cs typeface="+mn-cs"/>
              </a:rPr>
            </a:br>
            <a:r>
              <a:rPr lang="en-US" sz="1700" b="0" i="0" kern="1200" dirty="0" smtClean="0">
                <a:solidFill>
                  <a:schemeClr val="tx1"/>
                </a:solidFill>
                <a:effectLst/>
                <a:latin typeface="+mn-lt"/>
                <a:ea typeface="+mn-ea"/>
                <a:cs typeface="+mn-cs"/>
              </a:rPr>
              <a:t>- COBIT—Control Objectives for Information and related Technology (COBIT) divides the categories into four domains. The domains are: Planning and Organization, Acquisition and Implementation, Delivery and Support, and Monitor. These domains include 34 high-level objectives and over 300 detailed objectives.</a:t>
            </a:r>
            <a:r>
              <a:rPr lang="en-US" sz="1700" i="0" kern="1200" dirty="0" smtClean="0">
                <a:solidFill>
                  <a:schemeClr val="tx1"/>
                </a:solidFill>
                <a:effectLst/>
                <a:latin typeface="+mn-lt"/>
                <a:ea typeface="+mn-ea"/>
                <a:cs typeface="+mn-cs"/>
              </a:rPr>
              <a:t/>
            </a:r>
            <a:br>
              <a:rPr lang="en-US" sz="1700" i="0" kern="1200" dirty="0" smtClean="0">
                <a:solidFill>
                  <a:schemeClr val="tx1"/>
                </a:solidFill>
                <a:effectLst/>
                <a:latin typeface="+mn-lt"/>
                <a:ea typeface="+mn-ea"/>
                <a:cs typeface="+mn-cs"/>
              </a:rPr>
            </a:br>
            <a:r>
              <a:rPr lang="en-US" sz="1700" i="0" kern="1200" dirty="0" smtClean="0">
                <a:solidFill>
                  <a:schemeClr val="tx1"/>
                </a:solidFill>
                <a:effectLst/>
                <a:latin typeface="+mn-lt"/>
                <a:ea typeface="+mn-ea"/>
                <a:cs typeface="+mn-cs"/>
              </a:rPr>
              <a:t/>
            </a:r>
            <a:br>
              <a:rPr lang="en-US" sz="1700" i="0" kern="1200" dirty="0" smtClean="0">
                <a:solidFill>
                  <a:schemeClr val="tx1"/>
                </a:solidFill>
                <a:effectLst/>
                <a:latin typeface="+mn-lt"/>
                <a:ea typeface="+mn-ea"/>
                <a:cs typeface="+mn-cs"/>
              </a:rPr>
            </a:br>
            <a:endParaRPr lang="en-US" dirty="0" smtClean="0"/>
          </a:p>
        </p:txBody>
      </p:sp>
      <p:sp>
        <p:nvSpPr>
          <p:cNvPr id="4" name="Slide Number Placeholder 3"/>
          <p:cNvSpPr>
            <a:spLocks noGrp="1"/>
          </p:cNvSpPr>
          <p:nvPr>
            <p:ph type="sldNum" sz="quarter" idx="10"/>
          </p:nvPr>
        </p:nvSpPr>
        <p:spPr/>
        <p:txBody>
          <a:bodyPr/>
          <a:lstStyle/>
          <a:p>
            <a:fld id="{CB2225C5-C545-48D1-A371-75073334B0A0}" type="slidenum">
              <a:rPr lang="en-US" smtClean="0"/>
              <a:t>4</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700" i="0" kern="1200" dirty="0" smtClean="0">
                <a:solidFill>
                  <a:schemeClr val="tx1"/>
                </a:solidFill>
                <a:effectLst/>
                <a:latin typeface="+mn-lt"/>
                <a:ea typeface="+mn-ea"/>
                <a:cs typeface="+mn-cs"/>
              </a:rPr>
              <a:t/>
            </a:r>
            <a:br>
              <a:rPr lang="en-US" sz="1700" i="0" kern="1200" dirty="0" smtClean="0">
                <a:solidFill>
                  <a:schemeClr val="tx1"/>
                </a:solidFill>
                <a:effectLst/>
                <a:latin typeface="+mn-lt"/>
                <a:ea typeface="+mn-ea"/>
                <a:cs typeface="+mn-cs"/>
              </a:rPr>
            </a:br>
            <a:r>
              <a:rPr lang="en-US" sz="1700" i="0" kern="1200" dirty="0" smtClean="0">
                <a:solidFill>
                  <a:schemeClr val="tx1"/>
                </a:solidFill>
                <a:effectLst/>
                <a:latin typeface="+mn-lt"/>
                <a:ea typeface="+mn-ea"/>
                <a:cs typeface="+mn-cs"/>
              </a:rPr>
              <a:t/>
            </a:r>
            <a:br>
              <a:rPr lang="en-US" sz="1700" i="0" kern="1200" dirty="0" smtClean="0">
                <a:solidFill>
                  <a:schemeClr val="tx1"/>
                </a:solidFill>
                <a:effectLst/>
                <a:latin typeface="+mn-lt"/>
                <a:ea typeface="+mn-ea"/>
                <a:cs typeface="+mn-cs"/>
              </a:rPr>
            </a:br>
            <a:endParaRPr lang="en-US" dirty="0" smtClean="0"/>
          </a:p>
        </p:txBody>
      </p:sp>
      <p:sp>
        <p:nvSpPr>
          <p:cNvPr id="4" name="Slide Number Placeholder 3"/>
          <p:cNvSpPr>
            <a:spLocks noGrp="1"/>
          </p:cNvSpPr>
          <p:nvPr>
            <p:ph type="sldNum" sz="quarter" idx="10"/>
          </p:nvPr>
        </p:nvSpPr>
        <p:spPr/>
        <p:txBody>
          <a:bodyPr/>
          <a:lstStyle/>
          <a:p>
            <a:fld id="{CB2225C5-C545-48D1-A371-75073334B0A0}" type="slidenum">
              <a:rPr lang="en-US" smtClean="0"/>
              <a:t>5</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Access Control (AC)—This family of controls helps an organization implement effective access control. They ensure that users have the rights and permissions they need to perform their jobs, and no more. It includes principles such as least privilege and separation of duties. </a:t>
            </a:r>
          </a:p>
          <a:p>
            <a:r>
              <a:rPr lang="en-US" dirty="0" smtClean="0"/>
              <a:t>- Audit and Accountability (AU)—This family of controls helps an organization implement an effective audit program. It provides details on how to determine what to audit. It provides details on how to protect the audit logs. It also includes information on using audit logs for non-repudiation.</a:t>
            </a:r>
          </a:p>
          <a:p>
            <a:r>
              <a:rPr lang="en-US" dirty="0" smtClean="0"/>
              <a:t>- Identification and Authentication (IA)—These controls cover different practices to identify and authenticate users. Each user should be uniquely identified. </a:t>
            </a:r>
          </a:p>
          <a:p>
            <a:r>
              <a:rPr lang="en-US" dirty="0" smtClean="0"/>
              <a:t>- System and Communications Protection (SC)—The SC family is a large group of controls that cover many aspects of protecting systems and communication channels. Denial of service protection and boundary protection controls are included. Transmission integrity and confidentiality controls are also included</a:t>
            </a:r>
            <a:r>
              <a:rPr lang="en-US" sz="1700" i="0" kern="1200" dirty="0" smtClean="0">
                <a:solidFill>
                  <a:schemeClr val="tx1"/>
                </a:solidFill>
                <a:effectLst/>
                <a:latin typeface="+mn-lt"/>
                <a:ea typeface="+mn-ea"/>
                <a:cs typeface="+mn-cs"/>
              </a:rPr>
              <a:t/>
            </a:r>
            <a:br>
              <a:rPr lang="en-US" sz="1700" i="0" kern="1200" dirty="0" smtClean="0">
                <a:solidFill>
                  <a:schemeClr val="tx1"/>
                </a:solidFill>
                <a:effectLst/>
                <a:latin typeface="+mn-lt"/>
                <a:ea typeface="+mn-ea"/>
                <a:cs typeface="+mn-cs"/>
              </a:rPr>
            </a:br>
            <a:r>
              <a:rPr lang="en-US" sz="1700" i="0" kern="1200" dirty="0" smtClean="0">
                <a:solidFill>
                  <a:schemeClr val="tx1"/>
                </a:solidFill>
                <a:effectLst/>
                <a:latin typeface="+mn-lt"/>
                <a:ea typeface="+mn-ea"/>
                <a:cs typeface="+mn-cs"/>
              </a:rPr>
              <a:t/>
            </a:r>
            <a:br>
              <a:rPr lang="en-US" sz="1700" i="0" kern="1200" dirty="0" smtClean="0">
                <a:solidFill>
                  <a:schemeClr val="tx1"/>
                </a:solidFill>
                <a:effectLst/>
                <a:latin typeface="+mn-lt"/>
                <a:ea typeface="+mn-ea"/>
                <a:cs typeface="+mn-cs"/>
              </a:rPr>
            </a:br>
            <a:endParaRPr lang="en-US" dirty="0" smtClean="0"/>
          </a:p>
        </p:txBody>
      </p:sp>
      <p:sp>
        <p:nvSpPr>
          <p:cNvPr id="4" name="Slide Number Placeholder 3"/>
          <p:cNvSpPr>
            <a:spLocks noGrp="1"/>
          </p:cNvSpPr>
          <p:nvPr>
            <p:ph type="sldNum" sz="quarter" idx="10"/>
          </p:nvPr>
        </p:nvSpPr>
        <p:spPr/>
        <p:txBody>
          <a:bodyPr/>
          <a:lstStyle/>
          <a:p>
            <a:fld id="{CB2225C5-C545-48D1-A371-75073334B0A0}" type="slidenum">
              <a:rPr lang="en-US" smtClean="0"/>
              <a:t>6</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Certification, Accreditation, and Security Assessment (CA)—This family of controls addresses steps to implement a security and assessment program. It includes controls to ensure only authorized systems are allowed on a network. It includes details on important security concepts, such as continuous monitoring and a plan of action and milestones. </a:t>
            </a:r>
          </a:p>
          <a:p>
            <a:r>
              <a:rPr lang="en-US" dirty="0" smtClean="0"/>
              <a:t>- Planning (PL)—The PL family focuses on security plans for systems. It also covers Rules of Behavior for users. Rules of Behavior are also called an acceptable use policy. </a:t>
            </a:r>
          </a:p>
          <a:p>
            <a:r>
              <a:rPr lang="en-US" dirty="0" smtClean="0"/>
              <a:t>- Risk Assessment (RA)—This family of controls provides details on risk assessments and vulnerability scanning. </a:t>
            </a:r>
          </a:p>
          <a:p>
            <a:r>
              <a:rPr lang="en-US" dirty="0" smtClean="0"/>
              <a:t>- System and Services Acquisition (SA)—The SA family includes many controls related to the purchase of products and services. It also includes controls related to software usage and user installed software. </a:t>
            </a:r>
          </a:p>
          <a:p>
            <a:r>
              <a:rPr lang="en-US" dirty="0" smtClean="0"/>
              <a:t>- Program Management (PM)—This family is driven by the Federal Information Security Management Act (FISMA).</a:t>
            </a:r>
            <a:r>
              <a:rPr lang="en-US" sz="1700" i="0" kern="1200" dirty="0" smtClean="0">
                <a:solidFill>
                  <a:schemeClr val="tx1"/>
                </a:solidFill>
                <a:effectLst/>
                <a:latin typeface="+mn-lt"/>
                <a:ea typeface="+mn-ea"/>
                <a:cs typeface="+mn-cs"/>
              </a:rPr>
              <a:t/>
            </a:r>
            <a:br>
              <a:rPr lang="en-US" sz="1700" i="0" kern="1200" dirty="0" smtClean="0">
                <a:solidFill>
                  <a:schemeClr val="tx1"/>
                </a:solidFill>
                <a:effectLst/>
                <a:latin typeface="+mn-lt"/>
                <a:ea typeface="+mn-ea"/>
                <a:cs typeface="+mn-cs"/>
              </a:rPr>
            </a:br>
            <a:r>
              <a:rPr lang="en-US" sz="1700" i="0" kern="1200" dirty="0" smtClean="0">
                <a:solidFill>
                  <a:schemeClr val="tx1"/>
                </a:solidFill>
                <a:effectLst/>
                <a:latin typeface="+mn-lt"/>
                <a:ea typeface="+mn-ea"/>
                <a:cs typeface="+mn-cs"/>
              </a:rPr>
              <a:t/>
            </a:r>
            <a:br>
              <a:rPr lang="en-US" sz="1700" i="0" kern="1200" dirty="0" smtClean="0">
                <a:solidFill>
                  <a:schemeClr val="tx1"/>
                </a:solidFill>
                <a:effectLst/>
                <a:latin typeface="+mn-lt"/>
                <a:ea typeface="+mn-ea"/>
                <a:cs typeface="+mn-cs"/>
              </a:rPr>
            </a:br>
            <a:endParaRPr lang="en-US" dirty="0" smtClean="0"/>
          </a:p>
        </p:txBody>
      </p:sp>
      <p:sp>
        <p:nvSpPr>
          <p:cNvPr id="4" name="Slide Number Placeholder 3"/>
          <p:cNvSpPr>
            <a:spLocks noGrp="1"/>
          </p:cNvSpPr>
          <p:nvPr>
            <p:ph type="sldNum" sz="quarter" idx="10"/>
          </p:nvPr>
        </p:nvSpPr>
        <p:spPr/>
        <p:txBody>
          <a:bodyPr/>
          <a:lstStyle/>
          <a:p>
            <a:fld id="{CB2225C5-C545-48D1-A371-75073334B0A0}" type="slidenum">
              <a:rPr lang="en-US" smtClean="0"/>
              <a:t>7</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700" i="0" kern="1200" dirty="0" smtClean="0">
                <a:solidFill>
                  <a:schemeClr val="tx1"/>
                </a:solidFill>
                <a:effectLst/>
                <a:latin typeface="+mn-lt"/>
                <a:ea typeface="+mn-ea"/>
                <a:cs typeface="+mn-cs"/>
              </a:rPr>
              <a:t>- Awareness and Training (AT)—This family of controls includes steps that can be implemented to raise the security awareness of all users in the organization.</a:t>
            </a:r>
          </a:p>
          <a:p>
            <a:r>
              <a:rPr lang="en-US" sz="1700" i="0" kern="1200" dirty="0" smtClean="0">
                <a:solidFill>
                  <a:schemeClr val="tx1"/>
                </a:solidFill>
                <a:effectLst/>
                <a:latin typeface="+mn-lt"/>
                <a:ea typeface="+mn-ea"/>
                <a:cs typeface="+mn-cs"/>
              </a:rPr>
              <a:t>-  Configuration Management (CM)—This family of controls addresses both configuration management and change management. Change control practices prevent unauthorized changes. They include goals such as configuring systems for least functionality as a primary method of hardening systems.</a:t>
            </a:r>
          </a:p>
          <a:p>
            <a:r>
              <a:rPr lang="en-US" sz="1700" i="0" kern="1200" dirty="0" smtClean="0">
                <a:solidFill>
                  <a:schemeClr val="tx1"/>
                </a:solidFill>
                <a:effectLst/>
                <a:latin typeface="+mn-lt"/>
                <a:ea typeface="+mn-ea"/>
                <a:cs typeface="+mn-cs"/>
              </a:rPr>
              <a:t>- Contingency Planning (CP)—CP controls are used to help an organization recover from a failures or disasters. They include controls related to planning, training, and testing for failures and disasters. They also include controls related to alternate sites for storage or processing.</a:t>
            </a:r>
          </a:p>
          <a:p>
            <a:r>
              <a:rPr lang="en-US" sz="1700" i="0" kern="1200" dirty="0" smtClean="0">
                <a:solidFill>
                  <a:schemeClr val="tx1"/>
                </a:solidFill>
                <a:effectLst/>
                <a:latin typeface="+mn-lt"/>
                <a:ea typeface="+mn-ea"/>
                <a:cs typeface="+mn-cs"/>
              </a:rPr>
              <a:t>- Incident Response (IR)—IR controls cover all aspects of security incidents. They include training, testing, handling, monitoring, and reporting.</a:t>
            </a:r>
          </a:p>
          <a:p>
            <a:r>
              <a:rPr lang="en-US" sz="1700" i="0" kern="1200" dirty="0" smtClean="0">
                <a:solidFill>
                  <a:schemeClr val="tx1"/>
                </a:solidFill>
                <a:effectLst/>
                <a:latin typeface="+mn-lt"/>
                <a:ea typeface="+mn-ea"/>
                <a:cs typeface="+mn-cs"/>
              </a:rPr>
              <a:t>- Maintenance (MA)—MA controls cover security aspects related to maintenance such as tools, maintenance personnel, and timely maintenance. </a:t>
            </a:r>
          </a:p>
          <a:p>
            <a:r>
              <a:rPr lang="en-US" sz="1700" i="0" kern="1200" dirty="0" smtClean="0">
                <a:solidFill>
                  <a:schemeClr val="tx1"/>
                </a:solidFill>
                <a:effectLst/>
                <a:latin typeface="+mn-lt"/>
                <a:ea typeface="+mn-ea"/>
                <a:cs typeface="+mn-cs"/>
              </a:rPr>
              <a:t>- Media Protection (MP)—Media Protection includes removable digital media such as tapes, external hard drives, and USB flash drives. It also includes non-digital media such as paper and film. </a:t>
            </a:r>
          </a:p>
          <a:p>
            <a:r>
              <a:rPr lang="en-US" sz="1700" i="0" kern="1200" dirty="0" smtClean="0">
                <a:solidFill>
                  <a:schemeClr val="tx1"/>
                </a:solidFill>
                <a:effectLst/>
                <a:latin typeface="+mn-lt"/>
                <a:ea typeface="+mn-ea"/>
                <a:cs typeface="+mn-cs"/>
              </a:rPr>
              <a:t>- Physical and Environment Protection (PE)—The PE family provides an extensive number of controls related to physical security. </a:t>
            </a:r>
          </a:p>
          <a:p>
            <a:r>
              <a:rPr lang="en-US" sz="1700" i="0" kern="1200" dirty="0" smtClean="0">
                <a:solidFill>
                  <a:schemeClr val="tx1"/>
                </a:solidFill>
                <a:effectLst/>
                <a:latin typeface="+mn-lt"/>
                <a:ea typeface="+mn-ea"/>
                <a:cs typeface="+mn-cs"/>
              </a:rPr>
              <a:t>- Personnel Security (PS)—The PS family of controls includes aspects of personnel security. It includes personnel screening, termination, and transfer. </a:t>
            </a:r>
          </a:p>
          <a:p>
            <a:r>
              <a:rPr lang="en-US" sz="1700" i="0" kern="1200" dirty="0" smtClean="0">
                <a:solidFill>
                  <a:schemeClr val="tx1"/>
                </a:solidFill>
                <a:effectLst/>
                <a:latin typeface="+mn-lt"/>
                <a:ea typeface="+mn-ea"/>
                <a:cs typeface="+mn-cs"/>
              </a:rPr>
              <a:t>- System and Information Integrity (SI)—This family of controls provides information to maintain the integrity of systems and data. Flaw remediation identifies steps to keep systems updated.</a:t>
            </a:r>
          </a:p>
          <a:p>
            <a:r>
              <a:rPr lang="en-US" sz="1700" i="0" kern="1200" dirty="0" smtClean="0">
                <a:solidFill>
                  <a:schemeClr val="tx1"/>
                </a:solidFill>
                <a:effectLst/>
                <a:latin typeface="+mn-lt"/>
                <a:ea typeface="+mn-ea"/>
                <a:cs typeface="+mn-cs"/>
              </a:rPr>
              <a:t>Malicious code protection lists steps to protect against malware.</a:t>
            </a:r>
            <a:br>
              <a:rPr lang="en-US" sz="1700" i="0" kern="1200" dirty="0" smtClean="0">
                <a:solidFill>
                  <a:schemeClr val="tx1"/>
                </a:solidFill>
                <a:effectLst/>
                <a:latin typeface="+mn-lt"/>
                <a:ea typeface="+mn-ea"/>
                <a:cs typeface="+mn-cs"/>
              </a:rPr>
            </a:br>
            <a:endParaRPr lang="en-US" dirty="0" smtClean="0"/>
          </a:p>
        </p:txBody>
      </p:sp>
      <p:sp>
        <p:nvSpPr>
          <p:cNvPr id="4" name="Slide Number Placeholder 3"/>
          <p:cNvSpPr>
            <a:spLocks noGrp="1"/>
          </p:cNvSpPr>
          <p:nvPr>
            <p:ph type="sldNum" sz="quarter" idx="10"/>
          </p:nvPr>
        </p:nvSpPr>
        <p:spPr/>
        <p:txBody>
          <a:bodyPr/>
          <a:lstStyle/>
          <a:p>
            <a:fld id="{CB2225C5-C545-48D1-A371-75073334B0A0}" type="slidenum">
              <a:rPr lang="en-US" smtClean="0"/>
              <a:t>8</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700" i="0" kern="1200" dirty="0" smtClean="0">
                <a:solidFill>
                  <a:schemeClr val="tx1"/>
                </a:solidFill>
                <a:effectLst/>
                <a:latin typeface="+mn-lt"/>
                <a:ea typeface="+mn-ea"/>
                <a:cs typeface="+mn-cs"/>
              </a:rPr>
              <a:t>You can use NIST SP 800-53 to review security in any organization. For example, you may be interested in reviewing physical security. The Physical and Environmental Protection family includes 19 different controls. Organizations use these controls for better physical security. You can review these controls to determine if they are relevant to your organization. Many of the controls described include additional references that provide more details on how to implement them.</a:t>
            </a:r>
          </a:p>
          <a:p>
            <a:endParaRPr lang="en-US" sz="1700" i="0" kern="1200" dirty="0" smtClean="0">
              <a:solidFill>
                <a:schemeClr val="tx1"/>
              </a:solidFill>
              <a:effectLst/>
              <a:latin typeface="+mn-lt"/>
              <a:ea typeface="+mn-ea"/>
              <a:cs typeface="+mn-cs"/>
            </a:endParaRPr>
          </a:p>
          <a:p>
            <a:r>
              <a:rPr lang="en-US" sz="1700" i="0" kern="1200" dirty="0" smtClean="0">
                <a:solidFill>
                  <a:schemeClr val="tx1"/>
                </a:solidFill>
                <a:effectLst/>
                <a:latin typeface="+mn-lt"/>
                <a:ea typeface="+mn-ea"/>
                <a:cs typeface="+mn-cs"/>
              </a:rPr>
              <a:t>When evaluating controls, it’s best to consider controls in different categories. The National Institute of Standards and Technology published Special Publication SP 800-53. The document also categorizes </a:t>
            </a:r>
            <a:br>
              <a:rPr lang="en-US" sz="1700" i="0" kern="1200" dirty="0" smtClean="0">
                <a:solidFill>
                  <a:schemeClr val="tx1"/>
                </a:solidFill>
                <a:effectLst/>
                <a:latin typeface="+mn-lt"/>
                <a:ea typeface="+mn-ea"/>
                <a:cs typeface="+mn-cs"/>
              </a:rPr>
            </a:br>
            <a:r>
              <a:rPr lang="en-US" sz="1700" i="0" kern="1200" dirty="0" smtClean="0">
                <a:solidFill>
                  <a:schemeClr val="tx1"/>
                </a:solidFill>
                <a:effectLst/>
                <a:latin typeface="+mn-lt"/>
                <a:ea typeface="+mn-ea"/>
                <a:cs typeface="+mn-cs"/>
              </a:rPr>
              <a:t>controls as Administrative, Technical, and Physical. </a:t>
            </a:r>
            <a:br>
              <a:rPr lang="en-US" sz="1700" i="0" kern="1200" dirty="0" smtClean="0">
                <a:solidFill>
                  <a:schemeClr val="tx1"/>
                </a:solidFill>
                <a:effectLst/>
                <a:latin typeface="+mn-lt"/>
                <a:ea typeface="+mn-ea"/>
                <a:cs typeface="+mn-cs"/>
              </a:rPr>
            </a:br>
            <a:r>
              <a:rPr lang="en-US" dirty="0" smtClean="0"/>
              <a:t>- </a:t>
            </a:r>
            <a:r>
              <a:rPr lang="en-US" sz="1700" i="0" kern="1200" dirty="0" smtClean="0">
                <a:solidFill>
                  <a:schemeClr val="tx1"/>
                </a:solidFill>
                <a:effectLst/>
                <a:latin typeface="+mn-lt"/>
                <a:ea typeface="+mn-ea"/>
                <a:cs typeface="+mn-cs"/>
              </a:rPr>
              <a:t>Administrative controls</a:t>
            </a:r>
          </a:p>
          <a:p>
            <a:r>
              <a:rPr lang="en-US" sz="1700" i="0" kern="1200" dirty="0" smtClean="0">
                <a:solidFill>
                  <a:schemeClr val="tx1"/>
                </a:solidFill>
                <a:effectLst/>
                <a:latin typeface="+mn-lt"/>
                <a:ea typeface="+mn-ea"/>
                <a:cs typeface="+mn-cs"/>
              </a:rPr>
              <a:t>Administrative controls refer to the written documents an organization uses for security. These are directives from senior management. They provide direction on how to address security within the organization.</a:t>
            </a:r>
            <a:br>
              <a:rPr lang="en-US" sz="1700" i="0" kern="1200" dirty="0" smtClean="0">
                <a:solidFill>
                  <a:schemeClr val="tx1"/>
                </a:solidFill>
                <a:effectLst/>
                <a:latin typeface="+mn-lt"/>
                <a:ea typeface="+mn-ea"/>
                <a:cs typeface="+mn-cs"/>
              </a:rPr>
            </a:br>
            <a:r>
              <a:rPr lang="en-US" sz="1700" i="0" kern="1200" dirty="0" smtClean="0">
                <a:solidFill>
                  <a:schemeClr val="tx1"/>
                </a:solidFill>
                <a:effectLst/>
                <a:latin typeface="+mn-lt"/>
                <a:ea typeface="+mn-ea"/>
                <a:cs typeface="+mn-cs"/>
              </a:rPr>
              <a:t>The administrative control identifies what should be done. It often requires a person to intervene and ensure the administrative control is followed.</a:t>
            </a:r>
            <a:br>
              <a:rPr lang="en-US" sz="1700" i="0" kern="1200" dirty="0" smtClean="0">
                <a:solidFill>
                  <a:schemeClr val="tx1"/>
                </a:solidFill>
                <a:effectLst/>
                <a:latin typeface="+mn-lt"/>
                <a:ea typeface="+mn-ea"/>
                <a:cs typeface="+mn-cs"/>
              </a:rPr>
            </a:br>
            <a:r>
              <a:rPr lang="en-US" dirty="0" smtClean="0"/>
              <a:t>- Technical controls</a:t>
            </a:r>
          </a:p>
          <a:p>
            <a:r>
              <a:rPr lang="en-US" sz="1700" i="0" kern="1200" dirty="0" smtClean="0">
                <a:solidFill>
                  <a:schemeClr val="tx1"/>
                </a:solidFill>
                <a:effectLst/>
                <a:latin typeface="+mn-lt"/>
                <a:ea typeface="+mn-ea"/>
                <a:cs typeface="+mn-cs"/>
              </a:rPr>
              <a:t>Technical controls are software tools that automate protection. A technical control is enforced using technology. </a:t>
            </a:r>
            <a:br>
              <a:rPr lang="en-US" sz="1700" i="0" kern="1200" dirty="0" smtClean="0">
                <a:solidFill>
                  <a:schemeClr val="tx1"/>
                </a:solidFill>
                <a:effectLst/>
                <a:latin typeface="+mn-lt"/>
                <a:ea typeface="+mn-ea"/>
                <a:cs typeface="+mn-cs"/>
              </a:rPr>
            </a:br>
            <a:r>
              <a:rPr lang="en-US" dirty="0" smtClean="0"/>
              <a:t>- Physical</a:t>
            </a:r>
            <a:r>
              <a:rPr lang="en-US" baseline="0" dirty="0" smtClean="0"/>
              <a:t> controls</a:t>
            </a:r>
          </a:p>
          <a:p>
            <a:r>
              <a:rPr lang="en-US" sz="1700" i="0" kern="1200" dirty="0" smtClean="0">
                <a:solidFill>
                  <a:schemeClr val="tx1"/>
                </a:solidFill>
                <a:effectLst/>
                <a:latin typeface="+mn-lt"/>
                <a:ea typeface="+mn-ea"/>
                <a:cs typeface="+mn-cs"/>
              </a:rPr>
              <a:t>Physical controls protect the physical environment. They include basics such as locks to protect access to secure areas. They also include environmental controls.</a:t>
            </a:r>
            <a:br>
              <a:rPr lang="en-US" sz="1700" i="0" kern="1200" dirty="0" smtClean="0">
                <a:solidFill>
                  <a:schemeClr val="tx1"/>
                </a:solidFill>
                <a:effectLst/>
                <a:latin typeface="+mn-lt"/>
                <a:ea typeface="+mn-ea"/>
                <a:cs typeface="+mn-cs"/>
              </a:rPr>
            </a:br>
            <a:r>
              <a:rPr lang="en-US" sz="1700" i="0" kern="1200" dirty="0" smtClean="0">
                <a:solidFill>
                  <a:schemeClr val="tx1"/>
                </a:solidFill>
                <a:effectLst/>
                <a:latin typeface="+mn-lt"/>
                <a:ea typeface="+mn-ea"/>
                <a:cs typeface="+mn-cs"/>
              </a:rPr>
              <a:t/>
            </a:r>
            <a:br>
              <a:rPr lang="en-US" sz="1700" i="0" kern="1200" dirty="0" smtClean="0">
                <a:solidFill>
                  <a:schemeClr val="tx1"/>
                </a:solidFill>
                <a:effectLst/>
                <a:latin typeface="+mn-lt"/>
                <a:ea typeface="+mn-ea"/>
                <a:cs typeface="+mn-cs"/>
              </a:rPr>
            </a:br>
            <a:endParaRPr lang="en-US" dirty="0" smtClean="0"/>
          </a:p>
        </p:txBody>
      </p:sp>
      <p:sp>
        <p:nvSpPr>
          <p:cNvPr id="4" name="Slide Number Placeholder 3"/>
          <p:cNvSpPr>
            <a:spLocks noGrp="1"/>
          </p:cNvSpPr>
          <p:nvPr>
            <p:ph type="sldNum" sz="quarter" idx="10"/>
          </p:nvPr>
        </p:nvSpPr>
        <p:spPr/>
        <p:txBody>
          <a:bodyPr/>
          <a:lstStyle/>
          <a:p>
            <a:fld id="{CB2225C5-C545-48D1-A371-75073334B0A0}" type="slidenum">
              <a:rPr lang="en-US" smtClean="0"/>
              <a:t>9</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Policies and Procedures</a:t>
            </a:r>
          </a:p>
          <a:p>
            <a:r>
              <a:rPr lang="en-US" dirty="0" smtClean="0"/>
              <a:t>Policies and procedures are written documents that provide guidelines and rules for an organization. An organization will typically have multiple policies and procedures</a:t>
            </a:r>
          </a:p>
          <a:p>
            <a:r>
              <a:rPr lang="en-US" dirty="0" smtClean="0"/>
              <a:t>A policy is a high-level document that provides overall direction without details. A procedure provides the detailed steps needed to implement a policy. Policies have widespread application. They identify the direction management wants to take on a specific topic. In other words, they document high-level management decisions. Personnel within the organization can then take steps to implement the policy.</a:t>
            </a:r>
          </a:p>
          <a:p>
            <a:r>
              <a:rPr lang="en-US" dirty="0" smtClean="0"/>
              <a:t>Policies also provide authority. This authority can be used to purchase resources in support of a policy. Without the policy in place, it may be more difficult to justify a purchase.</a:t>
            </a:r>
          </a:p>
          <a:p>
            <a:r>
              <a:rPr lang="en-US" dirty="0" smtClean="0"/>
              <a:t>Procedures are narrower in scope and more task-oriented than policies. They identify specific steps needed to implement a policy. Any policy could have multiple procedures.</a:t>
            </a:r>
          </a:p>
          <a:p>
            <a:r>
              <a:rPr lang="en-US" dirty="0" smtClean="0"/>
              <a:t>Examples of policies might be:</a:t>
            </a:r>
          </a:p>
          <a:p>
            <a:r>
              <a:rPr lang="en-US" dirty="0" smtClean="0"/>
              <a:t>+ Acceptable use policy (AUP)—An AUP defines acceptable use of systems. It identifies what a user can and cannot do on a system. It is sometimes referred to as Rules of Behavior.</a:t>
            </a:r>
          </a:p>
          <a:p>
            <a:r>
              <a:rPr lang="en-US" dirty="0" smtClean="0"/>
              <a:t>+ Vulnerability scanning policy—A vulnerability scanning policy provides authority to perform regular scans. It identifies specific goals of the scans. It also specifies how often the scans are performed.</a:t>
            </a:r>
          </a:p>
          <a:p>
            <a:r>
              <a:rPr lang="en-US" dirty="0" smtClean="0"/>
              <a:t>+ Removable media policy—Many organizations recognize the risks associated with removable media, such as USB flash drives. By means of a policy, they restrict the use of these drives.</a:t>
            </a:r>
          </a:p>
          <a:p>
            <a:r>
              <a:rPr lang="en-US" dirty="0" smtClean="0"/>
              <a:t>Examples of procedures might be:</a:t>
            </a:r>
          </a:p>
          <a:p>
            <a:r>
              <a:rPr lang="en-US" dirty="0" smtClean="0"/>
              <a:t>+ AUP procedure—This procedure identifies how users acknowledge the AUP. For example, users may be required to read and acknowledge understanding of the AUP.</a:t>
            </a:r>
          </a:p>
          <a:p>
            <a:r>
              <a:rPr lang="en-US" dirty="0" smtClean="0"/>
              <a:t>+ Vulnerability scanning procedures—Procedures would be completed for different types of scans. The procedures would specify how the scans are documented and reported.</a:t>
            </a:r>
          </a:p>
          <a:p>
            <a:r>
              <a:rPr lang="en-US" dirty="0" smtClean="0"/>
              <a:t>+ Removable media enforcement—Different procedures can enforce the restriction of removable media. You could manipulate the BIOS to prevent their use. You could purchase third-party software to prevent their use. Microsoft domains allow administrators to restrict removable media using Group Policy.</a:t>
            </a:r>
          </a:p>
          <a:p>
            <a:endParaRPr lang="en-US" dirty="0" smtClean="0"/>
          </a:p>
          <a:p>
            <a:r>
              <a:rPr lang="en-US" dirty="0" smtClean="0"/>
              <a:t>- Security Plans</a:t>
            </a:r>
          </a:p>
          <a:p>
            <a:r>
              <a:rPr lang="en-US" dirty="0" smtClean="0"/>
              <a:t>Organizations create different security plans to address different scenarios. Many of the security plans are common to most organizations.</a:t>
            </a:r>
          </a:p>
          <a:p>
            <a:r>
              <a:rPr lang="en-US" dirty="0" smtClean="0"/>
              <a:t>+ Business continuity plan</a:t>
            </a:r>
          </a:p>
          <a:p>
            <a:r>
              <a:rPr lang="en-US" dirty="0" smtClean="0"/>
              <a:t>A business continuity plan (BCP) is one type of security plan. It is a comprehensive plan that helps an organization prepare for different types of emergencies. It ensures that mission critical functions continue to operate even after a disaster strikes.</a:t>
            </a:r>
          </a:p>
          <a:p>
            <a:r>
              <a:rPr lang="en-US" dirty="0" smtClean="0"/>
              <a:t>+ Disaster recovery plan</a:t>
            </a:r>
          </a:p>
          <a:p>
            <a:r>
              <a:rPr lang="en-US" dirty="0" smtClean="0"/>
              <a:t>A disaster recovery plan (DRP) provides the details to recover one or more systems from a disaster.</a:t>
            </a:r>
          </a:p>
          <a:p>
            <a:r>
              <a:rPr lang="en-US" dirty="0" smtClean="0"/>
              <a:t>+ Backup plan</a:t>
            </a:r>
          </a:p>
          <a:p>
            <a:r>
              <a:rPr lang="en-US" dirty="0" smtClean="0"/>
              <a:t>A backup plan is often included as part of a DRP. You can’t recover data after a disaster unless you’ve backed it up. The backup plan is derived from a backup policy.</a:t>
            </a:r>
          </a:p>
          <a:p>
            <a:r>
              <a:rPr lang="en-US" dirty="0" smtClean="0"/>
              <a:t>+ Incident response plan</a:t>
            </a:r>
          </a:p>
          <a:p>
            <a:r>
              <a:rPr lang="en-US" dirty="0" smtClean="0"/>
              <a:t>An incident response plan documents how an organization should respond to a security incident. The organization could have multiple incident response plans, depending on the complexity of the organization.</a:t>
            </a:r>
          </a:p>
          <a:p>
            <a:endParaRPr lang="en-US" dirty="0" smtClean="0"/>
          </a:p>
          <a:p>
            <a:r>
              <a:rPr lang="en-US" dirty="0" smtClean="0"/>
              <a:t>- Insurance and Bonding</a:t>
            </a:r>
          </a:p>
          <a:p>
            <a:r>
              <a:rPr lang="en-US" dirty="0" smtClean="0"/>
              <a:t>In cases where the likelihood of damage is very low and the impact is very high, the option to transfer the risk is often preferred. The primary way you transfer the risk is by purchasing insurance. You can purchase many types of insurance. The goal is to protect your company from a loss. If the risk occurs, the insurance helps pay for the loss. This keeps the risk from bankrupting the company.</a:t>
            </a:r>
          </a:p>
          <a:p>
            <a:r>
              <a:rPr lang="en-US" dirty="0" smtClean="0"/>
              <a:t>Bonding is a type of insurance to cover against losses by theft, fraud, or dishonesty. A person covered by bonding insurance is referred to as being bonded. Organizations purchase bonding insurance when required by law. They may also purchase it to provide a level of security to their customers.</a:t>
            </a:r>
          </a:p>
          <a:p>
            <a:endParaRPr lang="en-US" dirty="0" smtClean="0"/>
          </a:p>
          <a:p>
            <a:r>
              <a:rPr lang="en-US" dirty="0" smtClean="0"/>
              <a:t>- Background Checks and Financial Checks</a:t>
            </a:r>
          </a:p>
          <a:p>
            <a:r>
              <a:rPr lang="en-US" dirty="0" smtClean="0"/>
              <a:t>Many organizations perform background checks and financial checks on prospective employees. These checks are completed prior to the employee being hired.</a:t>
            </a:r>
          </a:p>
          <a:p>
            <a:r>
              <a:rPr lang="en-US" dirty="0" smtClean="0"/>
              <a:t>Background checks commonly include police and FBI checks. These checks identify any criminal behavior on the part of a prospective employee. </a:t>
            </a:r>
          </a:p>
          <a:p>
            <a:r>
              <a:rPr lang="en-US" dirty="0" smtClean="0"/>
              <a:t>Most companies also complete financial checks for prospective employees. A person with a poor credit rating may be viewed suspiciously. Employers wonder if the poor credit rating is a reflection of responsibility and accountability. If a person ignores his or her debts, does that imply irresponsibility on the job?</a:t>
            </a:r>
          </a:p>
        </p:txBody>
      </p:sp>
      <p:sp>
        <p:nvSpPr>
          <p:cNvPr id="4" name="Slide Number Placeholder 3"/>
          <p:cNvSpPr>
            <a:spLocks noGrp="1"/>
          </p:cNvSpPr>
          <p:nvPr>
            <p:ph type="sldNum" sz="quarter" idx="10"/>
          </p:nvPr>
        </p:nvSpPr>
        <p:spPr/>
        <p:txBody>
          <a:bodyPr/>
          <a:lstStyle/>
          <a:p>
            <a:fld id="{CB2225C5-C545-48D1-A371-75073334B0A0}" type="slidenum">
              <a:rPr lang="en-US" smtClean="0"/>
              <a:t>10</a:t>
            </a:fld>
            <a:endParaRPr lang="en-US" dirty="0"/>
          </a:p>
        </p:txBody>
      </p:sp>
    </p:spTree>
    <p:extLst>
      <p:ext uri="{BB962C8B-B14F-4D97-AF65-F5344CB8AC3E}">
        <p14:creationId xmlns:p14="http://schemas.microsoft.com/office/powerpoint/2010/main" val="36660636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9" name="Picture 2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962400" y="3296653"/>
            <a:ext cx="10668000" cy="4932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343400" y="3809999"/>
            <a:ext cx="10073640" cy="2193239"/>
          </a:xfrm>
        </p:spPr>
        <p:txBody>
          <a:bodyPr>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4343400" y="6172200"/>
            <a:ext cx="10088880" cy="1188720"/>
          </a:xfrm>
        </p:spPr>
        <p:txBody>
          <a:bodyPr/>
          <a:lstStyle>
            <a:lvl1pPr marL="0" indent="0" algn="ctr">
              <a:buNone/>
              <a:defRPr>
                <a:solidFill>
                  <a:schemeClr val="bg1"/>
                </a:solidFill>
              </a:defRPr>
            </a:lvl1pPr>
            <a:lvl2pPr marL="653110" indent="0" algn="ctr">
              <a:buNone/>
              <a:defRPr>
                <a:solidFill>
                  <a:schemeClr val="tx1">
                    <a:tint val="75000"/>
                  </a:schemeClr>
                </a:solidFill>
              </a:defRPr>
            </a:lvl2pPr>
            <a:lvl3pPr marL="1306220" indent="0" algn="ctr">
              <a:buNone/>
              <a:defRPr>
                <a:solidFill>
                  <a:schemeClr val="tx1">
                    <a:tint val="75000"/>
                  </a:schemeClr>
                </a:solidFill>
              </a:defRPr>
            </a:lvl3pPr>
            <a:lvl4pPr marL="1959331" indent="0" algn="ctr">
              <a:buNone/>
              <a:defRPr>
                <a:solidFill>
                  <a:schemeClr val="tx1">
                    <a:tint val="75000"/>
                  </a:schemeClr>
                </a:solidFill>
              </a:defRPr>
            </a:lvl4pPr>
            <a:lvl5pPr marL="2612441" indent="0" algn="ctr">
              <a:buNone/>
              <a:defRPr>
                <a:solidFill>
                  <a:schemeClr val="tx1">
                    <a:tint val="75000"/>
                  </a:schemeClr>
                </a:solidFill>
              </a:defRPr>
            </a:lvl5pPr>
            <a:lvl6pPr marL="3265551" indent="0" algn="ctr">
              <a:buNone/>
              <a:defRPr>
                <a:solidFill>
                  <a:schemeClr val="tx1">
                    <a:tint val="75000"/>
                  </a:schemeClr>
                </a:solidFill>
              </a:defRPr>
            </a:lvl6pPr>
            <a:lvl7pPr marL="3918661" indent="0" algn="ctr">
              <a:buNone/>
              <a:defRPr>
                <a:solidFill>
                  <a:schemeClr val="tx1">
                    <a:tint val="75000"/>
                  </a:schemeClr>
                </a:solidFill>
              </a:defRPr>
            </a:lvl7pPr>
            <a:lvl8pPr marL="4571771" indent="0" algn="ctr">
              <a:buNone/>
              <a:defRPr>
                <a:solidFill>
                  <a:schemeClr val="tx1">
                    <a:tint val="75000"/>
                  </a:schemeClr>
                </a:solidFill>
              </a:defRPr>
            </a:lvl8pPr>
            <a:lvl9pPr marL="522488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F530ADB-D493-45AC-BF46-4260E59E8AA8}" type="datetime1">
              <a:rPr lang="en-US" smtClean="0"/>
              <a:t>1/7/2018</a:t>
            </a:fld>
            <a:endParaRPr lang="en-US" dirty="0"/>
          </a:p>
        </p:txBody>
      </p:sp>
      <p:sp>
        <p:nvSpPr>
          <p:cNvPr id="5" name="Footer Placeholder 4"/>
          <p:cNvSpPr>
            <a:spLocks noGrp="1"/>
          </p:cNvSpPr>
          <p:nvPr>
            <p:ph type="ftr" sz="quarter" idx="11"/>
          </p:nvPr>
        </p:nvSpPr>
        <p:spPr/>
        <p:txBody>
          <a:bodyPr/>
          <a:lstStyle>
            <a:lvl1pPr>
              <a:defRPr u="sng"/>
            </a:lvl1pPr>
          </a:lstStyle>
          <a:p>
            <a:r>
              <a:rPr lang="en-US" dirty="0" smtClean="0"/>
              <a:t>http://fpt.edu.vn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pic>
        <p:nvPicPr>
          <p:cNvPr id="8" name="Picture 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2447" y="185990"/>
            <a:ext cx="6194956" cy="1109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07040" y="329566"/>
            <a:ext cx="3291840" cy="702183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31520" y="329566"/>
            <a:ext cx="9631680" cy="702183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6D506B-F4A2-437D-A3F4-660F616C6EDE}" type="datetime1">
              <a:rPr lang="en-US" smtClean="0"/>
              <a:t>1/7/2018</a:t>
            </a:fld>
            <a:endParaRPr lang="en-US" dirty="0"/>
          </a:p>
        </p:txBody>
      </p:sp>
      <p:sp>
        <p:nvSpPr>
          <p:cNvPr id="5" name="Footer Placeholder 4"/>
          <p:cNvSpPr>
            <a:spLocks noGrp="1"/>
          </p:cNvSpPr>
          <p:nvPr>
            <p:ph type="ftr" sz="quarter" idx="11"/>
          </p:nvPr>
        </p:nvSpPr>
        <p:spPr/>
        <p:txBody>
          <a:bodyPr/>
          <a:lstStyle/>
          <a:p>
            <a:r>
              <a:rPr lang="en-US" dirty="0" smtClean="0"/>
              <a:t>http://fpt.edu.vn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220202"/>
            <a:ext cx="13167360" cy="1371600"/>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6D62DC-3211-4391-89F3-166EE23EF44B}" type="datetime1">
              <a:rPr lang="en-US" smtClean="0"/>
              <a:t>1/7/2018</a:t>
            </a:fld>
            <a:endParaRPr lang="en-US" dirty="0"/>
          </a:p>
        </p:txBody>
      </p:sp>
      <p:sp>
        <p:nvSpPr>
          <p:cNvPr id="5" name="Footer Placeholder 4"/>
          <p:cNvSpPr>
            <a:spLocks noGrp="1"/>
          </p:cNvSpPr>
          <p:nvPr>
            <p:ph type="ftr" sz="quarter" idx="11"/>
          </p:nvPr>
        </p:nvSpPr>
        <p:spPr/>
        <p:txBody>
          <a:bodyPr/>
          <a:lstStyle/>
          <a:p>
            <a:r>
              <a:rPr lang="en-US" dirty="0" smtClean="0"/>
              <a:t>http://fpt.edu.vn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pic>
        <p:nvPicPr>
          <p:cNvPr id="8" name="Picture 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2447" y="185990"/>
            <a:ext cx="2905553" cy="520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31520" y="1920240"/>
            <a:ext cx="6461760" cy="5431156"/>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437120" y="1920240"/>
            <a:ext cx="6461760" cy="5431156"/>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212B585-3541-47D9-8BBD-8B3377140B75}" type="datetime1">
              <a:rPr lang="en-US" smtClean="0"/>
              <a:t>1/7/2018</a:t>
            </a:fld>
            <a:endParaRPr lang="en-US" dirty="0"/>
          </a:p>
        </p:txBody>
      </p:sp>
      <p:sp>
        <p:nvSpPr>
          <p:cNvPr id="6" name="Footer Placeholder 5"/>
          <p:cNvSpPr>
            <a:spLocks noGrp="1"/>
          </p:cNvSpPr>
          <p:nvPr>
            <p:ph type="ftr" sz="quarter" idx="11"/>
          </p:nvPr>
        </p:nvSpPr>
        <p:spPr/>
        <p:txBody>
          <a:bodyPr/>
          <a:lstStyle/>
          <a:p>
            <a:r>
              <a:rPr lang="en-US" dirty="0" smtClean="0"/>
              <a:t>http://fpt.edu.vn </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731520" y="1842136"/>
            <a:ext cx="6464301" cy="767714"/>
          </a:xfrm>
        </p:spPr>
        <p:txBody>
          <a:bodyPr anchor="b"/>
          <a:lstStyle>
            <a:lvl1pPr marL="0" indent="0">
              <a:buNone/>
              <a:defRPr sz="3400" b="1"/>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smtClean="0"/>
              <a:t>Click to edit Master text styles</a:t>
            </a:r>
          </a:p>
        </p:txBody>
      </p:sp>
      <p:sp>
        <p:nvSpPr>
          <p:cNvPr id="4" name="Content Placeholder 3"/>
          <p:cNvSpPr>
            <a:spLocks noGrp="1"/>
          </p:cNvSpPr>
          <p:nvPr>
            <p:ph sz="half" idx="2"/>
          </p:nvPr>
        </p:nvSpPr>
        <p:spPr>
          <a:xfrm>
            <a:off x="731520" y="2609850"/>
            <a:ext cx="6464301" cy="4741546"/>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7432041" y="1842136"/>
            <a:ext cx="6466840" cy="767714"/>
          </a:xfrm>
        </p:spPr>
        <p:txBody>
          <a:bodyPr anchor="b"/>
          <a:lstStyle>
            <a:lvl1pPr marL="0" indent="0">
              <a:buNone/>
              <a:defRPr sz="3400" b="1"/>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smtClean="0"/>
              <a:t>Click to edit Master text styles</a:t>
            </a:r>
          </a:p>
        </p:txBody>
      </p:sp>
      <p:sp>
        <p:nvSpPr>
          <p:cNvPr id="6" name="Content Placeholder 5"/>
          <p:cNvSpPr>
            <a:spLocks noGrp="1"/>
          </p:cNvSpPr>
          <p:nvPr>
            <p:ph sz="quarter" idx="4"/>
          </p:nvPr>
        </p:nvSpPr>
        <p:spPr>
          <a:xfrm>
            <a:off x="7432041" y="2609850"/>
            <a:ext cx="6466840" cy="4741546"/>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F71F8B4-FB33-4F34-BFE4-2613DD4027CC}" type="datetime1">
              <a:rPr lang="en-US" smtClean="0"/>
              <a:t>1/7/2018</a:t>
            </a:fld>
            <a:endParaRPr lang="en-US" dirty="0"/>
          </a:p>
        </p:txBody>
      </p:sp>
      <p:sp>
        <p:nvSpPr>
          <p:cNvPr id="8" name="Footer Placeholder 7"/>
          <p:cNvSpPr>
            <a:spLocks noGrp="1"/>
          </p:cNvSpPr>
          <p:nvPr>
            <p:ph type="ftr" sz="quarter" idx="11"/>
          </p:nvPr>
        </p:nvSpPr>
        <p:spPr/>
        <p:txBody>
          <a:bodyPr/>
          <a:lstStyle/>
          <a:p>
            <a:r>
              <a:rPr lang="en-US" dirty="0" smtClean="0"/>
              <a:t>http://fpt.edu.vn </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A998CD9-8ED9-4980-89A5-FE836181FD1A}" type="datetime1">
              <a:rPr lang="en-US" smtClean="0"/>
              <a:t>1/7/2018</a:t>
            </a:fld>
            <a:endParaRPr lang="en-US" dirty="0"/>
          </a:p>
        </p:txBody>
      </p:sp>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F291C3-CC28-4837-B1D3-0422CB53E99F}" type="datetime1">
              <a:rPr lang="en-US" smtClean="0"/>
              <a:t>1/7/2018</a:t>
            </a:fld>
            <a:endParaRPr lang="en-US" dirty="0"/>
          </a:p>
        </p:txBody>
      </p:sp>
      <p:sp>
        <p:nvSpPr>
          <p:cNvPr id="3" name="Footer Placeholder 2"/>
          <p:cNvSpPr>
            <a:spLocks noGrp="1"/>
          </p:cNvSpPr>
          <p:nvPr>
            <p:ph type="ftr" sz="quarter" idx="11"/>
          </p:nvPr>
        </p:nvSpPr>
        <p:spPr/>
        <p:txBody>
          <a:bodyPr/>
          <a:lstStyle/>
          <a:p>
            <a:r>
              <a:rPr lang="en-US" dirty="0" smtClean="0"/>
              <a:t>http://fpt.edu.vn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1521" y="327660"/>
            <a:ext cx="4813301" cy="1394460"/>
          </a:xfrm>
        </p:spPr>
        <p:txBody>
          <a:bodyPr anchor="b"/>
          <a:lstStyle>
            <a:lvl1pPr algn="l">
              <a:defRPr sz="2900" b="1"/>
            </a:lvl1pPr>
          </a:lstStyle>
          <a:p>
            <a:r>
              <a:rPr lang="en-US" smtClean="0"/>
              <a:t>Click to edit Master title style</a:t>
            </a:r>
            <a:endParaRPr lang="en-US"/>
          </a:p>
        </p:txBody>
      </p:sp>
      <p:sp>
        <p:nvSpPr>
          <p:cNvPr id="3" name="Content Placeholder 2"/>
          <p:cNvSpPr>
            <a:spLocks noGrp="1"/>
          </p:cNvSpPr>
          <p:nvPr>
            <p:ph idx="1"/>
          </p:nvPr>
        </p:nvSpPr>
        <p:spPr>
          <a:xfrm>
            <a:off x="5720080" y="327660"/>
            <a:ext cx="8178800" cy="7023736"/>
          </a:xfrm>
        </p:spPr>
        <p:txBody>
          <a:bodyPr/>
          <a:lstStyle>
            <a:lvl1pPr>
              <a:defRPr sz="4600"/>
            </a:lvl1pPr>
            <a:lvl2pPr>
              <a:defRPr sz="4000"/>
            </a:lvl2pPr>
            <a:lvl3pPr>
              <a:defRPr sz="3400"/>
            </a:lvl3pPr>
            <a:lvl4pPr>
              <a:defRPr sz="2900"/>
            </a:lvl4pPr>
            <a:lvl5pPr>
              <a:defRPr sz="2900"/>
            </a:lvl5pPr>
            <a:lvl6pPr>
              <a:defRPr sz="2900"/>
            </a:lvl6pPr>
            <a:lvl7pPr>
              <a:defRPr sz="2900"/>
            </a:lvl7pPr>
            <a:lvl8pPr>
              <a:defRPr sz="2900"/>
            </a:lvl8pPr>
            <a:lvl9pPr>
              <a:defRPr sz="2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31521" y="1722120"/>
            <a:ext cx="4813301" cy="5629276"/>
          </a:xfrm>
        </p:spPr>
        <p:txBody>
          <a:bodyPr/>
          <a:lstStyle>
            <a:lvl1pPr marL="0" indent="0">
              <a:buNone/>
              <a:defRPr sz="2000"/>
            </a:lvl1pPr>
            <a:lvl2pPr marL="653110" indent="0">
              <a:buNone/>
              <a:defRPr sz="1700"/>
            </a:lvl2pPr>
            <a:lvl3pPr marL="1306220" indent="0">
              <a:buNone/>
              <a:defRPr sz="1400"/>
            </a:lvl3pPr>
            <a:lvl4pPr marL="1959331" indent="0">
              <a:buNone/>
              <a:defRPr sz="1300"/>
            </a:lvl4pPr>
            <a:lvl5pPr marL="2612441" indent="0">
              <a:buNone/>
              <a:defRPr sz="1300"/>
            </a:lvl5pPr>
            <a:lvl6pPr marL="3265551" indent="0">
              <a:buNone/>
              <a:defRPr sz="1300"/>
            </a:lvl6pPr>
            <a:lvl7pPr marL="3918661" indent="0">
              <a:buNone/>
              <a:defRPr sz="1300"/>
            </a:lvl7pPr>
            <a:lvl8pPr marL="4571771" indent="0">
              <a:buNone/>
              <a:defRPr sz="1300"/>
            </a:lvl8pPr>
            <a:lvl9pPr marL="5224882" indent="0">
              <a:buNone/>
              <a:defRPr sz="1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1C2FC1-1239-4FA4-9128-DC1E50148BAC}" type="datetime1">
              <a:rPr lang="en-US" smtClean="0"/>
              <a:t>1/7/2018</a:t>
            </a:fld>
            <a:endParaRPr lang="en-US" dirty="0"/>
          </a:p>
        </p:txBody>
      </p:sp>
      <p:sp>
        <p:nvSpPr>
          <p:cNvPr id="6" name="Footer Placeholder 5"/>
          <p:cNvSpPr>
            <a:spLocks noGrp="1"/>
          </p:cNvSpPr>
          <p:nvPr>
            <p:ph type="ftr" sz="quarter" idx="11"/>
          </p:nvPr>
        </p:nvSpPr>
        <p:spPr/>
        <p:txBody>
          <a:bodyPr/>
          <a:lstStyle/>
          <a:p>
            <a:r>
              <a:rPr lang="en-US" dirty="0" smtClean="0"/>
              <a:t>http://fpt.edu.vn </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67661" y="5760720"/>
            <a:ext cx="8778240" cy="680086"/>
          </a:xfrm>
        </p:spPr>
        <p:txBody>
          <a:bodyPr anchor="b"/>
          <a:lstStyle>
            <a:lvl1pPr algn="l">
              <a:defRPr sz="2900" b="1"/>
            </a:lvl1pPr>
          </a:lstStyle>
          <a:p>
            <a:r>
              <a:rPr lang="en-US" smtClean="0"/>
              <a:t>Click to edit Master title style</a:t>
            </a:r>
            <a:endParaRPr lang="en-US"/>
          </a:p>
        </p:txBody>
      </p:sp>
      <p:sp>
        <p:nvSpPr>
          <p:cNvPr id="3" name="Picture Placeholder 2"/>
          <p:cNvSpPr>
            <a:spLocks noGrp="1"/>
          </p:cNvSpPr>
          <p:nvPr>
            <p:ph type="pic" idx="1"/>
          </p:nvPr>
        </p:nvSpPr>
        <p:spPr>
          <a:xfrm>
            <a:off x="2867661" y="735330"/>
            <a:ext cx="8778240" cy="4937760"/>
          </a:xfrm>
        </p:spPr>
        <p:txBody>
          <a:bodyPr/>
          <a:lstStyle>
            <a:lvl1pPr marL="0" indent="0">
              <a:buNone/>
              <a:defRPr sz="4600"/>
            </a:lvl1pPr>
            <a:lvl2pPr marL="653110" indent="0">
              <a:buNone/>
              <a:defRPr sz="4000"/>
            </a:lvl2pPr>
            <a:lvl3pPr marL="1306220" indent="0">
              <a:buNone/>
              <a:defRPr sz="3400"/>
            </a:lvl3pPr>
            <a:lvl4pPr marL="1959331" indent="0">
              <a:buNone/>
              <a:defRPr sz="2900"/>
            </a:lvl4pPr>
            <a:lvl5pPr marL="2612441" indent="0">
              <a:buNone/>
              <a:defRPr sz="2900"/>
            </a:lvl5pPr>
            <a:lvl6pPr marL="3265551" indent="0">
              <a:buNone/>
              <a:defRPr sz="2900"/>
            </a:lvl6pPr>
            <a:lvl7pPr marL="3918661" indent="0">
              <a:buNone/>
              <a:defRPr sz="2900"/>
            </a:lvl7pPr>
            <a:lvl8pPr marL="4571771" indent="0">
              <a:buNone/>
              <a:defRPr sz="2900"/>
            </a:lvl8pPr>
            <a:lvl9pPr marL="5224882" indent="0">
              <a:buNone/>
              <a:defRPr sz="2900"/>
            </a:lvl9pPr>
          </a:lstStyle>
          <a:p>
            <a:endParaRPr lang="en-US" dirty="0"/>
          </a:p>
        </p:txBody>
      </p:sp>
      <p:sp>
        <p:nvSpPr>
          <p:cNvPr id="4" name="Text Placeholder 3"/>
          <p:cNvSpPr>
            <a:spLocks noGrp="1"/>
          </p:cNvSpPr>
          <p:nvPr>
            <p:ph type="body" sz="half" idx="2"/>
          </p:nvPr>
        </p:nvSpPr>
        <p:spPr>
          <a:xfrm>
            <a:off x="2867661" y="6440806"/>
            <a:ext cx="8778240" cy="965834"/>
          </a:xfrm>
        </p:spPr>
        <p:txBody>
          <a:bodyPr/>
          <a:lstStyle>
            <a:lvl1pPr marL="0" indent="0">
              <a:buNone/>
              <a:defRPr sz="2000"/>
            </a:lvl1pPr>
            <a:lvl2pPr marL="653110" indent="0">
              <a:buNone/>
              <a:defRPr sz="1700"/>
            </a:lvl2pPr>
            <a:lvl3pPr marL="1306220" indent="0">
              <a:buNone/>
              <a:defRPr sz="1400"/>
            </a:lvl3pPr>
            <a:lvl4pPr marL="1959331" indent="0">
              <a:buNone/>
              <a:defRPr sz="1300"/>
            </a:lvl4pPr>
            <a:lvl5pPr marL="2612441" indent="0">
              <a:buNone/>
              <a:defRPr sz="1300"/>
            </a:lvl5pPr>
            <a:lvl6pPr marL="3265551" indent="0">
              <a:buNone/>
              <a:defRPr sz="1300"/>
            </a:lvl6pPr>
            <a:lvl7pPr marL="3918661" indent="0">
              <a:buNone/>
              <a:defRPr sz="1300"/>
            </a:lvl7pPr>
            <a:lvl8pPr marL="4571771" indent="0">
              <a:buNone/>
              <a:defRPr sz="1300"/>
            </a:lvl8pPr>
            <a:lvl9pPr marL="5224882" indent="0">
              <a:buNone/>
              <a:defRPr sz="1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4FCE8-70A6-41B0-B40B-C5ACD78587E7}" type="datetime1">
              <a:rPr lang="en-US" smtClean="0"/>
              <a:t>1/7/2018</a:t>
            </a:fld>
            <a:endParaRPr lang="en-US" dirty="0"/>
          </a:p>
        </p:txBody>
      </p:sp>
      <p:sp>
        <p:nvSpPr>
          <p:cNvPr id="6" name="Footer Placeholder 5"/>
          <p:cNvSpPr>
            <a:spLocks noGrp="1"/>
          </p:cNvSpPr>
          <p:nvPr>
            <p:ph type="ftr" sz="quarter" idx="11"/>
          </p:nvPr>
        </p:nvSpPr>
        <p:spPr/>
        <p:txBody>
          <a:bodyPr/>
          <a:lstStyle/>
          <a:p>
            <a:r>
              <a:rPr lang="en-US" dirty="0" smtClean="0"/>
              <a:t>http://fpt.edu.vn </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5F6F97-0478-4E11-BEB1-1B02135CEC51}" type="datetime1">
              <a:rPr lang="en-US" smtClean="0"/>
              <a:t>1/7/2018</a:t>
            </a:fld>
            <a:endParaRPr lang="en-US" dirty="0"/>
          </a:p>
        </p:txBody>
      </p:sp>
      <p:sp>
        <p:nvSpPr>
          <p:cNvPr id="5" name="Footer Placeholder 4"/>
          <p:cNvSpPr>
            <a:spLocks noGrp="1"/>
          </p:cNvSpPr>
          <p:nvPr>
            <p:ph type="ftr" sz="quarter" idx="11"/>
          </p:nvPr>
        </p:nvSpPr>
        <p:spPr/>
        <p:txBody>
          <a:bodyPr/>
          <a:lstStyle/>
          <a:p>
            <a:r>
              <a:rPr lang="en-US" dirty="0" smtClean="0"/>
              <a:t>http://fpt.edu.vn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1520" y="329566"/>
            <a:ext cx="13167360" cy="1371600"/>
          </a:xfrm>
          <a:prstGeom prst="rect">
            <a:avLst/>
          </a:prstGeom>
        </p:spPr>
        <p:txBody>
          <a:bodyPr vert="horz" lIns="130622" tIns="65311" rIns="130622" bIns="6531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731520" y="1920240"/>
            <a:ext cx="13167360" cy="5431156"/>
          </a:xfrm>
          <a:prstGeom prst="rect">
            <a:avLst/>
          </a:prstGeom>
        </p:spPr>
        <p:txBody>
          <a:bodyPr vert="horz" lIns="130622" tIns="65311" rIns="130622" bIns="6531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1658600" y="7620000"/>
            <a:ext cx="1371600" cy="381000"/>
          </a:xfrm>
          <a:prstGeom prst="rect">
            <a:avLst/>
          </a:prstGeom>
        </p:spPr>
        <p:txBody>
          <a:bodyPr vert="horz" lIns="130622" tIns="65311" rIns="130622" bIns="65311" rtlCol="0" anchor="ctr"/>
          <a:lstStyle>
            <a:lvl1pPr algn="l">
              <a:defRPr sz="1700">
                <a:solidFill>
                  <a:schemeClr val="tx1">
                    <a:tint val="75000"/>
                  </a:schemeClr>
                </a:solidFill>
              </a:defRPr>
            </a:lvl1pPr>
          </a:lstStyle>
          <a:p>
            <a:fld id="{CA1962D1-EBF3-4963-B6D5-E9FCED2A5093}" type="datetime1">
              <a:rPr lang="en-US" smtClean="0"/>
              <a:t>1/7/2018</a:t>
            </a:fld>
            <a:endParaRPr lang="en-US" dirty="0"/>
          </a:p>
        </p:txBody>
      </p:sp>
      <p:sp>
        <p:nvSpPr>
          <p:cNvPr id="5" name="Footer Placeholder 4"/>
          <p:cNvSpPr>
            <a:spLocks noGrp="1"/>
          </p:cNvSpPr>
          <p:nvPr>
            <p:ph type="ftr" sz="quarter" idx="3"/>
          </p:nvPr>
        </p:nvSpPr>
        <p:spPr>
          <a:xfrm>
            <a:off x="762000" y="7620000"/>
            <a:ext cx="4632960" cy="438150"/>
          </a:xfrm>
          <a:prstGeom prst="rect">
            <a:avLst/>
          </a:prstGeom>
        </p:spPr>
        <p:txBody>
          <a:bodyPr vert="horz" lIns="130622" tIns="65311" rIns="130622" bIns="65311" rtlCol="0" anchor="ctr"/>
          <a:lstStyle>
            <a:lvl1pPr algn="l">
              <a:defRPr sz="1700" u="sng">
                <a:solidFill>
                  <a:schemeClr val="tx1">
                    <a:tint val="75000"/>
                  </a:schemeClr>
                </a:solidFill>
              </a:defRPr>
            </a:lvl1pPr>
          </a:lstStyle>
          <a:p>
            <a:r>
              <a:rPr lang="en-US" dirty="0" smtClean="0"/>
              <a:t>http://fpt.edu.vn </a:t>
            </a:r>
            <a:endParaRPr lang="en-US" dirty="0"/>
          </a:p>
        </p:txBody>
      </p:sp>
      <p:sp>
        <p:nvSpPr>
          <p:cNvPr id="6" name="Slide Number Placeholder 5"/>
          <p:cNvSpPr>
            <a:spLocks noGrp="1"/>
          </p:cNvSpPr>
          <p:nvPr>
            <p:ph type="sldNum" sz="quarter" idx="4"/>
          </p:nvPr>
        </p:nvSpPr>
        <p:spPr>
          <a:xfrm>
            <a:off x="13258800" y="7620000"/>
            <a:ext cx="716280" cy="373379"/>
          </a:xfrm>
          <a:prstGeom prst="rect">
            <a:avLst/>
          </a:prstGeom>
        </p:spPr>
        <p:txBody>
          <a:bodyPr vert="horz" lIns="130622" tIns="65311" rIns="130622" bIns="65311" rtlCol="0" anchor="ctr"/>
          <a:lstStyle>
            <a:lvl1pPr algn="r">
              <a:defRPr sz="17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hdr="0"/>
  <p:txStyles>
    <p:titleStyle>
      <a:lvl1pPr algn="ctr" defTabSz="1306220" rtl="0" eaLnBrk="1" latinLnBrk="0" hangingPunct="1">
        <a:spcBef>
          <a:spcPct val="0"/>
        </a:spcBef>
        <a:buNone/>
        <a:defRPr sz="4000" b="1" kern="1200">
          <a:solidFill>
            <a:schemeClr val="tx1"/>
          </a:solidFill>
          <a:latin typeface="+mj-lt"/>
          <a:ea typeface="+mj-ea"/>
          <a:cs typeface="+mj-cs"/>
        </a:defRPr>
      </a:lvl1pPr>
    </p:titleStyle>
    <p:bodyStyle>
      <a:lvl1pPr marL="489833" indent="-489833" algn="l" defTabSz="1306220" rtl="0" eaLnBrk="1" latinLnBrk="0" hangingPunct="1">
        <a:spcBef>
          <a:spcPct val="20000"/>
        </a:spcBef>
        <a:buFont typeface="Arial" pitchFamily="34" charset="0"/>
        <a:buChar char="•"/>
        <a:defRPr sz="3200" b="1" kern="1200">
          <a:solidFill>
            <a:schemeClr val="tx1"/>
          </a:solidFill>
          <a:latin typeface="+mn-lt"/>
          <a:ea typeface="+mn-ea"/>
          <a:cs typeface="+mn-cs"/>
        </a:defRPr>
      </a:lvl1pPr>
      <a:lvl2pPr marL="1061304" indent="-408194" algn="l" defTabSz="130622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632776" indent="-326555" algn="l" defTabSz="1306220" rtl="0" eaLnBrk="1" latinLnBrk="0" hangingPunct="1">
        <a:spcBef>
          <a:spcPct val="20000"/>
        </a:spcBef>
        <a:buFont typeface="Arial" pitchFamily="34" charset="0"/>
        <a:buChar char="•"/>
        <a:defRPr sz="2800" kern="1200">
          <a:solidFill>
            <a:schemeClr val="tx1"/>
          </a:solidFill>
          <a:latin typeface="+mn-lt"/>
          <a:ea typeface="+mn-ea"/>
          <a:cs typeface="+mn-cs"/>
        </a:defRPr>
      </a:lvl3pPr>
      <a:lvl4pPr marL="2285886" indent="-326555" algn="l" defTabSz="1306220" rtl="0" eaLnBrk="1" latinLnBrk="0" hangingPunct="1">
        <a:spcBef>
          <a:spcPct val="20000"/>
        </a:spcBef>
        <a:buFont typeface="Arial" pitchFamily="34" charset="0"/>
        <a:buChar char="–"/>
        <a:defRPr sz="2800" i="1" kern="1200">
          <a:solidFill>
            <a:schemeClr val="tx1"/>
          </a:solidFill>
          <a:latin typeface="+mn-lt"/>
          <a:ea typeface="+mn-ea"/>
          <a:cs typeface="+mn-cs"/>
        </a:defRPr>
      </a:lvl4pPr>
      <a:lvl5pPr marL="2938996" indent="-326555" algn="l" defTabSz="1306220" rtl="0" eaLnBrk="1" latinLnBrk="0" hangingPunct="1">
        <a:spcBef>
          <a:spcPct val="20000"/>
        </a:spcBef>
        <a:buFont typeface="Arial" pitchFamily="34" charset="0"/>
        <a:buChar char="»"/>
        <a:defRPr sz="2800" i="1" kern="1200">
          <a:solidFill>
            <a:schemeClr val="tx1"/>
          </a:solidFill>
          <a:latin typeface="+mn-lt"/>
          <a:ea typeface="+mn-ea"/>
          <a:cs typeface="+mn-cs"/>
        </a:defRPr>
      </a:lvl5pPr>
      <a:lvl6pPr marL="3592106"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9pPr>
    </p:bodyStyle>
    <p:otherStyle>
      <a:defPPr>
        <a:defRPr lang="en-US"/>
      </a:defPPr>
      <a:lvl1pPr marL="0" algn="l" defTabSz="1306220" rtl="0" eaLnBrk="1" latinLnBrk="0" hangingPunct="1">
        <a:defRPr sz="2600" kern="1200">
          <a:solidFill>
            <a:schemeClr val="tx1"/>
          </a:solidFill>
          <a:latin typeface="+mn-lt"/>
          <a:ea typeface="+mn-ea"/>
          <a:cs typeface="+mn-cs"/>
        </a:defRPr>
      </a:lvl1pPr>
      <a:lvl2pPr marL="653110" algn="l" defTabSz="1306220" rtl="0" eaLnBrk="1" latinLnBrk="0" hangingPunct="1">
        <a:defRPr sz="2600" kern="1200">
          <a:solidFill>
            <a:schemeClr val="tx1"/>
          </a:solidFill>
          <a:latin typeface="+mn-lt"/>
          <a:ea typeface="+mn-ea"/>
          <a:cs typeface="+mn-cs"/>
        </a:defRPr>
      </a:lvl2pPr>
      <a:lvl3pPr marL="1306220" algn="l" defTabSz="1306220" rtl="0" eaLnBrk="1" latinLnBrk="0" hangingPunct="1">
        <a:defRPr sz="2600" kern="1200">
          <a:solidFill>
            <a:schemeClr val="tx1"/>
          </a:solidFill>
          <a:latin typeface="+mn-lt"/>
          <a:ea typeface="+mn-ea"/>
          <a:cs typeface="+mn-cs"/>
        </a:defRPr>
      </a:lvl3pPr>
      <a:lvl4pPr marL="1959331" algn="l" defTabSz="1306220" rtl="0" eaLnBrk="1" latinLnBrk="0" hangingPunct="1">
        <a:defRPr sz="2600" kern="1200">
          <a:solidFill>
            <a:schemeClr val="tx1"/>
          </a:solidFill>
          <a:latin typeface="+mn-lt"/>
          <a:ea typeface="+mn-ea"/>
          <a:cs typeface="+mn-cs"/>
        </a:defRPr>
      </a:lvl4pPr>
      <a:lvl5pPr marL="2612441" algn="l" defTabSz="1306220" rtl="0" eaLnBrk="1" latinLnBrk="0" hangingPunct="1">
        <a:defRPr sz="2600" kern="1200">
          <a:solidFill>
            <a:schemeClr val="tx1"/>
          </a:solidFill>
          <a:latin typeface="+mn-lt"/>
          <a:ea typeface="+mn-ea"/>
          <a:cs typeface="+mn-cs"/>
        </a:defRPr>
      </a:lvl5pPr>
      <a:lvl6pPr marL="3265551" algn="l" defTabSz="1306220" rtl="0" eaLnBrk="1" latinLnBrk="0" hangingPunct="1">
        <a:defRPr sz="2600" kern="1200">
          <a:solidFill>
            <a:schemeClr val="tx1"/>
          </a:solidFill>
          <a:latin typeface="+mn-lt"/>
          <a:ea typeface="+mn-ea"/>
          <a:cs typeface="+mn-cs"/>
        </a:defRPr>
      </a:lvl6pPr>
      <a:lvl7pPr marL="3918661" algn="l" defTabSz="1306220" rtl="0" eaLnBrk="1" latinLnBrk="0" hangingPunct="1">
        <a:defRPr sz="2600" kern="1200">
          <a:solidFill>
            <a:schemeClr val="tx1"/>
          </a:solidFill>
          <a:latin typeface="+mn-lt"/>
          <a:ea typeface="+mn-ea"/>
          <a:cs typeface="+mn-cs"/>
        </a:defRPr>
      </a:lvl7pPr>
      <a:lvl8pPr marL="4571771" algn="l" defTabSz="1306220" rtl="0" eaLnBrk="1" latinLnBrk="0" hangingPunct="1">
        <a:defRPr sz="2600" kern="1200">
          <a:solidFill>
            <a:schemeClr val="tx1"/>
          </a:solidFill>
          <a:latin typeface="+mn-lt"/>
          <a:ea typeface="+mn-ea"/>
          <a:cs typeface="+mn-cs"/>
        </a:defRPr>
      </a:lvl8pPr>
      <a:lvl9pPr marL="5224882" algn="l" defTabSz="1306220"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solidFill>
                  <a:schemeClr val="bg1"/>
                </a:solidFill>
              </a:rPr>
              <a:t>Identifying and Analyzing Risk Mitigation Security Controls</a:t>
            </a:r>
          </a:p>
        </p:txBody>
      </p:sp>
    </p:spTree>
    <p:extLst>
      <p:ext uri="{BB962C8B-B14F-4D97-AF65-F5344CB8AC3E}">
        <p14:creationId xmlns:p14="http://schemas.microsoft.com/office/powerpoint/2010/main" val="21403534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dirty="0"/>
          </a:p>
        </p:txBody>
      </p:sp>
      <p:sp>
        <p:nvSpPr>
          <p:cNvPr id="7" name="Title 6"/>
          <p:cNvSpPr>
            <a:spLocks noGrp="1"/>
          </p:cNvSpPr>
          <p:nvPr>
            <p:ph type="title"/>
          </p:nvPr>
        </p:nvSpPr>
        <p:spPr/>
        <p:txBody>
          <a:bodyPr>
            <a:normAutofit/>
          </a:bodyPr>
          <a:lstStyle/>
          <a:p>
            <a:r>
              <a:rPr lang="en-US" dirty="0" smtClean="0">
                <a:solidFill>
                  <a:srgbClr val="00B0F0"/>
                </a:solidFill>
              </a:rPr>
              <a:t>Administrative </a:t>
            </a:r>
            <a:r>
              <a:rPr lang="en-US" dirty="0">
                <a:solidFill>
                  <a:srgbClr val="00B0F0"/>
                </a:solidFill>
              </a:rPr>
              <a:t>Control </a:t>
            </a:r>
            <a:r>
              <a:rPr lang="en-US" dirty="0" smtClean="0">
                <a:solidFill>
                  <a:srgbClr val="00B0F0"/>
                </a:solidFill>
              </a:rPr>
              <a:t>Examples</a:t>
            </a:r>
            <a:endParaRPr lang="en-US" dirty="0">
              <a:solidFill>
                <a:srgbClr val="00B0F0"/>
              </a:solidFill>
            </a:endParaRPr>
          </a:p>
        </p:txBody>
      </p:sp>
      <p:sp>
        <p:nvSpPr>
          <p:cNvPr id="2" name="Content Placeholder 1"/>
          <p:cNvSpPr>
            <a:spLocks noGrp="1"/>
          </p:cNvSpPr>
          <p:nvPr>
            <p:ph idx="1"/>
          </p:nvPr>
        </p:nvSpPr>
        <p:spPr/>
        <p:txBody>
          <a:bodyPr/>
          <a:lstStyle/>
          <a:p>
            <a:r>
              <a:rPr lang="en-US" dirty="0" smtClean="0"/>
              <a:t>Policies </a:t>
            </a:r>
            <a:r>
              <a:rPr lang="en-US" dirty="0"/>
              <a:t>and </a:t>
            </a:r>
            <a:r>
              <a:rPr lang="en-US" dirty="0" smtClean="0"/>
              <a:t>procedures</a:t>
            </a:r>
          </a:p>
          <a:p>
            <a:r>
              <a:rPr lang="en-US" dirty="0" smtClean="0"/>
              <a:t>Security plans</a:t>
            </a:r>
          </a:p>
          <a:p>
            <a:r>
              <a:rPr lang="en-US" dirty="0" smtClean="0"/>
              <a:t>Insurance and bonding</a:t>
            </a:r>
          </a:p>
          <a:p>
            <a:r>
              <a:rPr lang="en-US" dirty="0" smtClean="0"/>
              <a:t>Background checks </a:t>
            </a:r>
            <a:r>
              <a:rPr lang="en-US" dirty="0"/>
              <a:t>and Financial </a:t>
            </a:r>
            <a:r>
              <a:rPr lang="en-US" dirty="0" smtClean="0"/>
              <a:t>checks</a:t>
            </a:r>
            <a:endParaRPr lang="en-US" dirty="0"/>
          </a:p>
          <a:p>
            <a:pPr marL="0" indent="0">
              <a:buNone/>
            </a:pP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17496691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dirty="0"/>
          </a:p>
        </p:txBody>
      </p:sp>
      <p:sp>
        <p:nvSpPr>
          <p:cNvPr id="7" name="Title 6"/>
          <p:cNvSpPr>
            <a:spLocks noGrp="1"/>
          </p:cNvSpPr>
          <p:nvPr>
            <p:ph type="title"/>
          </p:nvPr>
        </p:nvSpPr>
        <p:spPr/>
        <p:txBody>
          <a:bodyPr>
            <a:normAutofit/>
          </a:bodyPr>
          <a:lstStyle/>
          <a:p>
            <a:r>
              <a:rPr lang="en-US" dirty="0" smtClean="0">
                <a:solidFill>
                  <a:srgbClr val="00B0F0"/>
                </a:solidFill>
              </a:rPr>
              <a:t>Administrative </a:t>
            </a:r>
            <a:r>
              <a:rPr lang="en-US" dirty="0">
                <a:solidFill>
                  <a:srgbClr val="00B0F0"/>
                </a:solidFill>
              </a:rPr>
              <a:t>Control </a:t>
            </a:r>
            <a:r>
              <a:rPr lang="en-US" dirty="0" smtClean="0">
                <a:solidFill>
                  <a:srgbClr val="00B0F0"/>
                </a:solidFill>
              </a:rPr>
              <a:t>Examples (cont.)</a:t>
            </a:r>
            <a:endParaRPr lang="en-US" dirty="0">
              <a:solidFill>
                <a:srgbClr val="00B0F0"/>
              </a:solidFill>
            </a:endParaRPr>
          </a:p>
        </p:txBody>
      </p:sp>
      <p:sp>
        <p:nvSpPr>
          <p:cNvPr id="2" name="Content Placeholder 1"/>
          <p:cNvSpPr>
            <a:spLocks noGrp="1"/>
          </p:cNvSpPr>
          <p:nvPr>
            <p:ph idx="1"/>
          </p:nvPr>
        </p:nvSpPr>
        <p:spPr/>
        <p:txBody>
          <a:bodyPr/>
          <a:lstStyle/>
          <a:p>
            <a:r>
              <a:rPr lang="en-US" dirty="0"/>
              <a:t>Data loss prevention </a:t>
            </a:r>
            <a:r>
              <a:rPr lang="en-US" dirty="0" smtClean="0"/>
              <a:t>program</a:t>
            </a:r>
          </a:p>
          <a:p>
            <a:r>
              <a:rPr lang="en-US" dirty="0" smtClean="0"/>
              <a:t>Awareness </a:t>
            </a:r>
            <a:r>
              <a:rPr lang="en-US" dirty="0"/>
              <a:t>and </a:t>
            </a:r>
            <a:r>
              <a:rPr lang="en-US" dirty="0" smtClean="0"/>
              <a:t>training</a:t>
            </a:r>
          </a:p>
          <a:p>
            <a:r>
              <a:rPr lang="en-US" dirty="0" smtClean="0"/>
              <a:t>Rules </a:t>
            </a:r>
            <a:r>
              <a:rPr lang="en-US" dirty="0"/>
              <a:t>of </a:t>
            </a:r>
            <a:r>
              <a:rPr lang="en-US" dirty="0" smtClean="0"/>
              <a:t>behavior</a:t>
            </a:r>
          </a:p>
          <a:p>
            <a:r>
              <a:rPr lang="en-US" dirty="0" smtClean="0"/>
              <a:t>Software </a:t>
            </a:r>
            <a:r>
              <a:rPr lang="en-US" dirty="0"/>
              <a:t>testing</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3288223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dirty="0"/>
          </a:p>
        </p:txBody>
      </p:sp>
      <p:sp>
        <p:nvSpPr>
          <p:cNvPr id="7" name="Title 6"/>
          <p:cNvSpPr>
            <a:spLocks noGrp="1"/>
          </p:cNvSpPr>
          <p:nvPr>
            <p:ph type="title"/>
          </p:nvPr>
        </p:nvSpPr>
        <p:spPr/>
        <p:txBody>
          <a:bodyPr>
            <a:normAutofit/>
          </a:bodyPr>
          <a:lstStyle/>
          <a:p>
            <a:r>
              <a:rPr lang="en-US" dirty="0">
                <a:solidFill>
                  <a:srgbClr val="00B0F0"/>
                </a:solidFill>
              </a:rPr>
              <a:t>Technical Control </a:t>
            </a:r>
            <a:r>
              <a:rPr lang="en-US" dirty="0" smtClean="0">
                <a:solidFill>
                  <a:srgbClr val="00B0F0"/>
                </a:solidFill>
              </a:rPr>
              <a:t>Examples</a:t>
            </a:r>
            <a:endParaRPr lang="en-US" dirty="0">
              <a:solidFill>
                <a:srgbClr val="00B0F0"/>
              </a:solidFill>
            </a:endParaRPr>
          </a:p>
        </p:txBody>
      </p:sp>
      <p:sp>
        <p:nvSpPr>
          <p:cNvPr id="2" name="Content Placeholder 1"/>
          <p:cNvSpPr>
            <a:spLocks noGrp="1"/>
          </p:cNvSpPr>
          <p:nvPr>
            <p:ph idx="1"/>
          </p:nvPr>
        </p:nvSpPr>
        <p:spPr/>
        <p:txBody>
          <a:bodyPr/>
          <a:lstStyle/>
          <a:p>
            <a:r>
              <a:rPr lang="en-US" dirty="0"/>
              <a:t>Logon </a:t>
            </a:r>
            <a:r>
              <a:rPr lang="en-US" dirty="0" smtClean="0"/>
              <a:t>identifier</a:t>
            </a:r>
          </a:p>
          <a:p>
            <a:r>
              <a:rPr lang="en-US" dirty="0" smtClean="0"/>
              <a:t>Session timeout</a:t>
            </a:r>
            <a:endParaRPr lang="en-US" dirty="0"/>
          </a:p>
          <a:p>
            <a:r>
              <a:rPr lang="en-US" dirty="0" smtClean="0"/>
              <a:t>System </a:t>
            </a:r>
            <a:r>
              <a:rPr lang="en-US" dirty="0"/>
              <a:t>logs and audit </a:t>
            </a:r>
            <a:r>
              <a:rPr lang="en-US" dirty="0" smtClean="0"/>
              <a:t>trails</a:t>
            </a:r>
            <a:endParaRPr lang="en-US" dirty="0"/>
          </a:p>
          <a:p>
            <a:r>
              <a:rPr lang="en-US" dirty="0" smtClean="0"/>
              <a:t>Data </a:t>
            </a:r>
            <a:r>
              <a:rPr lang="en-US" dirty="0"/>
              <a:t>range and reasonableness checks</a:t>
            </a:r>
            <a:br>
              <a:rPr lang="en-US" dirty="0"/>
            </a:br>
            <a:r>
              <a:rPr lang="en-US" dirty="0"/>
              <a:t/>
            </a:r>
            <a:br>
              <a:rPr lang="en-US" dirty="0"/>
            </a:br>
            <a:endParaRPr lang="en-US" dirty="0"/>
          </a:p>
        </p:txBody>
      </p:sp>
    </p:spTree>
    <p:extLst>
      <p:ext uri="{BB962C8B-B14F-4D97-AF65-F5344CB8AC3E}">
        <p14:creationId xmlns:p14="http://schemas.microsoft.com/office/powerpoint/2010/main" val="39990835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dirty="0"/>
          </a:p>
        </p:txBody>
      </p:sp>
      <p:sp>
        <p:nvSpPr>
          <p:cNvPr id="7" name="Title 6"/>
          <p:cNvSpPr>
            <a:spLocks noGrp="1"/>
          </p:cNvSpPr>
          <p:nvPr>
            <p:ph type="title"/>
          </p:nvPr>
        </p:nvSpPr>
        <p:spPr/>
        <p:txBody>
          <a:bodyPr>
            <a:normAutofit/>
          </a:bodyPr>
          <a:lstStyle/>
          <a:p>
            <a:r>
              <a:rPr lang="en-US" dirty="0">
                <a:solidFill>
                  <a:srgbClr val="00B0F0"/>
                </a:solidFill>
              </a:rPr>
              <a:t>Technical Control </a:t>
            </a:r>
            <a:r>
              <a:rPr lang="en-US" dirty="0" smtClean="0">
                <a:solidFill>
                  <a:srgbClr val="00B0F0"/>
                </a:solidFill>
              </a:rPr>
              <a:t>Examples (cont.)</a:t>
            </a:r>
            <a:endParaRPr lang="en-US" dirty="0">
              <a:solidFill>
                <a:srgbClr val="00B0F0"/>
              </a:solidFill>
            </a:endParaRPr>
          </a:p>
        </p:txBody>
      </p:sp>
      <p:sp>
        <p:nvSpPr>
          <p:cNvPr id="2" name="Content Placeholder 1"/>
          <p:cNvSpPr>
            <a:spLocks noGrp="1"/>
          </p:cNvSpPr>
          <p:nvPr>
            <p:ph idx="1"/>
          </p:nvPr>
        </p:nvSpPr>
        <p:spPr/>
        <p:txBody>
          <a:bodyPr/>
          <a:lstStyle/>
          <a:p>
            <a:r>
              <a:rPr lang="en-US" dirty="0"/>
              <a:t>Firewalls and Routers</a:t>
            </a:r>
          </a:p>
          <a:p>
            <a:r>
              <a:rPr lang="en-US" dirty="0"/>
              <a:t>Encryption</a:t>
            </a:r>
          </a:p>
          <a:p>
            <a:r>
              <a:rPr lang="en-US" dirty="0"/>
              <a:t>Public Key Infrastructure (PKI)</a:t>
            </a:r>
            <a:br>
              <a:rPr lang="en-US" dirty="0"/>
            </a:br>
            <a:r>
              <a:rPr lang="en-US" dirty="0"/>
              <a:t/>
            </a:r>
            <a:br>
              <a:rPr lang="en-US" dirty="0"/>
            </a:br>
            <a:endParaRPr lang="en-US" dirty="0"/>
          </a:p>
        </p:txBody>
      </p:sp>
    </p:spTree>
    <p:extLst>
      <p:ext uri="{BB962C8B-B14F-4D97-AF65-F5344CB8AC3E}">
        <p14:creationId xmlns:p14="http://schemas.microsoft.com/office/powerpoint/2010/main" val="28998184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a:p>
        </p:txBody>
      </p:sp>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dirty="0"/>
          </a:p>
        </p:txBody>
      </p:sp>
      <p:sp>
        <p:nvSpPr>
          <p:cNvPr id="7" name="Title 6"/>
          <p:cNvSpPr>
            <a:spLocks noGrp="1"/>
          </p:cNvSpPr>
          <p:nvPr>
            <p:ph type="title"/>
          </p:nvPr>
        </p:nvSpPr>
        <p:spPr/>
        <p:txBody>
          <a:bodyPr>
            <a:normAutofit/>
          </a:bodyPr>
          <a:lstStyle/>
          <a:p>
            <a:r>
              <a:rPr lang="en-US" dirty="0">
                <a:solidFill>
                  <a:srgbClr val="00B0F0"/>
                </a:solidFill>
              </a:rPr>
              <a:t>Firewalls and Routers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2" y="1600200"/>
            <a:ext cx="12649198"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37898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dirty="0"/>
          </a:p>
        </p:txBody>
      </p:sp>
      <p:sp>
        <p:nvSpPr>
          <p:cNvPr id="7" name="Title 6"/>
          <p:cNvSpPr>
            <a:spLocks noGrp="1"/>
          </p:cNvSpPr>
          <p:nvPr>
            <p:ph type="title"/>
          </p:nvPr>
        </p:nvSpPr>
        <p:spPr/>
        <p:txBody>
          <a:bodyPr>
            <a:normAutofit/>
          </a:bodyPr>
          <a:lstStyle/>
          <a:p>
            <a:r>
              <a:rPr lang="en-US" dirty="0" smtClean="0">
                <a:solidFill>
                  <a:srgbClr val="00B0F0"/>
                </a:solidFill>
              </a:rPr>
              <a:t>Digital Signatures</a:t>
            </a:r>
            <a:endParaRPr lang="en-US" dirty="0">
              <a:solidFill>
                <a:srgbClr val="00B0F0"/>
              </a:solidFill>
            </a:endParaRPr>
          </a:p>
        </p:txBody>
      </p:sp>
      <p:pic>
        <p:nvPicPr>
          <p:cNvPr id="205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542822" y="1728787"/>
            <a:ext cx="9544758" cy="5815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52629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Locked doors, guards, access logs, and closed-circuit television.</a:t>
            </a:r>
          </a:p>
          <a:p>
            <a:r>
              <a:rPr lang="en-US" dirty="0" smtClean="0"/>
              <a:t>Fire detection and suppression.</a:t>
            </a:r>
          </a:p>
          <a:p>
            <a:r>
              <a:rPr lang="en-US" dirty="0" smtClean="0"/>
              <a:t>Water detection.</a:t>
            </a:r>
          </a:p>
          <a:p>
            <a:r>
              <a:rPr lang="en-US" dirty="0" smtClean="0"/>
              <a:t>Temperature and humidity detection.</a:t>
            </a:r>
          </a:p>
          <a:p>
            <a:r>
              <a:rPr lang="en-US" dirty="0" smtClean="0"/>
              <a:t>Electrical grounding and circuit breakers.</a:t>
            </a:r>
            <a:br>
              <a:rPr lang="en-US" dirty="0" smtClean="0"/>
            </a:br>
            <a:r>
              <a:rPr lang="en-US" dirty="0" smtClean="0"/>
              <a:t/>
            </a:r>
            <a:br>
              <a:rPr lang="en-US" dirty="0" smtClean="0"/>
            </a:br>
            <a:endParaRPr lang="en-US" dirty="0"/>
          </a:p>
        </p:txBody>
      </p:sp>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dirty="0"/>
          </a:p>
        </p:txBody>
      </p:sp>
      <p:sp>
        <p:nvSpPr>
          <p:cNvPr id="7" name="Title 6"/>
          <p:cNvSpPr>
            <a:spLocks noGrp="1"/>
          </p:cNvSpPr>
          <p:nvPr>
            <p:ph type="title"/>
          </p:nvPr>
        </p:nvSpPr>
        <p:spPr/>
        <p:txBody>
          <a:bodyPr>
            <a:normAutofit/>
          </a:bodyPr>
          <a:lstStyle/>
          <a:p>
            <a:r>
              <a:rPr lang="en-US" dirty="0">
                <a:solidFill>
                  <a:srgbClr val="00B0F0"/>
                </a:solidFill>
              </a:rPr>
              <a:t>Physical Control Examples</a:t>
            </a:r>
          </a:p>
        </p:txBody>
      </p:sp>
    </p:spTree>
    <p:extLst>
      <p:ext uri="{BB962C8B-B14F-4D97-AF65-F5344CB8AC3E}">
        <p14:creationId xmlns:p14="http://schemas.microsoft.com/office/powerpoint/2010/main" val="23212262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2265044"/>
            <a:ext cx="13167360" cy="4821556"/>
          </a:xfrm>
        </p:spPr>
        <p:txBody>
          <a:bodyPr/>
          <a:lstStyle/>
          <a:p>
            <a:r>
              <a:rPr lang="en-US" dirty="0" smtClean="0"/>
              <a:t>Ensuring </a:t>
            </a:r>
            <a:r>
              <a:rPr lang="en-US" dirty="0"/>
              <a:t>the control is effective.</a:t>
            </a:r>
          </a:p>
          <a:p>
            <a:r>
              <a:rPr lang="en-US" dirty="0" smtClean="0"/>
              <a:t>Reviewing </a:t>
            </a:r>
            <a:r>
              <a:rPr lang="en-US" dirty="0"/>
              <a:t>controls in all areas.</a:t>
            </a:r>
          </a:p>
          <a:p>
            <a:r>
              <a:rPr lang="en-US" dirty="0" smtClean="0"/>
              <a:t>Reviewing </a:t>
            </a:r>
            <a:r>
              <a:rPr lang="en-US" dirty="0"/>
              <a:t>NIST SP 800-53 classes.</a:t>
            </a:r>
          </a:p>
          <a:p>
            <a:r>
              <a:rPr lang="en-US" dirty="0" smtClean="0"/>
              <a:t>Redoing </a:t>
            </a:r>
            <a:r>
              <a:rPr lang="en-US" dirty="0"/>
              <a:t>a risk assessment if a control is changed.</a:t>
            </a:r>
          </a:p>
        </p:txBody>
      </p:sp>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dirty="0"/>
          </a:p>
        </p:txBody>
      </p:sp>
      <p:sp>
        <p:nvSpPr>
          <p:cNvPr id="7" name="Title 6"/>
          <p:cNvSpPr>
            <a:spLocks noGrp="1"/>
          </p:cNvSpPr>
          <p:nvPr>
            <p:ph type="title"/>
          </p:nvPr>
        </p:nvSpPr>
        <p:spPr>
          <a:xfrm>
            <a:off x="762000" y="457200"/>
            <a:ext cx="13167360" cy="1371600"/>
          </a:xfrm>
        </p:spPr>
        <p:txBody>
          <a:bodyPr>
            <a:normAutofit/>
          </a:bodyPr>
          <a:lstStyle/>
          <a:p>
            <a:r>
              <a:rPr lang="en-US" dirty="0">
                <a:solidFill>
                  <a:srgbClr val="00B0F0"/>
                </a:solidFill>
              </a:rPr>
              <a:t>Best Practices </a:t>
            </a:r>
            <a:r>
              <a:rPr lang="en-US" dirty="0" smtClean="0">
                <a:solidFill>
                  <a:srgbClr val="00B0F0"/>
                </a:solidFill>
              </a:rPr>
              <a:t>for Risk </a:t>
            </a:r>
            <a:r>
              <a:rPr lang="en-US" dirty="0">
                <a:solidFill>
                  <a:srgbClr val="00B0F0"/>
                </a:solidFill>
              </a:rPr>
              <a:t>Mitigation </a:t>
            </a:r>
            <a:r>
              <a:rPr lang="en-US" dirty="0" smtClean="0">
                <a:solidFill>
                  <a:srgbClr val="00B0F0"/>
                </a:solidFill>
              </a:rPr>
              <a:t/>
            </a:r>
            <a:br>
              <a:rPr lang="en-US" dirty="0" smtClean="0">
                <a:solidFill>
                  <a:srgbClr val="00B0F0"/>
                </a:solidFill>
              </a:rPr>
            </a:br>
            <a:r>
              <a:rPr lang="en-US" dirty="0" smtClean="0">
                <a:solidFill>
                  <a:srgbClr val="00B0F0"/>
                </a:solidFill>
              </a:rPr>
              <a:t>Security </a:t>
            </a:r>
            <a:r>
              <a:rPr lang="en-US" dirty="0">
                <a:solidFill>
                  <a:srgbClr val="00B0F0"/>
                </a:solidFill>
              </a:rPr>
              <a:t>Controls</a:t>
            </a:r>
          </a:p>
        </p:txBody>
      </p:sp>
    </p:spTree>
    <p:extLst>
      <p:ext uri="{BB962C8B-B14F-4D97-AF65-F5344CB8AC3E}">
        <p14:creationId xmlns:p14="http://schemas.microsoft.com/office/powerpoint/2010/main" val="16800084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In-place </a:t>
            </a:r>
            <a:r>
              <a:rPr lang="en-US" dirty="0"/>
              <a:t>and planned </a:t>
            </a:r>
            <a:r>
              <a:rPr lang="en-US" dirty="0" smtClean="0"/>
              <a:t>controls</a:t>
            </a:r>
            <a:endParaRPr lang="en-US" dirty="0"/>
          </a:p>
          <a:p>
            <a:r>
              <a:rPr lang="en-US" dirty="0" smtClean="0"/>
              <a:t>The </a:t>
            </a:r>
            <a:r>
              <a:rPr lang="en-US" dirty="0"/>
              <a:t>different categories of controls defined by </a:t>
            </a:r>
            <a:r>
              <a:rPr lang="en-US" dirty="0" smtClean="0"/>
              <a:t>NIST</a:t>
            </a:r>
            <a:endParaRPr lang="en-US" dirty="0"/>
          </a:p>
          <a:p>
            <a:r>
              <a:rPr lang="en-US" dirty="0" smtClean="0"/>
              <a:t>Administrative controls</a:t>
            </a:r>
            <a:endParaRPr lang="en-US" dirty="0"/>
          </a:p>
          <a:p>
            <a:r>
              <a:rPr lang="en-US" dirty="0" smtClean="0"/>
              <a:t>Technical controls</a:t>
            </a:r>
            <a:endParaRPr lang="en-US" dirty="0"/>
          </a:p>
          <a:p>
            <a:r>
              <a:rPr lang="en-US" dirty="0" smtClean="0"/>
              <a:t>Physical controls</a:t>
            </a:r>
            <a:endParaRPr lang="en-US" dirty="0"/>
          </a:p>
          <a:p>
            <a:r>
              <a:rPr lang="en-US" dirty="0" smtClean="0"/>
              <a:t>Best </a:t>
            </a:r>
            <a:r>
              <a:rPr lang="en-US" dirty="0"/>
              <a:t>practices for risk mitigation security </a:t>
            </a:r>
            <a:r>
              <a:rPr lang="en-US" dirty="0" smtClean="0"/>
              <a:t>controls</a:t>
            </a:r>
            <a:endParaRPr lang="en-US" dirty="0"/>
          </a:p>
        </p:txBody>
      </p:sp>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dirty="0"/>
          </a:p>
        </p:txBody>
      </p:sp>
      <p:sp>
        <p:nvSpPr>
          <p:cNvPr id="7" name="Title 6"/>
          <p:cNvSpPr>
            <a:spLocks noGrp="1"/>
          </p:cNvSpPr>
          <p:nvPr>
            <p:ph type="title"/>
          </p:nvPr>
        </p:nvSpPr>
        <p:spPr/>
        <p:txBody>
          <a:bodyPr/>
          <a:lstStyle/>
          <a:p>
            <a:r>
              <a:rPr lang="en-US" dirty="0">
                <a:solidFill>
                  <a:srgbClr val="00B0F0"/>
                </a:solidFill>
              </a:rPr>
              <a:t>Objectives</a:t>
            </a:r>
          </a:p>
        </p:txBody>
      </p:sp>
    </p:spTree>
    <p:extLst>
      <p:ext uri="{BB962C8B-B14F-4D97-AF65-F5344CB8AC3E}">
        <p14:creationId xmlns:p14="http://schemas.microsoft.com/office/powerpoint/2010/main" val="8962041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In-Place </a:t>
            </a:r>
            <a:r>
              <a:rPr lang="en-US" dirty="0" smtClean="0"/>
              <a:t>Controls</a:t>
            </a:r>
          </a:p>
          <a:p>
            <a:pPr lvl="1"/>
            <a:r>
              <a:rPr lang="en-US" dirty="0"/>
              <a:t>installed in an operational </a:t>
            </a:r>
            <a:r>
              <a:rPr lang="en-US" dirty="0" smtClean="0"/>
              <a:t>system</a:t>
            </a:r>
          </a:p>
          <a:p>
            <a:pPr lvl="1"/>
            <a:r>
              <a:rPr lang="en-US" dirty="0" smtClean="0"/>
              <a:t>have </a:t>
            </a:r>
            <a:r>
              <a:rPr lang="en-US" dirty="0"/>
              <a:t>three primary objectives</a:t>
            </a:r>
            <a:r>
              <a:rPr lang="en-US" dirty="0" smtClean="0"/>
              <a:t>: Prevent, Recover and Detect</a:t>
            </a:r>
            <a:endParaRPr lang="en-US" dirty="0"/>
          </a:p>
          <a:p>
            <a:r>
              <a:rPr lang="en-US" dirty="0" smtClean="0"/>
              <a:t>Planned </a:t>
            </a:r>
            <a:r>
              <a:rPr lang="en-US" dirty="0" smtClean="0"/>
              <a:t>Controls</a:t>
            </a:r>
          </a:p>
          <a:p>
            <a:pPr lvl="1"/>
            <a:r>
              <a:rPr lang="en-US" dirty="0"/>
              <a:t>Planned controls </a:t>
            </a:r>
            <a:r>
              <a:rPr lang="en-US" dirty="0" smtClean="0"/>
              <a:t>- </a:t>
            </a:r>
            <a:r>
              <a:rPr lang="en-US" dirty="0"/>
              <a:t>that have been approved but not installed yet</a:t>
            </a:r>
            <a:endParaRPr lang="en-US" dirty="0"/>
          </a:p>
        </p:txBody>
      </p:sp>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dirty="0"/>
          </a:p>
        </p:txBody>
      </p:sp>
      <p:sp>
        <p:nvSpPr>
          <p:cNvPr id="7" name="Title 6"/>
          <p:cNvSpPr>
            <a:spLocks noGrp="1"/>
          </p:cNvSpPr>
          <p:nvPr>
            <p:ph type="title"/>
          </p:nvPr>
        </p:nvSpPr>
        <p:spPr/>
        <p:txBody>
          <a:bodyPr/>
          <a:lstStyle/>
          <a:p>
            <a:r>
              <a:rPr lang="en-US" dirty="0">
                <a:solidFill>
                  <a:srgbClr val="00B0F0"/>
                </a:solidFill>
              </a:rPr>
              <a:t>In-Place Controls vs. Planned Controls</a:t>
            </a:r>
          </a:p>
        </p:txBody>
      </p:sp>
    </p:spTree>
    <p:extLst>
      <p:ext uri="{BB962C8B-B14F-4D97-AF65-F5344CB8AC3E}">
        <p14:creationId xmlns:p14="http://schemas.microsoft.com/office/powerpoint/2010/main" val="13880041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dirty="0"/>
          </a:p>
        </p:txBody>
      </p:sp>
      <p:sp>
        <p:nvSpPr>
          <p:cNvPr id="7" name="Title 6"/>
          <p:cNvSpPr>
            <a:spLocks noGrp="1"/>
          </p:cNvSpPr>
          <p:nvPr>
            <p:ph type="title"/>
          </p:nvPr>
        </p:nvSpPr>
        <p:spPr/>
        <p:txBody>
          <a:bodyPr/>
          <a:lstStyle/>
          <a:p>
            <a:r>
              <a:rPr lang="en-US" dirty="0">
                <a:solidFill>
                  <a:srgbClr val="00B0F0"/>
                </a:solidFill>
              </a:rPr>
              <a:t>Control Categories</a:t>
            </a:r>
          </a:p>
        </p:txBody>
      </p:sp>
      <p:sp>
        <p:nvSpPr>
          <p:cNvPr id="2" name="Content Placeholder 1"/>
          <p:cNvSpPr>
            <a:spLocks noGrp="1"/>
          </p:cNvSpPr>
          <p:nvPr>
            <p:ph idx="1"/>
          </p:nvPr>
        </p:nvSpPr>
        <p:spPr/>
        <p:txBody>
          <a:bodyPr/>
          <a:lstStyle/>
          <a:p>
            <a:r>
              <a:rPr lang="en-US" dirty="0" smtClean="0"/>
              <a:t>NIST </a:t>
            </a:r>
            <a:r>
              <a:rPr lang="en-US" dirty="0"/>
              <a:t>SP </a:t>
            </a:r>
            <a:r>
              <a:rPr lang="en-US" dirty="0"/>
              <a:t>800-53 “Recommended Security Controls for Federal Information </a:t>
            </a:r>
            <a:r>
              <a:rPr lang="en-US" dirty="0" smtClean="0"/>
              <a:t>Systems and </a:t>
            </a:r>
            <a:r>
              <a:rPr lang="en-US" dirty="0"/>
              <a:t>Organizations”</a:t>
            </a:r>
            <a:endParaRPr lang="en-US" dirty="0"/>
          </a:p>
          <a:p>
            <a:r>
              <a:rPr lang="en-US" dirty="0" smtClean="0"/>
              <a:t>Implementation </a:t>
            </a:r>
            <a:r>
              <a:rPr lang="en-US" dirty="0"/>
              <a:t>method</a:t>
            </a:r>
          </a:p>
          <a:p>
            <a:r>
              <a:rPr lang="en-US" dirty="0" smtClean="0"/>
              <a:t>COBIT</a:t>
            </a:r>
            <a:endParaRPr lang="en-US" dirty="0"/>
          </a:p>
        </p:txBody>
      </p:sp>
    </p:spTree>
    <p:extLst>
      <p:ext uri="{BB962C8B-B14F-4D97-AF65-F5344CB8AC3E}">
        <p14:creationId xmlns:p14="http://schemas.microsoft.com/office/powerpoint/2010/main" val="33016626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dirty="0"/>
          </a:p>
        </p:txBody>
      </p:sp>
      <p:sp>
        <p:nvSpPr>
          <p:cNvPr id="7" name="Title 6"/>
          <p:cNvSpPr>
            <a:spLocks noGrp="1"/>
          </p:cNvSpPr>
          <p:nvPr>
            <p:ph type="title"/>
          </p:nvPr>
        </p:nvSpPr>
        <p:spPr/>
        <p:txBody>
          <a:bodyPr>
            <a:normAutofit/>
          </a:bodyPr>
          <a:lstStyle/>
          <a:p>
            <a:r>
              <a:rPr lang="en-US" dirty="0">
                <a:solidFill>
                  <a:srgbClr val="00B0F0"/>
                </a:solidFill>
              </a:rPr>
              <a:t>NIST Control </a:t>
            </a:r>
            <a:r>
              <a:rPr lang="en-US" dirty="0" smtClean="0">
                <a:solidFill>
                  <a:srgbClr val="00B0F0"/>
                </a:solidFill>
              </a:rPr>
              <a:t>Classes</a:t>
            </a:r>
            <a:endParaRPr lang="en-US" dirty="0">
              <a:solidFill>
                <a:srgbClr val="00B0F0"/>
              </a:solidFill>
            </a:endParaRPr>
          </a:p>
        </p:txBody>
      </p:sp>
      <p:pic>
        <p:nvPicPr>
          <p:cNvPr id="307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481776" y="1295400"/>
            <a:ext cx="9666848" cy="6272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44985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dirty="0"/>
          </a:p>
        </p:txBody>
      </p:sp>
      <p:sp>
        <p:nvSpPr>
          <p:cNvPr id="7" name="Title 6"/>
          <p:cNvSpPr>
            <a:spLocks noGrp="1"/>
          </p:cNvSpPr>
          <p:nvPr>
            <p:ph type="title"/>
          </p:nvPr>
        </p:nvSpPr>
        <p:spPr/>
        <p:txBody>
          <a:bodyPr/>
          <a:lstStyle/>
          <a:p>
            <a:r>
              <a:rPr lang="en-US" dirty="0" smtClean="0">
                <a:solidFill>
                  <a:srgbClr val="00B0F0"/>
                </a:solidFill>
              </a:rPr>
              <a:t>NIST </a:t>
            </a:r>
            <a:r>
              <a:rPr lang="en-US" dirty="0">
                <a:solidFill>
                  <a:srgbClr val="00B0F0"/>
                </a:solidFill>
              </a:rPr>
              <a:t>SP </a:t>
            </a:r>
            <a:r>
              <a:rPr lang="en-US" dirty="0" smtClean="0">
                <a:solidFill>
                  <a:srgbClr val="00B0F0"/>
                </a:solidFill>
              </a:rPr>
              <a:t>800-53</a:t>
            </a:r>
            <a:br>
              <a:rPr lang="en-US" dirty="0" smtClean="0">
                <a:solidFill>
                  <a:srgbClr val="00B0F0"/>
                </a:solidFill>
              </a:rPr>
            </a:br>
            <a:r>
              <a:rPr lang="en-US" dirty="0" smtClean="0">
                <a:solidFill>
                  <a:srgbClr val="00B0F0"/>
                </a:solidFill>
              </a:rPr>
              <a:t>Technical Controls</a:t>
            </a:r>
            <a:endParaRPr lang="en-US" dirty="0">
              <a:solidFill>
                <a:srgbClr val="00B0F0"/>
              </a:solidFill>
            </a:endParaRPr>
          </a:p>
        </p:txBody>
      </p:sp>
      <p:sp>
        <p:nvSpPr>
          <p:cNvPr id="2" name="Content Placeholder 1"/>
          <p:cNvSpPr>
            <a:spLocks noGrp="1"/>
          </p:cNvSpPr>
          <p:nvPr>
            <p:ph idx="1"/>
          </p:nvPr>
        </p:nvSpPr>
        <p:spPr/>
        <p:txBody>
          <a:bodyPr/>
          <a:lstStyle/>
          <a:p>
            <a:r>
              <a:rPr lang="en-US" dirty="0"/>
              <a:t>Access Control (AC)</a:t>
            </a:r>
          </a:p>
          <a:p>
            <a:r>
              <a:rPr lang="en-US" dirty="0"/>
              <a:t>Audit and Accountability (AU)</a:t>
            </a:r>
          </a:p>
          <a:p>
            <a:r>
              <a:rPr lang="en-US" dirty="0"/>
              <a:t>Identification and Authentication (IA)</a:t>
            </a:r>
          </a:p>
          <a:p>
            <a:r>
              <a:rPr lang="en-US" dirty="0"/>
              <a:t>System and Communications Protection (SC)</a:t>
            </a:r>
          </a:p>
        </p:txBody>
      </p:sp>
    </p:spTree>
    <p:extLst>
      <p:ext uri="{BB962C8B-B14F-4D97-AF65-F5344CB8AC3E}">
        <p14:creationId xmlns:p14="http://schemas.microsoft.com/office/powerpoint/2010/main" val="27885833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dirty="0"/>
          </a:p>
        </p:txBody>
      </p:sp>
      <p:sp>
        <p:nvSpPr>
          <p:cNvPr id="7" name="Title 6"/>
          <p:cNvSpPr>
            <a:spLocks noGrp="1"/>
          </p:cNvSpPr>
          <p:nvPr>
            <p:ph type="title"/>
          </p:nvPr>
        </p:nvSpPr>
        <p:spPr/>
        <p:txBody>
          <a:bodyPr/>
          <a:lstStyle/>
          <a:p>
            <a:r>
              <a:rPr lang="en-US" dirty="0">
                <a:solidFill>
                  <a:srgbClr val="00B0F0"/>
                </a:solidFill>
              </a:rPr>
              <a:t>NIST SP </a:t>
            </a:r>
            <a:r>
              <a:rPr lang="en-US" dirty="0" smtClean="0">
                <a:solidFill>
                  <a:srgbClr val="00B0F0"/>
                </a:solidFill>
              </a:rPr>
              <a:t>800-53</a:t>
            </a:r>
            <a:br>
              <a:rPr lang="en-US" dirty="0" smtClean="0">
                <a:solidFill>
                  <a:srgbClr val="00B0F0"/>
                </a:solidFill>
              </a:rPr>
            </a:br>
            <a:r>
              <a:rPr lang="en-US" dirty="0" smtClean="0">
                <a:solidFill>
                  <a:srgbClr val="00B0F0"/>
                </a:solidFill>
              </a:rPr>
              <a:t>Management Controls</a:t>
            </a:r>
            <a:endParaRPr lang="en-US" dirty="0">
              <a:solidFill>
                <a:srgbClr val="00B0F0"/>
              </a:solidFill>
            </a:endParaRPr>
          </a:p>
        </p:txBody>
      </p:sp>
      <p:sp>
        <p:nvSpPr>
          <p:cNvPr id="2" name="Content Placeholder 1"/>
          <p:cNvSpPr>
            <a:spLocks noGrp="1"/>
          </p:cNvSpPr>
          <p:nvPr>
            <p:ph idx="1"/>
          </p:nvPr>
        </p:nvSpPr>
        <p:spPr/>
        <p:txBody>
          <a:bodyPr/>
          <a:lstStyle/>
          <a:p>
            <a:r>
              <a:rPr lang="en-US" dirty="0"/>
              <a:t>Certification, Accreditation, and Security Assessment (CA)</a:t>
            </a:r>
          </a:p>
          <a:p>
            <a:r>
              <a:rPr lang="en-US" dirty="0"/>
              <a:t>Planning (PL)</a:t>
            </a:r>
          </a:p>
          <a:p>
            <a:r>
              <a:rPr lang="en-US" dirty="0"/>
              <a:t>Risk Assessment (RA)</a:t>
            </a:r>
          </a:p>
          <a:p>
            <a:r>
              <a:rPr lang="en-US" dirty="0"/>
              <a:t>System and Services Acquisition (SA)</a:t>
            </a:r>
          </a:p>
          <a:p>
            <a:r>
              <a:rPr lang="en-US" dirty="0"/>
              <a:t>Program Management (PM)</a:t>
            </a:r>
          </a:p>
        </p:txBody>
      </p:sp>
    </p:spTree>
    <p:extLst>
      <p:ext uri="{BB962C8B-B14F-4D97-AF65-F5344CB8AC3E}">
        <p14:creationId xmlns:p14="http://schemas.microsoft.com/office/powerpoint/2010/main" val="12855129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dirty="0"/>
          </a:p>
        </p:txBody>
      </p:sp>
      <p:sp>
        <p:nvSpPr>
          <p:cNvPr id="7" name="Title 6"/>
          <p:cNvSpPr>
            <a:spLocks noGrp="1"/>
          </p:cNvSpPr>
          <p:nvPr>
            <p:ph type="title"/>
          </p:nvPr>
        </p:nvSpPr>
        <p:spPr/>
        <p:txBody>
          <a:bodyPr/>
          <a:lstStyle/>
          <a:p>
            <a:r>
              <a:rPr lang="en-US" dirty="0">
                <a:solidFill>
                  <a:srgbClr val="00B0F0"/>
                </a:solidFill>
              </a:rPr>
              <a:t>NIST SP </a:t>
            </a:r>
            <a:r>
              <a:rPr lang="en-US" dirty="0" smtClean="0">
                <a:solidFill>
                  <a:srgbClr val="00B0F0"/>
                </a:solidFill>
              </a:rPr>
              <a:t>800-53</a:t>
            </a:r>
            <a:br>
              <a:rPr lang="en-US" dirty="0" smtClean="0">
                <a:solidFill>
                  <a:srgbClr val="00B0F0"/>
                </a:solidFill>
              </a:rPr>
            </a:br>
            <a:r>
              <a:rPr lang="en-US" dirty="0" smtClean="0">
                <a:solidFill>
                  <a:srgbClr val="00B0F0"/>
                </a:solidFill>
              </a:rPr>
              <a:t>Operational Controls</a:t>
            </a:r>
            <a:endParaRPr lang="en-US" dirty="0">
              <a:solidFill>
                <a:srgbClr val="00B0F0"/>
              </a:solidFill>
            </a:endParaRPr>
          </a:p>
        </p:txBody>
      </p:sp>
      <p:sp>
        <p:nvSpPr>
          <p:cNvPr id="2" name="Content Placeholder 1"/>
          <p:cNvSpPr>
            <a:spLocks noGrp="1"/>
          </p:cNvSpPr>
          <p:nvPr>
            <p:ph idx="1"/>
          </p:nvPr>
        </p:nvSpPr>
        <p:spPr/>
        <p:txBody>
          <a:bodyPr/>
          <a:lstStyle/>
          <a:p>
            <a:r>
              <a:rPr lang="en-US" dirty="0"/>
              <a:t>Awareness and Training (</a:t>
            </a:r>
            <a:r>
              <a:rPr lang="en-US" dirty="0" smtClean="0"/>
              <a:t>AT)</a:t>
            </a:r>
          </a:p>
          <a:p>
            <a:r>
              <a:rPr lang="en-US" dirty="0" smtClean="0"/>
              <a:t>Configuration </a:t>
            </a:r>
            <a:r>
              <a:rPr lang="en-US" dirty="0"/>
              <a:t>Management (CM)</a:t>
            </a:r>
          </a:p>
          <a:p>
            <a:r>
              <a:rPr lang="en-US" dirty="0"/>
              <a:t>Contingency Planning (CP)</a:t>
            </a:r>
          </a:p>
          <a:p>
            <a:r>
              <a:rPr lang="en-US" dirty="0"/>
              <a:t>Incident Response (IR)</a:t>
            </a:r>
          </a:p>
          <a:p>
            <a:r>
              <a:rPr lang="en-US" dirty="0"/>
              <a:t>Maintenance (MA)</a:t>
            </a:r>
          </a:p>
          <a:p>
            <a:r>
              <a:rPr lang="en-US" dirty="0"/>
              <a:t>Media Protection (MP)</a:t>
            </a:r>
          </a:p>
          <a:p>
            <a:r>
              <a:rPr lang="en-US" dirty="0"/>
              <a:t>Physical and Environment Protection (PE)</a:t>
            </a:r>
          </a:p>
          <a:p>
            <a:r>
              <a:rPr lang="en-US" dirty="0"/>
              <a:t>Personnel Security (PS)</a:t>
            </a:r>
          </a:p>
          <a:p>
            <a:r>
              <a:rPr lang="en-US" dirty="0"/>
              <a:t>System and Information Integrity (SI)</a:t>
            </a:r>
          </a:p>
        </p:txBody>
      </p:sp>
    </p:spTree>
    <p:extLst>
      <p:ext uri="{BB962C8B-B14F-4D97-AF65-F5344CB8AC3E}">
        <p14:creationId xmlns:p14="http://schemas.microsoft.com/office/powerpoint/2010/main" val="4068728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dirty="0"/>
          </a:p>
        </p:txBody>
      </p:sp>
      <p:sp>
        <p:nvSpPr>
          <p:cNvPr id="7" name="Title 6"/>
          <p:cNvSpPr>
            <a:spLocks noGrp="1"/>
          </p:cNvSpPr>
          <p:nvPr>
            <p:ph type="title"/>
          </p:nvPr>
        </p:nvSpPr>
        <p:spPr/>
        <p:txBody>
          <a:bodyPr/>
          <a:lstStyle/>
          <a:p>
            <a:r>
              <a:rPr lang="en-US" dirty="0" smtClean="0">
                <a:solidFill>
                  <a:srgbClr val="00B0F0"/>
                </a:solidFill>
              </a:rPr>
              <a:t>Controls</a:t>
            </a:r>
            <a:endParaRPr lang="en-US" dirty="0">
              <a:solidFill>
                <a:srgbClr val="00B0F0"/>
              </a:solidFill>
            </a:endParaRPr>
          </a:p>
        </p:txBody>
      </p:sp>
      <p:sp>
        <p:nvSpPr>
          <p:cNvPr id="2" name="Content Placeholder 1"/>
          <p:cNvSpPr>
            <a:spLocks noGrp="1"/>
          </p:cNvSpPr>
          <p:nvPr>
            <p:ph idx="1"/>
          </p:nvPr>
        </p:nvSpPr>
        <p:spPr/>
        <p:txBody>
          <a:bodyPr/>
          <a:lstStyle/>
          <a:p>
            <a:r>
              <a:rPr lang="en-US" dirty="0" smtClean="0"/>
              <a:t>Administrative controls</a:t>
            </a:r>
          </a:p>
          <a:p>
            <a:r>
              <a:rPr lang="en-US" dirty="0" smtClean="0"/>
              <a:t>Technical controls</a:t>
            </a:r>
            <a:endParaRPr lang="en-US" dirty="0"/>
          </a:p>
          <a:p>
            <a:r>
              <a:rPr lang="en-US" dirty="0"/>
              <a:t>Physical </a:t>
            </a:r>
            <a:r>
              <a:rPr lang="en-US" dirty="0" smtClean="0"/>
              <a:t>controls</a:t>
            </a:r>
            <a:endParaRPr lang="en-US" dirty="0"/>
          </a:p>
        </p:txBody>
      </p:sp>
    </p:spTree>
    <p:extLst>
      <p:ext uri="{BB962C8B-B14F-4D97-AF65-F5344CB8AC3E}">
        <p14:creationId xmlns:p14="http://schemas.microsoft.com/office/powerpoint/2010/main" val="22963178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425</TotalTime>
  <Words>3906</Words>
  <Application>Microsoft Office PowerPoint</Application>
  <PresentationFormat>Custom</PresentationFormat>
  <Paragraphs>289</Paragraphs>
  <Slides>17</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Tahoma</vt:lpstr>
      <vt:lpstr>Office Theme</vt:lpstr>
      <vt:lpstr>Identifying and Analyzing Risk Mitigation Security Controls</vt:lpstr>
      <vt:lpstr>Objectives</vt:lpstr>
      <vt:lpstr>In-Place Controls vs. Planned Controls</vt:lpstr>
      <vt:lpstr>Control Categories</vt:lpstr>
      <vt:lpstr>NIST Control Classes</vt:lpstr>
      <vt:lpstr>NIST SP 800-53 Technical Controls</vt:lpstr>
      <vt:lpstr>NIST SP 800-53 Management Controls</vt:lpstr>
      <vt:lpstr>NIST SP 800-53 Operational Controls</vt:lpstr>
      <vt:lpstr>Controls</vt:lpstr>
      <vt:lpstr>Administrative Control Examples</vt:lpstr>
      <vt:lpstr>Administrative Control Examples (cont.)</vt:lpstr>
      <vt:lpstr>Technical Control Examples</vt:lpstr>
      <vt:lpstr>Technical Control Examples (cont.)</vt:lpstr>
      <vt:lpstr>Firewalls and Routers</vt:lpstr>
      <vt:lpstr>Digital Signatures</vt:lpstr>
      <vt:lpstr>Physical Control Examples</vt:lpstr>
      <vt:lpstr>Best Practices for Risk Mitigation  Security Controls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TOSHIBA</dc:creator>
  <cp:lastModifiedBy>Anhim</cp:lastModifiedBy>
  <cp:revision>32</cp:revision>
  <dcterms:created xsi:type="dcterms:W3CDTF">2006-08-16T00:00:00Z</dcterms:created>
  <dcterms:modified xsi:type="dcterms:W3CDTF">2018-01-07T15:26:12Z</dcterms:modified>
</cp:coreProperties>
</file>