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1" r:id="rId4"/>
    <p:sldId id="262" r:id="rId5"/>
    <p:sldId id="282" r:id="rId6"/>
    <p:sldId id="286" r:id="rId7"/>
    <p:sldId id="287" r:id="rId8"/>
    <p:sldId id="288" r:id="rId9"/>
    <p:sldId id="289" r:id="rId10"/>
    <p:sldId id="290" r:id="rId1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2819" autoAdjust="0"/>
  </p:normalViewPr>
  <p:slideViewPr>
    <p:cSldViewPr>
      <p:cViewPr varScale="1">
        <p:scale>
          <a:sx n="58" d="100"/>
          <a:sy n="58" d="100"/>
        </p:scale>
        <p:origin x="948" y="6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important part of a business continuity plan (BCP) is a business impact analysis (BIA). The BIA is largely a data collection process. You can gather data through several methods. These include interviews, surveys, meetings, and more. After the data is collected, you can analyze it to determine which functions and resources are critical.</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Terms</a:t>
            </a:r>
          </a:p>
          <a:p>
            <a:r>
              <a:rPr lang="en-US" dirty="0" smtClean="0"/>
              <a:t>+ Maximum acceptable outage (MAO)</a:t>
            </a:r>
          </a:p>
          <a:p>
            <a:r>
              <a:rPr lang="en-US" dirty="0" smtClean="0"/>
              <a:t>The MAO identifies the maximum acceptable downtime for a system. </a:t>
            </a:r>
          </a:p>
          <a:p>
            <a:r>
              <a:rPr lang="en-US" dirty="0" smtClean="0"/>
              <a:t>+ Critical business functions (CBFs)</a:t>
            </a:r>
          </a:p>
          <a:p>
            <a:r>
              <a:rPr lang="en-US" dirty="0" smtClean="0"/>
              <a:t>Any functions considered vital to an organization. If the organization cannot perform the function, it will lose money.</a:t>
            </a:r>
          </a:p>
          <a:p>
            <a:r>
              <a:rPr lang="en-US" dirty="0" smtClean="0"/>
              <a:t>+ Critical success factors (CSFs)</a:t>
            </a:r>
          </a:p>
          <a:p>
            <a:r>
              <a:rPr lang="en-US" dirty="0" smtClean="0"/>
              <a:t>Any element necessary to perform the mission of an organization. If this factors fails, all other business functions may stop.</a:t>
            </a:r>
          </a:p>
          <a:p>
            <a:r>
              <a:rPr lang="en-US" dirty="0" smtClean="0"/>
              <a:t>- BIA vs. RA</a:t>
            </a:r>
          </a:p>
          <a:p>
            <a:r>
              <a:rPr lang="en-US" dirty="0" smtClean="0"/>
              <a:t>The RA looks at threats and vulnerabilities. When a threat exploits a vulnerability, a risk occurs. The RA has a primary goal of reducing the risk.</a:t>
            </a:r>
          </a:p>
          <a:p>
            <a:r>
              <a:rPr lang="en-US" dirty="0" smtClean="0"/>
              <a:t>The BIA doesn’t address the threats or vulnerabilities. Instead, it just looks at the effect if there is an outage. Although the focus of a BIA is primarily on disaster recovery, the BIA’s output can also be used in an RA.</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7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The overall objective of the BIA is to identify the impact of outages. More specifically, the goal is to identify the critical functions that can affect the organization. After identifying these, you can identify the critical resources that support these functions.</a:t>
            </a:r>
          </a:p>
          <a:p>
            <a:r>
              <a:rPr lang="en-US" sz="1700" b="0" i="0" kern="1200" dirty="0" smtClean="0">
                <a:solidFill>
                  <a:schemeClr val="tx1"/>
                </a:solidFill>
                <a:effectLst/>
                <a:latin typeface="+mn-lt"/>
                <a:ea typeface="+mn-ea"/>
                <a:cs typeface="+mn-cs"/>
              </a:rPr>
              <a:t>Each resource has a MAO and an impact if it fails. The ultimate goal is to identify the recovery requirements.</a:t>
            </a:r>
          </a:p>
          <a:p>
            <a:r>
              <a:rPr lang="en-US" sz="1700" b="0" i="0" kern="1200" dirty="0" smtClean="0">
                <a:solidFill>
                  <a:schemeClr val="tx1"/>
                </a:solidFill>
                <a:effectLst/>
                <a:latin typeface="+mn-lt"/>
                <a:ea typeface="+mn-ea"/>
                <a:cs typeface="+mn-cs"/>
              </a:rPr>
              <a:t>You gather input from process owners and experts. This helps you identify the CBFs. You then identify the critical resources that support the critical business functions. You then identify the impact and MAO of the resources. The MAO is used to determine the recovery requirements.</a:t>
            </a:r>
          </a:p>
          <a:p>
            <a:r>
              <a:rPr lang="en-US" sz="1700" b="0" i="0" kern="1200" dirty="0" smtClean="0">
                <a:solidFill>
                  <a:schemeClr val="tx1"/>
                </a:solidFill>
                <a:effectLst/>
                <a:latin typeface="+mn-lt"/>
                <a:ea typeface="+mn-ea"/>
                <a:cs typeface="+mn-cs"/>
              </a:rPr>
              <a:t>Input from Owners and Experts -&gt; Identify the critical business functions (CBFs) -&gt; Identify the critical resources -&gt; Identify MAO and impact -&gt; Identify recovery requirements</a:t>
            </a:r>
          </a:p>
          <a:p>
            <a:r>
              <a:rPr lang="en-US" sz="1700" b="0" i="0" kern="1200" dirty="0" smtClean="0">
                <a:solidFill>
                  <a:schemeClr val="tx1"/>
                </a:solidFill>
                <a:effectLst/>
                <a:latin typeface="+mn-lt"/>
                <a:ea typeface="+mn-ea"/>
                <a:cs typeface="+mn-cs"/>
              </a:rPr>
              <a:t>After you’ve identified the recovery requirements in the BIA, the BCP will identify controls. If the impact is high, it is cost effective to spend money to prevent the outage. NIST SP 800-34 includes a diagram. This shows the direct relationship between costs and time. The goal is to find the optimum point. This is the balance where you can spend the minimum amount on prevention while still being able to minimize the costs of disruption.</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 the environment.</a:t>
            </a:r>
          </a:p>
          <a:p>
            <a:r>
              <a:rPr lang="en-US" dirty="0" smtClean="0"/>
              <a:t>This means having a good understanding of the business function. This includes the number of customers and the number of transactions. If sales revenues are generated, you should know the sales amounts.</a:t>
            </a:r>
          </a:p>
          <a:p>
            <a:r>
              <a:rPr lang="en-US" dirty="0" smtClean="0"/>
              <a:t>- Identify stakeholders.</a:t>
            </a:r>
          </a:p>
          <a:p>
            <a:r>
              <a:rPr lang="en-US" dirty="0" smtClean="0"/>
              <a:t>Stakeholders are those individuals or groups that have a direct stake or interest in the success of a project. A stakeholder can help ensure that you have adequate resources available. This includes simple matters, such as ensuring personnel are available for interviews for the BIA. It also includes the larger issues when it comes time to identify the MAO.</a:t>
            </a:r>
          </a:p>
          <a:p>
            <a:r>
              <a:rPr lang="en-US" dirty="0" smtClean="0"/>
              <a:t>- Identify critical business functions.</a:t>
            </a:r>
          </a:p>
          <a:p>
            <a:r>
              <a:rPr lang="en-US" dirty="0" smtClean="0"/>
              <a:t>The critical functions are those that will have a direct impact on the profitability or survivability of an organization.</a:t>
            </a:r>
          </a:p>
          <a:p>
            <a:r>
              <a:rPr lang="en-US" dirty="0" smtClean="0"/>
              <a:t>- Identify maximum downtime.</a:t>
            </a:r>
          </a:p>
          <a:p>
            <a:r>
              <a:rPr lang="en-US" dirty="0" smtClean="0"/>
              <a:t>The maximum downtime is the maximum acceptable outage (MAO). Once you identify the critical resources, you’ll be able to identify the MAO for each of them.</a:t>
            </a:r>
          </a:p>
          <a:p>
            <a:r>
              <a:rPr lang="en-US" dirty="0" smtClean="0"/>
              <a:t>- Identify critical resources.</a:t>
            </a:r>
          </a:p>
          <a:p>
            <a:r>
              <a:rPr lang="en-US" dirty="0" smtClean="0"/>
              <a:t>Critical resources are the resources needed to support the critical systems and the critical system processes. These could include hardware, such as servers or routers. They could also include software, such as the operating system and applications. When identifying critical resources, it’s important to include the supporting infrastructure. </a:t>
            </a:r>
          </a:p>
          <a:p>
            <a:r>
              <a:rPr lang="en-US" dirty="0" smtClean="0"/>
              <a:t>- Identify recovery priorities.</a:t>
            </a:r>
          </a:p>
          <a:p>
            <a:r>
              <a:rPr lang="en-US" dirty="0" smtClean="0"/>
              <a:t>This part of the BIA identifies the most important critical systems, and the least important critical systems. The highest priorities are assigned based on the shortest MAOs.</a:t>
            </a:r>
          </a:p>
          <a:p>
            <a:r>
              <a:rPr lang="en-US" dirty="0" smtClean="0"/>
              <a:t>- Develop BIA report.</a:t>
            </a:r>
          </a:p>
          <a:p>
            <a:r>
              <a:rPr lang="en-US" dirty="0" smtClean="0"/>
              <a:t>SP 800-34 includes a template.</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Preliminary system information -  includes generic information such as the organization, the system name, and system documentation.</a:t>
            </a:r>
          </a:p>
          <a:p>
            <a:r>
              <a:rPr lang="en-US" sz="1700" i="0" kern="1200" dirty="0" smtClean="0">
                <a:solidFill>
                  <a:schemeClr val="tx1"/>
                </a:solidFill>
                <a:effectLst/>
                <a:latin typeface="+mn-lt"/>
                <a:ea typeface="+mn-ea"/>
                <a:cs typeface="+mn-cs"/>
              </a:rPr>
              <a:t>- System points of contact (POCs) - They are the ones who provided the input into the BIA. They can also be queried with any follow up-questions. You may include both internal and external POCs depending on the scope of the BIA.</a:t>
            </a:r>
          </a:p>
          <a:p>
            <a:r>
              <a:rPr lang="en-US" sz="1700" i="0" kern="1200" dirty="0" smtClean="0">
                <a:solidFill>
                  <a:schemeClr val="tx1"/>
                </a:solidFill>
                <a:effectLst/>
                <a:latin typeface="+mn-lt"/>
                <a:ea typeface="+mn-ea"/>
                <a:cs typeface="+mn-cs"/>
              </a:rPr>
              <a:t>- System resources - list the specific resources here. These include the hardware and software. They can also include any personnel or other resources.</a:t>
            </a:r>
          </a:p>
          <a:p>
            <a:r>
              <a:rPr lang="en-US" sz="1700" i="0" kern="1200" dirty="0" smtClean="0">
                <a:solidFill>
                  <a:schemeClr val="tx1"/>
                </a:solidFill>
                <a:effectLst/>
                <a:latin typeface="+mn-lt"/>
                <a:ea typeface="+mn-ea"/>
                <a:cs typeface="+mn-cs"/>
              </a:rPr>
              <a:t>- Critical roles - some POCs may have critical roles related to a system.</a:t>
            </a:r>
          </a:p>
          <a:p>
            <a:r>
              <a:rPr lang="en-US" sz="1700" i="0" kern="1200" dirty="0" smtClean="0">
                <a:solidFill>
                  <a:schemeClr val="tx1"/>
                </a:solidFill>
                <a:effectLst/>
                <a:latin typeface="+mn-lt"/>
                <a:ea typeface="+mn-ea"/>
                <a:cs typeface="+mn-cs"/>
              </a:rPr>
              <a:t>- Table linking critical roles to critical resources - this table matches the personnel to the systems.</a:t>
            </a:r>
          </a:p>
          <a:p>
            <a:r>
              <a:rPr lang="en-US" sz="1700" i="0" kern="1200" dirty="0" smtClean="0">
                <a:solidFill>
                  <a:schemeClr val="tx1"/>
                </a:solidFill>
                <a:effectLst/>
                <a:latin typeface="+mn-lt"/>
                <a:ea typeface="+mn-ea"/>
                <a:cs typeface="+mn-cs"/>
              </a:rPr>
              <a:t>- Table identifying resources, outage impact, and acceptable outage time - this table lists each critical resource you’ve identified in the BIA. For each resource,</a:t>
            </a:r>
          </a:p>
          <a:p>
            <a:r>
              <a:rPr lang="en-US" sz="1700" i="0" kern="1200" dirty="0" smtClean="0">
                <a:solidFill>
                  <a:schemeClr val="tx1"/>
                </a:solidFill>
                <a:effectLst/>
                <a:latin typeface="+mn-lt"/>
                <a:ea typeface="+mn-ea"/>
                <a:cs typeface="+mn-cs"/>
              </a:rPr>
              <a:t>include the impact of an outage and the MAO.</a:t>
            </a:r>
          </a:p>
          <a:p>
            <a:r>
              <a:rPr lang="en-US" sz="1700" i="0" kern="1200" dirty="0" smtClean="0">
                <a:solidFill>
                  <a:schemeClr val="tx1"/>
                </a:solidFill>
                <a:effectLst/>
                <a:latin typeface="+mn-lt"/>
                <a:ea typeface="+mn-ea"/>
                <a:cs typeface="+mn-cs"/>
              </a:rPr>
              <a:t>- Table identifying recovery priority of key resources - this table lists the recovery priority. The priority scale you use is internally developed.</a:t>
            </a:r>
          </a:p>
          <a:p>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CSFs are any elements necessary to perform the mission. CSFs are a limited number of areas where successful results will ensure success for the organization.</a:t>
            </a:r>
          </a:p>
          <a:p>
            <a:r>
              <a:rPr lang="en-US" sz="1700" i="0" kern="1200" dirty="0" smtClean="0">
                <a:solidFill>
                  <a:schemeClr val="tx1"/>
                </a:solidFill>
                <a:effectLst/>
                <a:latin typeface="+mn-lt"/>
                <a:ea typeface="+mn-ea"/>
                <a:cs typeface="+mn-cs"/>
              </a:rPr>
              <a:t>Processes are the underlying actions that contribute to the CSFs. In other words, certain processes result in successful CSFs. Successful CSFs result in successful CBFs.</a:t>
            </a:r>
          </a:p>
          <a:p>
            <a:r>
              <a:rPr lang="en-US" sz="1700" i="0" kern="1200" dirty="0" smtClean="0">
                <a:solidFill>
                  <a:schemeClr val="tx1"/>
                </a:solidFill>
                <a:effectLst/>
                <a:latin typeface="+mn-lt"/>
                <a:ea typeface="+mn-ea"/>
                <a:cs typeface="+mn-cs"/>
              </a:rPr>
              <a:t>Example: Imagine a company that sells widgets online. Some of the underlying CSFs could be:</a:t>
            </a:r>
          </a:p>
          <a:p>
            <a:r>
              <a:rPr lang="en-US" sz="1700" i="0" kern="1200" dirty="0" smtClean="0">
                <a:solidFill>
                  <a:schemeClr val="tx1"/>
                </a:solidFill>
                <a:effectLst/>
                <a:latin typeface="+mn-lt"/>
                <a:ea typeface="+mn-ea"/>
                <a:cs typeface="+mn-cs"/>
              </a:rPr>
              <a:t>+ Best widgets available</a:t>
            </a:r>
          </a:p>
          <a:p>
            <a:r>
              <a:rPr lang="en-US" sz="1700" i="0" kern="1200" dirty="0" smtClean="0">
                <a:solidFill>
                  <a:schemeClr val="tx1"/>
                </a:solidFill>
                <a:effectLst/>
                <a:latin typeface="+mn-lt"/>
                <a:ea typeface="+mn-ea"/>
                <a:cs typeface="+mn-cs"/>
              </a:rPr>
              <a:t>+ Motivated employees</a:t>
            </a:r>
          </a:p>
          <a:p>
            <a:r>
              <a:rPr lang="en-US" sz="1700" i="0" kern="1200" dirty="0" smtClean="0">
                <a:solidFill>
                  <a:schemeClr val="tx1"/>
                </a:solidFill>
                <a:effectLst/>
                <a:latin typeface="+mn-lt"/>
                <a:ea typeface="+mn-ea"/>
                <a:cs typeface="+mn-cs"/>
              </a:rPr>
              <a:t>+ Customer satisfaction</a:t>
            </a:r>
          </a:p>
          <a:p>
            <a:r>
              <a:rPr lang="en-US" sz="1700" i="0" kern="1200" dirty="0" smtClean="0">
                <a:solidFill>
                  <a:schemeClr val="tx1"/>
                </a:solidFill>
                <a:effectLst/>
                <a:latin typeface="+mn-lt"/>
                <a:ea typeface="+mn-ea"/>
                <a:cs typeface="+mn-cs"/>
              </a:rPr>
              <a:t>+ Effective advertising</a:t>
            </a:r>
          </a:p>
          <a:p>
            <a:r>
              <a:rPr lang="en-US" sz="1700" i="0" kern="1200" dirty="0" smtClean="0">
                <a:solidFill>
                  <a:schemeClr val="tx1"/>
                </a:solidFill>
                <a:effectLst/>
                <a:latin typeface="+mn-lt"/>
                <a:ea typeface="+mn-ea"/>
                <a:cs typeface="+mn-cs"/>
              </a:rPr>
              <a:t>Different processes support each of these CSFs. For example, some of the processes that support customer satisfaction are:</a:t>
            </a:r>
          </a:p>
          <a:p>
            <a:r>
              <a:rPr lang="en-US" sz="1700" i="0" kern="1200" dirty="0" smtClean="0">
                <a:solidFill>
                  <a:schemeClr val="tx1"/>
                </a:solidFill>
                <a:effectLst/>
                <a:latin typeface="+mn-lt"/>
                <a:ea typeface="+mn-ea"/>
                <a:cs typeface="+mn-cs"/>
              </a:rPr>
              <a:t>+ Satisfying buying experience</a:t>
            </a:r>
          </a:p>
          <a:p>
            <a:r>
              <a:rPr lang="en-US" sz="1700" i="0" kern="1200" dirty="0" smtClean="0">
                <a:solidFill>
                  <a:schemeClr val="tx1"/>
                </a:solidFill>
                <a:effectLst/>
                <a:latin typeface="+mn-lt"/>
                <a:ea typeface="+mn-ea"/>
                <a:cs typeface="+mn-cs"/>
              </a:rPr>
              <a:t>+ Competitive pricing</a:t>
            </a:r>
          </a:p>
          <a:p>
            <a:r>
              <a:rPr lang="en-US" sz="1700" i="0" kern="1200" dirty="0" smtClean="0">
                <a:solidFill>
                  <a:schemeClr val="tx1"/>
                </a:solidFill>
                <a:effectLst/>
                <a:latin typeface="+mn-lt"/>
                <a:ea typeface="+mn-ea"/>
                <a:cs typeface="+mn-cs"/>
              </a:rPr>
              <a:t>+ On-time delivery</a:t>
            </a:r>
          </a:p>
          <a:p>
            <a:r>
              <a:rPr lang="en-US" sz="1700" i="0" kern="1200" dirty="0" smtClean="0">
                <a:solidFill>
                  <a:schemeClr val="tx1"/>
                </a:solidFill>
                <a:effectLst/>
                <a:latin typeface="+mn-lt"/>
                <a:ea typeface="+mn-ea"/>
                <a:cs typeface="+mn-cs"/>
              </a:rPr>
              <a:t>On-time delivery is an important process that supports customer satisfaction. You may want to document this to identify the resources involved. With the actual workflow of on-time delivery, you can identify the critical resources required for on-time delivery:</a:t>
            </a:r>
          </a:p>
          <a:p>
            <a:r>
              <a:rPr lang="en-US" sz="1700" i="0" kern="1200" dirty="0" smtClean="0">
                <a:solidFill>
                  <a:schemeClr val="tx1"/>
                </a:solidFill>
                <a:effectLst/>
                <a:latin typeface="+mn-lt"/>
                <a:ea typeface="+mn-ea"/>
                <a:cs typeface="+mn-cs"/>
              </a:rPr>
              <a:t>+ Database server hosting database</a:t>
            </a:r>
          </a:p>
          <a:p>
            <a:r>
              <a:rPr lang="en-US" sz="1700" i="0" kern="1200" dirty="0" smtClean="0">
                <a:solidFill>
                  <a:schemeClr val="tx1"/>
                </a:solidFill>
                <a:effectLst/>
                <a:latin typeface="+mn-lt"/>
                <a:ea typeface="+mn-ea"/>
                <a:cs typeface="+mn-cs"/>
              </a:rPr>
              <a:t>+ Communication between database server and Web server</a:t>
            </a:r>
          </a:p>
          <a:p>
            <a:r>
              <a:rPr lang="en-US" sz="1700" i="0" kern="1200" dirty="0" smtClean="0">
                <a:solidFill>
                  <a:schemeClr val="tx1"/>
                </a:solidFill>
                <a:effectLst/>
                <a:latin typeface="+mn-lt"/>
                <a:ea typeface="+mn-ea"/>
                <a:cs typeface="+mn-cs"/>
              </a:rPr>
              <a:t>+ Application server hosting application</a:t>
            </a:r>
          </a:p>
          <a:p>
            <a:r>
              <a:rPr lang="en-US" sz="1700" i="0" kern="1200" dirty="0" smtClean="0">
                <a:solidFill>
                  <a:schemeClr val="tx1"/>
                </a:solidFill>
                <a:effectLst/>
                <a:latin typeface="+mn-lt"/>
                <a:ea typeface="+mn-ea"/>
                <a:cs typeface="+mn-cs"/>
              </a:rPr>
              <a:t>+ Employees in the warehouse</a:t>
            </a:r>
          </a:p>
          <a:p>
            <a:r>
              <a:rPr lang="en-US" sz="1700" i="0" kern="1200" dirty="0" smtClean="0">
                <a:solidFill>
                  <a:schemeClr val="tx1"/>
                </a:solidFill>
                <a:effectLst/>
                <a:latin typeface="+mn-lt"/>
                <a:ea typeface="+mn-ea"/>
                <a:cs typeface="+mn-cs"/>
              </a:rPr>
              <a:t>+ Shipment method</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shipment of products. You have three primary systems:</a:t>
            </a:r>
          </a:p>
          <a:p>
            <a:r>
              <a:rPr lang="en-US" dirty="0" smtClean="0"/>
              <a:t>+ First, employees access the warehouse application. If it fails, they can’t identify the products to ship.</a:t>
            </a:r>
          </a:p>
          <a:p>
            <a:r>
              <a:rPr lang="en-US" dirty="0" smtClean="0"/>
              <a:t>+ Second, the warehouse application accesses a database. If the database server fails, the same problem occurs. The employees can’t identify the products to ship.</a:t>
            </a:r>
          </a:p>
          <a:p>
            <a:r>
              <a:rPr lang="en-US" dirty="0" smtClean="0"/>
              <a:t>+ Last, you need a link between the Web server accepting the orders, and the database server. If this fails, new orders can’t be shipped.</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Start with clear objectives - Make sure you and anyone involved with the BIA understands the scope of the BIA.</a:t>
            </a:r>
          </a:p>
          <a:p>
            <a:r>
              <a:rPr lang="en-US" dirty="0" smtClean="0"/>
              <a:t>- Don’t lose sight of the objectives - In addition to the scope statement, remember that the purpose of the BIA is to identify the critical functions, critical systems,</a:t>
            </a:r>
          </a:p>
          <a:p>
            <a:r>
              <a:rPr lang="en-US" dirty="0" smtClean="0"/>
              <a:t>and MAO.</a:t>
            </a:r>
          </a:p>
          <a:p>
            <a:r>
              <a:rPr lang="en-US" dirty="0" smtClean="0"/>
              <a:t>- Use a top-down approach - Start with the CBFs and drill down to the IT services that support them. </a:t>
            </a:r>
          </a:p>
          <a:p>
            <a:r>
              <a:rPr lang="en-US" dirty="0" smtClean="0"/>
              <a:t>- Vary data collection methods - When collecting data, ensure you match your method to the organization’s practices. </a:t>
            </a:r>
          </a:p>
          <a:p>
            <a:r>
              <a:rPr lang="en-US" dirty="0" smtClean="0"/>
              <a:t>- Plan interviews and meetings in advance - Data gathering is an important part of the BIA. You want to ensure that the attendees have enough time to give you the data you need.</a:t>
            </a:r>
          </a:p>
          <a:p>
            <a:r>
              <a:rPr lang="en-US" dirty="0" smtClean="0"/>
              <a:t>- Don’t look for the quick solution - Shortcuts are likely to overlook critical functions or processes.</a:t>
            </a:r>
          </a:p>
          <a:p>
            <a:r>
              <a:rPr lang="en-US" dirty="0" smtClean="0"/>
              <a:t>- Consider the BIA as a project - All normal project management practices apply. Set milestones and track the progress.</a:t>
            </a:r>
          </a:p>
          <a:p>
            <a:r>
              <a:rPr lang="en-US" dirty="0" smtClean="0"/>
              <a:t>- Consider the use of tools - Many tools are available that can assist with the completion of disaster preparedness projects. </a:t>
            </a:r>
          </a:p>
          <a:p>
            <a:r>
              <a:rPr lang="en-US" dirty="0" smtClean="0"/>
              <a:t>Survey: BIA Professional (http://www.sungardas.com/resource-center/brochures/pages/bia-professional.aspx)</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Mitigating Risk with a Business Impact Analysis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a:t>
            </a:r>
            <a:r>
              <a:rPr lang="en-US" dirty="0" smtClean="0">
                <a:solidFill>
                  <a:srgbClr val="00B0F0"/>
                </a:solidFill>
              </a:rPr>
              <a:t>Performing</a:t>
            </a:r>
            <a:br>
              <a:rPr lang="en-US" dirty="0" smtClean="0">
                <a:solidFill>
                  <a:srgbClr val="00B0F0"/>
                </a:solidFill>
              </a:rPr>
            </a:br>
            <a:r>
              <a:rPr lang="en-US" dirty="0" smtClean="0">
                <a:solidFill>
                  <a:srgbClr val="00B0F0"/>
                </a:solidFill>
              </a:rPr>
              <a:t>a </a:t>
            </a:r>
            <a:r>
              <a:rPr lang="en-US" dirty="0">
                <a:solidFill>
                  <a:srgbClr val="00B0F0"/>
                </a:solidFill>
              </a:rPr>
              <a:t>BIA for Your Organization</a:t>
            </a:r>
          </a:p>
        </p:txBody>
      </p:sp>
      <p:sp>
        <p:nvSpPr>
          <p:cNvPr id="2" name="Content Placeholder 1"/>
          <p:cNvSpPr>
            <a:spLocks noGrp="1"/>
          </p:cNvSpPr>
          <p:nvPr>
            <p:ph idx="1"/>
          </p:nvPr>
        </p:nvSpPr>
        <p:spPr/>
        <p:txBody>
          <a:bodyPr/>
          <a:lstStyle/>
          <a:p>
            <a:r>
              <a:rPr lang="en-US" dirty="0" smtClean="0"/>
              <a:t>Starting </a:t>
            </a:r>
            <a:r>
              <a:rPr lang="en-US" dirty="0"/>
              <a:t>with clear objectives</a:t>
            </a:r>
          </a:p>
          <a:p>
            <a:r>
              <a:rPr lang="en-US" dirty="0" smtClean="0"/>
              <a:t>Not</a:t>
            </a:r>
            <a:r>
              <a:rPr lang="en-US" dirty="0" smtClean="0"/>
              <a:t> losing </a:t>
            </a:r>
            <a:r>
              <a:rPr lang="en-US" dirty="0"/>
              <a:t>sight of the objectives</a:t>
            </a:r>
          </a:p>
          <a:p>
            <a:r>
              <a:rPr lang="en-US" dirty="0" smtClean="0"/>
              <a:t>Using </a:t>
            </a:r>
            <a:r>
              <a:rPr lang="en-US" dirty="0"/>
              <a:t>a top-down approach</a:t>
            </a:r>
          </a:p>
          <a:p>
            <a:r>
              <a:rPr lang="en-US" dirty="0" smtClean="0"/>
              <a:t>Varying </a:t>
            </a:r>
            <a:r>
              <a:rPr lang="en-US" dirty="0"/>
              <a:t>data collection methods</a:t>
            </a:r>
          </a:p>
          <a:p>
            <a:r>
              <a:rPr lang="en-US" dirty="0" smtClean="0"/>
              <a:t>Planning </a:t>
            </a:r>
            <a:r>
              <a:rPr lang="en-US" dirty="0"/>
              <a:t>interviews and meetings in advance</a:t>
            </a:r>
          </a:p>
          <a:p>
            <a:r>
              <a:rPr lang="en-US" dirty="0" smtClean="0"/>
              <a:t>Not looking </a:t>
            </a:r>
            <a:r>
              <a:rPr lang="en-US" dirty="0"/>
              <a:t>for the quick solution</a:t>
            </a:r>
          </a:p>
          <a:p>
            <a:r>
              <a:rPr lang="en-US" dirty="0" smtClean="0"/>
              <a:t>Considering </a:t>
            </a:r>
            <a:r>
              <a:rPr lang="en-US" dirty="0"/>
              <a:t>the BIA as a project</a:t>
            </a:r>
          </a:p>
          <a:p>
            <a:r>
              <a:rPr lang="en-US" dirty="0" smtClean="0"/>
              <a:t>Considering </a:t>
            </a:r>
            <a:r>
              <a:rPr lang="en-US" dirty="0"/>
              <a:t>the use of tools</a:t>
            </a:r>
          </a:p>
        </p:txBody>
      </p:sp>
    </p:spTree>
    <p:extLst>
      <p:ext uri="{BB962C8B-B14F-4D97-AF65-F5344CB8AC3E}">
        <p14:creationId xmlns:p14="http://schemas.microsoft.com/office/powerpoint/2010/main" val="2025285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Business Impact Analysis (BIA)</a:t>
            </a:r>
            <a:endParaRPr lang="en-US" dirty="0"/>
          </a:p>
          <a:p>
            <a:r>
              <a:rPr lang="en-US" dirty="0" smtClean="0"/>
              <a:t>The </a:t>
            </a:r>
            <a:r>
              <a:rPr lang="en-US" dirty="0"/>
              <a:t>scope of a </a:t>
            </a:r>
            <a:r>
              <a:rPr lang="en-US" dirty="0" smtClean="0"/>
              <a:t>BIA</a:t>
            </a:r>
            <a:endParaRPr lang="en-US" dirty="0"/>
          </a:p>
          <a:p>
            <a:r>
              <a:rPr lang="en-US" dirty="0" smtClean="0"/>
              <a:t>Objectives </a:t>
            </a:r>
            <a:r>
              <a:rPr lang="en-US" dirty="0"/>
              <a:t>of a </a:t>
            </a:r>
            <a:r>
              <a:rPr lang="en-US" dirty="0" smtClean="0"/>
              <a:t>BIA</a:t>
            </a:r>
            <a:endParaRPr lang="en-US" dirty="0"/>
          </a:p>
          <a:p>
            <a:r>
              <a:rPr lang="en-US" dirty="0" smtClean="0"/>
              <a:t>Steps </a:t>
            </a:r>
            <a:r>
              <a:rPr lang="en-US" dirty="0"/>
              <a:t>of a </a:t>
            </a:r>
            <a:r>
              <a:rPr lang="en-US" dirty="0" smtClean="0"/>
              <a:t>BIA</a:t>
            </a:r>
            <a:endParaRPr lang="en-US" dirty="0"/>
          </a:p>
          <a:p>
            <a:r>
              <a:rPr lang="en-US" dirty="0" smtClean="0"/>
              <a:t>Mission-critical </a:t>
            </a:r>
            <a:r>
              <a:rPr lang="en-US" dirty="0"/>
              <a:t>business functions and </a:t>
            </a:r>
            <a:r>
              <a:rPr lang="en-US" dirty="0" smtClean="0"/>
              <a:t>processes</a:t>
            </a:r>
            <a:endParaRPr lang="en-US" dirty="0"/>
          </a:p>
          <a:p>
            <a:r>
              <a:rPr lang="en-US" dirty="0" smtClean="0"/>
              <a:t>Mapping </a:t>
            </a:r>
            <a:r>
              <a:rPr lang="en-US" dirty="0"/>
              <a:t>business functions and processes </a:t>
            </a:r>
            <a:r>
              <a:rPr lang="en-US" dirty="0" smtClean="0"/>
              <a:t>to </a:t>
            </a:r>
            <a:r>
              <a:rPr lang="en-US" dirty="0"/>
              <a:t>IT systems</a:t>
            </a:r>
          </a:p>
          <a:p>
            <a:r>
              <a:rPr lang="en-US" dirty="0" smtClean="0"/>
              <a:t>Best </a:t>
            </a:r>
            <a:r>
              <a:rPr lang="en-US" dirty="0"/>
              <a:t>practices for performing a </a:t>
            </a:r>
            <a:r>
              <a:rPr lang="en-US" dirty="0" smtClean="0"/>
              <a:t>BIA</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BIA is a study used to identify the impact that can result from disruptions in the </a:t>
            </a:r>
            <a:r>
              <a:rPr lang="en-US" dirty="0" smtClean="0"/>
              <a:t>business.</a:t>
            </a:r>
          </a:p>
          <a:p>
            <a:pPr lvl="1"/>
            <a:r>
              <a:rPr lang="en-US" dirty="0" smtClean="0"/>
              <a:t>Maximum </a:t>
            </a:r>
            <a:r>
              <a:rPr lang="en-US" dirty="0"/>
              <a:t>acceptable outage (</a:t>
            </a:r>
            <a:r>
              <a:rPr lang="en-US" dirty="0" smtClean="0">
                <a:solidFill>
                  <a:srgbClr val="00B0F0"/>
                </a:solidFill>
              </a:rPr>
              <a:t>MAO</a:t>
            </a:r>
            <a:r>
              <a:rPr lang="en-US" dirty="0" smtClean="0"/>
              <a:t>)</a:t>
            </a:r>
          </a:p>
          <a:p>
            <a:pPr lvl="1"/>
            <a:r>
              <a:rPr lang="en-US" dirty="0" smtClean="0"/>
              <a:t>Critical </a:t>
            </a:r>
            <a:r>
              <a:rPr lang="en-US" dirty="0"/>
              <a:t>business functions (</a:t>
            </a:r>
            <a:r>
              <a:rPr lang="en-US" dirty="0" smtClean="0">
                <a:solidFill>
                  <a:srgbClr val="00B0F0"/>
                </a:solidFill>
              </a:rPr>
              <a:t>CBF</a:t>
            </a:r>
            <a:r>
              <a:rPr lang="en-US" dirty="0" smtClean="0"/>
              <a:t>s)</a:t>
            </a:r>
          </a:p>
          <a:p>
            <a:pPr lvl="1"/>
            <a:r>
              <a:rPr lang="en-US" dirty="0" smtClean="0"/>
              <a:t>Critical </a:t>
            </a:r>
            <a:r>
              <a:rPr lang="en-US" dirty="0"/>
              <a:t>success factors (</a:t>
            </a:r>
            <a:r>
              <a:rPr lang="en-US" dirty="0">
                <a:solidFill>
                  <a:srgbClr val="00B0F0"/>
                </a:solidFill>
              </a:rPr>
              <a:t>CSF</a:t>
            </a:r>
            <a:r>
              <a:rPr lang="en-US" dirty="0"/>
              <a:t>s)</a:t>
            </a:r>
          </a:p>
          <a:p>
            <a:r>
              <a:rPr lang="en-US" dirty="0"/>
              <a:t>BIA is a data-gathering </a:t>
            </a:r>
            <a:r>
              <a:rPr lang="en-US" dirty="0" smtClean="0"/>
              <a:t>process</a:t>
            </a:r>
          </a:p>
          <a:p>
            <a:pPr lvl="1"/>
            <a:r>
              <a:rPr lang="en-US" dirty="0" smtClean="0"/>
              <a:t>Interviews</a:t>
            </a:r>
            <a:r>
              <a:rPr lang="en-US" dirty="0"/>
              <a:t>, </a:t>
            </a:r>
            <a:r>
              <a:rPr lang="en-US" dirty="0" smtClean="0"/>
              <a:t>questionnaires, </a:t>
            </a:r>
            <a:r>
              <a:rPr lang="en-US" dirty="0"/>
              <a:t>forms, or surveys</a:t>
            </a:r>
          </a:p>
          <a:p>
            <a:r>
              <a:rPr lang="en-US" dirty="0"/>
              <a:t>BIA vs. RA</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lstStyle/>
          <a:p>
            <a:r>
              <a:rPr lang="en-US" dirty="0" smtClean="0">
                <a:solidFill>
                  <a:srgbClr val="00B0F0"/>
                </a:solidFill>
              </a:rPr>
              <a:t>What </a:t>
            </a:r>
            <a:r>
              <a:rPr lang="en-US" dirty="0">
                <a:solidFill>
                  <a:srgbClr val="00B0F0"/>
                </a:solidFill>
              </a:rPr>
              <a:t>Is a Business Impact Analysis?</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Defining the Scope </a:t>
            </a:r>
            <a:r>
              <a:rPr lang="en-US" dirty="0" smtClean="0">
                <a:solidFill>
                  <a:srgbClr val="00B0F0"/>
                </a:solidFill>
              </a:rPr>
              <a:t>of Your </a:t>
            </a:r>
            <a:br>
              <a:rPr lang="en-US" dirty="0" smtClean="0">
                <a:solidFill>
                  <a:srgbClr val="00B0F0"/>
                </a:solidFill>
              </a:rPr>
            </a:br>
            <a:r>
              <a:rPr lang="en-US" dirty="0" smtClean="0">
                <a:solidFill>
                  <a:srgbClr val="00B0F0"/>
                </a:solidFill>
              </a:rPr>
              <a:t>Business </a:t>
            </a:r>
            <a:r>
              <a:rPr lang="en-US" dirty="0">
                <a:solidFill>
                  <a:srgbClr val="00B0F0"/>
                </a:solidFill>
              </a:rPr>
              <a:t>Impact Analysis</a:t>
            </a:r>
          </a:p>
        </p:txBody>
      </p:sp>
      <p:sp>
        <p:nvSpPr>
          <p:cNvPr id="2" name="Content Placeholder 1"/>
          <p:cNvSpPr>
            <a:spLocks noGrp="1"/>
          </p:cNvSpPr>
          <p:nvPr>
            <p:ph idx="1"/>
          </p:nvPr>
        </p:nvSpPr>
        <p:spPr>
          <a:xfrm>
            <a:off x="731520" y="2301240"/>
            <a:ext cx="13167360" cy="3947160"/>
          </a:xfrm>
        </p:spPr>
        <p:txBody>
          <a:bodyPr/>
          <a:lstStyle/>
          <a:p>
            <a:r>
              <a:rPr lang="en-US" dirty="0"/>
              <a:t>The scope defines the boundaries of the plan.</a:t>
            </a:r>
          </a:p>
          <a:p>
            <a:r>
              <a:rPr lang="en-US" dirty="0"/>
              <a:t>The scope is affected by the size of the </a:t>
            </a:r>
            <a:r>
              <a:rPr lang="en-US" dirty="0" smtClean="0"/>
              <a:t>organization.</a:t>
            </a:r>
          </a:p>
          <a:p>
            <a:pPr lvl="1"/>
            <a:r>
              <a:rPr lang="en-US" dirty="0" smtClean="0"/>
              <a:t>Small </a:t>
            </a:r>
            <a:r>
              <a:rPr lang="en-US" dirty="0"/>
              <a:t>organization: include the entire </a:t>
            </a:r>
            <a:r>
              <a:rPr lang="en-US" dirty="0" smtClean="0"/>
              <a:t>organization</a:t>
            </a:r>
          </a:p>
          <a:p>
            <a:pPr lvl="1"/>
            <a:r>
              <a:rPr lang="en-US" dirty="0" smtClean="0"/>
              <a:t>Large </a:t>
            </a:r>
            <a:r>
              <a:rPr lang="en-US" dirty="0"/>
              <a:t>organization: include only certain areas</a:t>
            </a:r>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2" name="Content Placeholder 1"/>
          <p:cNvSpPr>
            <a:spLocks noGrp="1"/>
          </p:cNvSpPr>
          <p:nvPr>
            <p:ph idx="1"/>
          </p:nvPr>
        </p:nvSpPr>
        <p:spPr>
          <a:xfrm>
            <a:off x="731520" y="2188844"/>
            <a:ext cx="13167360" cy="4745356"/>
          </a:xfrm>
        </p:spPr>
        <p:txBody>
          <a:bodyPr/>
          <a:lstStyle/>
          <a:p>
            <a:r>
              <a:rPr lang="en-US" dirty="0" smtClean="0"/>
              <a:t>Identifying </a:t>
            </a:r>
            <a:r>
              <a:rPr lang="en-US" dirty="0"/>
              <a:t>the </a:t>
            </a:r>
            <a:r>
              <a:rPr lang="en-US" dirty="0" smtClean="0">
                <a:solidFill>
                  <a:srgbClr val="00B0F0"/>
                </a:solidFill>
              </a:rPr>
              <a:t>CBF</a:t>
            </a:r>
            <a:r>
              <a:rPr lang="en-US" dirty="0" smtClean="0"/>
              <a:t>s</a:t>
            </a:r>
            <a:endParaRPr lang="en-US" dirty="0"/>
          </a:p>
          <a:p>
            <a:r>
              <a:rPr lang="en-US" dirty="0" smtClean="0"/>
              <a:t>Identifying </a:t>
            </a:r>
            <a:r>
              <a:rPr lang="en-US" dirty="0"/>
              <a:t>the critical resources</a:t>
            </a:r>
          </a:p>
          <a:p>
            <a:r>
              <a:rPr lang="en-US" dirty="0" smtClean="0"/>
              <a:t>Identifying </a:t>
            </a:r>
            <a:r>
              <a:rPr lang="en-US" dirty="0">
                <a:solidFill>
                  <a:srgbClr val="00B0F0"/>
                </a:solidFill>
              </a:rPr>
              <a:t>MAO</a:t>
            </a:r>
            <a:r>
              <a:rPr lang="en-US" dirty="0"/>
              <a:t> and impact</a:t>
            </a:r>
          </a:p>
          <a:p>
            <a:r>
              <a:rPr lang="en-US" dirty="0" smtClean="0"/>
              <a:t>Identifying </a:t>
            </a:r>
            <a:r>
              <a:rPr lang="en-US" dirty="0"/>
              <a:t>recovery requirements</a:t>
            </a:r>
          </a:p>
          <a:p>
            <a:r>
              <a:rPr lang="en-US" dirty="0"/>
              <a:t>Indirect Objective: Justify </a:t>
            </a:r>
            <a:r>
              <a:rPr lang="en-US" dirty="0" smtClean="0"/>
              <a:t>Funding</a:t>
            </a:r>
            <a:endParaRPr lang="en-US" dirty="0"/>
          </a:p>
        </p:txBody>
      </p:sp>
      <p:sp>
        <p:nvSpPr>
          <p:cNvPr id="8" name="Title 6"/>
          <p:cNvSpPr>
            <a:spLocks noGrp="1"/>
          </p:cNvSpPr>
          <p:nvPr>
            <p:ph type="title"/>
          </p:nvPr>
        </p:nvSpPr>
        <p:spPr>
          <a:xfrm>
            <a:off x="762000" y="533400"/>
            <a:ext cx="13167360" cy="1371600"/>
          </a:xfrm>
        </p:spPr>
        <p:txBody>
          <a:bodyPr>
            <a:normAutofit/>
          </a:bodyPr>
          <a:lstStyle/>
          <a:p>
            <a:r>
              <a:rPr lang="en-US" dirty="0">
                <a:solidFill>
                  <a:srgbClr val="00B0F0"/>
                </a:solidFill>
              </a:rPr>
              <a:t>Objectives of a </a:t>
            </a:r>
            <a:r>
              <a:rPr lang="en-US" dirty="0">
                <a:solidFill>
                  <a:srgbClr val="00B0F0"/>
                </a:solidFill>
              </a:rPr>
              <a:t>Business Impact Analysis </a:t>
            </a:r>
            <a:r>
              <a:rPr lang="en-US" dirty="0">
                <a:solidFill>
                  <a:srgbClr val="00B0F0"/>
                </a:solidFill>
              </a:rPr>
              <a:t>- Details</a:t>
            </a:r>
          </a:p>
        </p:txBody>
      </p:sp>
    </p:spTree>
    <p:extLst>
      <p:ext uri="{BB962C8B-B14F-4D97-AF65-F5344CB8AC3E}">
        <p14:creationId xmlns:p14="http://schemas.microsoft.com/office/powerpoint/2010/main" val="25107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The Steps of a Business Impact Analysis Process</a:t>
            </a:r>
          </a:p>
        </p:txBody>
      </p:sp>
      <p:sp>
        <p:nvSpPr>
          <p:cNvPr id="2" name="Content Placeholder 1"/>
          <p:cNvSpPr>
            <a:spLocks noGrp="1"/>
          </p:cNvSpPr>
          <p:nvPr>
            <p:ph idx="1"/>
          </p:nvPr>
        </p:nvSpPr>
        <p:spPr>
          <a:xfrm>
            <a:off x="731520" y="2265044"/>
            <a:ext cx="13167360" cy="4745356"/>
          </a:xfrm>
        </p:spPr>
        <p:txBody>
          <a:bodyPr/>
          <a:lstStyle/>
          <a:p>
            <a:r>
              <a:rPr lang="en-US" dirty="0" smtClean="0"/>
              <a:t>Identifying </a:t>
            </a:r>
            <a:r>
              <a:rPr lang="en-US" dirty="0"/>
              <a:t>the environment.</a:t>
            </a:r>
          </a:p>
          <a:p>
            <a:r>
              <a:rPr lang="en-US" dirty="0" smtClean="0"/>
              <a:t>Identifying </a:t>
            </a:r>
            <a:r>
              <a:rPr lang="en-US" dirty="0"/>
              <a:t>stakeholders.</a:t>
            </a:r>
          </a:p>
          <a:p>
            <a:r>
              <a:rPr lang="en-US" dirty="0" smtClean="0"/>
              <a:t>Identifying </a:t>
            </a:r>
            <a:r>
              <a:rPr lang="en-US" dirty="0"/>
              <a:t>critical business functions.</a:t>
            </a:r>
          </a:p>
          <a:p>
            <a:r>
              <a:rPr lang="en-US" dirty="0" smtClean="0"/>
              <a:t>Identifying </a:t>
            </a:r>
            <a:r>
              <a:rPr lang="en-US" dirty="0"/>
              <a:t>maximum downtime.</a:t>
            </a:r>
          </a:p>
          <a:p>
            <a:r>
              <a:rPr lang="en-US" dirty="0" smtClean="0"/>
              <a:t>Identifying </a:t>
            </a:r>
            <a:r>
              <a:rPr lang="en-US" dirty="0"/>
              <a:t>critical resources.</a:t>
            </a:r>
          </a:p>
          <a:p>
            <a:r>
              <a:rPr lang="en-US" dirty="0" smtClean="0"/>
              <a:t>Identifying </a:t>
            </a:r>
            <a:r>
              <a:rPr lang="en-US" dirty="0"/>
              <a:t>recovery priorities.</a:t>
            </a:r>
          </a:p>
          <a:p>
            <a:r>
              <a:rPr lang="en-US" dirty="0" smtClean="0"/>
              <a:t>Developing </a:t>
            </a:r>
            <a:r>
              <a:rPr lang="en-US" dirty="0">
                <a:solidFill>
                  <a:srgbClr val="00B0F0"/>
                </a:solidFill>
              </a:rPr>
              <a:t>BIA</a:t>
            </a:r>
            <a:r>
              <a:rPr lang="en-US" dirty="0"/>
              <a:t> report.</a:t>
            </a:r>
          </a:p>
        </p:txBody>
      </p:sp>
    </p:spTree>
    <p:extLst>
      <p:ext uri="{BB962C8B-B14F-4D97-AF65-F5344CB8AC3E}">
        <p14:creationId xmlns:p14="http://schemas.microsoft.com/office/powerpoint/2010/main" val="1246223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BIA Report Template</a:t>
            </a:r>
          </a:p>
        </p:txBody>
      </p:sp>
      <p:sp>
        <p:nvSpPr>
          <p:cNvPr id="2" name="Content Placeholder 1"/>
          <p:cNvSpPr>
            <a:spLocks noGrp="1"/>
          </p:cNvSpPr>
          <p:nvPr>
            <p:ph idx="1"/>
          </p:nvPr>
        </p:nvSpPr>
        <p:spPr/>
        <p:txBody>
          <a:bodyPr>
            <a:noAutofit/>
          </a:bodyPr>
          <a:lstStyle/>
          <a:p>
            <a:r>
              <a:rPr lang="en-US" dirty="0"/>
              <a:t>Preliminary system information</a:t>
            </a:r>
          </a:p>
          <a:p>
            <a:r>
              <a:rPr lang="en-US" dirty="0"/>
              <a:t>System points of contact (</a:t>
            </a:r>
            <a:r>
              <a:rPr lang="en-US" dirty="0">
                <a:solidFill>
                  <a:srgbClr val="00B0F0"/>
                </a:solidFill>
              </a:rPr>
              <a:t>POC</a:t>
            </a:r>
            <a:r>
              <a:rPr lang="en-US" dirty="0"/>
              <a:t>s)</a:t>
            </a:r>
          </a:p>
          <a:p>
            <a:r>
              <a:rPr lang="en-US" dirty="0"/>
              <a:t>System resources</a:t>
            </a:r>
          </a:p>
          <a:p>
            <a:r>
              <a:rPr lang="en-US" dirty="0"/>
              <a:t>Critical roles</a:t>
            </a:r>
          </a:p>
          <a:p>
            <a:r>
              <a:rPr lang="en-US" dirty="0"/>
              <a:t>Table linking critical roles to critical resources</a:t>
            </a:r>
          </a:p>
          <a:p>
            <a:r>
              <a:rPr lang="en-US" dirty="0"/>
              <a:t>Table identifying resources, outage impact, and acceptable outage time</a:t>
            </a:r>
          </a:p>
          <a:p>
            <a:r>
              <a:rPr lang="en-US" dirty="0"/>
              <a:t>Table identifying recovery priority of key </a:t>
            </a:r>
            <a:r>
              <a:rPr lang="en-US" dirty="0" smtClean="0"/>
              <a:t>resources</a:t>
            </a:r>
          </a:p>
          <a:p>
            <a:pPr marL="0" indent="0">
              <a:buNone/>
            </a:pP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762000"/>
            <a:ext cx="13167360" cy="1371600"/>
          </a:xfrm>
        </p:spPr>
        <p:txBody>
          <a:bodyPr>
            <a:normAutofit/>
          </a:bodyPr>
          <a:lstStyle/>
          <a:p>
            <a:r>
              <a:rPr lang="en-US" dirty="0">
                <a:solidFill>
                  <a:srgbClr val="00B0F0"/>
                </a:solidFill>
              </a:rPr>
              <a:t>Identifying </a:t>
            </a:r>
            <a:r>
              <a:rPr lang="en-US" dirty="0" smtClean="0">
                <a:solidFill>
                  <a:srgbClr val="00B0F0"/>
                </a:solidFill>
              </a:rPr>
              <a:t>Mission-Critical Business </a:t>
            </a:r>
            <a:br>
              <a:rPr lang="en-US" dirty="0" smtClean="0">
                <a:solidFill>
                  <a:srgbClr val="00B0F0"/>
                </a:solidFill>
              </a:rPr>
            </a:br>
            <a:r>
              <a:rPr lang="en-US" dirty="0" smtClean="0">
                <a:solidFill>
                  <a:srgbClr val="00B0F0"/>
                </a:solidFill>
              </a:rPr>
              <a:t>Functions and </a:t>
            </a:r>
            <a:r>
              <a:rPr lang="en-US" dirty="0">
                <a:solidFill>
                  <a:srgbClr val="00B0F0"/>
                </a:solidFill>
              </a:rPr>
              <a:t>Processes</a:t>
            </a:r>
          </a:p>
        </p:txBody>
      </p:sp>
      <p:sp>
        <p:nvSpPr>
          <p:cNvPr id="2" name="Content Placeholder 1"/>
          <p:cNvSpPr>
            <a:spLocks noGrp="1"/>
          </p:cNvSpPr>
          <p:nvPr>
            <p:ph idx="1"/>
          </p:nvPr>
        </p:nvSpPr>
        <p:spPr>
          <a:xfrm>
            <a:off x="731520" y="2722244"/>
            <a:ext cx="13167360" cy="3602356"/>
          </a:xfrm>
        </p:spPr>
        <p:txBody>
          <a:bodyPr/>
          <a:lstStyle/>
          <a:p>
            <a:r>
              <a:rPr lang="en-US" dirty="0"/>
              <a:t>Mission-critical business </a:t>
            </a:r>
            <a:r>
              <a:rPr lang="en-US" dirty="0" smtClean="0"/>
              <a:t>functions are </a:t>
            </a:r>
            <a:r>
              <a:rPr lang="en-US" dirty="0"/>
              <a:t>any functions that are considered vital to an organization. </a:t>
            </a:r>
          </a:p>
          <a:p>
            <a:r>
              <a:rPr lang="en-US" dirty="0"/>
              <a:t>Mission-critical business functions derived from CSFs.</a:t>
            </a:r>
          </a:p>
          <a:p>
            <a:r>
              <a:rPr lang="en-US" dirty="0"/>
              <a:t>Key Processes -&gt; CSFs -&gt; CBFs</a:t>
            </a:r>
          </a:p>
        </p:txBody>
      </p:sp>
    </p:spTree>
    <p:extLst>
      <p:ext uri="{BB962C8B-B14F-4D97-AF65-F5344CB8AC3E}">
        <p14:creationId xmlns:p14="http://schemas.microsoft.com/office/powerpoint/2010/main" val="995912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Mapping Business </a:t>
            </a:r>
            <a:r>
              <a:rPr lang="en-US" dirty="0" smtClean="0">
                <a:solidFill>
                  <a:srgbClr val="00B0F0"/>
                </a:solidFill>
              </a:rPr>
              <a:t>Functions and</a:t>
            </a:r>
            <a:r>
              <a:rPr lang="en-US" dirty="0" smtClean="0">
                <a:solidFill>
                  <a:srgbClr val="00B0F0"/>
                </a:solidFill>
              </a:rPr>
              <a:t/>
            </a:r>
            <a:br>
              <a:rPr lang="en-US" dirty="0" smtClean="0">
                <a:solidFill>
                  <a:srgbClr val="00B0F0"/>
                </a:solidFill>
              </a:rPr>
            </a:br>
            <a:r>
              <a:rPr lang="en-US" dirty="0" smtClean="0">
                <a:solidFill>
                  <a:srgbClr val="00B0F0"/>
                </a:solidFill>
              </a:rPr>
              <a:t>Processes </a:t>
            </a:r>
            <a:r>
              <a:rPr lang="en-US" dirty="0">
                <a:solidFill>
                  <a:srgbClr val="00B0F0"/>
                </a:solidFill>
              </a:rPr>
              <a:t>to IT Systems</a:t>
            </a:r>
          </a:p>
        </p:txBody>
      </p:sp>
      <p:sp>
        <p:nvSpPr>
          <p:cNvPr id="2" name="Content Placeholder 1"/>
          <p:cNvSpPr>
            <a:spLocks noGrp="1"/>
          </p:cNvSpPr>
          <p:nvPr>
            <p:ph idx="1"/>
          </p:nvPr>
        </p:nvSpPr>
        <p:spPr>
          <a:xfrm>
            <a:off x="731520" y="2606040"/>
            <a:ext cx="13167360" cy="4175760"/>
          </a:xfrm>
        </p:spPr>
        <p:txBody>
          <a:bodyPr>
            <a:normAutofit/>
          </a:bodyPr>
          <a:lstStyle/>
          <a:p>
            <a:r>
              <a:rPr lang="en-US" dirty="0"/>
              <a:t>After </a:t>
            </a:r>
            <a:r>
              <a:rPr lang="en-US" dirty="0" smtClean="0"/>
              <a:t>identifying </a:t>
            </a:r>
            <a:r>
              <a:rPr lang="en-US" dirty="0"/>
              <a:t>the CBFs and processes, you need to map them to the actual IT system.</a:t>
            </a:r>
          </a:p>
          <a:p>
            <a:r>
              <a:rPr lang="en-US" dirty="0" smtClean="0"/>
              <a:t>Identifying </a:t>
            </a:r>
            <a:r>
              <a:rPr lang="en-US" dirty="0"/>
              <a:t>the priority of these systems.</a:t>
            </a:r>
          </a:p>
        </p:txBody>
      </p:sp>
    </p:spTree>
    <p:extLst>
      <p:ext uri="{BB962C8B-B14F-4D97-AF65-F5344CB8AC3E}">
        <p14:creationId xmlns:p14="http://schemas.microsoft.com/office/powerpoint/2010/main" val="2340553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1815</Words>
  <Application>Microsoft Office PowerPoint</Application>
  <PresentationFormat>Custom</PresentationFormat>
  <Paragraphs>167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Tahoma</vt:lpstr>
      <vt:lpstr>Office Theme</vt:lpstr>
      <vt:lpstr>Mitigating Risk with a Business Impact Analysis</vt:lpstr>
      <vt:lpstr>Objectives</vt:lpstr>
      <vt:lpstr>What Is a Business Impact Analysis?</vt:lpstr>
      <vt:lpstr>Defining the Scope of Your  Business Impact Analysis</vt:lpstr>
      <vt:lpstr>Objectives of a Business Impact Analysis - Details</vt:lpstr>
      <vt:lpstr>The Steps of a Business Impact Analysis Process</vt:lpstr>
      <vt:lpstr>BIA Report Template</vt:lpstr>
      <vt:lpstr>Identifying Mission-Critical Business  Functions and Processes</vt:lpstr>
      <vt:lpstr>Mapping Business Functions and Processes to IT Systems</vt:lpstr>
      <vt:lpstr>Best Practices for Performing a BIA for Your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40</cp:revision>
  <dcterms:created xsi:type="dcterms:W3CDTF">2006-08-16T00:00:00Z</dcterms:created>
  <dcterms:modified xsi:type="dcterms:W3CDTF">2018-01-07T16:14:50Z</dcterms:modified>
</cp:coreProperties>
</file>