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1" r:id="rId4"/>
    <p:sldId id="262" r:id="rId5"/>
    <p:sldId id="282" r:id="rId6"/>
    <p:sldId id="284" r:id="rId7"/>
    <p:sldId id="286" r:id="rId8"/>
    <p:sldId id="287" r:id="rId9"/>
    <p:sldId id="288" r:id="rId10"/>
    <p:sldId id="290" r:id="rId11"/>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0664" autoAdjust="0"/>
  </p:normalViewPr>
  <p:slideViewPr>
    <p:cSldViewPr>
      <p:cViewPr varScale="1">
        <p:scale>
          <a:sx n="56" d="100"/>
          <a:sy n="56" d="100"/>
        </p:scale>
        <p:origin x="1044" y="84"/>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Help an organization plan for a major disruption or disaster and ensure that critical business functions (CBFs) continue to operate. The business impact analysis (BIA) sets the stage for the BCP by identifying CBFs. The BCP coordinator then develops the BCP to support these CBFs. The BCP coordinator has assistance from one or more BCP teams and team leads.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Mission-critical systems are any systems identified as critical to the mission of the organization. Mission-critical can also apply to functions or processes.</a:t>
            </a:r>
          </a:p>
          <a:p>
            <a:r>
              <a:rPr lang="en-US" dirty="0" smtClean="0"/>
              <a:t>BIA is included as part of a BCP:</a:t>
            </a:r>
          </a:p>
          <a:p>
            <a:r>
              <a:rPr lang="en-US" dirty="0" smtClean="0"/>
              <a:t>+ Identify critical business functions (CBFs)</a:t>
            </a:r>
          </a:p>
          <a:p>
            <a:r>
              <a:rPr lang="en-US" dirty="0" smtClean="0"/>
              <a:t>+ Identify critical processes supporting the CBFs</a:t>
            </a:r>
          </a:p>
          <a:p>
            <a:r>
              <a:rPr lang="en-US" dirty="0" smtClean="0"/>
              <a:t>+ Identify critical IT services supporting the CBFs, including any dependencies</a:t>
            </a:r>
          </a:p>
          <a:p>
            <a:r>
              <a:rPr lang="en-US" dirty="0" smtClean="0"/>
              <a:t>+ Determine acceptable downtimes for CBFs, processes, and IT service</a:t>
            </a:r>
          </a:p>
          <a:p>
            <a:r>
              <a:rPr lang="en-US" dirty="0" smtClean="0"/>
              <a:t>All of this comes together in the BCP to align the organization’s priorities. The BCP provides the plan to ensure that they continue to operate even if a disaster strikes.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7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 Purpose - The purpose of the BCP is to ensure that mission-critical elements of an organization continue to operate after a disruption. The disruption can be any event that has the potential to stop operations. </a:t>
            </a:r>
          </a:p>
          <a:p>
            <a:r>
              <a:rPr lang="en-US" sz="1700" b="0" i="0" kern="1200" dirty="0" smtClean="0">
                <a:solidFill>
                  <a:schemeClr val="tx1"/>
                </a:solidFill>
                <a:effectLst/>
                <a:latin typeface="+mn-lt"/>
                <a:ea typeface="+mn-ea"/>
                <a:cs typeface="+mn-cs"/>
              </a:rPr>
              <a:t>- Scope - If there is no scope statement, two problems can occur. First, the desired tasks aren’t finished. In other words, the BCP will be incomplete. Second, scope creep can occur. Scope creep happens when the project keeps taking on additional tasking.</a:t>
            </a:r>
          </a:p>
          <a:p>
            <a:r>
              <a:rPr lang="en-US" sz="1700" b="0" i="0" kern="1200" dirty="0" smtClean="0">
                <a:solidFill>
                  <a:schemeClr val="tx1"/>
                </a:solidFill>
                <a:effectLst/>
                <a:latin typeface="+mn-lt"/>
                <a:ea typeface="+mn-ea"/>
                <a:cs typeface="+mn-cs"/>
              </a:rPr>
              <a:t>- Assumptions and planning principles - You can review and assess assumptions and principles in several different categories. These categories include the incidents you plan to address in the plan. They also include elements such as strategy, priorities, and required support. The following sections provide guidance for these areas.</a:t>
            </a:r>
          </a:p>
          <a:p>
            <a:r>
              <a:rPr lang="en-US" sz="1700" b="0" i="0" kern="1200" dirty="0" smtClean="0">
                <a:solidFill>
                  <a:schemeClr val="tx1"/>
                </a:solidFill>
                <a:effectLst/>
                <a:latin typeface="+mn-lt"/>
                <a:ea typeface="+mn-ea"/>
                <a:cs typeface="+mn-cs"/>
              </a:rPr>
              <a:t>A key planning principle is the length of time you expect to continue operations under the BCP before returning to normal operations.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System description and architecture - The BCP identifies critical business functions that need to remain operational during the disruption. Each of these CBFs has individual systems that support it. It’s important to ensure that you have current descriptions and documentation on these systems.</a:t>
            </a:r>
          </a:p>
          <a:p>
            <a:r>
              <a:rPr lang="en-US" sz="1700" i="0" kern="1200" dirty="0" smtClean="0">
                <a:solidFill>
                  <a:schemeClr val="tx1"/>
                </a:solidFill>
                <a:effectLst/>
                <a:latin typeface="+mn-lt"/>
                <a:ea typeface="+mn-ea"/>
                <a:cs typeface="+mn-cs"/>
              </a:rPr>
              <a:t>+ Overview - The overview section provides a description of the CBF.</a:t>
            </a:r>
          </a:p>
          <a:p>
            <a:r>
              <a:rPr lang="en-US" sz="1700" i="0" kern="1200" dirty="0" smtClean="0">
                <a:solidFill>
                  <a:schemeClr val="tx1"/>
                </a:solidFill>
                <a:effectLst/>
                <a:latin typeface="+mn-lt"/>
                <a:ea typeface="+mn-ea"/>
                <a:cs typeface="+mn-cs"/>
              </a:rPr>
              <a:t>+ Functional Description - The functional description provides more details of the systems. It builds on the overview.</a:t>
            </a:r>
          </a:p>
          <a:p>
            <a:r>
              <a:rPr lang="en-US" sz="1700" i="0" kern="1200" dirty="0" smtClean="0">
                <a:solidFill>
                  <a:schemeClr val="tx1"/>
                </a:solidFill>
                <a:effectLst/>
                <a:latin typeface="+mn-lt"/>
                <a:ea typeface="+mn-ea"/>
                <a:cs typeface="+mn-cs"/>
              </a:rPr>
              <a:t>+ Sensitivity of Data and Criticality of Operations - The BCP includes information on the sensitivity of the system’s data. It also includes details on the criticality of the system operations.</a:t>
            </a:r>
          </a:p>
          <a:p>
            <a:r>
              <a:rPr lang="en-US" sz="1700" i="0" kern="1200" dirty="0" smtClean="0">
                <a:solidFill>
                  <a:schemeClr val="tx1"/>
                </a:solidFill>
                <a:effectLst/>
                <a:latin typeface="+mn-lt"/>
                <a:ea typeface="+mn-ea"/>
                <a:cs typeface="+mn-cs"/>
              </a:rPr>
              <a:t>+ Identifying Critical Equipment, Software, Data, Documents, and Supplies - The BCP should list all the critical components for the system. There are two reasons</a:t>
            </a:r>
          </a:p>
          <a:p>
            <a:r>
              <a:rPr lang="en-US" sz="1700" i="0" kern="1200" dirty="0" smtClean="0">
                <a:solidFill>
                  <a:schemeClr val="tx1"/>
                </a:solidFill>
                <a:effectLst/>
                <a:latin typeface="+mn-lt"/>
                <a:ea typeface="+mn-ea"/>
                <a:cs typeface="+mn-cs"/>
              </a:rPr>
              <a:t>for including this data. First, it makes it clear which components are needed for the CBF. Second, it provides a list that you can use to restore the system from scratch.</a:t>
            </a:r>
          </a:p>
          <a:p>
            <a:r>
              <a:rPr lang="en-US" sz="1700" i="0" kern="1200" dirty="0" smtClean="0">
                <a:solidFill>
                  <a:schemeClr val="tx1"/>
                </a:solidFill>
                <a:effectLst/>
                <a:latin typeface="+mn-lt"/>
                <a:ea typeface="+mn-ea"/>
                <a:cs typeface="+mn-cs"/>
              </a:rPr>
              <a:t>+ Telecommunications - Required connectivity with other systems is an important element to document in the BCP. </a:t>
            </a:r>
          </a:p>
          <a:p>
            <a:r>
              <a:rPr lang="en-US" sz="1700" i="0" kern="1200" dirty="0" smtClean="0">
                <a:solidFill>
                  <a:schemeClr val="tx1"/>
                </a:solidFill>
                <a:effectLst/>
                <a:latin typeface="+mn-lt"/>
                <a:ea typeface="+mn-ea"/>
                <a:cs typeface="+mn-cs"/>
              </a:rPr>
              <a:t>- Responsibilities - Just as within a project, it’s important to lay out responsibilities within a BCP.</a:t>
            </a:r>
          </a:p>
          <a:p>
            <a:r>
              <a:rPr lang="en-US" sz="1700" i="0" kern="1200" dirty="0" smtClean="0">
                <a:solidFill>
                  <a:schemeClr val="tx1"/>
                </a:solidFill>
                <a:effectLst/>
                <a:latin typeface="+mn-lt"/>
                <a:ea typeface="+mn-ea"/>
                <a:cs typeface="+mn-cs"/>
              </a:rPr>
              <a:t>+ BCP Program Manager - A BCP program manager (PM) usually manages multiple BCP projects within a large organization.</a:t>
            </a:r>
          </a:p>
          <a:p>
            <a:r>
              <a:rPr lang="en-US" sz="1700" i="0" kern="1200" dirty="0" smtClean="0">
                <a:solidFill>
                  <a:schemeClr val="tx1"/>
                </a:solidFill>
                <a:effectLst/>
                <a:latin typeface="+mn-lt"/>
                <a:ea typeface="+mn-ea"/>
                <a:cs typeface="+mn-cs"/>
              </a:rPr>
              <a:t>+ BCP Coordinator - The BCP coordinator is in charge of a specific BCP. This individual can have two roles depending on the stage of the BCP:</a:t>
            </a:r>
          </a:p>
          <a:p>
            <a:r>
              <a:rPr lang="en-US" sz="1700" i="0" kern="1200" dirty="0" smtClean="0">
                <a:solidFill>
                  <a:schemeClr val="tx1"/>
                </a:solidFill>
                <a:effectLst/>
                <a:latin typeface="+mn-lt"/>
                <a:ea typeface="+mn-ea"/>
                <a:cs typeface="+mn-cs"/>
              </a:rPr>
              <a:t>• Before the BCP is completed and activated, this person is responsible for developing and completing it.</a:t>
            </a:r>
          </a:p>
          <a:p>
            <a:r>
              <a:rPr lang="en-US" sz="1700" i="0" kern="1200" dirty="0" smtClean="0">
                <a:solidFill>
                  <a:schemeClr val="tx1"/>
                </a:solidFill>
                <a:effectLst/>
                <a:latin typeface="+mn-lt"/>
                <a:ea typeface="+mn-ea"/>
                <a:cs typeface="+mn-cs"/>
              </a:rPr>
              <a:t>• When the BCP is completed and activated, the BCP coordinator is responsible for declaring the emergency and activating the BCP.</a:t>
            </a:r>
          </a:p>
          <a:p>
            <a:r>
              <a:rPr lang="en-US" sz="1700" i="0" kern="1200" dirty="0" smtClean="0">
                <a:solidFill>
                  <a:schemeClr val="tx1"/>
                </a:solidFill>
                <a:effectLst/>
                <a:latin typeface="+mn-lt"/>
                <a:ea typeface="+mn-ea"/>
                <a:cs typeface="+mn-cs"/>
              </a:rPr>
              <a:t>+ BCP Teams - Teams are put together to help the process. Three commonly used teams are:</a:t>
            </a:r>
          </a:p>
          <a:p>
            <a:r>
              <a:rPr lang="en-US" sz="1700" i="0" kern="1200" dirty="0" smtClean="0">
                <a:solidFill>
                  <a:schemeClr val="tx1"/>
                </a:solidFill>
                <a:effectLst/>
                <a:latin typeface="+mn-lt"/>
                <a:ea typeface="+mn-ea"/>
                <a:cs typeface="+mn-cs"/>
              </a:rPr>
              <a:t>• Emergency Management Team (EMT) - This team is composed of senior managers. They have overall authority for the recovery of the system but also work closely with the BCP coordinator.</a:t>
            </a:r>
          </a:p>
          <a:p>
            <a:r>
              <a:rPr lang="en-US" sz="1700" i="0" kern="1200" dirty="0" smtClean="0">
                <a:solidFill>
                  <a:schemeClr val="tx1"/>
                </a:solidFill>
                <a:effectLst/>
                <a:latin typeface="+mn-lt"/>
                <a:ea typeface="+mn-ea"/>
                <a:cs typeface="+mn-cs"/>
              </a:rPr>
              <a:t>• Damage Assessment Team (DAT) - This team assesses the damage and declares the severity of the incident. The members primarily collect and report data but don’t take action.</a:t>
            </a:r>
          </a:p>
          <a:p>
            <a:r>
              <a:rPr lang="en-US" sz="1700" i="0" kern="1200" dirty="0" smtClean="0">
                <a:solidFill>
                  <a:schemeClr val="tx1"/>
                </a:solidFill>
                <a:effectLst/>
                <a:latin typeface="+mn-lt"/>
                <a:ea typeface="+mn-ea"/>
                <a:cs typeface="+mn-cs"/>
              </a:rPr>
              <a:t>• Technical Recovery Team (TRT) - The technical recovery team is responsible for recovering the critical IT resources. The members of the technical recovery team will need skills directly related to the resource they are recovering. </a:t>
            </a:r>
          </a:p>
          <a:p>
            <a:r>
              <a:rPr lang="en-US" sz="1700" i="0" kern="1200" dirty="0" smtClean="0">
                <a:solidFill>
                  <a:schemeClr val="tx1"/>
                </a:solidFill>
                <a:effectLst/>
                <a:latin typeface="+mn-lt"/>
                <a:ea typeface="+mn-ea"/>
                <a:cs typeface="+mn-cs"/>
              </a:rPr>
              <a:t>+ Key Personnel - The BCP may identify additional personnel who have other responsibilities. These personnel would vary from one organization to another. </a:t>
            </a:r>
          </a:p>
          <a:p>
            <a:r>
              <a:rPr lang="en-US" sz="1700" i="0" kern="1200" dirty="0" smtClean="0">
                <a:solidFill>
                  <a:schemeClr val="tx1"/>
                </a:solidFill>
                <a:effectLst/>
                <a:latin typeface="+mn-lt"/>
                <a:ea typeface="+mn-ea"/>
                <a:cs typeface="+mn-cs"/>
              </a:rPr>
              <a:t>• Critical vendors - A critical vendor could be a vendor that is the sole source for a specific part of product that you sell.</a:t>
            </a:r>
          </a:p>
          <a:p>
            <a:r>
              <a:rPr lang="en-US" sz="1700" i="0" kern="1200" dirty="0" smtClean="0">
                <a:solidFill>
                  <a:schemeClr val="tx1"/>
                </a:solidFill>
                <a:effectLst/>
                <a:latin typeface="+mn-lt"/>
                <a:ea typeface="+mn-ea"/>
                <a:cs typeface="+mn-cs"/>
              </a:rPr>
              <a:t>• Critical contractors - Contractors can be full-time workers supplementing the staff, or part-time workers fulfilling a specific need. </a:t>
            </a:r>
          </a:p>
          <a:p>
            <a:r>
              <a:rPr lang="en-US" sz="1700" i="0" kern="1200" dirty="0" smtClean="0">
                <a:solidFill>
                  <a:schemeClr val="tx1"/>
                </a:solidFill>
                <a:effectLst/>
                <a:latin typeface="+mn-lt"/>
                <a:ea typeface="+mn-ea"/>
                <a:cs typeface="+mn-cs"/>
              </a:rPr>
              <a:t>• Telecommuters—Telecommuters often work from home.</a:t>
            </a:r>
          </a:p>
          <a:p>
            <a:r>
              <a:rPr lang="en-US" sz="1700" i="0" kern="1200" dirty="0" smtClean="0">
                <a:solidFill>
                  <a:schemeClr val="tx1"/>
                </a:solidFill>
                <a:effectLst/>
                <a:latin typeface="+mn-lt"/>
                <a:ea typeface="+mn-ea"/>
                <a:cs typeface="+mn-cs"/>
              </a:rPr>
              <a:t>+ Order of Succession and Delegation of Authority - The BCP would include an order of succession to address these types of situations.</a:t>
            </a:r>
          </a:p>
          <a:p>
            <a:r>
              <a:rPr lang="en-US" sz="1700" i="0" kern="1200" dirty="0" smtClean="0">
                <a:solidFill>
                  <a:schemeClr val="tx1"/>
                </a:solidFill>
                <a:effectLst/>
                <a:latin typeface="+mn-lt"/>
                <a:ea typeface="+mn-ea"/>
                <a:cs typeface="+mn-cs"/>
              </a:rPr>
              <a:t>CEO, Chief information officer (CIO), Vice presidents (VPs) (in the following order: service delivery, sales, marketing), Department directors (in the following order: service delivery, sales, marketing)</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Notification/activation phase - The BCP coordinator declares the notification/activation phase. This is the point when the disruption has occurred or is imminent. The BCP coordinator will still activate the BCP. This ensures that everyone is notified.</a:t>
            </a:r>
          </a:p>
          <a:p>
            <a:r>
              <a:rPr lang="en-US" dirty="0" smtClean="0"/>
              <a:t>+ Notification Procedures - The most important step is to ensure that the BCP coordinator is notified of any disruption or disaster covered by the BCP.</a:t>
            </a:r>
          </a:p>
          <a:p>
            <a:r>
              <a:rPr lang="en-US" dirty="0" smtClean="0"/>
              <a:t>+ Damage Assessment Procedures - The Damage Assessment Team (DAT) is responsible for assessing the damage and reporting the damage to the BCP coordinator. The team’s primary goal is to identify the extent of the damage as quickly as possible. Data is passed to the EMT team lead and the BCP coordinator. The EMT team lead will then make a determination on what to do.</a:t>
            </a:r>
          </a:p>
          <a:p>
            <a:r>
              <a:rPr lang="en-US" dirty="0" smtClean="0"/>
              <a:t>+ Plan Activation - Although the BCP coordinator is responsible for activating the BCP, there are some criteria. In other words, the BCP coordinator doesn’t just make the decision based on a hunch. Specific responsibilities when the plan is activated include:</a:t>
            </a:r>
          </a:p>
          <a:p>
            <a:r>
              <a:rPr lang="en-US" dirty="0" smtClean="0"/>
              <a:t>BCP coordinator, EMT Lead, EMT, DAT Lead, DAT.</a:t>
            </a:r>
          </a:p>
          <a:p>
            <a:r>
              <a:rPr lang="en-US" dirty="0" smtClean="0"/>
              <a:t>+ Alternate Assessment Procedures - In some instances, the DAT may not be able to assess the damage directly. If necessary, the team can do an indirect assessment based on the available information.</a:t>
            </a:r>
          </a:p>
          <a:p>
            <a:r>
              <a:rPr lang="en-US" dirty="0" smtClean="0"/>
              <a:t>+ Personal Location Control Form - Many organizations use a notification roster. This form identifies the name and contact information of appropriate personnel. The primary purpose is to contact personnel when necessary.</a:t>
            </a:r>
          </a:p>
          <a:p>
            <a:r>
              <a:rPr lang="en-US" dirty="0" smtClean="0"/>
              <a:t>- Recovery phase -  When the Technical Recovery Team members go to work. They have several goals, including:</a:t>
            </a:r>
          </a:p>
          <a:p>
            <a:r>
              <a:rPr lang="en-US" dirty="0" smtClean="0"/>
              <a:t>Restore temporary operations to critical systems, repair damage done to original systems, recover damage to original systems.</a:t>
            </a:r>
          </a:p>
          <a:p>
            <a:r>
              <a:rPr lang="en-US" dirty="0" smtClean="0"/>
              <a:t>It’s common for TRT members to use specific disaster recovery plans (DRPs) to recover individual systems. A DRP could be included as an attachment to the BCP:</a:t>
            </a:r>
          </a:p>
          <a:p>
            <a:r>
              <a:rPr lang="en-US" dirty="0" smtClean="0"/>
              <a:t>+ Recovery Planning - The success of the recovery phase is based on the recovery planning done beforehand. Recovery planning often takes the format of a disaster recovery plan (DRP).</a:t>
            </a:r>
          </a:p>
          <a:p>
            <a:r>
              <a:rPr lang="en-US" dirty="0" smtClean="0"/>
              <a:t>+ Recovery Goal - The recovery goal is dependent on several factors. The goal could be to recover a portion of the functionality of a CBF. When a disaster strikes,</a:t>
            </a:r>
          </a:p>
          <a:p>
            <a:r>
              <a:rPr lang="en-US" dirty="0" smtClean="0"/>
              <a:t>it may need to restore all functionality at another location.</a:t>
            </a:r>
          </a:p>
          <a:p>
            <a:r>
              <a:rPr lang="en-US" dirty="0" smtClean="0"/>
              <a:t>+ Technical Recovery Team Lead - The TRT lead will oversee the work done by the TRT. This lead will need to be very familiar with existing DRPs and may even have authored them.</a:t>
            </a:r>
          </a:p>
          <a:p>
            <a:r>
              <a:rPr lang="en-US" dirty="0" smtClean="0"/>
              <a:t>+ Technical Recovery Team - The TRT performs the recovery work. The success of the TRT is often dependent on the advance work done with the DRP.</a:t>
            </a:r>
          </a:p>
          <a:p>
            <a:r>
              <a:rPr lang="en-US" dirty="0" smtClean="0"/>
              <a:t>- Reconstitution phase - This is where you return functions to normal. This includes both the critical functions and the non-mission-essential functions.</a:t>
            </a:r>
          </a:p>
          <a:p>
            <a:r>
              <a:rPr lang="en-US" dirty="0" smtClean="0"/>
              <a:t>This phase begins when one of two things occurs: The damage at the original location is repaired, Management decides to move operations permanently to an alternate location.</a:t>
            </a:r>
          </a:p>
          <a:p>
            <a:r>
              <a:rPr lang="en-US" dirty="0" smtClean="0"/>
              <a:t>+ Original or New Site Restoration - If damage at the original location is extensive, management may decide to move operations. This decision will involve many factors. When moving CBFs from an alternate location back to the original location, you should move the least critical functions first. This helps ensure the most critical functions aren’t interrupted.</a:t>
            </a:r>
          </a:p>
          <a:p>
            <a:r>
              <a:rPr lang="en-US" dirty="0" smtClean="0"/>
              <a:t>+ Concurrent Processing - Concurrent processing has operations running at two separate locations at the same time. This will ensure that the primary location systems are running smoothly.</a:t>
            </a:r>
          </a:p>
          <a:p>
            <a:r>
              <a:rPr lang="en-US" dirty="0" smtClean="0"/>
              <a:t>+ Plan Deactivation - You deactivate the BCP once everything is normalized. </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Plan training - The primary people to train for the BCP are the members of the teams. They should have a good understanding of what their actual responsibilities are when the BCP is activated. The BCP coordinator is responsible for ensuring all personnel are trained.</a:t>
            </a:r>
          </a:p>
          <a:p>
            <a:r>
              <a:rPr lang="en-US" sz="1700" i="0" kern="1200" dirty="0" smtClean="0">
                <a:solidFill>
                  <a:schemeClr val="tx1"/>
                </a:solidFill>
                <a:effectLst/>
                <a:latin typeface="+mn-lt"/>
                <a:ea typeface="+mn-ea"/>
                <a:cs typeface="+mn-cs"/>
              </a:rPr>
              <a:t>Training sessions:</a:t>
            </a:r>
          </a:p>
          <a:p>
            <a:r>
              <a:rPr lang="en-US" sz="1700" i="0" kern="1200" dirty="0" smtClean="0">
                <a:solidFill>
                  <a:schemeClr val="tx1"/>
                </a:solidFill>
                <a:effectLst/>
                <a:latin typeface="+mn-lt"/>
                <a:ea typeface="+mn-ea"/>
                <a:cs typeface="+mn-cs"/>
              </a:rPr>
              <a:t>+ Training session for all teams</a:t>
            </a:r>
          </a:p>
          <a:p>
            <a:r>
              <a:rPr lang="en-US" sz="1700" i="0" kern="1200" dirty="0" smtClean="0">
                <a:solidFill>
                  <a:schemeClr val="tx1"/>
                </a:solidFill>
                <a:effectLst/>
                <a:latin typeface="+mn-lt"/>
                <a:ea typeface="+mn-ea"/>
                <a:cs typeface="+mn-cs"/>
              </a:rPr>
              <a:t>+ EMT Training</a:t>
            </a:r>
          </a:p>
          <a:p>
            <a:r>
              <a:rPr lang="en-US" sz="1700" i="0" kern="1200" dirty="0" smtClean="0">
                <a:solidFill>
                  <a:schemeClr val="tx1"/>
                </a:solidFill>
                <a:effectLst/>
                <a:latin typeface="+mn-lt"/>
                <a:ea typeface="+mn-ea"/>
                <a:cs typeface="+mn-cs"/>
              </a:rPr>
              <a:t>+ DAT Training</a:t>
            </a:r>
          </a:p>
          <a:p>
            <a:r>
              <a:rPr lang="en-US" sz="1700" i="0" kern="1200" dirty="0" smtClean="0">
                <a:solidFill>
                  <a:schemeClr val="tx1"/>
                </a:solidFill>
                <a:effectLst/>
                <a:latin typeface="+mn-lt"/>
                <a:ea typeface="+mn-ea"/>
                <a:cs typeface="+mn-cs"/>
              </a:rPr>
              <a:t>+ TRT Training</a:t>
            </a:r>
          </a:p>
          <a:p>
            <a:r>
              <a:rPr lang="en-US" sz="1700" i="0" kern="1200" dirty="0" smtClean="0">
                <a:solidFill>
                  <a:schemeClr val="tx1"/>
                </a:solidFill>
                <a:effectLst/>
                <a:latin typeface="+mn-lt"/>
                <a:ea typeface="+mn-ea"/>
                <a:cs typeface="+mn-cs"/>
              </a:rPr>
              <a:t>- BCP testing - BCP testing should be completed at least annually. The goal of the testing is to show that the steps within the BCP are achievable. Testing may include the following steps:</a:t>
            </a:r>
          </a:p>
          <a:p>
            <a:r>
              <a:rPr lang="en-US" sz="1700" i="0" kern="1200" dirty="0" smtClean="0">
                <a:solidFill>
                  <a:schemeClr val="tx1"/>
                </a:solidFill>
                <a:effectLst/>
                <a:latin typeface="+mn-lt"/>
                <a:ea typeface="+mn-ea"/>
                <a:cs typeface="+mn-cs"/>
              </a:rPr>
              <a:t>+ Test individual steps within each phase of the BCP</a:t>
            </a:r>
          </a:p>
          <a:p>
            <a:r>
              <a:rPr lang="en-US" sz="1700" i="0" kern="1200" dirty="0" smtClean="0">
                <a:solidFill>
                  <a:schemeClr val="tx1"/>
                </a:solidFill>
                <a:effectLst/>
                <a:latin typeface="+mn-lt"/>
                <a:ea typeface="+mn-ea"/>
                <a:cs typeface="+mn-cs"/>
              </a:rPr>
              <a:t>+ Test all disaster recovery plans</a:t>
            </a:r>
          </a:p>
          <a:p>
            <a:r>
              <a:rPr lang="en-US" sz="1700" i="0" kern="1200" dirty="0" smtClean="0">
                <a:solidFill>
                  <a:schemeClr val="tx1"/>
                </a:solidFill>
                <a:effectLst/>
                <a:latin typeface="+mn-lt"/>
                <a:ea typeface="+mn-ea"/>
                <a:cs typeface="+mn-cs"/>
              </a:rPr>
              <a:t>+  Locate and test alternate resources</a:t>
            </a:r>
          </a:p>
          <a:p>
            <a:r>
              <a:rPr lang="en-US" sz="1700" i="0" kern="1200" dirty="0" smtClean="0">
                <a:solidFill>
                  <a:schemeClr val="tx1"/>
                </a:solidFill>
                <a:effectLst/>
                <a:latin typeface="+mn-lt"/>
                <a:ea typeface="+mn-ea"/>
                <a:cs typeface="+mn-cs"/>
              </a:rPr>
              <a:t>- BCP Test Exercises - The primary purpose of BCP exercises is to show how the BCP will work. BCP exercises should be challenging but realistic. Additionally, tests should present problems that are solvable.</a:t>
            </a:r>
          </a:p>
          <a:p>
            <a:r>
              <a:rPr lang="en-US" sz="1700" i="0" kern="1200" dirty="0" smtClean="0">
                <a:solidFill>
                  <a:schemeClr val="tx1"/>
                </a:solidFill>
                <a:effectLst/>
                <a:latin typeface="+mn-lt"/>
                <a:ea typeface="+mn-ea"/>
                <a:cs typeface="+mn-cs"/>
              </a:rPr>
              <a:t>+ Tabletop Exercises - A tabletop exercise brings all the members together to talk though the process. You can do multiple scenarios as tabletop exercises.</a:t>
            </a:r>
          </a:p>
          <a:p>
            <a:r>
              <a:rPr lang="en-US" sz="1700" i="0" kern="1200" dirty="0" smtClean="0">
                <a:solidFill>
                  <a:schemeClr val="tx1"/>
                </a:solidFill>
                <a:effectLst/>
                <a:latin typeface="+mn-lt"/>
                <a:ea typeface="+mn-ea"/>
                <a:cs typeface="+mn-cs"/>
              </a:rPr>
              <a:t>+ Functional Exercises - A functional exercise evaluates specific functions within the BCP. Functional exercises can be less dramatic and resource intensive. </a:t>
            </a:r>
          </a:p>
          <a:p>
            <a:r>
              <a:rPr lang="en-US" sz="1700" i="0" kern="1200" dirty="0" smtClean="0">
                <a:solidFill>
                  <a:schemeClr val="tx1"/>
                </a:solidFill>
                <a:effectLst/>
                <a:latin typeface="+mn-lt"/>
                <a:ea typeface="+mn-ea"/>
                <a:cs typeface="+mn-cs"/>
              </a:rPr>
              <a:t>+ Full-Scale Exercises - A full-scale exercise is more realistic than either tabletop or functional exercises. It simulates an actual disruption of critical business functions. Team members aren’t sitting around a table discussing what they’d do. Instead, they take action.</a:t>
            </a:r>
          </a:p>
          <a:p>
            <a:r>
              <a:rPr lang="en-US" sz="1700" i="0" kern="1200" dirty="0" smtClean="0">
                <a:solidFill>
                  <a:schemeClr val="tx1"/>
                </a:solidFill>
                <a:effectLst/>
                <a:latin typeface="+mn-lt"/>
                <a:ea typeface="+mn-ea"/>
                <a:cs typeface="+mn-cs"/>
              </a:rPr>
              <a:t>- Plan maintenance - The BCP coordinator is responsible for the BCP plan. This also includes reviews and updates of the BCP. </a:t>
            </a:r>
          </a:p>
          <a:p>
            <a:r>
              <a:rPr lang="en-US" sz="1700" i="0" kern="1200" dirty="0" smtClean="0">
                <a:solidFill>
                  <a:schemeClr val="tx1"/>
                </a:solidFill>
                <a:effectLst/>
                <a:latin typeface="+mn-lt"/>
                <a:ea typeface="+mn-ea"/>
                <a:cs typeface="+mn-cs"/>
              </a:rPr>
              <a:t>There are several specific reasons to update the BCP, such as: Changes to the IT infrastructure, Regular updating such as annually, After testing or exercises</a:t>
            </a:r>
          </a:p>
          <a:p>
            <a:r>
              <a:rPr lang="en-US" sz="1700" i="0" kern="1200" dirty="0" smtClean="0">
                <a:solidFill>
                  <a:schemeClr val="tx1"/>
                </a:solidFill>
                <a:effectLst/>
                <a:latin typeface="+mn-lt"/>
                <a:ea typeface="+mn-ea"/>
                <a:cs typeface="+mn-cs"/>
              </a:rPr>
              <a:t>+ BCP Plan Revisions Tracking - All revisions to the BCP need to be documented. This ensures that people can easily tell if the document has been modified, and they have the most up-to-date version. In addition to documenting the change in the version control page, you should also ensure that all relevant parties know about the change. </a:t>
            </a:r>
          </a:p>
          <a:p>
            <a:r>
              <a:rPr lang="en-US" sz="1700" i="0" kern="1200" dirty="0" smtClean="0">
                <a:solidFill>
                  <a:schemeClr val="tx1"/>
                </a:solidFill>
                <a:effectLst/>
                <a:latin typeface="+mn-lt"/>
                <a:ea typeface="+mn-ea"/>
                <a:cs typeface="+mn-cs"/>
              </a:rPr>
              <a:t>+ BCP Updates Based on Changes Within the IT Infrastructure - Organizations that have change management procedures in place make this review much easier. The BCP coordinator can simply review approved change requests periodically to determine when changes have occurred. It’s also possible to include a check item in the change management review. </a:t>
            </a:r>
          </a:p>
          <a:p>
            <a:r>
              <a:rPr lang="en-US" sz="1700" i="0" kern="1200" dirty="0" smtClean="0">
                <a:solidFill>
                  <a:schemeClr val="tx1"/>
                </a:solidFill>
                <a:effectLst/>
                <a:latin typeface="+mn-lt"/>
                <a:ea typeface="+mn-ea"/>
                <a:cs typeface="+mn-cs"/>
              </a:rPr>
              <a:t>+ BCP Annual Updates and Content Refreshment - The BCP coordinator is responsible for reviewing the BCP at least annually, even if there are no known changes. This review ensures the BCP still addresses and meets all of the organization’s requirements. It includes a review of the BIA to ensure that</a:t>
            </a:r>
          </a:p>
          <a:p>
            <a:r>
              <a:rPr lang="en-US" sz="1700" i="0" kern="1200" dirty="0" smtClean="0">
                <a:solidFill>
                  <a:schemeClr val="tx1"/>
                </a:solidFill>
                <a:effectLst/>
                <a:latin typeface="+mn-lt"/>
                <a:ea typeface="+mn-ea"/>
                <a:cs typeface="+mn-cs"/>
              </a:rPr>
              <a:t>critical business functions haven’t been modified and are still considered critical. It includes operational and security requirements. It includes a review of any of the</a:t>
            </a:r>
          </a:p>
          <a:p>
            <a:r>
              <a:rPr lang="en-US" sz="1700" i="0" kern="1200" dirty="0" smtClean="0">
                <a:solidFill>
                  <a:schemeClr val="tx1"/>
                </a:solidFill>
                <a:effectLst/>
                <a:latin typeface="+mn-lt"/>
                <a:ea typeface="+mn-ea"/>
                <a:cs typeface="+mn-cs"/>
              </a:rPr>
              <a:t>individual processes, such as recalls, and more technical procedures such as DRPs.</a:t>
            </a:r>
          </a:p>
          <a:p>
            <a:r>
              <a:rPr lang="en-US" sz="1700" i="0" kern="1200" dirty="0" smtClean="0">
                <a:solidFill>
                  <a:schemeClr val="tx1"/>
                </a:solidFill>
                <a:effectLst/>
                <a:latin typeface="+mn-lt"/>
                <a:ea typeface="+mn-ea"/>
                <a:cs typeface="+mn-cs"/>
              </a:rPr>
              <a:t>+ BCP Testing - The review of the BCP should also include information from training, testing, and exercises. You’ll learn a lot of valuable information during each of these activities. Some of the procedures in the BCP will work well. Others will need to be improved by updating the BCP</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7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Complete the BIA early - Ensure the BIA is done early in the process for the BCP.</a:t>
            </a:r>
          </a:p>
          <a:p>
            <a:r>
              <a:rPr lang="en-US" dirty="0" smtClean="0"/>
              <a:t>- Exercise caution when returning functionality from alternate locations - When restoring functionality from an alternate location to the primary location, consider these best practices:</a:t>
            </a:r>
          </a:p>
          <a:p>
            <a:r>
              <a:rPr lang="en-US" dirty="0" smtClean="0"/>
              <a:t>+ Restore least critical functions first to the primary location. This allows you to get the bugs out of the process without affecting critical functions.</a:t>
            </a:r>
          </a:p>
          <a:p>
            <a:r>
              <a:rPr lang="en-US" dirty="0" smtClean="0"/>
              <a:t>+ Use concurrent processing after a disruption. </a:t>
            </a:r>
          </a:p>
          <a:p>
            <a:r>
              <a:rPr lang="en-US" dirty="0" smtClean="0"/>
              <a:t>- Review and update the BCP regularly - The BCP coordinator should review and update the BCP at least annually.</a:t>
            </a:r>
          </a:p>
          <a:p>
            <a:r>
              <a:rPr lang="en-US" dirty="0" smtClean="0"/>
              <a:t>- Test all the individual pieces of the plan - This includes basic procedures, such as recalls. It also includes the more detailed procedures documented in DRPs.</a:t>
            </a:r>
          </a:p>
          <a:p>
            <a:r>
              <a:rPr lang="en-US" dirty="0" smtClean="0"/>
              <a:t>- Exercise the plan - Verify the plan works by performing test exercises. These exercises should not affect normal operations.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Mitigating Risk with a Business Continuity Plan</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Best Practices for </a:t>
            </a:r>
            <a:r>
              <a:rPr lang="en-US" dirty="0" smtClean="0">
                <a:solidFill>
                  <a:srgbClr val="00B0F0"/>
                </a:solidFill>
              </a:rPr>
              <a:t>Implementing</a:t>
            </a:r>
            <a:br>
              <a:rPr lang="en-US" dirty="0" smtClean="0">
                <a:solidFill>
                  <a:srgbClr val="00B0F0"/>
                </a:solidFill>
              </a:rPr>
            </a:br>
            <a:r>
              <a:rPr lang="en-US" dirty="0" smtClean="0">
                <a:solidFill>
                  <a:srgbClr val="00B0F0"/>
                </a:solidFill>
              </a:rPr>
              <a:t>a </a:t>
            </a:r>
            <a:r>
              <a:rPr lang="en-US" dirty="0">
                <a:solidFill>
                  <a:srgbClr val="00B0F0"/>
                </a:solidFill>
              </a:rPr>
              <a:t>BCP for Your Organization</a:t>
            </a:r>
          </a:p>
        </p:txBody>
      </p:sp>
      <p:sp>
        <p:nvSpPr>
          <p:cNvPr id="2" name="Content Placeholder 1"/>
          <p:cNvSpPr>
            <a:spLocks noGrp="1"/>
          </p:cNvSpPr>
          <p:nvPr>
            <p:ph idx="1"/>
          </p:nvPr>
        </p:nvSpPr>
        <p:spPr>
          <a:xfrm>
            <a:off x="731520" y="2225040"/>
            <a:ext cx="13167360" cy="4632960"/>
          </a:xfrm>
        </p:spPr>
        <p:txBody>
          <a:bodyPr/>
          <a:lstStyle/>
          <a:p>
            <a:r>
              <a:rPr lang="en-US" dirty="0" smtClean="0"/>
              <a:t>Completing </a:t>
            </a:r>
            <a:r>
              <a:rPr lang="en-US" dirty="0"/>
              <a:t>the BIA early</a:t>
            </a:r>
          </a:p>
          <a:p>
            <a:r>
              <a:rPr lang="en-US" dirty="0" smtClean="0"/>
              <a:t>Exercising </a:t>
            </a:r>
            <a:r>
              <a:rPr lang="en-US" dirty="0"/>
              <a:t>caution when returning functionality from alternate locations</a:t>
            </a:r>
          </a:p>
          <a:p>
            <a:r>
              <a:rPr lang="en-US" dirty="0" smtClean="0"/>
              <a:t>Reviewing </a:t>
            </a:r>
            <a:r>
              <a:rPr lang="en-US" dirty="0"/>
              <a:t>and update the BCP regularly</a:t>
            </a:r>
          </a:p>
          <a:p>
            <a:r>
              <a:rPr lang="en-US" dirty="0" smtClean="0"/>
              <a:t>Testing </a:t>
            </a:r>
            <a:r>
              <a:rPr lang="en-US" dirty="0"/>
              <a:t>all the individual pieces of the plan</a:t>
            </a:r>
          </a:p>
          <a:p>
            <a:r>
              <a:rPr lang="en-US" dirty="0" smtClean="0"/>
              <a:t>Exercising </a:t>
            </a:r>
            <a:r>
              <a:rPr lang="en-US" dirty="0"/>
              <a:t>the plan</a:t>
            </a:r>
          </a:p>
        </p:txBody>
      </p:sp>
    </p:spTree>
    <p:extLst>
      <p:ext uri="{BB962C8B-B14F-4D97-AF65-F5344CB8AC3E}">
        <p14:creationId xmlns:p14="http://schemas.microsoft.com/office/powerpoint/2010/main" val="2025285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Business </a:t>
            </a:r>
            <a:r>
              <a:rPr lang="en-US" dirty="0"/>
              <a:t>continuity plan (BCP</a:t>
            </a:r>
            <a:r>
              <a:rPr lang="en-US" dirty="0" smtClean="0"/>
              <a:t>) </a:t>
            </a:r>
            <a:endParaRPr lang="en-US" dirty="0"/>
          </a:p>
          <a:p>
            <a:r>
              <a:rPr lang="en-US" dirty="0" smtClean="0"/>
              <a:t>Elements </a:t>
            </a:r>
            <a:r>
              <a:rPr lang="en-US" dirty="0"/>
              <a:t>of a </a:t>
            </a:r>
            <a:r>
              <a:rPr lang="en-US" dirty="0" smtClean="0"/>
              <a:t>BCP</a:t>
            </a:r>
            <a:endParaRPr lang="en-US" dirty="0"/>
          </a:p>
          <a:p>
            <a:r>
              <a:rPr lang="en-US" dirty="0" smtClean="0"/>
              <a:t>BCP as a mitigation of organizational risks</a:t>
            </a:r>
            <a:endParaRPr lang="en-US" dirty="0"/>
          </a:p>
          <a:p>
            <a:r>
              <a:rPr lang="en-US" dirty="0" smtClean="0"/>
              <a:t>Best </a:t>
            </a:r>
            <a:r>
              <a:rPr lang="en-US" dirty="0"/>
              <a:t>practices for implementing a </a:t>
            </a:r>
            <a:r>
              <a:rPr lang="en-US" dirty="0" smtClean="0"/>
              <a:t>BCP</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65044"/>
            <a:ext cx="13167360" cy="5431156"/>
          </a:xfrm>
        </p:spPr>
        <p:txBody>
          <a:bodyPr/>
          <a:lstStyle/>
          <a:p>
            <a:r>
              <a:rPr lang="en-US" dirty="0"/>
              <a:t>Plan designed to help an organization continue to operate during and after a disruption.</a:t>
            </a:r>
          </a:p>
          <a:p>
            <a:r>
              <a:rPr lang="en-US" dirty="0"/>
              <a:t>The scope of the BCP includes a global view of the </a:t>
            </a:r>
            <a:r>
              <a:rPr lang="en-US" dirty="0" smtClean="0"/>
              <a:t>organization.</a:t>
            </a:r>
          </a:p>
          <a:p>
            <a:pPr lvl="1"/>
            <a:r>
              <a:rPr lang="en-US" dirty="0" smtClean="0"/>
              <a:t>the </a:t>
            </a:r>
            <a:r>
              <a:rPr lang="en-US" dirty="0"/>
              <a:t>IT systems, the facilities, and the personnel.</a:t>
            </a:r>
          </a:p>
          <a:p>
            <a:r>
              <a:rPr lang="en-US" dirty="0"/>
              <a:t>The BCP then identifies the elements that are mission-critical and need to continue to operate.</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What Is a Business Continuity Plan (BCP)?</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Overall Steps of a BCP</a:t>
            </a:r>
          </a:p>
        </p:txBody>
      </p:sp>
      <p:sp>
        <p:nvSpPr>
          <p:cNvPr id="2" name="Content Placeholder 1"/>
          <p:cNvSpPr>
            <a:spLocks noGrp="1"/>
          </p:cNvSpPr>
          <p:nvPr>
            <p:ph idx="1"/>
          </p:nvPr>
        </p:nvSpPr>
        <p:spPr/>
        <p:txBody>
          <a:bodyPr/>
          <a:lstStyle/>
          <a:p>
            <a:r>
              <a:rPr lang="en-US" dirty="0"/>
              <a:t>Charter the BCP and create BCP scope statements.</a:t>
            </a:r>
          </a:p>
          <a:p>
            <a:r>
              <a:rPr lang="en-US" dirty="0"/>
              <a:t>Complete business impact analysis (BIA).</a:t>
            </a:r>
          </a:p>
          <a:p>
            <a:r>
              <a:rPr lang="en-US" dirty="0"/>
              <a:t>Identify countermeasures and controls.</a:t>
            </a:r>
          </a:p>
          <a:p>
            <a:r>
              <a:rPr lang="en-US" dirty="0"/>
              <a:t>Develop individual disaster recovery plans (</a:t>
            </a:r>
            <a:r>
              <a:rPr lang="en-US" dirty="0">
                <a:solidFill>
                  <a:srgbClr val="00B0F0"/>
                </a:solidFill>
              </a:rPr>
              <a:t>DRP</a:t>
            </a:r>
            <a:r>
              <a:rPr lang="en-US" dirty="0"/>
              <a:t>s).</a:t>
            </a:r>
          </a:p>
          <a:p>
            <a:r>
              <a:rPr lang="en-US" dirty="0"/>
              <a:t>Provide training.</a:t>
            </a:r>
          </a:p>
          <a:p>
            <a:r>
              <a:rPr lang="en-US" dirty="0"/>
              <a:t>Test and exercise plans.</a:t>
            </a:r>
          </a:p>
          <a:p>
            <a:r>
              <a:rPr lang="en-US" dirty="0"/>
              <a:t>Maintain and update plans.</a:t>
            </a:r>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33400"/>
            <a:ext cx="13167360" cy="1371600"/>
          </a:xfrm>
        </p:spPr>
        <p:txBody>
          <a:bodyPr/>
          <a:lstStyle/>
          <a:p>
            <a:r>
              <a:rPr lang="en-US" dirty="0" smtClean="0">
                <a:solidFill>
                  <a:srgbClr val="00B0F0"/>
                </a:solidFill>
              </a:rPr>
              <a:t>Elements of a BCP</a:t>
            </a:r>
            <a:endParaRPr lang="en-US" dirty="0">
              <a:solidFill>
                <a:srgbClr val="00B0F0"/>
              </a:solidFill>
            </a:endParaRPr>
          </a:p>
        </p:txBody>
      </p:sp>
      <p:sp>
        <p:nvSpPr>
          <p:cNvPr id="2" name="Content Placeholder 1"/>
          <p:cNvSpPr>
            <a:spLocks noGrp="1"/>
          </p:cNvSpPr>
          <p:nvPr>
            <p:ph idx="1"/>
          </p:nvPr>
        </p:nvSpPr>
        <p:spPr>
          <a:xfrm>
            <a:off x="731520" y="2225040"/>
            <a:ext cx="13167360" cy="4632960"/>
          </a:xfrm>
        </p:spPr>
        <p:txBody>
          <a:bodyPr/>
          <a:lstStyle/>
          <a:p>
            <a:r>
              <a:rPr lang="en-US" dirty="0"/>
              <a:t>Purpose</a:t>
            </a:r>
          </a:p>
          <a:p>
            <a:r>
              <a:rPr lang="en-US" dirty="0"/>
              <a:t>Scope</a:t>
            </a:r>
          </a:p>
          <a:p>
            <a:r>
              <a:rPr lang="en-US" dirty="0"/>
              <a:t>Assumptions and planning principles</a:t>
            </a:r>
          </a:p>
        </p:txBody>
      </p:sp>
    </p:spTree>
    <p:extLst>
      <p:ext uri="{BB962C8B-B14F-4D97-AF65-F5344CB8AC3E}">
        <p14:creationId xmlns:p14="http://schemas.microsoft.com/office/powerpoint/2010/main" val="25107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BCP (cont.)</a:t>
            </a:r>
          </a:p>
        </p:txBody>
      </p:sp>
      <p:sp>
        <p:nvSpPr>
          <p:cNvPr id="2" name="Content Placeholder 1"/>
          <p:cNvSpPr>
            <a:spLocks noGrp="1"/>
          </p:cNvSpPr>
          <p:nvPr>
            <p:ph idx="1"/>
          </p:nvPr>
        </p:nvSpPr>
        <p:spPr>
          <a:xfrm>
            <a:off x="731520" y="2225040"/>
            <a:ext cx="13167360" cy="4556760"/>
          </a:xfrm>
        </p:spPr>
        <p:txBody>
          <a:bodyPr>
            <a:normAutofit/>
          </a:bodyPr>
          <a:lstStyle/>
          <a:p>
            <a:r>
              <a:rPr lang="en-US" dirty="0" smtClean="0"/>
              <a:t>System description and architecture</a:t>
            </a:r>
          </a:p>
          <a:p>
            <a:r>
              <a:rPr lang="en-US" dirty="0" smtClean="0"/>
              <a:t>Responsibilities</a:t>
            </a:r>
            <a:endParaRPr lang="en-US" dirty="0"/>
          </a:p>
        </p:txBody>
      </p:sp>
    </p:spTree>
    <p:extLst>
      <p:ext uri="{BB962C8B-B14F-4D97-AF65-F5344CB8AC3E}">
        <p14:creationId xmlns:p14="http://schemas.microsoft.com/office/powerpoint/2010/main" val="115918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BCP (cont.)</a:t>
            </a:r>
          </a:p>
        </p:txBody>
      </p:sp>
      <p:sp>
        <p:nvSpPr>
          <p:cNvPr id="2" name="Content Placeholder 1"/>
          <p:cNvSpPr>
            <a:spLocks noGrp="1"/>
          </p:cNvSpPr>
          <p:nvPr>
            <p:ph idx="1"/>
          </p:nvPr>
        </p:nvSpPr>
        <p:spPr>
          <a:xfrm>
            <a:off x="731520" y="2225040"/>
            <a:ext cx="13167360" cy="4480560"/>
          </a:xfrm>
        </p:spPr>
        <p:txBody>
          <a:bodyPr/>
          <a:lstStyle/>
          <a:p>
            <a:r>
              <a:rPr lang="en-US" dirty="0"/>
              <a:t>Notification/activation phase</a:t>
            </a:r>
          </a:p>
          <a:p>
            <a:r>
              <a:rPr lang="en-US" dirty="0"/>
              <a:t>Recovery phase</a:t>
            </a:r>
          </a:p>
          <a:p>
            <a:r>
              <a:rPr lang="en-US" dirty="0"/>
              <a:t>Reconstitution phase</a:t>
            </a:r>
          </a:p>
        </p:txBody>
      </p:sp>
    </p:spTree>
    <p:extLst>
      <p:ext uri="{BB962C8B-B14F-4D97-AF65-F5344CB8AC3E}">
        <p14:creationId xmlns:p14="http://schemas.microsoft.com/office/powerpoint/2010/main" val="124622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BCP (cont.)</a:t>
            </a:r>
          </a:p>
        </p:txBody>
      </p:sp>
      <p:sp>
        <p:nvSpPr>
          <p:cNvPr id="2" name="Content Placeholder 1"/>
          <p:cNvSpPr>
            <a:spLocks noGrp="1"/>
          </p:cNvSpPr>
          <p:nvPr>
            <p:ph idx="1"/>
          </p:nvPr>
        </p:nvSpPr>
        <p:spPr>
          <a:xfrm>
            <a:off x="731520" y="2225040"/>
            <a:ext cx="13167360" cy="4099560"/>
          </a:xfrm>
        </p:spPr>
        <p:txBody>
          <a:bodyPr>
            <a:noAutofit/>
          </a:bodyPr>
          <a:lstStyle/>
          <a:p>
            <a:r>
              <a:rPr lang="en-US" dirty="0"/>
              <a:t>Plan training, testing, and </a:t>
            </a:r>
            <a:r>
              <a:rPr lang="en-US" dirty="0" smtClean="0"/>
              <a:t>exercises</a:t>
            </a:r>
            <a:endParaRPr lang="en-US" dirty="0"/>
          </a:p>
          <a:p>
            <a:r>
              <a:rPr lang="en-US" dirty="0"/>
              <a:t>Plan maintenance</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208433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How Does a BCP Mitigate an Organization’s Risk?</a:t>
            </a:r>
          </a:p>
        </p:txBody>
      </p:sp>
      <p:sp>
        <p:nvSpPr>
          <p:cNvPr id="2" name="Content Placeholder 1"/>
          <p:cNvSpPr>
            <a:spLocks noGrp="1"/>
          </p:cNvSpPr>
          <p:nvPr>
            <p:ph idx="1"/>
          </p:nvPr>
        </p:nvSpPr>
        <p:spPr>
          <a:xfrm>
            <a:off x="731520" y="2417444"/>
            <a:ext cx="13167360" cy="3983356"/>
          </a:xfrm>
        </p:spPr>
        <p:txBody>
          <a:bodyPr/>
          <a:lstStyle/>
          <a:p>
            <a:r>
              <a:rPr lang="en-US" dirty="0"/>
              <a:t>By ensuring that the organization is better prepared for disasters.</a:t>
            </a:r>
          </a:p>
          <a:p>
            <a:r>
              <a:rPr lang="en-US" dirty="0" smtClean="0"/>
              <a:t>Helping </a:t>
            </a:r>
            <a:r>
              <a:rPr lang="en-US" dirty="0"/>
              <a:t>an organization plan and train for disasters. </a:t>
            </a:r>
          </a:p>
        </p:txBody>
      </p:sp>
    </p:spTree>
    <p:extLst>
      <p:ext uri="{BB962C8B-B14F-4D97-AF65-F5344CB8AC3E}">
        <p14:creationId xmlns:p14="http://schemas.microsoft.com/office/powerpoint/2010/main" val="995912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2608</Words>
  <Application>Microsoft Office PowerPoint</Application>
  <PresentationFormat>Custom</PresentationFormat>
  <Paragraphs>161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Tahoma</vt:lpstr>
      <vt:lpstr>Office Theme</vt:lpstr>
      <vt:lpstr>Mitigating Risk with a Business Continuity Plan</vt:lpstr>
      <vt:lpstr>Objectives</vt:lpstr>
      <vt:lpstr>What Is a Business Continuity Plan (BCP)?</vt:lpstr>
      <vt:lpstr>Overall Steps of a BCP</vt:lpstr>
      <vt:lpstr>Elements of a BCP</vt:lpstr>
      <vt:lpstr>Elements of a BCP (cont.)</vt:lpstr>
      <vt:lpstr>Elements of a BCP (cont.)</vt:lpstr>
      <vt:lpstr>Elements of a BCP (cont.)</vt:lpstr>
      <vt:lpstr>How Does a BCP Mitigate an Organization’s Risk?</vt:lpstr>
      <vt:lpstr>Best Practices for Implementing a BCP for Your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39</cp:revision>
  <dcterms:created xsi:type="dcterms:W3CDTF">2006-08-16T00:00:00Z</dcterms:created>
  <dcterms:modified xsi:type="dcterms:W3CDTF">2018-01-07T16:21:13Z</dcterms:modified>
</cp:coreProperties>
</file>