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1" r:id="rId4"/>
    <p:sldId id="262" r:id="rId5"/>
    <p:sldId id="282" r:id="rId6"/>
    <p:sldId id="284" r:id="rId7"/>
    <p:sldId id="286" r:id="rId8"/>
    <p:sldId id="287" r:id="rId9"/>
    <p:sldId id="288" r:id="rId10"/>
    <p:sldId id="290" r:id="rId11"/>
    <p:sldId id="291" r:id="rId12"/>
    <p:sldId id="292" r:id="rId13"/>
    <p:sldId id="293" r:id="rId14"/>
    <p:sldId id="294" r:id="rId15"/>
    <p:sldId id="295" r:id="rId16"/>
    <p:sldId id="296" r:id="rId17"/>
    <p:sldId id="297" r:id="rId18"/>
    <p:sldId id="298" r:id="rId19"/>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1921" autoAdjust="0"/>
  </p:normalViewPr>
  <p:slideViewPr>
    <p:cSldViewPr>
      <p:cViewPr varScale="1">
        <p:scale>
          <a:sx n="57" d="100"/>
          <a:sy n="57" d="100"/>
        </p:scale>
        <p:origin x="996" y="7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happen. You can’t prevent them. The best you can do is prepare for them. A disaster recovery plan (DRP) helps organizations  prepare for disasters. When they strike, the DRP mitigates the short-term and long-term damage. </a:t>
            </a:r>
          </a:p>
          <a:p>
            <a:r>
              <a:rPr lang="en-US" dirty="0" smtClean="0"/>
              <a:t>When developing a DRP, there are several factors to consider that are critical to its success. This includes elements that must be provided by management. It includes what the DRP developers need. It also includes an understanding of several primary concerns. These primary concerns include recovery time objectives and the need for alternate locations. Every DRP must have a budget. Without any funding, the DRP is sure to fail.</a:t>
            </a:r>
          </a:p>
          <a:p>
            <a:r>
              <a:rPr lang="en-US" dirty="0" smtClean="0"/>
              <a:t>DRPs can have different elements within them. However, several elements are commonly included. DRPs start by defining the purpose and scope of the DRP. They identify what disasters the DRP will address. DRPs also include detailed steps and procedures that identify how to recover the organization in response to a disaster. Once they are written, DRPs need to be tested. Additionally, they need to be regularly reviewed and updated. This chapter covers all of these concepts.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Reason for planning - The scope and purpose sections address the reasons for the DR. They address personnel safety and the critical business functions.</a:t>
            </a:r>
          </a:p>
          <a:p>
            <a:r>
              <a:rPr lang="en-US" dirty="0" smtClean="0"/>
              <a:t>- Recognition - When the disaster is recognized, it is "declared." Personnel are notified and a decision is made to activate the plan.</a:t>
            </a:r>
          </a:p>
          <a:p>
            <a:r>
              <a:rPr lang="en-US" dirty="0" smtClean="0"/>
              <a:t>- Reaction - Management and DR personnel respond to the emergency. They assess damage and decide which steps to take next.</a:t>
            </a:r>
          </a:p>
          <a:p>
            <a:r>
              <a:rPr lang="en-US" dirty="0" smtClean="0"/>
              <a:t>- Recovery - DR personnel follow procedures to recover critical systems. If necessary, they activate alternate locations.</a:t>
            </a:r>
          </a:p>
          <a:p>
            <a:r>
              <a:rPr lang="en-US" dirty="0" smtClean="0"/>
              <a:t>- Restoration - DR personnel restore CBFs to full operation. This can include restoration of facility resources, such as power. It includes restoration of connectivity such as local area network (LAN) and WAN connections. It also includes restoration of the systems that support the CBFs.</a:t>
            </a:r>
          </a:p>
          <a:p>
            <a:r>
              <a:rPr lang="en-US" dirty="0" smtClean="0"/>
              <a:t>- Return to normal - After the disaster has passed, DR personnel return the systems to normal operations. This could include moving from generator power to commercial power. It could entail moving functions from the alternate location back to the primary location.</a:t>
            </a:r>
          </a:p>
          <a:p>
            <a:r>
              <a:rPr lang="en-US" dirty="0" smtClean="0"/>
              <a:t>- Rest and relax - Ensure your DRP responders have time off after the incident. Take time to thank the people who helped the organization survive the disaster.</a:t>
            </a:r>
          </a:p>
          <a:p>
            <a:r>
              <a:rPr lang="en-US" dirty="0" smtClean="0"/>
              <a:t>- Re-evaluate and re-document - Identify the things that went well and the things that can be improved. Document any lessons learned. Review any weaknesses or deficiencies in the plan. Use this data to update the plan.</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75308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Purpose</a:t>
            </a:r>
          </a:p>
          <a:p>
            <a:r>
              <a:rPr lang="en-US" dirty="0" smtClean="0"/>
              <a:t>The DRP starts with a simple statement identifying its purpose. DRPs are often written to support an individual function, service, or system. You could write a DRP to restore a single database server to functionality after a disaster. It would include the steps necessary to recover the database server after the failure.</a:t>
            </a:r>
          </a:p>
          <a:p>
            <a:r>
              <a:rPr lang="en-US" dirty="0" smtClean="0"/>
              <a:t>The purpose of the DRP needs to be defined early in the process and included in the final product. When considering the purpose, you should consider the following activities:</a:t>
            </a:r>
          </a:p>
          <a:p>
            <a:r>
              <a:rPr lang="en-US" dirty="0" smtClean="0"/>
              <a:t>+ Recovery - Immediately after a disruption in services, you should be able to recover a system. This includes a complete system rebuild, if necessary. It also includes recovery of all the data. The RTO defines the maximum length of time this should take.</a:t>
            </a:r>
          </a:p>
          <a:p>
            <a:r>
              <a:rPr lang="en-US" dirty="0" smtClean="0"/>
              <a:t>+ Sustaining business operations - CBFs need to continue to operate even during a disaster. You can use multiple methods to ensure these CBFs can continue. This could include a fully redundant data center, alternate locations, or redundant data sites. The method used should match the needs of the service and the available budget.</a:t>
            </a:r>
          </a:p>
          <a:p>
            <a:r>
              <a:rPr lang="en-US" dirty="0" smtClean="0"/>
              <a:t>+ Normalization - Once the disaster has passed, the systems need to be normalized. This means different things depending on what was done to sustain business operations. For example, if you used alternate locations, normalization includes moving the CBFs back to the original location.</a:t>
            </a:r>
          </a:p>
          <a:p>
            <a:r>
              <a:rPr lang="en-US" dirty="0" smtClean="0"/>
              <a:t>- Scope</a:t>
            </a:r>
          </a:p>
          <a:p>
            <a:r>
              <a:rPr lang="en-US" dirty="0" smtClean="0"/>
              <a:t>The scope of any project helps identify the boundaries. It helps all parties understand what is covered and what is not covered. Without an identified scope, well-meaning people can cause the project to grow and expand. This is commonly known as scope creep.</a:t>
            </a:r>
          </a:p>
          <a:p>
            <a:r>
              <a:rPr lang="en-US" dirty="0" smtClean="0"/>
              <a:t>The purpose of the DRP drives the scope. In other words, based on the purpose of the DRP, you can identify what elements should be included and what should not. Although the included elements may be obvious to some, you would still identify them in the DRP.</a:t>
            </a:r>
          </a:p>
          <a:p>
            <a:r>
              <a:rPr lang="en-US" dirty="0" smtClean="0"/>
              <a:t>When developing the scope, you should consider the following areas:</a:t>
            </a:r>
          </a:p>
          <a:p>
            <a:r>
              <a:rPr lang="en-US" dirty="0" smtClean="0"/>
              <a:t>+ Hardware - Hardware includes servers and network devices necessary to support them. You may want to ensure that replacement servers are available on-site or at another location. You may also need to include support equipment. This can be generic office equipment or spare parts for the critical servers.</a:t>
            </a:r>
          </a:p>
          <a:p>
            <a:r>
              <a:rPr lang="en-US" dirty="0" smtClean="0"/>
              <a:t>+ Software - All software needed to support the CBFs needs to be considered. This includes operating systems and applications. Many organizations use imaging technologies. An “image” is an exact replica of a computer’s operating system, applications, settings, and other files. IT personnel might capture an image of a generic server every few months. When a system crashes, IT personnel use this image to quickly restore a server’s operations.</a:t>
            </a:r>
          </a:p>
          <a:p>
            <a:r>
              <a:rPr lang="en-US" dirty="0" smtClean="0"/>
              <a:t>+ Data - Data considerations are essential to include in the scope of the plan. This includes a backup plan that identifies backups and restores if data is needed for CBFs. The recovery point objectives (RPOs) identify the amount of data loss that is acceptable. The RPO depends on the value of the data.</a:t>
            </a:r>
          </a:p>
          <a:p>
            <a:r>
              <a:rPr lang="en-US" dirty="0" smtClean="0"/>
              <a:t>+ Connectivity - Connectivity to the service consumers should also be included. This could include users, managers, and customers, depending on who the consumers are. Connectivity could be redundant Internet service provider (ISP) links to the Internet or redundant WAN links.</a:t>
            </a:r>
          </a:p>
          <a:p>
            <a:r>
              <a:rPr lang="en-US" dirty="0" smtClean="0"/>
              <a:t>- Disaster/emergency declaration</a:t>
            </a:r>
          </a:p>
          <a:p>
            <a:r>
              <a:rPr lang="en-US" dirty="0" smtClean="0"/>
              <a:t>When a disaster or emergency occurs, or is imminent, the DRP is implemented. As a reminder, the DRP is a part of the BCP. Usually, the overall BCP is activated first. Then, based on what the DRP does, the DRP is activated to support the overall BCP.</a:t>
            </a:r>
          </a:p>
          <a:p>
            <a:r>
              <a:rPr lang="en-US" dirty="0" smtClean="0"/>
              <a:t>The point is that the DRP should clearly state what causes it to be activated. Activation could result in the recall of personnel and the movement of equipment. When it’s time to take these steps, by all means do so. However, taking these steps before they are necessary can result in wasted money.</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164475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Communications</a:t>
            </a:r>
          </a:p>
          <a:p>
            <a:r>
              <a:rPr lang="en-US" dirty="0" smtClean="0"/>
              <a:t>Several communications elements are important to the success of a DRP. These include:</a:t>
            </a:r>
          </a:p>
          <a:p>
            <a:r>
              <a:rPr lang="en-US" dirty="0" smtClean="0"/>
              <a:t>+ Recall - The DRP should identify all personnel who should be notified when the DRP is activated. This includes any personnel who have any responsibilities within the DRP. It also includes senior management personnel. Phone trees are often included as part of the BCP and can be used for this purpose.</a:t>
            </a:r>
          </a:p>
          <a:p>
            <a:r>
              <a:rPr lang="en-US" dirty="0" smtClean="0"/>
              <a:t>+  Users - Users may need to be notified if the DRP affects them. For example, critical business operations may not include some routine functions that users expect. They should be notified about what services are not available due to the disaster. You can do this notification before the disaster, with a reminder to the user during the disruption.</a:t>
            </a:r>
          </a:p>
          <a:p>
            <a:r>
              <a:rPr lang="en-US" dirty="0" smtClean="0"/>
              <a:t>+  Customers—If the disruption affects customers, they should be notified. For example, an online Web site may be moved to an alternate location, causing it to be down for a short period. The Web site could post a single page indicating that the DRP is being implemented in response to a disaster and that the Web site will be operational again within a specific time. Customers will understand this much better than an error message when they try to visit the Web site.</a:t>
            </a:r>
          </a:p>
          <a:p>
            <a:r>
              <a:rPr lang="en-US" dirty="0" smtClean="0"/>
              <a:t>+ Communications plan - DRPs often include both primary and alternate communications plans. These ensure that personnel are able to communicate during an outage. The plans may be IT-based, such as e-mail or instant messenger. They could include cell phones or walkie-talkies.</a:t>
            </a:r>
          </a:p>
          <a:p>
            <a:r>
              <a:rPr lang="en-US" dirty="0" smtClean="0"/>
              <a:t>- Emergency response</a:t>
            </a:r>
          </a:p>
          <a:p>
            <a:r>
              <a:rPr lang="en-US" dirty="0" smtClean="0"/>
              <a:t>The DRP could include an emergency response element. This is used for short-fused disasters. Emergency response steps could include:</a:t>
            </a:r>
          </a:p>
          <a:p>
            <a:r>
              <a:rPr lang="en-US" dirty="0" smtClean="0"/>
              <a:t>+ Recall and notification of personnel</a:t>
            </a:r>
          </a:p>
          <a:p>
            <a:r>
              <a:rPr lang="en-US" dirty="0" smtClean="0"/>
              <a:t>+ Damage assessment</a:t>
            </a:r>
          </a:p>
          <a:p>
            <a:r>
              <a:rPr lang="en-US" dirty="0" smtClean="0"/>
              <a:t>+ Plan activation</a:t>
            </a:r>
          </a:p>
          <a:p>
            <a:r>
              <a:rPr lang="en-US" dirty="0" smtClean="0"/>
              <a:t>The DRP also identifies other activities to take in response to the disaster.</a:t>
            </a:r>
          </a:p>
          <a:p>
            <a:r>
              <a:rPr lang="en-US" dirty="0" smtClean="0"/>
              <a:t>A primary activity of any DRP is ensuring that personnel safety has been addressed. Ensuring personnel safety and the protection of life should always be at the forefront of any DRP. In other words, the clear message should be people first, things next. If you have warning of the disaster, activities may include preparing the environment. This is possible with weather-related events, such as hurricanes and other serious storms. However, many other disasters don’t provide any warning.</a:t>
            </a:r>
          </a:p>
          <a:p>
            <a:r>
              <a:rPr lang="en-US" dirty="0" smtClean="0"/>
              <a:t>+ Implementation of specific steps and procedures</a:t>
            </a:r>
          </a:p>
          <a:p>
            <a:r>
              <a:rPr lang="en-US" dirty="0" smtClean="0"/>
              <a:t>The recovery steps and procedures describe all the specific actions required to recover systems or functions. This section often includes multiple procedures. Different personnel will be recovering separate systems, so the procedures could all be implemented at the same time.</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275450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Recovery steps and procedures usually include specific recovery plans and backup plans.</a:t>
            </a:r>
          </a:p>
          <a:p>
            <a:r>
              <a:rPr lang="en-US" dirty="0" smtClean="0"/>
              <a:t>- Recovery Plans</a:t>
            </a:r>
          </a:p>
          <a:p>
            <a:r>
              <a:rPr lang="en-US" dirty="0" smtClean="0"/>
              <a:t>The recovery plan identifies steps for rebuilding and recovering a system after a disaster. Recovery plans often include steps for recovering a system from scratch. This includes installing the operating system and all applications. If data is needed, the plan specifies how to restore the data.</a:t>
            </a:r>
          </a:p>
          <a:p>
            <a:r>
              <a:rPr lang="en-US" dirty="0" smtClean="0"/>
              <a:t>It should be clear in the recovery plan which steps must be completed before moving on to the next step. In other words, data shouldn’t be restored to a server until after the operating system and application have been successfully installed.</a:t>
            </a:r>
          </a:p>
          <a:p>
            <a:r>
              <a:rPr lang="en-US" dirty="0" smtClean="0"/>
              <a:t>- Backup Plans</a:t>
            </a:r>
          </a:p>
          <a:p>
            <a:r>
              <a:rPr lang="en-US" dirty="0" smtClean="0"/>
              <a:t>If data needs to be restored, you must have an effective backup plan. </a:t>
            </a:r>
          </a:p>
          <a:p>
            <a:r>
              <a:rPr lang="en-US" dirty="0" smtClean="0"/>
              <a:t>- The data to back up</a:t>
            </a:r>
          </a:p>
          <a:p>
            <a:r>
              <a:rPr lang="en-US" dirty="0" smtClean="0"/>
              <a:t>- Backup procedures for data</a:t>
            </a:r>
          </a:p>
          <a:p>
            <a:r>
              <a:rPr lang="en-US" dirty="0" smtClean="0"/>
              <a:t>- Length of time to keep the data</a:t>
            </a:r>
          </a:p>
          <a:p>
            <a:r>
              <a:rPr lang="en-US" dirty="0" smtClean="0"/>
              <a:t>- Types of backups, such as regular, electronic vaulting, or remote journaling</a:t>
            </a:r>
          </a:p>
          <a:p>
            <a:r>
              <a:rPr lang="en-US" dirty="0" smtClean="0"/>
              <a:t>- Off-site storage location, including how to retrieve a backup during a disaster</a:t>
            </a:r>
          </a:p>
          <a:p>
            <a:r>
              <a:rPr lang="en-US" dirty="0" smtClean="0"/>
              <a:t>- Testing of restore procedures and schedules</a:t>
            </a:r>
          </a:p>
          <a:p>
            <a:r>
              <a:rPr lang="en-US" dirty="0" smtClean="0"/>
              <a:t>- Disaster restore procedures</a:t>
            </a:r>
          </a:p>
          <a:p>
            <a:r>
              <a:rPr lang="en-US" dirty="0" smtClean="0"/>
              <a:t>The RPOs identify the amount of data loss that is acceptable for any data. The RPO is considered in the backup plan. If the RPO is a short period of time, such as minutes instead of hours or days, backups must be performed more frequently. If the RPO is a longer time, you can schedule backups less often.</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671044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Critical business operations</a:t>
            </a:r>
          </a:p>
          <a:p>
            <a:r>
              <a:rPr lang="en-US" dirty="0" smtClean="0"/>
              <a:t>The DRP also identifies critical business operations. These are supported by critical business functions. Specific servers and services in turn support CBFs. As a reminder, a CBF is any function that is considered vital to the organization. If the organization loses the ability to perform the CBF, it loses the ability to perform critical business operations. By identifying critical business functions, the DRP helps ensure that the critical servers and services continue.</a:t>
            </a:r>
          </a:p>
          <a:p>
            <a:r>
              <a:rPr lang="en-US" dirty="0" smtClean="0"/>
              <a:t>- Recovery operations</a:t>
            </a:r>
          </a:p>
          <a:p>
            <a:r>
              <a:rPr lang="en-US" dirty="0" smtClean="0"/>
              <a:t>Specific recovery procedures are identified for all the servers and services in the DRP. You can create separate written documents for each procedure. The procedures will be</a:t>
            </a:r>
          </a:p>
          <a:p>
            <a:r>
              <a:rPr lang="en-US" dirty="0" smtClean="0"/>
              <a:t>different for each of the systems being recovered.</a:t>
            </a:r>
          </a:p>
          <a:p>
            <a:r>
              <a:rPr lang="en-US" dirty="0" smtClean="0"/>
              <a:t>These procedures are one of the most important elements of the DRP to test. Although many of the steps in the DRP may be generic in nature, these recovery procedures are often</a:t>
            </a:r>
          </a:p>
          <a:p>
            <a:r>
              <a:rPr lang="en-US" dirty="0" smtClean="0"/>
              <a:t>very technical.</a:t>
            </a:r>
          </a:p>
          <a:p>
            <a:r>
              <a:rPr lang="en-US" dirty="0" smtClean="0"/>
              <a:t>In addition, you should ensure that anyone could follow the steps in these procedures. During a disaster, you never know who is available. Your best administrators may be away on travel or otherwise unable to get to the business location. The people recovering the critical systems may be mid-level or junior technicians.</a:t>
            </a:r>
          </a:p>
          <a:p>
            <a:r>
              <a:rPr lang="en-US" dirty="0" smtClean="0"/>
              <a:t>In addition to ensuring the recovery procedures have been written and tested, you should also consider contingencies. What should recovery personnel do if certain recovery steps don’t work? For example, recovery personnel may be working to recover WAN or LAN access. If the server requires specific access to the Internet or another server, the procedure should state the network bandwidth and connectivity requirements of the alternate site.</a:t>
            </a:r>
          </a:p>
          <a:p>
            <a:r>
              <a:rPr lang="en-US" dirty="0" smtClean="0"/>
              <a:t>The DRP identifies critical business operations and CBFs to support. However, it is often important to specify other elements of the business to recover. For example, will you stop customer service activities when a disaster occurs? Alternatively, will customer service activities move? If you provide customer service via phone, you may be able to easily switch the functions to another location. On the other hand, if your organization does very little customer service, you may not consider it critical enough to recover during the disaster. You could provide a simple notification to customers. For example, you might post a notification on the organization’s Web page. You could also record a short message on the phone system.</a:t>
            </a:r>
          </a:p>
          <a:p>
            <a:r>
              <a:rPr lang="en-US" dirty="0" smtClean="0"/>
              <a:t>Similarly, you may have other operations that need to be recovered. These may not necessarily be considered a part of any CBF, but management may still consider them important enough to recover. For example, some personnel may be working on critical research projects. Although the research isn’t critical for current cash flow, management may want to ensure it can continue to operate. In this situation, the systems and services for research will need to be recovered.</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239778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Testing</a:t>
            </a:r>
          </a:p>
          <a:p>
            <a:r>
              <a:rPr lang="en-US" dirty="0" smtClean="0"/>
              <a:t>It’s important to test DRPs to ensure they perform as expected. Remember, the DRP is written to restore CBFs. Testing of the DRP should not affect operations of these CBFs. The goal of the tests is to identify any problems or omissions in the DRP. Like a BCP, you can use different testing methods to test a DRP. The following are common testing methods:</a:t>
            </a:r>
          </a:p>
          <a:p>
            <a:r>
              <a:rPr lang="en-US" dirty="0" smtClean="0"/>
              <a:t>+ Desktop exercise - In a desktop exercise, participants meet in a conference room setting. Participants talk through the steps of the DRP. This is similar to a tabletop exercise used in a BCP.</a:t>
            </a:r>
          </a:p>
          <a:p>
            <a:r>
              <a:rPr lang="en-US" dirty="0" smtClean="0"/>
              <a:t>+ Simulation—A simulation goes through the steps and procedures in a controlled manner. The goal is to ensure that the DRP can be completed in the order presented. Simulations may test portions of the DRP without testing them all. For example, you could just restore data at an alternate location to ensure this procedure works.</a:t>
            </a:r>
          </a:p>
          <a:p>
            <a:r>
              <a:rPr lang="en-US" dirty="0" smtClean="0"/>
              <a:t>+ Full-blown DRP test—The full-blown DRP test goes through all of the steps and procedures as if an actual disaster were occurring. It also helps you determine the actual time required to complete each step and procedure. The full-blown DRP test has the most potential to disrupt operations. Plan a full-blown test so that it has a minimum effect on operations.</a:t>
            </a:r>
          </a:p>
          <a:p>
            <a:r>
              <a:rPr lang="en-US" dirty="0" smtClean="0"/>
              <a:t>One of the benefits of testing is that it will give you an accurate time frame when restoration can occur.</a:t>
            </a:r>
          </a:p>
          <a:p>
            <a:r>
              <a:rPr lang="en-US" dirty="0" smtClean="0"/>
              <a:t>- Maintenance and DRP Update</a:t>
            </a:r>
          </a:p>
          <a:p>
            <a:r>
              <a:rPr lang="en-US" dirty="0" smtClean="0"/>
              <a:t>The DRP needs to be regularly reviewed and updated. This ensures that it is ready when needed. IT systems are regularly updated and upgraded. Any of these changes to the IT systems could affect the usability of the DRP.</a:t>
            </a:r>
          </a:p>
          <a:p>
            <a:r>
              <a:rPr lang="en-US" dirty="0" smtClean="0"/>
              <a:t>Most organizations have change management processes in place. When a change is proposed, the DRP developer should review the change to determine if it affects the DRP.</a:t>
            </a:r>
          </a:p>
          <a:p>
            <a:r>
              <a:rPr lang="en-US" dirty="0" smtClean="0"/>
              <a:t>The review should include the following elements: Systems, Critical business functions, Alternate sites, Contacts.</a:t>
            </a:r>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2283922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DRPs reduce risk by reducing the impact of disasters. The disaster is the threat, which you can’t stop. If an earthquake, tornado, or hurricane is going to hit, you can’t stop it. However, you can reduce the impact of the threat by being prepared. The DRP helps you prepare. It helps you mitigate both the short-term and long-term damage.</a:t>
            </a:r>
          </a:p>
          <a:p>
            <a:r>
              <a:rPr lang="en-US" dirty="0" smtClean="0"/>
              <a:t>For example, the DRP can help you reduce the length of an outage after a disaster. Organizations that have a DRP in place are able to handle disasters much more easily than organizations without DRPs. Of course, the existence of a DRP doesn’t guarantee success. It does increase your odds if a disaster strikes your organization.</a:t>
            </a:r>
          </a:p>
          <a:p>
            <a:r>
              <a:rPr lang="en-US" dirty="0" smtClean="0"/>
              <a:t>With a disaster recovery plan, you’ll be much better prepared to recover critical business functions. A cold site takes a lot of work to put together when you plan for it. You’ll have to move all the equipment, set it up, and configure it. With some extra resources and preplanning, you could plan to use a warm site. However, with no planning, the job will be twice as hard.</a:t>
            </a:r>
          </a:p>
          <a:p>
            <a:r>
              <a:rPr lang="en-US" dirty="0" smtClean="0"/>
              <a:t>In addition to being more difficult, having no DRP will mean you’ll experience more errors and problems. The DRP helps you to apply critical thinking to problems before they occur. It allows you to logically think through what you’ll do. You can talk through the problems with experts. You can test the plan. Without a DRP, you’ll be thrown into the middle of a crisis without any of these benefits. With luck, the disaster won’t destroy the business.</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1749450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Ensure BIAs have been completed - BIAs identify critical business functions. The critical business functions are used to identify the critical business operations and critical servers and services.</a:t>
            </a:r>
          </a:p>
          <a:p>
            <a:r>
              <a:rPr lang="en-US" dirty="0" smtClean="0"/>
              <a:t>- Start with a clear purpose and scope - The purpose and scope statements help ensure the DRP stays focused. Resources are wasted when steps and procedures are taken that are outside the scope of the DRP.</a:t>
            </a:r>
          </a:p>
          <a:p>
            <a:r>
              <a:rPr lang="en-US" dirty="0" smtClean="0"/>
              <a:t>- Review and update the DRP regularly - You should review the DRP at least annually. If you change critical systems covered by the DRP, you should review the DRP to determine if the changes affect it.</a:t>
            </a:r>
          </a:p>
          <a:p>
            <a:r>
              <a:rPr lang="en-US" dirty="0" smtClean="0"/>
              <a:t>- Test the DRP - Testing ensures that you can implement the DRP as expected. When testing the DRP, it should not affect normal operations.</a:t>
            </a:r>
          </a:p>
          <a:p>
            <a:r>
              <a:rPr lang="en-US" dirty="0" smtClean="0"/>
              <a:t>It’s often worthwhile to use a checklist to ensure that you have addressed all the relevant concerns. You can use the following checklist before, during, and after the creation of a DRP to identify your preparedness.</a:t>
            </a:r>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dirty="0"/>
          </a:p>
        </p:txBody>
      </p:sp>
    </p:spTree>
    <p:extLst>
      <p:ext uri="{BB962C8B-B14F-4D97-AF65-F5344CB8AC3E}">
        <p14:creationId xmlns:p14="http://schemas.microsoft.com/office/powerpoint/2010/main" val="132920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disaster recovery plan is a plan to restore a critical business process or system to operation after a disaster. You can also use the DRP to rebuild systems after hardware or software failures. If a critical system crashes, operations stop. Although this isn’t as big a disaster as an earthquake, it is a disaster for this system. You can use the DRP to recover the system and restore operations.</a:t>
            </a:r>
          </a:p>
          <a:p>
            <a:r>
              <a:rPr lang="en-US" dirty="0" smtClean="0"/>
              <a:t>Disaster recovery occurs after a disaster. It will bring a system back into service after it has failed. The specific steps and procedures for disaster recovery are documented in the DRP. One or more DRPs are included in the BCP.</a:t>
            </a:r>
          </a:p>
          <a:p>
            <a:r>
              <a:rPr lang="en-US" dirty="0" smtClean="0"/>
              <a:t>- Every organization that has a critical mission needs to plan for disasters. If the operations that support the mission stop, the business stops. Unless an organization can do without critical business systems for a long period of time, a DRP is needed.</a:t>
            </a:r>
          </a:p>
          <a:p>
            <a:r>
              <a:rPr lang="en-US" dirty="0" smtClean="0"/>
              <a:t>The time to plan for a disaster is before the disaster, not during it. Once the disaster occurs, it’s too late to determine which systems are critical. It’s too late to determine which critical systems are more important than others. It’s also too late to identify the best methods to restore and recover the most important systems.</a:t>
            </a:r>
          </a:p>
          <a:p>
            <a:r>
              <a:rPr lang="en-US" dirty="0" smtClean="0"/>
              <a:t>However, if the BCP identifies the critical systems and the DRP provides details on how to recover these systems, the organization is ready to respond. Without the DRP, the organization may not be able to recover.</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Most DRPs include a purpose statement. This helps identify the goals of the DRP. The DRP often has multiples goals or purposes. These include:</a:t>
            </a:r>
          </a:p>
          <a:p>
            <a:r>
              <a:rPr lang="en-US" sz="1700" b="0" i="0" kern="1200" dirty="0" smtClean="0">
                <a:solidFill>
                  <a:schemeClr val="tx1"/>
                </a:solidFill>
                <a:effectLst/>
                <a:latin typeface="+mn-lt"/>
                <a:ea typeface="+mn-ea"/>
                <a:cs typeface="+mn-cs"/>
              </a:rPr>
              <a:t>- Saving lives—The protection and safety of personnel is always important. If any steps are required to protect personnel, the DRP will identify these steps. This includes preparation steps before an impending disaster, such as a hurricane. It includes steps to take as a disaster is occurring. It also includes steps to take after a disaster strikes.</a:t>
            </a:r>
          </a:p>
          <a:p>
            <a:r>
              <a:rPr lang="en-US" sz="1700" b="0" i="0" kern="1200" dirty="0" smtClean="0">
                <a:solidFill>
                  <a:schemeClr val="tx1"/>
                </a:solidFill>
                <a:effectLst/>
                <a:latin typeface="+mn-lt"/>
                <a:ea typeface="+mn-ea"/>
                <a:cs typeface="+mn-cs"/>
              </a:rPr>
              <a:t>- Ensuring business continuity—The DRP includes procedures to restore CBFs if a disaster occurs. The purpose of these procedures is to ensure that mission critical operations continue to function during and after a disaster.</a:t>
            </a:r>
          </a:p>
          <a:p>
            <a:r>
              <a:rPr lang="en-US" sz="1700" b="0" i="0" kern="1200" dirty="0" smtClean="0">
                <a:solidFill>
                  <a:schemeClr val="tx1"/>
                </a:solidFill>
                <a:effectLst/>
                <a:latin typeface="+mn-lt"/>
                <a:ea typeface="+mn-ea"/>
                <a:cs typeface="+mn-cs"/>
              </a:rPr>
              <a:t>- Recovering after a disaster—The DRP also addresses processes to recover the organization after the disaster has passed. This would include normalizing any CBFs moved to an alternate location. It may also include normalizing non-critical functions.</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 Critical business function (CBF)—Any function considered vital to an organization. If the CBF fails, the organization will lose the ability to perform critical operations necessary to meet its mission. Individual IT systems and services support CBFs</a:t>
            </a:r>
          </a:p>
          <a:p>
            <a:r>
              <a:rPr lang="en-US" sz="1700" b="0" i="0" kern="1200" dirty="0" smtClean="0">
                <a:solidFill>
                  <a:schemeClr val="tx1"/>
                </a:solidFill>
                <a:effectLst/>
                <a:latin typeface="+mn-lt"/>
                <a:ea typeface="+mn-ea"/>
                <a:cs typeface="+mn-cs"/>
              </a:rPr>
              <a:t>- Maximum acceptable outage (MAO)—The maximum amount of time a system or service can be down before affecting the organization’s mission. This directly affects the required recovery time. In other words, a system must be recoverable before the MAO time is reached.</a:t>
            </a:r>
          </a:p>
          <a:p>
            <a:r>
              <a:rPr lang="en-US" sz="1700" b="0" i="0" kern="1200" dirty="0" smtClean="0">
                <a:solidFill>
                  <a:schemeClr val="tx1"/>
                </a:solidFill>
                <a:effectLst/>
                <a:latin typeface="+mn-lt"/>
                <a:ea typeface="+mn-ea"/>
                <a:cs typeface="+mn-cs"/>
              </a:rPr>
              <a:t>-  Recovery time objectives (RTO)—The time when a system or function must be recovered. The RTO is equal to or less than the MAO. For example, if the MAO is 10 minutes, the RTO is 10 minutes or less.</a:t>
            </a:r>
          </a:p>
          <a:p>
            <a:r>
              <a:rPr lang="en-US" sz="1700" b="0" i="0" kern="1200" dirty="0" smtClean="0">
                <a:solidFill>
                  <a:schemeClr val="tx1"/>
                </a:solidFill>
                <a:effectLst/>
                <a:latin typeface="+mn-lt"/>
                <a:ea typeface="+mn-ea"/>
                <a:cs typeface="+mn-cs"/>
              </a:rPr>
              <a:t>- Business impact analysis (BIA)—A study that identifies the CBFs and MAOs. It identifies the impact to the business if one or more IT functions fails.  Additionally, it identifies the priority of different critical systems.</a:t>
            </a:r>
          </a:p>
          <a:p>
            <a:r>
              <a:rPr lang="en-US" sz="1700" b="0" i="0" kern="1200" dirty="0" smtClean="0">
                <a:solidFill>
                  <a:schemeClr val="tx1"/>
                </a:solidFill>
                <a:effectLst/>
                <a:latin typeface="+mn-lt"/>
                <a:ea typeface="+mn-ea"/>
                <a:cs typeface="+mn-cs"/>
              </a:rPr>
              <a:t>- Business continuity plan (BCP)—A comprehensive plan that helps an organization prepare for different types of emergencies. The goal is to ensure that mission-critical functions continue to operate even after a disruption or disaster strikes. The BCP includes a BIA. It also includes one or more DRPs.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The success of a DRP depends on several critical success factors (CSFs). A CSF is an element necessary for the plan’s success.</a:t>
            </a:r>
          </a:p>
          <a:p>
            <a:r>
              <a:rPr lang="en-US" sz="1700" i="0" kern="1200" dirty="0" smtClean="0">
                <a:solidFill>
                  <a:schemeClr val="tx1"/>
                </a:solidFill>
                <a:effectLst/>
                <a:latin typeface="+mn-lt"/>
                <a:ea typeface="+mn-ea"/>
                <a:cs typeface="+mn-cs"/>
              </a:rPr>
              <a:t>Elements that are critical to the success of a DRP include:</a:t>
            </a:r>
          </a:p>
          <a:p>
            <a:r>
              <a:rPr lang="en-US" sz="1700" i="0" kern="1200" dirty="0" smtClean="0">
                <a:solidFill>
                  <a:schemeClr val="tx1"/>
                </a:solidFill>
                <a:effectLst/>
                <a:latin typeface="+mn-lt"/>
                <a:ea typeface="+mn-ea"/>
                <a:cs typeface="+mn-cs"/>
              </a:rPr>
              <a:t>- Management support</a:t>
            </a:r>
          </a:p>
          <a:p>
            <a:r>
              <a:rPr lang="en-US" sz="1700" i="0" kern="1200" dirty="0" smtClean="0">
                <a:solidFill>
                  <a:schemeClr val="tx1"/>
                </a:solidFill>
                <a:effectLst/>
                <a:latin typeface="+mn-lt"/>
                <a:ea typeface="+mn-ea"/>
                <a:cs typeface="+mn-cs"/>
              </a:rPr>
              <a:t>Like risk management and security plans, DRPs require the support of management. Some support can be as simple as publicly endorsing the plan. Other support can be much more material, such as providing funds. Management support doesn’t guarantee success of a DRP. Other elements are necessary. However, without management support, a DRP is likely to fail. If management doesn’t support the DRP, others within the organization won’t support it either.</a:t>
            </a:r>
          </a:p>
          <a:p>
            <a:r>
              <a:rPr lang="en-US" sz="1700" i="0" kern="1200" dirty="0" smtClean="0">
                <a:solidFill>
                  <a:schemeClr val="tx1"/>
                </a:solidFill>
                <a:effectLst/>
                <a:latin typeface="+mn-lt"/>
                <a:ea typeface="+mn-ea"/>
                <a:cs typeface="+mn-cs"/>
              </a:rPr>
              <a:t>+ Resources - The primary resource that management provides is labor. You need personnel to create, test, and update the DRP. These personnel can be in-house employees. They can also be outside consultants that are specialists in disaster recovery. You also need financial support from management.</a:t>
            </a:r>
          </a:p>
          <a:p>
            <a:r>
              <a:rPr lang="en-US" sz="1700" i="0" kern="1200" dirty="0" smtClean="0">
                <a:solidFill>
                  <a:schemeClr val="tx1"/>
                </a:solidFill>
                <a:effectLst/>
                <a:latin typeface="+mn-lt"/>
                <a:ea typeface="+mn-ea"/>
                <a:cs typeface="+mn-cs"/>
              </a:rPr>
              <a:t>+ Leadership - Management must also provide leadership to support any DRP. Leaders understand the importance of the DRP and know that its success can only be achieved with combined teamwork. Leaders help disaster recovery and business continuity teams recognize the value of the DRP. Management helps teams identify project priorities. For example, if a DRP includes multiple DRPs, management helps identify which ones are more important than others. If a single DRP has multiple objectives, management can help the authors identify priorities within the DRP.</a:t>
            </a:r>
          </a:p>
          <a:p>
            <a:r>
              <a:rPr lang="en-US" sz="1700" i="0" kern="1200" dirty="0" smtClean="0">
                <a:solidFill>
                  <a:schemeClr val="tx1"/>
                </a:solidFill>
                <a:effectLst/>
                <a:latin typeface="+mn-lt"/>
                <a:ea typeface="+mn-ea"/>
                <a:cs typeface="+mn-cs"/>
              </a:rPr>
              <a:t>- Knowledge for DRP developers</a:t>
            </a:r>
          </a:p>
          <a:p>
            <a:r>
              <a:rPr lang="en-US" sz="1700" i="0" kern="1200" dirty="0" smtClean="0">
                <a:solidFill>
                  <a:schemeClr val="tx1"/>
                </a:solidFill>
                <a:effectLst/>
                <a:latin typeface="+mn-lt"/>
                <a:ea typeface="+mn-ea"/>
                <a:cs typeface="+mn-cs"/>
              </a:rPr>
              <a:t>+ Knowledge of Disaster Recovery</a:t>
            </a:r>
          </a:p>
          <a:p>
            <a:r>
              <a:rPr lang="en-US" sz="1700" i="0" kern="1200" dirty="0" smtClean="0">
                <a:solidFill>
                  <a:schemeClr val="tx1"/>
                </a:solidFill>
                <a:effectLst/>
                <a:latin typeface="+mn-lt"/>
                <a:ea typeface="+mn-ea"/>
                <a:cs typeface="+mn-cs"/>
              </a:rPr>
              <a:t>The DRP team must have an understanding of disaster recovery in general. They should understand what a BIA is. They should know what a BCP is. They should also understand how a DRP fits in with a BIA and a BCP. As a reminder, the BIA identifies the critical systems and prioritizes them. The BCP includes both BIAs and DRPs. DRPs provide details to restore specific systems. Some DRPs address system recovery of CBFs immediately after a disruption. Other DRPs address system recovery of all business functions after a disaster has passed.</a:t>
            </a:r>
          </a:p>
          <a:p>
            <a:r>
              <a:rPr lang="en-US" sz="1700" i="0" kern="1200" dirty="0" smtClean="0">
                <a:solidFill>
                  <a:schemeClr val="tx1"/>
                </a:solidFill>
                <a:effectLst/>
                <a:latin typeface="+mn-lt"/>
                <a:ea typeface="+mn-ea"/>
                <a:cs typeface="+mn-cs"/>
              </a:rPr>
              <a:t>+ Knowledge of How the Organization Functions</a:t>
            </a:r>
          </a:p>
          <a:p>
            <a:r>
              <a:rPr lang="en-US" sz="1700" i="0" kern="1200" dirty="0" smtClean="0">
                <a:solidFill>
                  <a:schemeClr val="tx1"/>
                </a:solidFill>
                <a:effectLst/>
                <a:latin typeface="+mn-lt"/>
                <a:ea typeface="+mn-ea"/>
                <a:cs typeface="+mn-cs"/>
              </a:rPr>
              <a:t>It’s critical to understand how the organization functions to write the DRP. For example, the DRP for a military base will be much different from the DRP for a small business. The military base would require some support 24 hours a day, seven days a week. The small business may require support only from 9:00 to 5:00, Monday through Friday.</a:t>
            </a:r>
          </a:p>
          <a:p>
            <a:r>
              <a:rPr lang="en-US" sz="1700" i="0" kern="1200" dirty="0" smtClean="0">
                <a:solidFill>
                  <a:schemeClr val="tx1"/>
                </a:solidFill>
                <a:effectLst/>
                <a:latin typeface="+mn-lt"/>
                <a:ea typeface="+mn-ea"/>
                <a:cs typeface="+mn-cs"/>
              </a:rPr>
              <a:t>In addition to the operating hours, any organization has specific processes in place. The DRP developer needs to understand these processes. Some are critical. Either they will need to be supported by the DRP, or the DRP can assume that they will remain operational. Other processes are not critical and should not be relied on for the DRP.</a:t>
            </a:r>
          </a:p>
          <a:p>
            <a:r>
              <a:rPr lang="en-US" sz="1700" i="0" kern="1200" dirty="0" smtClean="0">
                <a:solidFill>
                  <a:schemeClr val="tx1"/>
                </a:solidFill>
                <a:effectLst/>
                <a:latin typeface="+mn-lt"/>
                <a:ea typeface="+mn-ea"/>
                <a:cs typeface="+mn-cs"/>
              </a:rPr>
              <a:t>For example, one organization may have both uninterruptible power supplies (UPSs) and generators in place. These units provide continuous power to critical systems even if commercial power is lost. The DRP may include steps to ensure that fuel is on hand to last a specific amount of time when a disaster occurs.</a:t>
            </a:r>
          </a:p>
          <a:p>
            <a:r>
              <a:rPr lang="en-US" sz="1700" i="0" kern="1200" dirty="0" smtClean="0">
                <a:solidFill>
                  <a:schemeClr val="tx1"/>
                </a:solidFill>
                <a:effectLst/>
                <a:latin typeface="+mn-lt"/>
                <a:ea typeface="+mn-ea"/>
                <a:cs typeface="+mn-cs"/>
              </a:rPr>
              <a:t>Another organization may use cloud computing for some CBFs, such as data services. If so, service level agreements (SLAs) will be in place to ensure that a third-party vendor keeps these operational. The DRP doesn’t need to address these services.</a:t>
            </a:r>
          </a:p>
          <a:p>
            <a:r>
              <a:rPr lang="en-US" sz="1700" i="0" kern="1200" dirty="0" smtClean="0">
                <a:solidFill>
                  <a:schemeClr val="tx1"/>
                </a:solidFill>
                <a:effectLst/>
                <a:latin typeface="+mn-lt"/>
                <a:ea typeface="+mn-ea"/>
                <a:cs typeface="+mn-cs"/>
              </a:rPr>
              <a:t>- Authority for DRP developers</a:t>
            </a:r>
          </a:p>
          <a:p>
            <a:r>
              <a:rPr lang="en-US" sz="1700" i="0" kern="1200" dirty="0" smtClean="0">
                <a:solidFill>
                  <a:schemeClr val="tx1"/>
                </a:solidFill>
                <a:effectLst/>
                <a:latin typeface="+mn-lt"/>
                <a:ea typeface="+mn-ea"/>
                <a:cs typeface="+mn-cs"/>
              </a:rPr>
              <a:t>DRP developers need some authority when creating the DRP. Before the DRP can be written, the developer needs to gather data. This is especially true if the developer is not an SME (Subject Matter Experts). To succeed, the DRP developer needs authority to interview experts who understand the systems.</a:t>
            </a:r>
          </a:p>
          <a:p>
            <a:r>
              <a:rPr lang="en-US" sz="1700" i="0" kern="1200" dirty="0" smtClean="0">
                <a:solidFill>
                  <a:schemeClr val="tx1"/>
                </a:solidFill>
                <a:effectLst/>
                <a:latin typeface="+mn-lt"/>
                <a:ea typeface="+mn-ea"/>
                <a:cs typeface="+mn-cs"/>
              </a:rPr>
              <a:t>If the DRP crosses departmental lines, the DRP author needs to make decisions that can affect multiple departments. With this in mind, the DRP author needs management support to make the initial decisions.</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There are several primary concerns that the DRP should address. It’s important for the DRP developer to have a clear idea of these as the DRP is being developed. </a:t>
            </a:r>
          </a:p>
          <a:p>
            <a:r>
              <a:rPr lang="en-US" dirty="0" smtClean="0"/>
              <a:t>+ Recovery Time Objectives (RTOs)</a:t>
            </a:r>
          </a:p>
          <a:p>
            <a:r>
              <a:rPr lang="en-US" dirty="0" smtClean="0"/>
              <a:t>The recovery time objectives identify when a system must be recovered. This is derived from the maximum acceptable outage identified in the BIA. Outages longer than the MAO will have a significant negative effect on the organization. In other words, if the outage isn’t resolved within the RTO, the mission is impacted.</a:t>
            </a:r>
          </a:p>
          <a:p>
            <a:r>
              <a:rPr lang="en-US" dirty="0" smtClean="0"/>
              <a:t>An MAO could be 60 minutes, 24 hours, or something different. However, this number drives the RTO. For example, if the MAO is 60 minutes, the DRP needs to be written to meet an RTO of less than 60 minutes. If the MAO is 24 hours, the RTO needs to be less than 24 hours.</a:t>
            </a:r>
          </a:p>
          <a:p>
            <a:r>
              <a:rPr lang="en-US" dirty="0" smtClean="0"/>
              <a:t>This helps amplify the importance of a BIA. If you’re writing a DRP before a BIA has been developed, you’ll have extra steps to take. It’s hard to simply guess what the RTO should be if the BIA hasn’t been completed.</a:t>
            </a:r>
          </a:p>
          <a:p>
            <a:r>
              <a:rPr lang="en-US" dirty="0" smtClean="0"/>
              <a:t>+ Off-Site Data Storage, Backup, and Recovery</a:t>
            </a:r>
          </a:p>
          <a:p>
            <a:r>
              <a:rPr lang="en-US" dirty="0" smtClean="0"/>
              <a:t>Backup plans are often included as a part of the DRP. They are derived from backup policies. The backup policy identifies details, such as what data should be backed up and how long to keep backup data. The backup plan identifies the steps to take to back up and restore the data.</a:t>
            </a:r>
          </a:p>
          <a:p>
            <a:r>
              <a:rPr lang="en-US" dirty="0" smtClean="0"/>
              <a:t>Backups are primarily focused on data. However, in some situations you may need to back up programs. For example, if your organization develops applications, you’ll need to ensure that backups of these applications are available. Naturally, the source code should be kept secure, but backups should be kept.</a:t>
            </a:r>
          </a:p>
          <a:p>
            <a:r>
              <a:rPr lang="en-US" dirty="0" smtClean="0"/>
              <a:t>Another critical element of backups is ensuring that copies of backups are stored off-site. All of the backups should not be stored in the same location as the servers. If a fire destroys the building, it destroys the servers and also destroys all of the backups. On the other hand, if copies of backups are stored in a separate location, you’ll always have the ability to restore your data even if a fire completely destroys your building.</a:t>
            </a:r>
          </a:p>
          <a:p>
            <a:r>
              <a:rPr lang="en-US" dirty="0" smtClean="0"/>
              <a:t>The following two terms identify different types of redundant transfers. These are often used as part of an overall disaster recovery plan:</a:t>
            </a:r>
          </a:p>
          <a:p>
            <a:r>
              <a:rPr lang="en-US" dirty="0" smtClean="0"/>
              <a:t>* Electronic vaulting - This method transfers the backup data to an off-site location. Electronic vaulting transfers the data over wide area network (WAN) links or tunnels through the Internet.</a:t>
            </a:r>
          </a:p>
          <a:p>
            <a:r>
              <a:rPr lang="en-US" dirty="0" smtClean="0"/>
              <a:t>* Remote journaling - This method starts with full copies of the data at the remote location. It then sends a log of the changes from the primary location to the secondary location. These changes are applied as a batch to the secondary location. After they are applied, the secondary location is up to date.</a:t>
            </a:r>
          </a:p>
          <a:p>
            <a:r>
              <a:rPr lang="en-US" dirty="0" smtClean="0"/>
              <a:t>+ Alternate Locations</a:t>
            </a:r>
          </a:p>
          <a:p>
            <a:r>
              <a:rPr lang="en-US" dirty="0" smtClean="0"/>
              <a:t>If it’s important for an organization to continue to operate even if a major disaster occurs, you need to identify alternate locations. These alternate locations can be in a different building, a different city, or even a different state. It depends on the type of disaster you’re preparing for. For example, if a fire destroys a building, an alternate location in the same city will work. If you’re preparing for an earthquake, you’ll need an alternate location in a different city or possibly in a different state.</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Cold Site</a:t>
            </a:r>
          </a:p>
          <a:p>
            <a:r>
              <a:rPr lang="en-US" sz="1700" i="0" kern="1200" dirty="0" smtClean="0">
                <a:solidFill>
                  <a:schemeClr val="tx1"/>
                </a:solidFill>
                <a:effectLst/>
                <a:latin typeface="+mn-lt"/>
                <a:ea typeface="+mn-ea"/>
                <a:cs typeface="+mn-cs"/>
              </a:rPr>
              <a:t>A cold site is an available building. It has electricity, running water, and restrooms, but none of the equipment or data needed for critical operations. It may have raised floors if needed to support a server environment. However, it does not include any equipment, data, or applications. Cold sites are inexpensive to maintain. They are just empty buildings. However, it is very difficult and costly to test a cold site.</a:t>
            </a:r>
          </a:p>
          <a:p>
            <a:r>
              <a:rPr lang="en-US" sz="1700" i="0" kern="1200" dirty="0" smtClean="0">
                <a:solidFill>
                  <a:schemeClr val="tx1"/>
                </a:solidFill>
                <a:effectLst/>
                <a:latin typeface="+mn-lt"/>
                <a:ea typeface="+mn-ea"/>
                <a:cs typeface="+mn-cs"/>
              </a:rPr>
              <a:t>- Hot Site</a:t>
            </a:r>
          </a:p>
          <a:p>
            <a:r>
              <a:rPr lang="en-US" sz="1700" i="0" kern="1200" dirty="0" smtClean="0">
                <a:solidFill>
                  <a:schemeClr val="tx1"/>
                </a:solidFill>
                <a:effectLst/>
                <a:latin typeface="+mn-lt"/>
                <a:ea typeface="+mn-ea"/>
                <a:cs typeface="+mn-cs"/>
              </a:rPr>
              <a:t>A hot site includes all the equipment and data necessary to take over business functions. A hot site will be able to assume operations within hours and sometimes within minutes. It usually has personnel at the location 24 hours a day, seven days a week. Hot sites are expensive to maintain. However, some newer technologies make them a little easier to manage. Cloud computing</a:t>
            </a:r>
          </a:p>
          <a:p>
            <a:r>
              <a:rPr lang="en-US" sz="1700" i="0" kern="1200" dirty="0" smtClean="0">
                <a:solidFill>
                  <a:schemeClr val="tx1"/>
                </a:solidFill>
                <a:effectLst/>
                <a:latin typeface="+mn-lt"/>
                <a:ea typeface="+mn-ea"/>
                <a:cs typeface="+mn-cs"/>
              </a:rPr>
              <a:t>and virtualization are two newer technologies that are sometimes used with hot sites.</a:t>
            </a:r>
          </a:p>
          <a:p>
            <a:r>
              <a:rPr lang="en-US" sz="1700" i="0" kern="1200" dirty="0" smtClean="0">
                <a:solidFill>
                  <a:schemeClr val="tx1"/>
                </a:solidFill>
                <a:effectLst/>
                <a:latin typeface="+mn-lt"/>
                <a:ea typeface="+mn-ea"/>
                <a:cs typeface="+mn-cs"/>
              </a:rPr>
              <a:t>- Warm Site</a:t>
            </a:r>
          </a:p>
          <a:p>
            <a:r>
              <a:rPr lang="en-US" sz="1700" i="0" kern="1200" dirty="0" smtClean="0">
                <a:solidFill>
                  <a:schemeClr val="tx1"/>
                </a:solidFill>
                <a:effectLst/>
                <a:latin typeface="+mn-lt"/>
                <a:ea typeface="+mn-ea"/>
                <a:cs typeface="+mn-cs"/>
              </a:rPr>
              <a:t>A warm site is a compromise between a cold site and a hot site. It includes most or all of the equipment needed, but data is not usually kept up to date. The equipment is maintained in an operational state. If a disaster occurs, the systems are updated with current data and brought online.</a:t>
            </a:r>
          </a:p>
          <a:p>
            <a:r>
              <a:rPr lang="en-US" sz="1700" i="0" kern="1200" dirty="0" smtClean="0">
                <a:solidFill>
                  <a:schemeClr val="tx1"/>
                </a:solidFill>
                <a:effectLst/>
                <a:latin typeface="+mn-lt"/>
                <a:ea typeface="+mn-ea"/>
                <a:cs typeface="+mn-cs"/>
              </a:rPr>
              <a:t>Warm sites are often fully functioning sites for non-critical business functions. In other words, they are used for regular business normally. When a disaster occurs, non-critical functions stop and the site is used for critical business functions.</a:t>
            </a:r>
          </a:p>
          <a:p>
            <a:r>
              <a:rPr lang="en-US" sz="1700" i="0" kern="1200" dirty="0" smtClean="0">
                <a:solidFill>
                  <a:schemeClr val="tx1"/>
                </a:solidFill>
                <a:effectLst/>
                <a:latin typeface="+mn-lt"/>
                <a:ea typeface="+mn-ea"/>
                <a:cs typeface="+mn-cs"/>
              </a:rPr>
              <a:t>One of the main benefits of the warm site is that management is able to match the desired cost with an acceptable amount of time for an outage. In other words, if a longer MAO is acceptable, management can balance the costs to match the desired amount of time it will take to bring the warm site online.</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Redundant Backup Site</a:t>
            </a:r>
          </a:p>
          <a:p>
            <a:r>
              <a:rPr lang="en-US" sz="1700" i="0" kern="1200" dirty="0" smtClean="0">
                <a:solidFill>
                  <a:schemeClr val="tx1"/>
                </a:solidFill>
                <a:effectLst/>
                <a:latin typeface="+mn-lt"/>
                <a:ea typeface="+mn-ea"/>
                <a:cs typeface="+mn-cs"/>
              </a:rPr>
              <a:t>It’s also possible to outsource your data recovery site. Instead of maintaining the alternate location, you can contract with a third-party vendor to host your data and services in a redundant backup site. If a disaster occurs, you can switch the critical services over to the alternate location. This often has minimal impact on operations.</a:t>
            </a:r>
          </a:p>
          <a:p>
            <a:r>
              <a:rPr lang="en-US" sz="1700" i="0" kern="1200" dirty="0" smtClean="0">
                <a:solidFill>
                  <a:schemeClr val="tx1"/>
                </a:solidFill>
                <a:effectLst/>
                <a:latin typeface="+mn-lt"/>
                <a:ea typeface="+mn-ea"/>
                <a:cs typeface="+mn-cs"/>
              </a:rPr>
              <a:t>Fully redundant backup sites have the ability to host all the data and services. These can be used as both the primary and secondary environments. In this scenario, you outsource hosting of all of your data and services on the third-party vendor’s primary location. If a disaster occurs, the vendor is responsible for switching over to the secondary environment.</a:t>
            </a:r>
          </a:p>
          <a:p>
            <a:r>
              <a:rPr lang="en-US" sz="1700" i="0" kern="1200" dirty="0" smtClean="0">
                <a:solidFill>
                  <a:schemeClr val="tx1"/>
                </a:solidFill>
                <a:effectLst/>
                <a:latin typeface="+mn-lt"/>
                <a:ea typeface="+mn-ea"/>
                <a:cs typeface="+mn-cs"/>
              </a:rPr>
              <a:t>- User Access</a:t>
            </a:r>
          </a:p>
          <a:p>
            <a:r>
              <a:rPr lang="en-US" sz="1700" i="0" kern="1200" dirty="0" smtClean="0">
                <a:solidFill>
                  <a:schemeClr val="tx1"/>
                </a:solidFill>
                <a:effectLst/>
                <a:latin typeface="+mn-lt"/>
                <a:ea typeface="+mn-ea"/>
                <a:cs typeface="+mn-cs"/>
              </a:rPr>
              <a:t>It’s important that your users have access to data and services if you move to an alternate location. To meet this need, you have to understand user behavior. In other words, you need to understand how users are using the data and services.</a:t>
            </a:r>
          </a:p>
          <a:p>
            <a:r>
              <a:rPr lang="en-US" sz="1700" i="0" kern="1200" dirty="0" smtClean="0">
                <a:solidFill>
                  <a:schemeClr val="tx1"/>
                </a:solidFill>
                <a:effectLst/>
                <a:latin typeface="+mn-lt"/>
                <a:ea typeface="+mn-ea"/>
                <a:cs typeface="+mn-cs"/>
              </a:rPr>
              <a:t>If users access services over the Internet, you simply need to ensure that the alternate location includes Internet access. You also need to ensure that the alternate location has the needed bandwidth.</a:t>
            </a:r>
          </a:p>
          <a:p>
            <a:r>
              <a:rPr lang="en-US" sz="1700" i="0" kern="1200" dirty="0" smtClean="0">
                <a:solidFill>
                  <a:schemeClr val="tx1"/>
                </a:solidFill>
                <a:effectLst/>
                <a:latin typeface="+mn-lt"/>
                <a:ea typeface="+mn-ea"/>
                <a:cs typeface="+mn-cs"/>
              </a:rPr>
              <a:t>However, your users may normally access the services internally or via private WAN links. If so, you need to ensure that the alternate location can get the data to the users. This may require additional WAN links at the alternate location.</a:t>
            </a:r>
          </a:p>
          <a:p>
            <a:r>
              <a:rPr lang="en-US" sz="1700" i="0" kern="1200" dirty="0" smtClean="0">
                <a:solidFill>
                  <a:schemeClr val="tx1"/>
                </a:solidFill>
                <a:effectLst/>
                <a:latin typeface="+mn-lt"/>
                <a:ea typeface="+mn-ea"/>
                <a:cs typeface="+mn-cs"/>
              </a:rPr>
              <a:t>- Management Access</a:t>
            </a:r>
          </a:p>
          <a:p>
            <a:r>
              <a:rPr lang="en-US" sz="1700" i="0" kern="1200" dirty="0" smtClean="0">
                <a:solidFill>
                  <a:schemeClr val="tx1"/>
                </a:solidFill>
                <a:effectLst/>
                <a:latin typeface="+mn-lt"/>
                <a:ea typeface="+mn-ea"/>
                <a:cs typeface="+mn-cs"/>
              </a:rPr>
              <a:t>Management may also need access to data and services during the disaster. In many instances, management represents just another user. If you provide user access, you’ve provided management access.</a:t>
            </a:r>
          </a:p>
          <a:p>
            <a:r>
              <a:rPr lang="en-US" sz="1700" i="0" kern="1200" dirty="0" smtClean="0">
                <a:solidFill>
                  <a:schemeClr val="tx1"/>
                </a:solidFill>
                <a:effectLst/>
                <a:latin typeface="+mn-lt"/>
                <a:ea typeface="+mn-ea"/>
                <a:cs typeface="+mn-cs"/>
              </a:rPr>
              <a:t>However, in some instances, management may have specific needs. Some data may be time-sensitive. For example, if it’s close to the end of the fiscal year, certain data must be accessible to management for reporting requirements.</a:t>
            </a:r>
          </a:p>
          <a:p>
            <a:r>
              <a:rPr lang="en-US" sz="1700" i="0" kern="1200" dirty="0" smtClean="0">
                <a:solidFill>
                  <a:schemeClr val="tx1"/>
                </a:solidFill>
                <a:effectLst/>
                <a:latin typeface="+mn-lt"/>
                <a:ea typeface="+mn-ea"/>
                <a:cs typeface="+mn-cs"/>
              </a:rPr>
              <a:t>It’s important to identify specific needs of management. If these are addressed in the DRP, these needs can be met.</a:t>
            </a:r>
          </a:p>
          <a:p>
            <a:r>
              <a:rPr lang="en-US" sz="1700" i="0" kern="1200" dirty="0" smtClean="0">
                <a:solidFill>
                  <a:schemeClr val="tx1"/>
                </a:solidFill>
                <a:effectLst/>
                <a:latin typeface="+mn-lt"/>
                <a:ea typeface="+mn-ea"/>
                <a:cs typeface="+mn-cs"/>
              </a:rPr>
              <a:t>- Customer Access</a:t>
            </a:r>
          </a:p>
          <a:p>
            <a:r>
              <a:rPr lang="en-US" sz="1700" i="0" kern="1200" dirty="0" smtClean="0">
                <a:solidFill>
                  <a:schemeClr val="tx1"/>
                </a:solidFill>
                <a:effectLst/>
                <a:latin typeface="+mn-lt"/>
                <a:ea typeface="+mn-ea"/>
                <a:cs typeface="+mn-cs"/>
              </a:rPr>
              <a:t>You need to ensure that customers have the access they require. Customer access needs vary from one organization to another. It depends on how customers normally access the organization’s network, and what customer expectations are during a disaster.</a:t>
            </a:r>
          </a:p>
          <a:p>
            <a:r>
              <a:rPr lang="en-US" sz="1700" i="0" kern="1200" dirty="0" smtClean="0">
                <a:solidFill>
                  <a:schemeClr val="tx1"/>
                </a:solidFill>
                <a:effectLst/>
                <a:latin typeface="+mn-lt"/>
                <a:ea typeface="+mn-ea"/>
                <a:cs typeface="+mn-cs"/>
              </a:rPr>
              <a:t>Today, many organizations have Web sites. Most of those organizations outsource their Web site hosting. In other words, the Web site isn’t hosted on a server at the organization’s location. Instead, organizations rent space on a Web server, and the hosting provider hosts the Web site. In this example, the hosting provider is responsible for disaster recovery.</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critical success factor to consider for a DRP is money. It’s impossible to successfully develop and implement a DRP without a budget. A budget ensures that you have money to pay for preparation, and for executing a DRP if a disaster strikes.</a:t>
            </a:r>
          </a:p>
          <a:p>
            <a:r>
              <a:rPr lang="en-US" dirty="0" smtClean="0"/>
              <a:t>There are multiple costs to consider when preparing for disasters. These include:</a:t>
            </a:r>
          </a:p>
          <a:p>
            <a:r>
              <a:rPr lang="en-US" dirty="0" smtClean="0"/>
              <a:t>- Backups - Although most operating systems include backup software, it usually does only the basics. Most organizations purchase third-party backup software that is easier to use and has more capabilities. Additionally, backup media, such as multiple backup tapes, can be expensive. If you need to back up more data, the cost goes up.</a:t>
            </a:r>
          </a:p>
          <a:p>
            <a:r>
              <a:rPr lang="en-US" dirty="0" smtClean="0"/>
              <a:t>- Alternate locations - Any type of alternate location costs additional money. As mentioned previously, hot sites are the most expensive while cold sites are the least expensive. The site you choose depends on multiple factors, including your available budget.</a:t>
            </a:r>
          </a:p>
          <a:p>
            <a:r>
              <a:rPr lang="en-US" dirty="0" smtClean="0"/>
              <a:t>- Fuel costs during a disaster - If an organization needs to be able to generate power for extended periods, someone must purchase fuel for the generators. The BCP identifies assumptions, such as how long critical operations need to function without outside support like commercial power. This information helps determine how much fuel to purchase.</a:t>
            </a:r>
          </a:p>
          <a:p>
            <a:r>
              <a:rPr lang="en-US" dirty="0" smtClean="0"/>
              <a:t>- Food and water during a disaster - If personnel need to support the systems during the disaster, they need food and water. The amount you need depends on how many people will stay at the location and how many days you expect them to stay there.</a:t>
            </a:r>
          </a:p>
          <a:p>
            <a:r>
              <a:rPr lang="en-US" dirty="0" smtClean="0"/>
              <a:t>- Emergency funds right after a disaster - Funds are often needed right after a disaster for unforeseen circumstances. Your budget should include funding for these expenses, if needed. Additionally, you need to ensure these funds are accessible when the disaster hits.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Mitigating </a:t>
            </a:r>
            <a:r>
              <a:rPr lang="en-US" dirty="0" smtClean="0">
                <a:solidFill>
                  <a:schemeClr val="bg1"/>
                </a:solidFill>
              </a:rPr>
              <a:t>Risk</a:t>
            </a:r>
            <a:br>
              <a:rPr lang="en-US" dirty="0" smtClean="0">
                <a:solidFill>
                  <a:schemeClr val="bg1"/>
                </a:solidFill>
              </a:rPr>
            </a:br>
            <a:r>
              <a:rPr lang="en-US" dirty="0" smtClean="0">
                <a:solidFill>
                  <a:schemeClr val="bg1"/>
                </a:solidFill>
              </a:rPr>
              <a:t>with </a:t>
            </a:r>
            <a:r>
              <a:rPr lang="en-US" dirty="0">
                <a:solidFill>
                  <a:schemeClr val="bg1"/>
                </a:solidFill>
              </a:rPr>
              <a:t>a Disaster Recovery Plan</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Critical Success Factors </a:t>
            </a:r>
            <a:r>
              <a:rPr lang="en-US" dirty="0" smtClean="0">
                <a:solidFill>
                  <a:srgbClr val="00B0F0"/>
                </a:solidFill>
              </a:rPr>
              <a:t>(cont.)</a:t>
            </a:r>
            <a:endParaRPr lang="en-US" dirty="0">
              <a:solidFill>
                <a:srgbClr val="00B0F0"/>
              </a:solidFill>
            </a:endParaRPr>
          </a:p>
        </p:txBody>
      </p:sp>
      <p:sp>
        <p:nvSpPr>
          <p:cNvPr id="2" name="Content Placeholder 1"/>
          <p:cNvSpPr>
            <a:spLocks noGrp="1"/>
          </p:cNvSpPr>
          <p:nvPr>
            <p:ph idx="1"/>
          </p:nvPr>
        </p:nvSpPr>
        <p:spPr>
          <a:xfrm>
            <a:off x="731520" y="2301240"/>
            <a:ext cx="13167360" cy="4632960"/>
          </a:xfrm>
        </p:spPr>
        <p:txBody>
          <a:bodyPr/>
          <a:lstStyle/>
          <a:p>
            <a:r>
              <a:rPr lang="en-US" dirty="0"/>
              <a:t>A disaster recovery budget</a:t>
            </a:r>
          </a:p>
          <a:p>
            <a:r>
              <a:rPr lang="en-US" dirty="0" smtClean="0"/>
              <a:t>Costs</a:t>
            </a:r>
          </a:p>
          <a:p>
            <a:pPr lvl="1"/>
            <a:r>
              <a:rPr lang="en-US" dirty="0" smtClean="0"/>
              <a:t>Backups</a:t>
            </a:r>
          </a:p>
          <a:p>
            <a:pPr lvl="1"/>
            <a:r>
              <a:rPr lang="en-US" dirty="0" smtClean="0"/>
              <a:t>Alternate locations</a:t>
            </a:r>
          </a:p>
          <a:p>
            <a:pPr lvl="1"/>
            <a:r>
              <a:rPr lang="en-US" dirty="0" smtClean="0"/>
              <a:t>Fuel </a:t>
            </a:r>
            <a:r>
              <a:rPr lang="en-US" dirty="0"/>
              <a:t>costs during a </a:t>
            </a:r>
            <a:r>
              <a:rPr lang="en-US" dirty="0" smtClean="0"/>
              <a:t>disaster</a:t>
            </a:r>
          </a:p>
          <a:p>
            <a:pPr lvl="1"/>
            <a:r>
              <a:rPr lang="en-US" dirty="0" smtClean="0"/>
              <a:t>Food </a:t>
            </a:r>
            <a:r>
              <a:rPr lang="en-US" dirty="0"/>
              <a:t>and water during a </a:t>
            </a:r>
            <a:r>
              <a:rPr lang="en-US" dirty="0" smtClean="0"/>
              <a:t>disaster</a:t>
            </a:r>
          </a:p>
          <a:p>
            <a:pPr lvl="1"/>
            <a:r>
              <a:rPr lang="en-US" dirty="0" smtClean="0"/>
              <a:t>Emergency </a:t>
            </a:r>
            <a:r>
              <a:rPr lang="en-US" dirty="0"/>
              <a:t>funds right after a disaster</a:t>
            </a:r>
          </a:p>
        </p:txBody>
      </p:sp>
    </p:spTree>
    <p:extLst>
      <p:ext uri="{BB962C8B-B14F-4D97-AF65-F5344CB8AC3E}">
        <p14:creationId xmlns:p14="http://schemas.microsoft.com/office/powerpoint/2010/main" val="2025285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98002"/>
            <a:ext cx="13167360" cy="1354598"/>
          </a:xfrm>
        </p:spPr>
        <p:txBody>
          <a:bodyPr>
            <a:normAutofit/>
          </a:bodyPr>
          <a:lstStyle/>
          <a:p>
            <a:r>
              <a:rPr lang="en-US" dirty="0">
                <a:solidFill>
                  <a:srgbClr val="00B0F0"/>
                </a:solidFill>
              </a:rPr>
              <a:t>Eight R’s of Recovery Planning</a:t>
            </a:r>
          </a:p>
        </p:txBody>
      </p:sp>
      <p:sp>
        <p:nvSpPr>
          <p:cNvPr id="2" name="Content Placeholder 1"/>
          <p:cNvSpPr>
            <a:spLocks noGrp="1"/>
          </p:cNvSpPr>
          <p:nvPr>
            <p:ph idx="1"/>
          </p:nvPr>
        </p:nvSpPr>
        <p:spPr>
          <a:xfrm>
            <a:off x="731520" y="2148840"/>
            <a:ext cx="13167360" cy="4861560"/>
          </a:xfrm>
        </p:spPr>
        <p:txBody>
          <a:bodyPr/>
          <a:lstStyle/>
          <a:p>
            <a:r>
              <a:rPr lang="en-US" dirty="0"/>
              <a:t>Reason for planning</a:t>
            </a:r>
          </a:p>
          <a:p>
            <a:r>
              <a:rPr lang="en-US" dirty="0"/>
              <a:t>Recognition</a:t>
            </a:r>
          </a:p>
          <a:p>
            <a:r>
              <a:rPr lang="en-US" dirty="0"/>
              <a:t>Reaction</a:t>
            </a:r>
          </a:p>
          <a:p>
            <a:r>
              <a:rPr lang="en-US" dirty="0"/>
              <a:t>Recovery</a:t>
            </a:r>
          </a:p>
          <a:p>
            <a:r>
              <a:rPr lang="en-US" dirty="0"/>
              <a:t>Restoration</a:t>
            </a:r>
          </a:p>
          <a:p>
            <a:r>
              <a:rPr lang="en-US" dirty="0"/>
              <a:t>Return to normal</a:t>
            </a:r>
          </a:p>
          <a:p>
            <a:r>
              <a:rPr lang="en-US" dirty="0"/>
              <a:t>Rest and relax</a:t>
            </a:r>
          </a:p>
          <a:p>
            <a:r>
              <a:rPr lang="en-US" dirty="0"/>
              <a:t>Re-evaluate and re-document</a:t>
            </a:r>
          </a:p>
        </p:txBody>
      </p:sp>
    </p:spTree>
    <p:extLst>
      <p:ext uri="{BB962C8B-B14F-4D97-AF65-F5344CB8AC3E}">
        <p14:creationId xmlns:p14="http://schemas.microsoft.com/office/powerpoint/2010/main" val="2121024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DRP</a:t>
            </a:r>
          </a:p>
        </p:txBody>
      </p:sp>
      <p:sp>
        <p:nvSpPr>
          <p:cNvPr id="2" name="Content Placeholder 1"/>
          <p:cNvSpPr>
            <a:spLocks noGrp="1"/>
          </p:cNvSpPr>
          <p:nvPr>
            <p:ph idx="1"/>
          </p:nvPr>
        </p:nvSpPr>
        <p:spPr>
          <a:xfrm>
            <a:off x="731520" y="2301240"/>
            <a:ext cx="13167360" cy="4556760"/>
          </a:xfrm>
        </p:spPr>
        <p:txBody>
          <a:bodyPr/>
          <a:lstStyle/>
          <a:p>
            <a:r>
              <a:rPr lang="en-US" dirty="0" smtClean="0"/>
              <a:t>Purpose</a:t>
            </a:r>
          </a:p>
          <a:p>
            <a:pPr lvl="1"/>
            <a:r>
              <a:rPr lang="en-US" dirty="0" smtClean="0"/>
              <a:t>Recovery</a:t>
            </a:r>
            <a:r>
              <a:rPr lang="en-US" dirty="0"/>
              <a:t>, Sustaining business operations and Normalization</a:t>
            </a:r>
          </a:p>
          <a:p>
            <a:r>
              <a:rPr lang="en-US" dirty="0" smtClean="0"/>
              <a:t>Scope</a:t>
            </a:r>
          </a:p>
          <a:p>
            <a:pPr lvl="1"/>
            <a:r>
              <a:rPr lang="en-US" dirty="0" smtClean="0"/>
              <a:t>Hardware</a:t>
            </a:r>
            <a:r>
              <a:rPr lang="en-US" dirty="0"/>
              <a:t>, Software, Data, and Connectivity</a:t>
            </a:r>
          </a:p>
          <a:p>
            <a:r>
              <a:rPr lang="en-US" dirty="0"/>
              <a:t>Disaster/emergency declaration</a:t>
            </a:r>
          </a:p>
        </p:txBody>
      </p:sp>
    </p:spTree>
    <p:extLst>
      <p:ext uri="{BB962C8B-B14F-4D97-AF65-F5344CB8AC3E}">
        <p14:creationId xmlns:p14="http://schemas.microsoft.com/office/powerpoint/2010/main" val="3101147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DRP </a:t>
            </a:r>
            <a:r>
              <a:rPr lang="en-US" dirty="0" smtClean="0">
                <a:solidFill>
                  <a:srgbClr val="00B0F0"/>
                </a:solidFill>
              </a:rPr>
              <a:t>(cont.)</a:t>
            </a:r>
            <a:endParaRPr lang="en-US" dirty="0">
              <a:solidFill>
                <a:srgbClr val="00B0F0"/>
              </a:solidFill>
            </a:endParaRPr>
          </a:p>
        </p:txBody>
      </p:sp>
      <p:sp>
        <p:nvSpPr>
          <p:cNvPr id="2" name="Content Placeholder 1"/>
          <p:cNvSpPr>
            <a:spLocks noGrp="1"/>
          </p:cNvSpPr>
          <p:nvPr>
            <p:ph idx="1"/>
          </p:nvPr>
        </p:nvSpPr>
        <p:spPr>
          <a:xfrm>
            <a:off x="731520" y="2301240"/>
            <a:ext cx="13167360" cy="4099560"/>
          </a:xfrm>
        </p:spPr>
        <p:txBody>
          <a:bodyPr/>
          <a:lstStyle/>
          <a:p>
            <a:r>
              <a:rPr lang="en-US" dirty="0" smtClean="0"/>
              <a:t>Communications</a:t>
            </a:r>
          </a:p>
          <a:p>
            <a:pPr lvl="1"/>
            <a:r>
              <a:rPr lang="en-US" dirty="0" smtClean="0"/>
              <a:t>Communication </a:t>
            </a:r>
            <a:r>
              <a:rPr lang="en-US" dirty="0"/>
              <a:t>elements: recall, users, customers, communications plan</a:t>
            </a:r>
          </a:p>
          <a:p>
            <a:r>
              <a:rPr lang="en-US" dirty="0"/>
              <a:t>Emergency </a:t>
            </a:r>
            <a:r>
              <a:rPr lang="en-US" dirty="0" smtClean="0"/>
              <a:t>response</a:t>
            </a:r>
          </a:p>
          <a:p>
            <a:pPr lvl="1"/>
            <a:r>
              <a:rPr lang="en-US" dirty="0" smtClean="0"/>
              <a:t>Activities</a:t>
            </a:r>
          </a:p>
          <a:p>
            <a:pPr lvl="1"/>
            <a:r>
              <a:rPr lang="en-US" dirty="0" smtClean="0"/>
              <a:t>Recovery </a:t>
            </a:r>
            <a:r>
              <a:rPr lang="en-US" dirty="0"/>
              <a:t>steps and procedures</a:t>
            </a:r>
          </a:p>
        </p:txBody>
      </p:sp>
    </p:spTree>
    <p:extLst>
      <p:ext uri="{BB962C8B-B14F-4D97-AF65-F5344CB8AC3E}">
        <p14:creationId xmlns:p14="http://schemas.microsoft.com/office/powerpoint/2010/main" val="446926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Recovery S</a:t>
            </a:r>
            <a:r>
              <a:rPr lang="en-US" dirty="0" smtClean="0">
                <a:solidFill>
                  <a:srgbClr val="00B0F0"/>
                </a:solidFill>
              </a:rPr>
              <a:t>teps </a:t>
            </a:r>
            <a:r>
              <a:rPr lang="en-US" dirty="0">
                <a:solidFill>
                  <a:srgbClr val="00B0F0"/>
                </a:solidFill>
              </a:rPr>
              <a:t>and </a:t>
            </a:r>
            <a:r>
              <a:rPr lang="en-US" dirty="0" smtClean="0">
                <a:solidFill>
                  <a:srgbClr val="00B0F0"/>
                </a:solidFill>
              </a:rPr>
              <a:t>Procedures</a:t>
            </a:r>
            <a:endParaRPr lang="en-US" dirty="0">
              <a:solidFill>
                <a:srgbClr val="00B0F0"/>
              </a:solidFill>
            </a:endParaRPr>
          </a:p>
        </p:txBody>
      </p:sp>
      <p:sp>
        <p:nvSpPr>
          <p:cNvPr id="2" name="Content Placeholder 1"/>
          <p:cNvSpPr>
            <a:spLocks noGrp="1"/>
          </p:cNvSpPr>
          <p:nvPr>
            <p:ph idx="1"/>
          </p:nvPr>
        </p:nvSpPr>
        <p:spPr>
          <a:xfrm>
            <a:off x="731520" y="2301240"/>
            <a:ext cx="13167360" cy="3718560"/>
          </a:xfrm>
        </p:spPr>
        <p:txBody>
          <a:bodyPr/>
          <a:lstStyle/>
          <a:p>
            <a:r>
              <a:rPr lang="en-US" dirty="0"/>
              <a:t>Recovery Plans</a:t>
            </a:r>
          </a:p>
          <a:p>
            <a:r>
              <a:rPr lang="en-US" dirty="0"/>
              <a:t>Backup Plans</a:t>
            </a:r>
          </a:p>
        </p:txBody>
      </p:sp>
    </p:spTree>
    <p:extLst>
      <p:ext uri="{BB962C8B-B14F-4D97-AF65-F5344CB8AC3E}">
        <p14:creationId xmlns:p14="http://schemas.microsoft.com/office/powerpoint/2010/main" val="1596108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DRP </a:t>
            </a:r>
            <a:r>
              <a:rPr lang="en-US" dirty="0" smtClean="0">
                <a:solidFill>
                  <a:srgbClr val="00B0F0"/>
                </a:solidFill>
              </a:rPr>
              <a:t>(cont.)</a:t>
            </a:r>
            <a:endParaRPr lang="en-US" dirty="0">
              <a:solidFill>
                <a:srgbClr val="00B0F0"/>
              </a:solidFill>
            </a:endParaRPr>
          </a:p>
        </p:txBody>
      </p:sp>
      <p:sp>
        <p:nvSpPr>
          <p:cNvPr id="2" name="Content Placeholder 1"/>
          <p:cNvSpPr>
            <a:spLocks noGrp="1"/>
          </p:cNvSpPr>
          <p:nvPr>
            <p:ph idx="1"/>
          </p:nvPr>
        </p:nvSpPr>
        <p:spPr>
          <a:xfrm>
            <a:off x="731520" y="2301240"/>
            <a:ext cx="13167360" cy="4480560"/>
          </a:xfrm>
        </p:spPr>
        <p:txBody>
          <a:bodyPr/>
          <a:lstStyle/>
          <a:p>
            <a:r>
              <a:rPr lang="en-US" dirty="0"/>
              <a:t>Critical business operations</a:t>
            </a:r>
          </a:p>
          <a:p>
            <a:r>
              <a:rPr lang="en-US" dirty="0"/>
              <a:t>Recovery operations</a:t>
            </a:r>
          </a:p>
          <a:p>
            <a:r>
              <a:rPr lang="en-US" dirty="0"/>
              <a:t>Critical operations, Customer service, Operations recovery</a:t>
            </a:r>
          </a:p>
        </p:txBody>
      </p:sp>
    </p:spTree>
    <p:extLst>
      <p:ext uri="{BB962C8B-B14F-4D97-AF65-F5344CB8AC3E}">
        <p14:creationId xmlns:p14="http://schemas.microsoft.com/office/powerpoint/2010/main" val="1190693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DRP - Normal </a:t>
            </a:r>
            <a:r>
              <a:rPr lang="en-US" dirty="0" smtClean="0">
                <a:solidFill>
                  <a:srgbClr val="00B0F0"/>
                </a:solidFill>
              </a:rPr>
              <a:t>Operations</a:t>
            </a:r>
            <a:endParaRPr lang="en-US" dirty="0">
              <a:solidFill>
                <a:srgbClr val="00B0F0"/>
              </a:solidFill>
            </a:endParaRPr>
          </a:p>
        </p:txBody>
      </p:sp>
      <p:sp>
        <p:nvSpPr>
          <p:cNvPr id="2" name="Content Placeholder 1"/>
          <p:cNvSpPr>
            <a:spLocks noGrp="1"/>
          </p:cNvSpPr>
          <p:nvPr>
            <p:ph idx="1"/>
          </p:nvPr>
        </p:nvSpPr>
        <p:spPr>
          <a:xfrm>
            <a:off x="731520" y="2301240"/>
            <a:ext cx="13167360" cy="4023360"/>
          </a:xfrm>
        </p:spPr>
        <p:txBody>
          <a:bodyPr/>
          <a:lstStyle/>
          <a:p>
            <a:r>
              <a:rPr lang="en-US" dirty="0"/>
              <a:t>Testing</a:t>
            </a:r>
          </a:p>
          <a:p>
            <a:r>
              <a:rPr lang="en-US" dirty="0"/>
              <a:t>Maintenance and DRP Update</a:t>
            </a:r>
          </a:p>
        </p:txBody>
      </p:sp>
    </p:spTree>
    <p:extLst>
      <p:ext uri="{BB962C8B-B14F-4D97-AF65-F5344CB8AC3E}">
        <p14:creationId xmlns:p14="http://schemas.microsoft.com/office/powerpoint/2010/main" val="1653889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How Does a DRP Mitigate an Organization’s Risk?</a:t>
            </a:r>
          </a:p>
        </p:txBody>
      </p:sp>
      <p:sp>
        <p:nvSpPr>
          <p:cNvPr id="2" name="Content Placeholder 1"/>
          <p:cNvSpPr>
            <a:spLocks noGrp="1"/>
          </p:cNvSpPr>
          <p:nvPr>
            <p:ph idx="1"/>
          </p:nvPr>
        </p:nvSpPr>
        <p:spPr>
          <a:xfrm>
            <a:off x="731520" y="2301240"/>
            <a:ext cx="13167360" cy="3794760"/>
          </a:xfrm>
        </p:spPr>
        <p:txBody>
          <a:bodyPr/>
          <a:lstStyle/>
          <a:p>
            <a:r>
              <a:rPr lang="en-US" dirty="0"/>
              <a:t>DRPs reduce risk by reducing the impact of disasters.</a:t>
            </a:r>
          </a:p>
          <a:p>
            <a:r>
              <a:rPr lang="en-US" dirty="0"/>
              <a:t>Better prepared to recover critical business functions.</a:t>
            </a:r>
          </a:p>
          <a:p>
            <a:r>
              <a:rPr lang="en-US" dirty="0"/>
              <a:t>DRP helps you to apply critical thinking to problems before they occur.</a:t>
            </a:r>
          </a:p>
        </p:txBody>
      </p:sp>
    </p:spTree>
    <p:extLst>
      <p:ext uri="{BB962C8B-B14F-4D97-AF65-F5344CB8AC3E}">
        <p14:creationId xmlns:p14="http://schemas.microsoft.com/office/powerpoint/2010/main" val="2012196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Best Practices </a:t>
            </a:r>
            <a:r>
              <a:rPr lang="en-US" dirty="0" smtClean="0">
                <a:solidFill>
                  <a:srgbClr val="00B0F0"/>
                </a:solidFill>
              </a:rPr>
              <a:t>for Implementing</a:t>
            </a:r>
            <a:br>
              <a:rPr lang="en-US" dirty="0" smtClean="0">
                <a:solidFill>
                  <a:srgbClr val="00B0F0"/>
                </a:solidFill>
              </a:rPr>
            </a:br>
            <a:r>
              <a:rPr lang="en-US" dirty="0" smtClean="0">
                <a:solidFill>
                  <a:srgbClr val="00B0F0"/>
                </a:solidFill>
              </a:rPr>
              <a:t>a </a:t>
            </a:r>
            <a:r>
              <a:rPr lang="en-US" dirty="0">
                <a:solidFill>
                  <a:srgbClr val="00B0F0"/>
                </a:solidFill>
              </a:rPr>
              <a:t>DRP for Your Organization</a:t>
            </a:r>
          </a:p>
        </p:txBody>
      </p:sp>
      <p:sp>
        <p:nvSpPr>
          <p:cNvPr id="2" name="Content Placeholder 1"/>
          <p:cNvSpPr>
            <a:spLocks noGrp="1"/>
          </p:cNvSpPr>
          <p:nvPr>
            <p:ph idx="1"/>
          </p:nvPr>
        </p:nvSpPr>
        <p:spPr>
          <a:xfrm>
            <a:off x="731520" y="2453640"/>
            <a:ext cx="13167360" cy="4328160"/>
          </a:xfrm>
        </p:spPr>
        <p:txBody>
          <a:bodyPr/>
          <a:lstStyle/>
          <a:p>
            <a:r>
              <a:rPr lang="en-US" dirty="0" smtClean="0"/>
              <a:t>Ensuring </a:t>
            </a:r>
            <a:r>
              <a:rPr lang="en-US" dirty="0" smtClean="0"/>
              <a:t>BIAs have been completed</a:t>
            </a:r>
          </a:p>
          <a:p>
            <a:r>
              <a:rPr lang="en-US" dirty="0" smtClean="0"/>
              <a:t>Starting </a:t>
            </a:r>
            <a:r>
              <a:rPr lang="en-US" dirty="0" smtClean="0"/>
              <a:t>with a clear purpose and scope</a:t>
            </a:r>
          </a:p>
          <a:p>
            <a:r>
              <a:rPr lang="en-US" dirty="0" smtClean="0"/>
              <a:t>Reviewing </a:t>
            </a:r>
            <a:r>
              <a:rPr lang="en-US" dirty="0" smtClean="0"/>
              <a:t>and update the DRP regularly</a:t>
            </a:r>
          </a:p>
          <a:p>
            <a:r>
              <a:rPr lang="en-US" dirty="0" smtClean="0"/>
              <a:t>Testing </a:t>
            </a:r>
            <a:r>
              <a:rPr lang="en-US" dirty="0" smtClean="0"/>
              <a:t>the DRP</a:t>
            </a:r>
          </a:p>
          <a:p>
            <a:pPr lvl="1"/>
            <a:r>
              <a:rPr lang="en-US" dirty="0" smtClean="0"/>
              <a:t>DRP checklist</a:t>
            </a:r>
            <a:endParaRPr lang="en-US" dirty="0"/>
          </a:p>
        </p:txBody>
      </p:sp>
    </p:spTree>
    <p:extLst>
      <p:ext uri="{BB962C8B-B14F-4D97-AF65-F5344CB8AC3E}">
        <p14:creationId xmlns:p14="http://schemas.microsoft.com/office/powerpoint/2010/main" val="71732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a:t>
            </a:r>
            <a:r>
              <a:rPr lang="en-US" dirty="0"/>
              <a:t>disaster recovery plan (</a:t>
            </a:r>
            <a:r>
              <a:rPr lang="en-US" dirty="0" smtClean="0"/>
              <a:t>DRP) </a:t>
            </a:r>
            <a:endParaRPr lang="en-US" dirty="0"/>
          </a:p>
          <a:p>
            <a:r>
              <a:rPr lang="en-US" dirty="0" smtClean="0"/>
              <a:t>Critical </a:t>
            </a:r>
            <a:r>
              <a:rPr lang="en-US" dirty="0"/>
              <a:t>success </a:t>
            </a:r>
            <a:r>
              <a:rPr lang="en-US" dirty="0" smtClean="0"/>
              <a:t>factors</a:t>
            </a:r>
            <a:endParaRPr lang="en-US" dirty="0"/>
          </a:p>
          <a:p>
            <a:r>
              <a:rPr lang="en-US" dirty="0" smtClean="0"/>
              <a:t>Elements </a:t>
            </a:r>
            <a:r>
              <a:rPr lang="en-US" dirty="0"/>
              <a:t>of a </a:t>
            </a:r>
            <a:r>
              <a:rPr lang="en-US" dirty="0" smtClean="0"/>
              <a:t>DRP</a:t>
            </a:r>
            <a:endParaRPr lang="en-US" dirty="0"/>
          </a:p>
          <a:p>
            <a:r>
              <a:rPr lang="en-US" dirty="0"/>
              <a:t>How a DRP mitigates </a:t>
            </a:r>
            <a:r>
              <a:rPr lang="en-US" dirty="0" smtClean="0"/>
              <a:t>organizational risks</a:t>
            </a:r>
            <a:endParaRPr lang="en-US" dirty="0"/>
          </a:p>
          <a:p>
            <a:r>
              <a:rPr lang="en-US" dirty="0" smtClean="0"/>
              <a:t>Best </a:t>
            </a:r>
            <a:r>
              <a:rPr lang="en-US" dirty="0"/>
              <a:t>practices for implementing a </a:t>
            </a:r>
            <a:r>
              <a:rPr lang="en-US" dirty="0" smtClean="0"/>
              <a:t>DRP</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25040"/>
            <a:ext cx="13167360" cy="4937760"/>
          </a:xfrm>
        </p:spPr>
        <p:txBody>
          <a:bodyPr/>
          <a:lstStyle/>
          <a:p>
            <a:r>
              <a:rPr lang="en-US" dirty="0"/>
              <a:t>Disaster Recovery </a:t>
            </a:r>
            <a:r>
              <a:rPr lang="en-US" dirty="0" smtClean="0"/>
              <a:t>Plan</a:t>
            </a:r>
          </a:p>
          <a:p>
            <a:pPr lvl="1"/>
            <a:r>
              <a:rPr lang="en-US" dirty="0" smtClean="0"/>
              <a:t>The </a:t>
            </a:r>
            <a:r>
              <a:rPr lang="en-US" dirty="0"/>
              <a:t>specific steps and procedures for disaster recovery are documented in the </a:t>
            </a:r>
            <a:r>
              <a:rPr lang="en-US" dirty="0" smtClean="0"/>
              <a:t>DRP.</a:t>
            </a:r>
          </a:p>
          <a:p>
            <a:pPr lvl="1"/>
            <a:r>
              <a:rPr lang="en-US" dirty="0" smtClean="0"/>
              <a:t>One </a:t>
            </a:r>
            <a:r>
              <a:rPr lang="en-US" dirty="0"/>
              <a:t>or more DRPs are included in the BCP.</a:t>
            </a:r>
          </a:p>
          <a:p>
            <a:r>
              <a:rPr lang="en-US" dirty="0" smtClean="0"/>
              <a:t>Need</a:t>
            </a:r>
          </a:p>
          <a:p>
            <a:pPr lvl="1"/>
            <a:r>
              <a:rPr lang="en-US" dirty="0" smtClean="0"/>
              <a:t>BCP </a:t>
            </a:r>
            <a:r>
              <a:rPr lang="en-US" dirty="0"/>
              <a:t>identifies the critical systems and the DRP provides details on how to recover these systems.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What Is a Disaster Recovery Plan (DRP)?</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Disaster Recovery Plan - Purpose</a:t>
            </a:r>
          </a:p>
        </p:txBody>
      </p:sp>
      <p:sp>
        <p:nvSpPr>
          <p:cNvPr id="2" name="Content Placeholder 1"/>
          <p:cNvSpPr>
            <a:spLocks noGrp="1"/>
          </p:cNvSpPr>
          <p:nvPr>
            <p:ph idx="1"/>
          </p:nvPr>
        </p:nvSpPr>
        <p:spPr>
          <a:xfrm>
            <a:off x="731520" y="2301240"/>
            <a:ext cx="13167360" cy="3642360"/>
          </a:xfrm>
        </p:spPr>
        <p:txBody>
          <a:bodyPr/>
          <a:lstStyle/>
          <a:p>
            <a:r>
              <a:rPr lang="en-US" dirty="0"/>
              <a:t>Saving lives</a:t>
            </a:r>
          </a:p>
          <a:p>
            <a:r>
              <a:rPr lang="en-US" dirty="0"/>
              <a:t>Ensuring business continuity</a:t>
            </a:r>
          </a:p>
          <a:p>
            <a:r>
              <a:rPr lang="en-US" dirty="0"/>
              <a:t>Recovering after a disaster</a:t>
            </a:r>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Disaster Recovery Plan - Terms</a:t>
            </a:r>
          </a:p>
        </p:txBody>
      </p:sp>
      <p:sp>
        <p:nvSpPr>
          <p:cNvPr id="2" name="Content Placeholder 1"/>
          <p:cNvSpPr>
            <a:spLocks noGrp="1"/>
          </p:cNvSpPr>
          <p:nvPr>
            <p:ph idx="1"/>
          </p:nvPr>
        </p:nvSpPr>
        <p:spPr>
          <a:xfrm>
            <a:off x="731520" y="2225040"/>
            <a:ext cx="13167360" cy="4480560"/>
          </a:xfrm>
        </p:spPr>
        <p:txBody>
          <a:bodyPr/>
          <a:lstStyle/>
          <a:p>
            <a:r>
              <a:rPr lang="en-US" dirty="0"/>
              <a:t>Critical business function (</a:t>
            </a:r>
            <a:r>
              <a:rPr lang="en-US" dirty="0">
                <a:solidFill>
                  <a:srgbClr val="00B0F0"/>
                </a:solidFill>
              </a:rPr>
              <a:t>CBF</a:t>
            </a:r>
            <a:r>
              <a:rPr lang="en-US" dirty="0"/>
              <a:t>)</a:t>
            </a:r>
          </a:p>
          <a:p>
            <a:r>
              <a:rPr lang="en-US" dirty="0"/>
              <a:t>Maximum acceptable outage (</a:t>
            </a:r>
            <a:r>
              <a:rPr lang="en-US" dirty="0">
                <a:solidFill>
                  <a:srgbClr val="00B0F0"/>
                </a:solidFill>
              </a:rPr>
              <a:t>MAO</a:t>
            </a:r>
            <a:r>
              <a:rPr lang="en-US" dirty="0"/>
              <a:t>)</a:t>
            </a:r>
          </a:p>
          <a:p>
            <a:r>
              <a:rPr lang="en-US" dirty="0"/>
              <a:t>Recovery time objectives (</a:t>
            </a:r>
            <a:r>
              <a:rPr lang="en-US" dirty="0">
                <a:solidFill>
                  <a:srgbClr val="00B0F0"/>
                </a:solidFill>
              </a:rPr>
              <a:t>RTO</a:t>
            </a:r>
            <a:r>
              <a:rPr lang="en-US" dirty="0"/>
              <a:t>)</a:t>
            </a:r>
          </a:p>
          <a:p>
            <a:r>
              <a:rPr lang="en-US" dirty="0"/>
              <a:t>Business impact analysis (</a:t>
            </a:r>
            <a:r>
              <a:rPr lang="en-US" dirty="0">
                <a:solidFill>
                  <a:srgbClr val="00B0F0"/>
                </a:solidFill>
              </a:rPr>
              <a:t>BIA</a:t>
            </a:r>
            <a:r>
              <a:rPr lang="en-US" dirty="0"/>
              <a:t>)</a:t>
            </a:r>
          </a:p>
          <a:p>
            <a:r>
              <a:rPr lang="en-US" dirty="0"/>
              <a:t>Business continuity plan (</a:t>
            </a:r>
            <a:r>
              <a:rPr lang="en-US" dirty="0">
                <a:solidFill>
                  <a:srgbClr val="00B0F0"/>
                </a:solidFill>
              </a:rPr>
              <a:t>BCP</a:t>
            </a:r>
            <a:r>
              <a:rPr lang="en-US" dirty="0"/>
              <a:t>)</a:t>
            </a:r>
          </a:p>
        </p:txBody>
      </p:sp>
    </p:spTree>
    <p:extLst>
      <p:ext uri="{BB962C8B-B14F-4D97-AF65-F5344CB8AC3E}">
        <p14:creationId xmlns:p14="http://schemas.microsoft.com/office/powerpoint/2010/main" val="25107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Critical Success Factors</a:t>
            </a:r>
          </a:p>
        </p:txBody>
      </p:sp>
      <p:sp>
        <p:nvSpPr>
          <p:cNvPr id="2" name="Content Placeholder 1"/>
          <p:cNvSpPr>
            <a:spLocks noGrp="1"/>
          </p:cNvSpPr>
          <p:nvPr>
            <p:ph idx="1"/>
          </p:nvPr>
        </p:nvSpPr>
        <p:spPr>
          <a:xfrm>
            <a:off x="731520" y="2225040"/>
            <a:ext cx="13167360" cy="4556760"/>
          </a:xfrm>
        </p:spPr>
        <p:txBody>
          <a:bodyPr>
            <a:normAutofit/>
          </a:bodyPr>
          <a:lstStyle/>
          <a:p>
            <a:r>
              <a:rPr lang="en-US" dirty="0"/>
              <a:t>Management </a:t>
            </a:r>
            <a:r>
              <a:rPr lang="en-US" dirty="0" smtClean="0"/>
              <a:t>support</a:t>
            </a:r>
          </a:p>
          <a:p>
            <a:pPr lvl="1"/>
            <a:r>
              <a:rPr lang="en-US" dirty="0" smtClean="0"/>
              <a:t>Resources </a:t>
            </a:r>
            <a:r>
              <a:rPr lang="en-US" dirty="0"/>
              <a:t>and Leadership</a:t>
            </a:r>
          </a:p>
          <a:p>
            <a:r>
              <a:rPr lang="en-US" dirty="0"/>
              <a:t>Knowledge for DRP </a:t>
            </a:r>
            <a:r>
              <a:rPr lang="en-US" dirty="0" smtClean="0"/>
              <a:t>developers</a:t>
            </a:r>
          </a:p>
          <a:p>
            <a:pPr lvl="1"/>
            <a:r>
              <a:rPr lang="en-US" dirty="0" smtClean="0"/>
              <a:t>Knowledge </a:t>
            </a:r>
            <a:r>
              <a:rPr lang="en-US" dirty="0"/>
              <a:t>of Disaster </a:t>
            </a:r>
            <a:r>
              <a:rPr lang="en-US" dirty="0" smtClean="0"/>
              <a:t>Recovery</a:t>
            </a:r>
          </a:p>
          <a:p>
            <a:pPr lvl="1"/>
            <a:r>
              <a:rPr lang="en-US" dirty="0" smtClean="0"/>
              <a:t>Knowledge </a:t>
            </a:r>
            <a:r>
              <a:rPr lang="en-US" dirty="0"/>
              <a:t>of How the Organization Functions</a:t>
            </a:r>
          </a:p>
          <a:p>
            <a:r>
              <a:rPr lang="en-US" dirty="0"/>
              <a:t>Authority for DRP developers</a:t>
            </a:r>
          </a:p>
        </p:txBody>
      </p:sp>
    </p:spTree>
    <p:extLst>
      <p:ext uri="{BB962C8B-B14F-4D97-AF65-F5344CB8AC3E}">
        <p14:creationId xmlns:p14="http://schemas.microsoft.com/office/powerpoint/2010/main" val="115918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Critical Success Factors </a:t>
            </a:r>
            <a:r>
              <a:rPr lang="en-US" dirty="0" smtClean="0">
                <a:solidFill>
                  <a:srgbClr val="00B0F0"/>
                </a:solidFill>
              </a:rPr>
              <a:t>(cont.)</a:t>
            </a:r>
            <a:endParaRPr lang="en-US" dirty="0">
              <a:solidFill>
                <a:srgbClr val="00B0F0"/>
              </a:solidFill>
            </a:endParaRPr>
          </a:p>
        </p:txBody>
      </p:sp>
      <p:sp>
        <p:nvSpPr>
          <p:cNvPr id="2" name="Content Placeholder 1"/>
          <p:cNvSpPr>
            <a:spLocks noGrp="1"/>
          </p:cNvSpPr>
          <p:nvPr>
            <p:ph idx="1"/>
          </p:nvPr>
        </p:nvSpPr>
        <p:spPr>
          <a:xfrm>
            <a:off x="731520" y="2225040"/>
            <a:ext cx="13167360" cy="4175760"/>
          </a:xfrm>
        </p:spPr>
        <p:txBody>
          <a:bodyPr/>
          <a:lstStyle/>
          <a:p>
            <a:r>
              <a:rPr lang="en-US" dirty="0"/>
              <a:t>Identification of primary </a:t>
            </a:r>
            <a:r>
              <a:rPr lang="en-US" dirty="0" smtClean="0"/>
              <a:t>concerns</a:t>
            </a:r>
          </a:p>
          <a:p>
            <a:pPr lvl="1"/>
            <a:r>
              <a:rPr lang="en-US" dirty="0" smtClean="0"/>
              <a:t>Recovery </a:t>
            </a:r>
            <a:r>
              <a:rPr lang="en-US" dirty="0"/>
              <a:t>Time Objectives (</a:t>
            </a:r>
            <a:r>
              <a:rPr lang="en-US" dirty="0" smtClean="0">
                <a:solidFill>
                  <a:srgbClr val="00B0F0"/>
                </a:solidFill>
              </a:rPr>
              <a:t>RTO</a:t>
            </a:r>
            <a:r>
              <a:rPr lang="en-US" dirty="0" smtClean="0"/>
              <a:t>s)</a:t>
            </a:r>
          </a:p>
          <a:p>
            <a:pPr lvl="1"/>
            <a:r>
              <a:rPr lang="en-US" dirty="0" smtClean="0"/>
              <a:t>Off-Site </a:t>
            </a:r>
            <a:r>
              <a:rPr lang="en-US" dirty="0"/>
              <a:t>Data Storage, Backup, and </a:t>
            </a:r>
            <a:r>
              <a:rPr lang="en-US" dirty="0" smtClean="0"/>
              <a:t>Recovery</a:t>
            </a:r>
          </a:p>
          <a:p>
            <a:pPr lvl="1"/>
            <a:r>
              <a:rPr lang="en-US" dirty="0" smtClean="0"/>
              <a:t>Alternate </a:t>
            </a:r>
            <a:r>
              <a:rPr lang="en-US" dirty="0"/>
              <a:t>Locations</a:t>
            </a:r>
          </a:p>
        </p:txBody>
      </p:sp>
    </p:spTree>
    <p:extLst>
      <p:ext uri="{BB962C8B-B14F-4D97-AF65-F5344CB8AC3E}">
        <p14:creationId xmlns:p14="http://schemas.microsoft.com/office/powerpoint/2010/main" val="124622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Primary Concern - Alternate Locations</a:t>
            </a:r>
          </a:p>
        </p:txBody>
      </p:sp>
      <p:sp>
        <p:nvSpPr>
          <p:cNvPr id="2" name="Content Placeholder 1"/>
          <p:cNvSpPr>
            <a:spLocks noGrp="1"/>
          </p:cNvSpPr>
          <p:nvPr>
            <p:ph idx="1"/>
          </p:nvPr>
        </p:nvSpPr>
        <p:spPr>
          <a:xfrm>
            <a:off x="731520" y="2301240"/>
            <a:ext cx="13167360" cy="4099560"/>
          </a:xfrm>
        </p:spPr>
        <p:txBody>
          <a:bodyPr>
            <a:noAutofit/>
          </a:bodyPr>
          <a:lstStyle/>
          <a:p>
            <a:r>
              <a:rPr lang="en-US" dirty="0"/>
              <a:t>Cold Site</a:t>
            </a:r>
          </a:p>
          <a:p>
            <a:r>
              <a:rPr lang="en-US" dirty="0"/>
              <a:t>Hot Site</a:t>
            </a:r>
          </a:p>
          <a:p>
            <a:r>
              <a:rPr lang="en-US" dirty="0"/>
              <a:t>Warm Site</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Primary Concern - Alternate Locations</a:t>
            </a:r>
          </a:p>
        </p:txBody>
      </p:sp>
      <p:sp>
        <p:nvSpPr>
          <p:cNvPr id="2" name="Content Placeholder 1"/>
          <p:cNvSpPr>
            <a:spLocks noGrp="1"/>
          </p:cNvSpPr>
          <p:nvPr>
            <p:ph idx="1"/>
          </p:nvPr>
        </p:nvSpPr>
        <p:spPr>
          <a:xfrm>
            <a:off x="731520" y="2301240"/>
            <a:ext cx="13167360" cy="4023360"/>
          </a:xfrm>
        </p:spPr>
        <p:txBody>
          <a:bodyPr/>
          <a:lstStyle/>
          <a:p>
            <a:r>
              <a:rPr lang="en-US" dirty="0"/>
              <a:t>Redundant Backup Site</a:t>
            </a:r>
          </a:p>
          <a:p>
            <a:r>
              <a:rPr lang="en-US" dirty="0"/>
              <a:t>User Access</a:t>
            </a:r>
          </a:p>
          <a:p>
            <a:r>
              <a:rPr lang="en-US" dirty="0"/>
              <a:t>Management Access</a:t>
            </a:r>
          </a:p>
          <a:p>
            <a:r>
              <a:rPr lang="en-US" dirty="0"/>
              <a:t>Customer Access</a:t>
            </a:r>
          </a:p>
        </p:txBody>
      </p:sp>
    </p:spTree>
    <p:extLst>
      <p:ext uri="{BB962C8B-B14F-4D97-AF65-F5344CB8AC3E}">
        <p14:creationId xmlns:p14="http://schemas.microsoft.com/office/powerpoint/2010/main" val="995912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6966</Words>
  <Application>Microsoft Office PowerPoint</Application>
  <PresentationFormat>Custom</PresentationFormat>
  <Paragraphs>323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Tahoma</vt:lpstr>
      <vt:lpstr>Office Theme</vt:lpstr>
      <vt:lpstr>Mitigating Risk with a Disaster Recovery Plan</vt:lpstr>
      <vt:lpstr>Objectives</vt:lpstr>
      <vt:lpstr>What Is a Disaster Recovery Plan (DRP)?</vt:lpstr>
      <vt:lpstr>Disaster Recovery Plan - Purpose</vt:lpstr>
      <vt:lpstr>Disaster Recovery Plan - Terms</vt:lpstr>
      <vt:lpstr>Critical Success Factors</vt:lpstr>
      <vt:lpstr>Critical Success Factors (cont.)</vt:lpstr>
      <vt:lpstr>Primary Concern - Alternate Locations</vt:lpstr>
      <vt:lpstr>Primary Concern - Alternate Locations</vt:lpstr>
      <vt:lpstr>Critical Success Factors (cont.)</vt:lpstr>
      <vt:lpstr>Eight R’s of Recovery Planning</vt:lpstr>
      <vt:lpstr>Elements of a DRP</vt:lpstr>
      <vt:lpstr>Elements of a DRP (cont.)</vt:lpstr>
      <vt:lpstr>Recovery Steps and Procedures</vt:lpstr>
      <vt:lpstr>Elements of a DRP (cont.)</vt:lpstr>
      <vt:lpstr>Elements of a DRP - Normal Operations</vt:lpstr>
      <vt:lpstr>How Does a DRP Mitigate an Organization’s Risk?</vt:lpstr>
      <vt:lpstr>Best Practices for Implementing a DRP for Your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43</cp:revision>
  <dcterms:created xsi:type="dcterms:W3CDTF">2006-08-16T00:00:00Z</dcterms:created>
  <dcterms:modified xsi:type="dcterms:W3CDTF">2018-01-07T16:31:31Z</dcterms:modified>
</cp:coreProperties>
</file>