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61" r:id="rId4"/>
    <p:sldId id="262" r:id="rId5"/>
    <p:sldId id="282" r:id="rId6"/>
    <p:sldId id="284" r:id="rId7"/>
    <p:sldId id="286" r:id="rId8"/>
    <p:sldId id="287" r:id="rId9"/>
    <p:sldId id="288" r:id="rId10"/>
    <p:sldId id="290" r:id="rId11"/>
    <p:sldId id="291" r:id="rId12"/>
    <p:sldId id="292" r:id="rId13"/>
    <p:sldId id="293" r:id="rId14"/>
    <p:sldId id="294" r:id="rId15"/>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1741" autoAdjust="0"/>
  </p:normalViewPr>
  <p:slideViewPr>
    <p:cSldViewPr>
      <p:cViewPr varScale="1">
        <p:scale>
          <a:sx n="57" d="100"/>
          <a:sy n="57" d="100"/>
        </p:scale>
        <p:origin x="996" y="78"/>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1/7/2018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Computer security incidents can result in the loss of confidentiality, integrity, or availability of data or services. Attackers will attack. Incidents</a:t>
            </a:r>
          </a:p>
          <a:p>
            <a:r>
              <a:rPr lang="en-US" dirty="0" smtClean="0"/>
              <a:t>will happen. However, you can be prepared with computer incident response teams (CIRTs). These teams are trained and have the knowledge and expertise to reduce the damage resulting from attacks. Their actions are guided by a CIRT plan. The primary purpose of a CIRT plan is to help an organization prepare for incidents and mitigate the damage. The plan identifies members based on their roles and responsibilities. It includes policy statements related to incidents, such as if CIRT members are authorized to attack back. It also includes detailed information on how to handle incidents.</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Calculating the Impact and Priority</a:t>
            </a:r>
          </a:p>
          <a:p>
            <a:r>
              <a:rPr lang="en-US" dirty="0" smtClean="0"/>
              <a:t>When an incident is suspected, you can use a checklist to guide your actions. Checklists can be included in the CIRT plan as procedures to use in response to incidents. IT professionals who are first notified of a potential incident can use these checklists. CIRT members can also use the checklists when responding to incidents.</a:t>
            </a:r>
          </a:p>
          <a:p>
            <a:r>
              <a:rPr lang="en-US" dirty="0" smtClean="0"/>
              <a:t>Although checklists can’t be created to respond to every possible incident, they can be tailored to the different types of incidents. For example, you can create a generic checklist to match most incidents. You can then create other checklists to identify what do to for the different types of incidents.</a:t>
            </a:r>
          </a:p>
          <a:p>
            <a:r>
              <a:rPr lang="en-US" dirty="0" smtClean="0"/>
              <a:t>- Calculating the Impact and Priority</a:t>
            </a:r>
          </a:p>
          <a:p>
            <a:r>
              <a:rPr lang="en-US" dirty="0" smtClean="0"/>
              <a:t>One of the important steps when handling an incident is to identify the impact and priority of the incident. The CIRT plan can include tools to help personnel determine the impact and priority. Members can then refer to these tools for clarification during the incident.</a:t>
            </a:r>
          </a:p>
          <a:p>
            <a:r>
              <a:rPr lang="en-US" dirty="0" smtClean="0"/>
              <a:t>Next, you use the ratings to determine an overall score. Whenever possible, you should determine the current effect and the projected effect:</a:t>
            </a:r>
          </a:p>
          <a:p>
            <a:r>
              <a:rPr lang="en-US" dirty="0" smtClean="0"/>
              <a:t>+ Current effect rating</a:t>
            </a:r>
          </a:p>
          <a:p>
            <a:r>
              <a:rPr lang="en-US" dirty="0" smtClean="0"/>
              <a:t>+ Projected effect rating</a:t>
            </a:r>
          </a:p>
          <a:p>
            <a:r>
              <a:rPr lang="en-US" dirty="0" smtClean="0"/>
              <a:t>+ Criticality rating</a:t>
            </a:r>
          </a:p>
          <a:p>
            <a:r>
              <a:rPr lang="en-US" dirty="0" smtClean="0"/>
              <a:t>You can then use the following formula to determine the impact:</a:t>
            </a:r>
          </a:p>
          <a:p>
            <a:r>
              <a:rPr lang="en-US" dirty="0" smtClean="0"/>
              <a:t>Incident Impact Score = (Current Effect Rating x .25) + (Projected Effect Rating x .25) + (Criticality Rating x .50)</a:t>
            </a:r>
          </a:p>
          <a:p>
            <a:r>
              <a:rPr lang="en-US" dirty="0" smtClean="0"/>
              <a:t>After you’ve identified the incident impact score, you can then rate the impact or the incident, lookup the incident rating table.</a:t>
            </a:r>
          </a:p>
          <a:p>
            <a:r>
              <a:rPr lang="en-US" dirty="0" smtClean="0"/>
              <a:t>- Using a Generic Checklist</a:t>
            </a:r>
          </a:p>
          <a:p>
            <a:r>
              <a:rPr lang="en-US" dirty="0" smtClean="0"/>
              <a:t>Once you've identified how to calculate the impact and priority, you can then focus on checklists. The following checklist is a sample generic checklist:</a:t>
            </a:r>
          </a:p>
          <a:p>
            <a:r>
              <a:rPr lang="en-US" dirty="0" smtClean="0"/>
              <a:t>+ Verify that an incident has occurred -  This verification ensures that the event is an actual incident. Verify that it is not a raise positive. For example, some intrusion detection systems send an alert on unusual activity when the activity is not an actual incident.</a:t>
            </a:r>
          </a:p>
          <a:p>
            <a:r>
              <a:rPr lang="en-US" dirty="0" smtClean="0"/>
              <a:t>+ Determine the type of incident - Determine if the incident is a DoS, malware, unauthorized access. Inappropriate usage, or a multiple type of incident. If a checklist exists for an incident, retrieve it from the CIRT plan. Some incidents may require specialists. If so, recall the appropriate specialists.</a:t>
            </a:r>
          </a:p>
          <a:p>
            <a:r>
              <a:rPr lang="en-US" dirty="0" smtClean="0"/>
              <a:t>+ Determine the impact or potential impact of the incident - Determine the extent of the attack. For example, it could be a virus affecting a single workstation, it could be a worm affecting multiple servers. It could be a DoS attack taking down a primary Web server that is generating over $20,000 an hour in revenue. If the impact is high, the resulting response will be a high priority.</a:t>
            </a:r>
          </a:p>
          <a:p>
            <a:r>
              <a:rPr lang="en-US" dirty="0" smtClean="0"/>
              <a:t>+ Report the incident - If you aren’t a member of the CIRT, report the incident to a member of CIRT. Include the impact and severity of the incident, if possible. Ensure the incident is reported to management. High-impact incidents should be reported as soon as possible. Lower-priority incidents can be reported alter they have been contained.</a:t>
            </a:r>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1753083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Handling DoS Attack Incidents</a:t>
            </a:r>
          </a:p>
          <a:p>
            <a:r>
              <a:rPr lang="en-US" dirty="0" smtClean="0"/>
              <a:t>+ Containment - Halt the DoS attack as soon as possible. You may be able to add filters at routers or firewalls to block the traffic based on the IP address, port, or protocol used In the attack. If you're unable to block it in your network, your ISP may be able to help. You should disconnect the server only as a last resort. Once it's disconnected, the services stopped, which is the primary objective of the DoS attack.</a:t>
            </a:r>
          </a:p>
          <a:p>
            <a:r>
              <a:rPr lang="en-US" dirty="0" smtClean="0"/>
              <a:t>+ Eradication - Identify vulnerabilities that allowed the DoS attack. It could be because the server wasn’t adequately hardened. For example, there may be</a:t>
            </a:r>
          </a:p>
          <a:p>
            <a:r>
              <a:rPr lang="en-US" dirty="0" smtClean="0"/>
              <a:t>unused protocols enabled on the system. The server may not have up-to-date patches. After identifying the vulnerabilities, take steps to mitigate them.</a:t>
            </a:r>
          </a:p>
          <a:p>
            <a:r>
              <a:rPr lang="en-US" dirty="0" smtClean="0"/>
              <a:t>+ Recovery - Determine if there is any long-term damage on the server and repair it. The attack may have installed malware. Consider performing a malware</a:t>
            </a:r>
          </a:p>
          <a:p>
            <a:r>
              <a:rPr lang="en-US" dirty="0" smtClean="0"/>
              <a:t>scan with updated AV software. After recovery, test the system to ensure it is operating normally.</a:t>
            </a:r>
          </a:p>
          <a:p>
            <a:r>
              <a:rPr lang="en-US" dirty="0" smtClean="0"/>
              <a:t>- Handling Malware Incidents</a:t>
            </a:r>
          </a:p>
          <a:p>
            <a:r>
              <a:rPr lang="en-US" dirty="0" smtClean="0"/>
              <a:t>+ Containment - Identify all the infected systems and disconnect them from the network. Identify why the AV software didn’t detect the malware. For example, the AV software may have been disabled, or the AV signatures may have been out of date. Update AV signatures and ensure the AV software is enabled. If necessary, configure firewall or router rules to block the malware from being transmitted to or from the infected system.</a:t>
            </a:r>
          </a:p>
          <a:p>
            <a:r>
              <a:rPr lang="en-US" dirty="0" smtClean="0"/>
              <a:t>+ Eradication - Run full scans on the systems. AV vendors such as Symantec and McAfee often host pages that show detailed steps to remove multipartite viruses and other advanced malware. If necessary, perform individual steps to remove all elements of the malware from the system. Disinfect, quarantine, or delete infected files.</a:t>
            </a:r>
          </a:p>
          <a:p>
            <a:r>
              <a:rPr lang="en-US" dirty="0" smtClean="0"/>
              <a:t>+ Recovery - Replace any files that were deleted or quarantined and are needed for system operation. Verify the system is no longer infected. If multiple steps were required to clean the system, consider running another full scan before returning the system to operation.</a:t>
            </a:r>
          </a:p>
          <a:p>
            <a:r>
              <a:rPr lang="en-US" dirty="0" smtClean="0"/>
              <a:t>- Handling Unauthorized Access Incidents</a:t>
            </a:r>
          </a:p>
          <a:p>
            <a:r>
              <a:rPr lang="en-US" dirty="0" smtClean="0"/>
              <a:t>+ Containment - If you discover an attack in progress, identify the attacked system and isolate it from the network. You can do this by pulling the NIC cable or disabling the NIC. You can also use a host-based firewall to block all traffic while logging all attempts to connect. If the incident was from an internal account, you can disable it. You should verify the principle of least privilege was applied to this account. Additionally you should determine if an attacker hijacked the account. Determine if other systems were attacked. Attackers who succeed when attacking one system will usually try to attack other systems in the same network. Contain other systems, if necessary.</a:t>
            </a:r>
          </a:p>
          <a:p>
            <a:r>
              <a:rPr lang="en-US" dirty="0" smtClean="0"/>
              <a:t>+ Eradication - Identify the weaknesses that allowed the attack to succeed. Ensure that all the steps to harden the server have been completed and haven't been modified, ensure that strong passwords are being used. Consider changing the passwords on the system. Check to see if additional accounts were created during the attack that may be used to access the system at another time. If you identify additional unneeded accounts, disable them and consider deleting them.</a:t>
            </a:r>
          </a:p>
          <a:p>
            <a:r>
              <a:rPr lang="en-US" dirty="0" smtClean="0"/>
              <a:t>+ Recovery - After resolving the vulnerabilities, reconnect the systems and verify they are operational. Test the systems to ensure they are operating as expected. Consider adding additional monitoring such as an IDS to identify future incidents as soon as possible.</a:t>
            </a:r>
          </a:p>
          <a:p>
            <a:r>
              <a:rPr lang="en-US" dirty="0" smtClean="0"/>
              <a:t>- Handling Inappropriate Usage Incidents</a:t>
            </a:r>
          </a:p>
          <a:p>
            <a:r>
              <a:rPr lang="en-US" dirty="0" smtClean="0"/>
              <a:t>+ Containment - Consider disabling the user's account until management takes action. For example, if a user is sending religious materials to everyone in the organization, yon can disable the user's e-mail access. You can also disable the user's account. It's worth noting that an employee is unable to perform regular work duties if network access is disabled. This does bring immediacy to the problem for both the user and the user’s supervisor.</a:t>
            </a:r>
          </a:p>
          <a:p>
            <a:r>
              <a:rPr lang="en-US" dirty="0" smtClean="0"/>
              <a:t>+ Eradication - Some organizations require users to complete specific training before their access is returned. Other organizations require supervisors to document the activity in the employee's record. If the employee is a repeat offender, or the incident is considered severe enough, the employee may be terminated.</a:t>
            </a:r>
          </a:p>
          <a:p>
            <a:r>
              <a:rPr lang="en-US" dirty="0" smtClean="0"/>
              <a:t>+ Recovery - If the account was disabled, you would enable it after the appropriate action has been completed. For example, after the employee completes training, or HR informs you the incident is documented, you would enable the account. If the employee is terminated, the account should be disabled or deleted based on the organization's policy.</a:t>
            </a:r>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1644759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CIRT plan helps an organization prepare for incidents. When prepared, the organization responds to incidents much quicker and with focused action.</a:t>
            </a:r>
          </a:p>
          <a:p>
            <a:r>
              <a:rPr lang="en-US" dirty="0" smtClean="0"/>
              <a:t>One of the primary benefits of the CIRT plan is the identification of CIRT members. The plan identifies these individuals so that the organization knows who they are. Additionally, individuals on the team know their roles and responsibilities.</a:t>
            </a:r>
          </a:p>
          <a:p>
            <a:r>
              <a:rPr lang="en-US" dirty="0" smtClean="0"/>
              <a:t>Once the plan and the members are identified, the organization has a better understanding of the skills needed. The members can be trained to ensure they have the skills needed to support the requirements.</a:t>
            </a:r>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dirty="0"/>
          </a:p>
        </p:txBody>
      </p:sp>
    </p:spTree>
    <p:extLst>
      <p:ext uri="{BB962C8B-B14F-4D97-AF65-F5344CB8AC3E}">
        <p14:creationId xmlns:p14="http://schemas.microsoft.com/office/powerpoint/2010/main" val="2754504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Include policies in the CIRT plan to guide CIRT members - These policies can be related to CIRT members attacking back at attackers. They can Include statements regarding the use of chain of custody, or otherwise protecting evidence. They can include policies related to communications and safety. The policies included in the plan depend on what is important to the organization.</a:t>
            </a:r>
          </a:p>
          <a:p>
            <a:r>
              <a:rPr lang="en-US" dirty="0" smtClean="0"/>
              <a:t>- Provide training - Ensure the CIRT members and end users are trained. The CIRT members should understand their responsibilities. They should also know the best way to respond to different types of incidents. All personnel should understand the threats, as well as basic steps they can take to mitigate the threats.</a:t>
            </a:r>
          </a:p>
          <a:p>
            <a:r>
              <a:rPr lang="en-US" dirty="0" smtClean="0"/>
              <a:t>- Include checklists - The checklists can be formal step-by-step checklists that must be performed In a specific order. They can also be Informal bullet statements designed to help ensure the CIRT members don’t overlook key data. You can include generic checklists or checklists targeted toward specific types of incidents.</a:t>
            </a:r>
          </a:p>
          <a:p>
            <a:r>
              <a:rPr lang="en-US" dirty="0" smtClean="0"/>
              <a:t>- Subscribe to security notifications - There are many security bulletins you can sign up for. These provide e-mails describing different types of threats. Including new emerging threats. US-CERT regularly sends out e-mails and alerts. You can sign up to receive them from http://www.us-cert.gov/mailing-lists-and-feeds/.</a:t>
            </a:r>
          </a:p>
        </p:txBody>
      </p:sp>
      <p:sp>
        <p:nvSpPr>
          <p:cNvPr id="4" name="Slide Number Placeholder 3"/>
          <p:cNvSpPr>
            <a:spLocks noGrp="1"/>
          </p:cNvSpPr>
          <p:nvPr>
            <p:ph type="sldNum" sz="quarter" idx="10"/>
          </p:nvPr>
        </p:nvSpPr>
        <p:spPr/>
        <p:txBody>
          <a:bodyPr/>
          <a:lstStyle/>
          <a:p>
            <a:fld id="{CB2225C5-C545-48D1-A371-75073334B0A0}" type="slidenum">
              <a:rPr lang="en-US" smtClean="0"/>
              <a:t>14</a:t>
            </a:fld>
            <a:endParaRPr lang="en-US" dirty="0"/>
          </a:p>
        </p:txBody>
      </p:sp>
    </p:spTree>
    <p:extLst>
      <p:ext uri="{BB962C8B-B14F-4D97-AF65-F5344CB8AC3E}">
        <p14:creationId xmlns:p14="http://schemas.microsoft.com/office/powerpoint/2010/main" val="671044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DoS Attack Incidents</a:t>
            </a:r>
          </a:p>
          <a:p>
            <a:r>
              <a:rPr lang="en-US" dirty="0" smtClean="0"/>
              <a:t>DoS attacks attempt to prevent a system or network from providing a service: They often try to over whelm a system by consuming its resources. Any system has four primary resources. These are the processor, memory, disk, and bandwidth. When these resources are responding to an attack, they can’t be used for normal operations.</a:t>
            </a:r>
          </a:p>
          <a:p>
            <a:r>
              <a:rPr lang="en-US" dirty="0" smtClean="0"/>
              <a:t>There are several indications that a DoS attack is occurring. These include:</a:t>
            </a:r>
          </a:p>
          <a:p>
            <a:r>
              <a:rPr lang="en-US" dirty="0" smtClean="0"/>
              <a:t>+ User reports of system unavailability</a:t>
            </a:r>
          </a:p>
          <a:p>
            <a:r>
              <a:rPr lang="en-US" dirty="0" smtClean="0"/>
              <a:t>+ Intrusion detection system alerts on the attack</a:t>
            </a:r>
          </a:p>
          <a:p>
            <a:r>
              <a:rPr lang="en-US" dirty="0" smtClean="0"/>
              <a:t>+ Increased resource usage on the attacked system</a:t>
            </a:r>
          </a:p>
          <a:p>
            <a:r>
              <a:rPr lang="en-US" dirty="0" smtClean="0"/>
              <a:t>+ Increased traffic through the firewall to the attacked system</a:t>
            </a:r>
          </a:p>
          <a:p>
            <a:r>
              <a:rPr lang="en-US" dirty="0" smtClean="0"/>
              <a:t>+ Unexplained connection losses</a:t>
            </a:r>
          </a:p>
          <a:p>
            <a:r>
              <a:rPr lang="en-US" dirty="0" smtClean="0"/>
              <a:t>+ - Malware Incidents</a:t>
            </a:r>
          </a:p>
          <a:p>
            <a:r>
              <a:rPr lang="en-US" dirty="0" smtClean="0"/>
              <a:t>Malware incidents are the result of any malicious software, such as viruses and worms. There are many types of malware, and new ones appear dally. Some of the varieties include:</a:t>
            </a:r>
          </a:p>
          <a:p>
            <a:r>
              <a:rPr lang="en-US" dirty="0" smtClean="0"/>
              <a:t>+ Viruses - Viruses attach themselves to applications and execute when the application executes. Viruses have three phases: replication, activation, and objective.</a:t>
            </a:r>
          </a:p>
          <a:p>
            <a:r>
              <a:rPr lang="en-US" dirty="0" smtClean="0"/>
              <a:t>+ Worms - Worms are self-replicating programs. They don’t need a host application as a virus does. Worms commonly have a virus component. They travel over the network using the worm component and then, when they arrive at a system, they install a virus.</a:t>
            </a:r>
          </a:p>
          <a:p>
            <a:r>
              <a:rPr lang="en-US" dirty="0" smtClean="0"/>
              <a:t>+ Mobile code - This includes different types of malware that executes when a user visits a Web site or opens an e-mail. Some of the languages and methods used are Java, ActiveX,  JavaScript, and VBScript.</a:t>
            </a:r>
          </a:p>
          <a:p>
            <a:r>
              <a:rPr lang="en-US" dirty="0" smtClean="0"/>
              <a:t>+ Trojan horses - A Trojan horse appears to be something useful, but it also includes a malicious component. Some Trojan horses will keep the malicious software installed even if you uninstall the original application.</a:t>
            </a:r>
          </a:p>
          <a:p>
            <a:r>
              <a:rPr lang="en-US" dirty="0" smtClean="0"/>
              <a:t>- Unauthorized Access Incidents</a:t>
            </a:r>
          </a:p>
          <a:p>
            <a:r>
              <a:rPr lang="en-US" dirty="0" smtClean="0"/>
              <a:t>An unauthorized access incident occurs when a person gains access to resources, even though that person does not have authorized access. This unauthorized access can sometimes be accidental. Attackers can gain access through social engineering or technical attacks. Once they gain access, attackers try to exploit the access. They often use privilege escalation techniques to gain additional access. Some examples of unauthorized access incidents include:</a:t>
            </a:r>
          </a:p>
          <a:p>
            <a:r>
              <a:rPr lang="en-US" dirty="0" smtClean="0"/>
              <a:t>+ Attacking and defacing a Web server</a:t>
            </a:r>
          </a:p>
          <a:p>
            <a:r>
              <a:rPr lang="en-US" dirty="0" smtClean="0"/>
              <a:t>+ Uploading or downloading data from a File Transfer Protocol (FTP) server</a:t>
            </a:r>
          </a:p>
          <a:p>
            <a:r>
              <a:rPr lang="en-US" dirty="0" smtClean="0"/>
              <a:t>+ Using an unattended workstation without permission</a:t>
            </a:r>
          </a:p>
          <a:p>
            <a:r>
              <a:rPr lang="en-US" dirty="0" smtClean="0"/>
              <a:t>+ Viewing or copying sensitive data without authorization</a:t>
            </a:r>
          </a:p>
          <a:p>
            <a:r>
              <a:rPr lang="en-US" dirty="0" smtClean="0"/>
              <a:t>+ Using social engineering techniques to collect organization data</a:t>
            </a:r>
          </a:p>
          <a:p>
            <a:r>
              <a:rPr lang="en-US" dirty="0" smtClean="0"/>
              <a:t>+ Guessing or cracking passwords and logging on with these credentials</a:t>
            </a:r>
          </a:p>
          <a:p>
            <a:r>
              <a:rPr lang="en-US" dirty="0" smtClean="0"/>
              <a:t>+ Running a packet sniffer like Wireshark to capture data transmitted on the network</a:t>
            </a:r>
          </a:p>
          <a:p>
            <a:r>
              <a:rPr lang="en-US" dirty="0" smtClean="0"/>
              <a:t>- Inappropriate Usage Incidents</a:t>
            </a:r>
          </a:p>
          <a:p>
            <a:r>
              <a:rPr lang="en-US" dirty="0" smtClean="0"/>
              <a:t>Inappropriate usage incidents occur when users violate internal policies. These incidents aren’t usually as serious as external incidents. However, depending on the activity, the</a:t>
            </a:r>
          </a:p>
          <a:p>
            <a:r>
              <a:rPr lang="en-US" dirty="0" smtClean="0"/>
              <a:t>incidents can be quite serious and result in loss of money for the organization. Some examples of inappropriate usage include users who:</a:t>
            </a:r>
          </a:p>
          <a:p>
            <a:r>
              <a:rPr lang="en-US" dirty="0" smtClean="0"/>
              <a:t>+ Spam coworkers</a:t>
            </a:r>
          </a:p>
          <a:p>
            <a:r>
              <a:rPr lang="en-US" dirty="0" smtClean="0"/>
              <a:t>+ Access Web sites that are prohibited</a:t>
            </a:r>
          </a:p>
          <a:p>
            <a:r>
              <a:rPr lang="en-US" dirty="0" smtClean="0"/>
              <a:t>+ Purposely circumvent security policies</a:t>
            </a:r>
          </a:p>
          <a:p>
            <a:r>
              <a:rPr lang="en-US" dirty="0" smtClean="0"/>
              <a:t>+ Use file-sharing or P2P programs</a:t>
            </a:r>
          </a:p>
          <a:p>
            <a:r>
              <a:rPr lang="en-US" dirty="0" smtClean="0"/>
              <a:t>+ Send files with sensitive data outside the organization</a:t>
            </a:r>
          </a:p>
          <a:p>
            <a:r>
              <a:rPr lang="en-US" dirty="0" smtClean="0"/>
              <a:t>+ Launch attacks from within the organization against other computers</a:t>
            </a:r>
          </a:p>
          <a:p>
            <a:r>
              <a:rPr lang="en-US" dirty="0" smtClean="0"/>
              <a:t>- Multiple Component Incidents</a:t>
            </a:r>
          </a:p>
          <a:p>
            <a:r>
              <a:rPr lang="en-US" dirty="0" smtClean="0"/>
              <a:t>A multiple component incident is a single incident that includes two or more other incidents. These incidents are related to each other, but this isn’t always apparent right away. For example, imagine a user receives an e-mail with a malware attachment. When the user opens the attachment, it infects the user’s system. This is the first incident.</a:t>
            </a:r>
          </a:p>
          <a:p>
            <a:r>
              <a:rPr lang="en-US" dirty="0" smtClean="0"/>
              <a:t>The malware has three objectives. First, it releases a worm component that seeks out computers on the network and infects them. This is the second incident.</a:t>
            </a:r>
          </a:p>
          <a:p>
            <a:r>
              <a:rPr lang="en-US" dirty="0" smtClean="0"/>
              <a:t>Next, it contacts a server on the Internet that is managing a botnet. In this role, the infected system acts as a zombie. It waits for a command from the botnet control server and then does whatever it’s commanded to do.</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b="0" i="0" kern="1200" dirty="0" smtClean="0">
                <a:solidFill>
                  <a:schemeClr val="tx1"/>
                </a:solidFill>
                <a:effectLst/>
                <a:latin typeface="+mn-lt"/>
                <a:ea typeface="+mn-ea"/>
                <a:cs typeface="+mn-cs"/>
              </a:rPr>
              <a:t>- A computer incident is a violation, or imminent threat of a violation, of a security policy or security practice. It includes any adverse event or activity that affects the security of computer systems or networks. These adverse events affect the organization’s security. They may result in loss of confidentiality, integrity, or availability.</a:t>
            </a:r>
          </a:p>
          <a:p>
            <a:r>
              <a:rPr lang="en-US" sz="1700" b="0" i="0" kern="1200" dirty="0" smtClean="0">
                <a:solidFill>
                  <a:schemeClr val="tx1"/>
                </a:solidFill>
                <a:effectLst/>
                <a:latin typeface="+mn-lt"/>
                <a:ea typeface="+mn-ea"/>
                <a:cs typeface="+mn-cs"/>
              </a:rPr>
              <a:t>- A computer incident response team (CIRT) is a group of people that will respond to incidents. The CIRT team can be designated in advance. It can also be formed as needed.</a:t>
            </a:r>
          </a:p>
          <a:p>
            <a:r>
              <a:rPr lang="en-US" sz="1700" b="0" i="0" kern="1200" dirty="0" smtClean="0">
                <a:solidFill>
                  <a:schemeClr val="tx1"/>
                </a:solidFill>
                <a:effectLst/>
                <a:latin typeface="+mn-lt"/>
                <a:ea typeface="+mn-ea"/>
                <a:cs typeface="+mn-cs"/>
              </a:rPr>
              <a:t>For example, a large organization may have a group of security professionals designated as the CIRT. When an incident occurs, the CIRT responds. A smaller organization may not have a formal CIRT. Instead, when an incident occurs, information technology (IT) professionals respond to the incident as an informal CIRT.</a:t>
            </a:r>
          </a:p>
          <a:p>
            <a:r>
              <a:rPr lang="en-US" sz="1700" b="0" i="0" kern="1200" dirty="0" smtClean="0">
                <a:solidFill>
                  <a:schemeClr val="tx1"/>
                </a:solidFill>
                <a:effectLst/>
                <a:latin typeface="+mn-lt"/>
                <a:ea typeface="+mn-ea"/>
                <a:cs typeface="+mn-cs"/>
              </a:rPr>
              <a:t>- The CIRT plan is a formal document that outlines an organization’s response to computer incidents. It formally defines a security incident. It may also designate the CIRT team. The following sections outline the purpose and elements of a CIRT plan.</a:t>
            </a:r>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b="0" i="0" kern="1200" dirty="0" smtClean="0">
                <a:solidFill>
                  <a:schemeClr val="tx1"/>
                </a:solidFill>
                <a:effectLst/>
                <a:latin typeface="+mn-lt"/>
                <a:ea typeface="+mn-ea"/>
                <a:cs typeface="+mn-cs"/>
              </a:rPr>
              <a:t>The purpose of the CIRT plan is to help an organization prepare for computer incidents. Preparation helps the organization identify potential incidents. Security personnel can then identify the best responses to reduce the potential damage.</a:t>
            </a:r>
          </a:p>
          <a:p>
            <a:r>
              <a:rPr lang="en-US" sz="1700" b="0" i="0" kern="1200" dirty="0" smtClean="0">
                <a:solidFill>
                  <a:schemeClr val="tx1"/>
                </a:solidFill>
                <a:effectLst/>
                <a:latin typeface="+mn-lt"/>
                <a:ea typeface="+mn-ea"/>
                <a:cs typeface="+mn-cs"/>
              </a:rPr>
              <a:t>This is similar to the purpose of a disaster recovery plan (DRP). By taking the time to create a plan, you’re able to apply critical thinking to potential problems. You can logically think through the expected issues. You can get the advice of experts and research the best types of responses.</a:t>
            </a:r>
          </a:p>
          <a:p>
            <a:r>
              <a:rPr lang="en-US" sz="1700" b="0" i="0" kern="1200" dirty="0" smtClean="0">
                <a:solidFill>
                  <a:schemeClr val="tx1"/>
                </a:solidFill>
                <a:effectLst/>
                <a:latin typeface="+mn-lt"/>
                <a:ea typeface="+mn-ea"/>
                <a:cs typeface="+mn-cs"/>
              </a:rPr>
              <a:t>However, if you don’t have a plan, you won’t have any of these benefits. In this case, when the incident occurs, responders will use trial-and-error techniques. These may succeed. On the other hand, they may allow the attacker to continue and cause significantly more damage to the organization.</a:t>
            </a:r>
          </a:p>
          <a:p>
            <a:r>
              <a:rPr lang="en-US" sz="1700" b="0" i="0" kern="1200" dirty="0" smtClean="0">
                <a:solidFill>
                  <a:schemeClr val="tx1"/>
                </a:solidFill>
                <a:effectLst/>
                <a:latin typeface="+mn-lt"/>
                <a:ea typeface="+mn-ea"/>
                <a:cs typeface="+mn-cs"/>
              </a:rPr>
              <a:t>A CIRT plan outlines the purpose of the response effort. In general, the purpose is to identify the incident as fully as possible and then contain the incident. Answering the five Ws is a good starting point. The five Ws are what, where, who, when, and why. For good measure, add in how it occurred.</a:t>
            </a:r>
          </a:p>
          <a:p>
            <a:r>
              <a:rPr lang="en-US" sz="1700" b="0" i="0" kern="1200" dirty="0" smtClean="0">
                <a:solidFill>
                  <a:schemeClr val="tx1"/>
                </a:solidFill>
                <a:effectLst/>
                <a:latin typeface="+mn-lt"/>
                <a:ea typeface="+mn-ea"/>
                <a:cs typeface="+mn-cs"/>
              </a:rPr>
              <a:t>The what identifies what type of attack occurred. It could be a DoS attack, a malware attack, unauthorized access, or inappropriate usage. Understanding what happened helps you to determine the impact and prioritize the response. CIRT plans often include tools to determine the impact and the priority of the attack.</a:t>
            </a:r>
          </a:p>
          <a:p>
            <a:r>
              <a:rPr lang="en-US" sz="1700" b="0" i="0" kern="1200" dirty="0" smtClean="0">
                <a:solidFill>
                  <a:schemeClr val="tx1"/>
                </a:solidFill>
                <a:effectLst/>
                <a:latin typeface="+mn-lt"/>
                <a:ea typeface="+mn-ea"/>
                <a:cs typeface="+mn-cs"/>
              </a:rPr>
              <a:t>Next, identify where the attack occurred. You’ll see symptoms on at least one system that raised the alarm. However, you should also check to see if the attack affected other systems. If more than one system is affected, you may need to reassess the impact and priority.</a:t>
            </a:r>
          </a:p>
          <a:p>
            <a:r>
              <a:rPr lang="en-US" sz="1700" b="0" i="0" kern="1200" dirty="0" smtClean="0">
                <a:solidFill>
                  <a:schemeClr val="tx1"/>
                </a:solidFill>
                <a:effectLst/>
                <a:latin typeface="+mn-lt"/>
                <a:ea typeface="+mn-ea"/>
                <a:cs typeface="+mn-cs"/>
              </a:rPr>
              <a:t>If possible, you’ll want to identify who launched the attack. Logs are very useful for this. You can check audit logs for systems. You can also check firewall and router logs. If the user authenticated, the logs will identify the user account used for the attack. If the attack was from an external source, the logs will identify an external Internet Protocol (IP) address. You can block the attack by blocking this IP address.</a:t>
            </a:r>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smtClean="0">
                <a:solidFill>
                  <a:schemeClr val="tx1"/>
                </a:solidFill>
                <a:effectLst/>
                <a:latin typeface="+mn-lt"/>
                <a:ea typeface="+mn-ea"/>
                <a:cs typeface="+mn-cs"/>
              </a:rPr>
              <a:t>- CIRT Members</a:t>
            </a:r>
          </a:p>
          <a:p>
            <a:r>
              <a:rPr lang="en-US" sz="1700" i="0" kern="1200" dirty="0" smtClean="0">
                <a:solidFill>
                  <a:schemeClr val="tx1"/>
                </a:solidFill>
                <a:effectLst/>
                <a:latin typeface="+mn-lt"/>
                <a:ea typeface="+mn-ea"/>
                <a:cs typeface="+mn-cs"/>
              </a:rPr>
              <a:t>Although a CIRT plan identifies CIRT members, these members will probably be involved before the creation of the CIRT plan. Specifically, they will help create it. CIRT members include IT and security professionals who understand the risks that threaten networks and systems. When developing a CIRT, it’s important to identify the roles, responsibilities, and accountabilities of the team members.</a:t>
            </a:r>
          </a:p>
          <a:p>
            <a:r>
              <a:rPr lang="en-US" sz="1700" i="0" kern="1200" dirty="0" smtClean="0">
                <a:solidFill>
                  <a:schemeClr val="tx1"/>
                </a:solidFill>
                <a:effectLst/>
                <a:latin typeface="+mn-lt"/>
                <a:ea typeface="+mn-ea"/>
                <a:cs typeface="+mn-cs"/>
              </a:rPr>
              <a:t>There are different models that you can use for a CIRT. The National Institute of Standards and Technology (NIST) regularly releases special publications (SPs). NIST SP 800-61 Rev 2 identifies the following three team models:</a:t>
            </a:r>
          </a:p>
          <a:p>
            <a:r>
              <a:rPr lang="en-US" sz="1700" i="0" kern="1200" dirty="0" smtClean="0">
                <a:solidFill>
                  <a:schemeClr val="tx1"/>
                </a:solidFill>
                <a:effectLst/>
                <a:latin typeface="+mn-lt"/>
                <a:ea typeface="+mn-ea"/>
                <a:cs typeface="+mn-cs"/>
              </a:rPr>
              <a:t>+ Central incident response team - Organizations in a single location can use a single team. This team will respond to all incidents. It’s also possible to have a single team cover multiple locations. Team members will have remote access to all locations. They will also be available at anytime to provide flyaway support, if needed.</a:t>
            </a:r>
          </a:p>
          <a:p>
            <a:r>
              <a:rPr lang="en-US" sz="1700" i="0" kern="1200" dirty="0" smtClean="0">
                <a:solidFill>
                  <a:schemeClr val="tx1"/>
                </a:solidFill>
                <a:effectLst/>
                <a:latin typeface="+mn-lt"/>
                <a:ea typeface="+mn-ea"/>
                <a:cs typeface="+mn-cs"/>
              </a:rPr>
              <a:t>+ Distributed incident response teams — If the organization has major computing facilities in multiple locations, it might choose multiple teams. In this example, each location will have a single team. It’s recommended that these teams be centrally managed. For example, if the organization has multiple regional locations with teams at each location, personnel at the headquarters location will still centrally manage the teams.</a:t>
            </a:r>
          </a:p>
          <a:p>
            <a:r>
              <a:rPr lang="en-US" sz="1700" i="0" kern="1200" dirty="0" smtClean="0">
                <a:solidFill>
                  <a:schemeClr val="tx1"/>
                </a:solidFill>
                <a:effectLst/>
                <a:latin typeface="+mn-lt"/>
                <a:ea typeface="+mn-ea"/>
                <a:cs typeface="+mn-cs"/>
              </a:rPr>
              <a:t>+ Coordinating team - This team includes knowledgeable personnel who provide advice to other teams. Team members don't have any authority over the other teams. However, when incidents occur at outlying locations, team members provide assistance as needed.</a:t>
            </a:r>
          </a:p>
          <a:p>
            <a:r>
              <a:rPr lang="en-US" sz="1700" i="0" kern="1200" dirty="0" smtClean="0">
                <a:solidFill>
                  <a:schemeClr val="tx1"/>
                </a:solidFill>
                <a:effectLst/>
                <a:latin typeface="+mn-lt"/>
                <a:ea typeface="+mn-ea"/>
                <a:cs typeface="+mn-cs"/>
              </a:rPr>
              <a:t>- CIRT Policies</a:t>
            </a:r>
          </a:p>
          <a:p>
            <a:r>
              <a:rPr lang="en-US" sz="1700" i="0" kern="1200" dirty="0" smtClean="0">
                <a:solidFill>
                  <a:schemeClr val="tx1"/>
                </a:solidFill>
                <a:effectLst/>
                <a:latin typeface="+mn-lt"/>
                <a:ea typeface="+mn-ea"/>
                <a:cs typeface="+mn-cs"/>
              </a:rPr>
              <a:t>A CIRT plan also includes CIRT policies. These may be simple policy statements, or they could be appendixes al the end of the plan. These policies provide the team with guidance</a:t>
            </a:r>
          </a:p>
          <a:p>
            <a:r>
              <a:rPr lang="en-US" sz="1700" i="0" kern="1200" dirty="0" smtClean="0">
                <a:solidFill>
                  <a:schemeClr val="tx1"/>
                </a:solidFill>
                <a:effectLst/>
                <a:latin typeface="+mn-lt"/>
                <a:ea typeface="+mn-ea"/>
                <a:cs typeface="+mn-cs"/>
              </a:rPr>
              <a:t>in the midst of any incident.</a:t>
            </a:r>
          </a:p>
          <a:p>
            <a:r>
              <a:rPr lang="en-US" sz="1700" i="0" kern="1200" dirty="0" smtClean="0">
                <a:solidFill>
                  <a:schemeClr val="tx1"/>
                </a:solidFill>
                <a:effectLst/>
                <a:latin typeface="+mn-lt"/>
                <a:ea typeface="+mn-ea"/>
                <a:cs typeface="+mn-cs"/>
              </a:rPr>
              <a:t>One of the primary policies to consider is whether CIRT members can attack back or not, In other words, during the investigation of an incident, team members may have the opportunity to launch an attack on the attacker.</a:t>
            </a:r>
          </a:p>
          <a:p>
            <a:r>
              <a:rPr lang="en-US" sz="1700" i="0" kern="1200" dirty="0" smtClean="0">
                <a:solidFill>
                  <a:schemeClr val="tx1"/>
                </a:solidFill>
                <a:effectLst/>
                <a:latin typeface="+mn-lt"/>
                <a:ea typeface="+mn-ea"/>
                <a:cs typeface="+mn-cs"/>
              </a:rPr>
              <a:t>Other policies included in the CIRT may include policies related to evidence, communications, and safety. You may need to use evidence collected during an investigation to prosecute people in the future. However, there are specific rules that govern the collection and storage of evidence. The CIRT plan can include policies to define these rules.</a:t>
            </a:r>
          </a:p>
          <a:p>
            <a:r>
              <a:rPr lang="en-US" sz="1700" i="0" kern="1200" dirty="0" smtClean="0">
                <a:solidFill>
                  <a:schemeClr val="tx1"/>
                </a:solidFill>
                <a:effectLst/>
                <a:latin typeface="+mn-lt"/>
                <a:ea typeface="+mn-ea"/>
                <a:cs typeface="+mn-cs"/>
              </a:rPr>
              <a:t>Communications with media can be challenging for anyone who doesn’t have experience in this. However, a CIRT should have a PR person. A simple policy may state that the only person who may talk to the media about any incident is the PR person. If the media queries anyone else, the response is to refer the query to the public relations office or a specific PR person.</a:t>
            </a:r>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CIRT plan identifies the incident handling process. This can be a large part of the plan depending on the detail of the plan. NIST SP 8GO-61 Rev 2 is the "Computer Security Incident Handling Guide." It outlines four phases of an incident.</a:t>
            </a:r>
          </a:p>
          <a:p>
            <a:r>
              <a:rPr lang="en-US" dirty="0" smtClean="0"/>
              <a:t>- Preparation - This involves creating a CIRT plan, defining incidents, and creating CIRTs. The team members are trained and have specific roles and responsibilities. They know how to recognize, contain, and mitigate incidents.</a:t>
            </a:r>
          </a:p>
          <a:p>
            <a:r>
              <a:rPr lang="en-US" dirty="0" smtClean="0"/>
              <a:t>- Detection and analysis - This phase uses different controls to detect incidents. It includes Intrusion Detection Systems (IDSs) and AV software. Some detected events may not actually be incidents, you need to investigate and analyze events to determine if they are actual incidents, or false positives.</a:t>
            </a:r>
          </a:p>
          <a:p>
            <a:r>
              <a:rPr lang="en-US" dirty="0" smtClean="0"/>
              <a:t>- Containment eradication, and recovery - Once an incident is detected. It needs to be contained as quickly as possible. This can be as simple as removing the cable from the Network Interface Card (NIC) on the affected system. The source of the attack is then removed. For example, if a system is infected with malware, quarantine or remove the malware. You can then return the system to normal operations. Attacks often include several elements. After eradicating one element, you will often repeat the detection and analysis step. You repeat this process until you've verified that you have eradicated all malicious elements. Only then do you move on to the post-incident recovery phase.</a:t>
            </a:r>
          </a:p>
          <a:p>
            <a:r>
              <a:rPr lang="en-US" dirty="0" smtClean="0"/>
              <a:t>- Post-incident recovery - This includes an after-action review. You examine the incident and the response to determine if there are any lessons to he learned. The goals are to determine if the response was as effective as possible, and if the response can be improved. When warranted, you modify the CIRT plan to include these lessons.</a:t>
            </a:r>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smtClean="0">
                <a:solidFill>
                  <a:schemeClr val="tx1"/>
                </a:solidFill>
                <a:effectLst/>
                <a:latin typeface="+mn-lt"/>
                <a:ea typeface="+mn-ea"/>
                <a:cs typeface="+mn-cs"/>
              </a:rPr>
              <a:t>A CIRT needs a balanced set of skills. The overall goal is to ensure that the team has members with a variety or skills from different areas of the organization. Team members might fill a single role or multiple roles. Some of the roles held by the team members are:</a:t>
            </a:r>
          </a:p>
          <a:p>
            <a:r>
              <a:rPr lang="en-US" sz="1700" i="0" kern="1200" dirty="0" smtClean="0">
                <a:solidFill>
                  <a:schemeClr val="tx1"/>
                </a:solidFill>
                <a:effectLst/>
                <a:latin typeface="+mn-lt"/>
                <a:ea typeface="+mn-ea"/>
                <a:cs typeface="+mn-cs"/>
              </a:rPr>
              <a:t>- Team leader - This individual is responsible for the team's actions. A team leader is usually a senior manager with expertise in security. However, some CIRTs identify the first team member who arrives on the scene as the team leader. This person takes charge of the incident and directs other member activities.</a:t>
            </a:r>
          </a:p>
          <a:p>
            <a:r>
              <a:rPr lang="en-US" sz="1700" i="0" kern="1200" dirty="0" smtClean="0">
                <a:solidFill>
                  <a:schemeClr val="tx1"/>
                </a:solidFill>
                <a:effectLst/>
                <a:latin typeface="+mn-lt"/>
                <a:ea typeface="+mn-ea"/>
                <a:cs typeface="+mn-cs"/>
              </a:rPr>
              <a:t>- Information security members - These individuals could be experts on boundary protection. This includes firewalls and routers on the edge of the network, they are able to identify the source of breaches and recommend solutions. These members could also be experts in intrusion detection systems (IDSs) and other systems that include audit logs and audit trails.</a:t>
            </a:r>
          </a:p>
          <a:p>
            <a:r>
              <a:rPr lang="en-US" sz="1700" i="0" kern="1200" dirty="0" smtClean="0">
                <a:solidFill>
                  <a:schemeClr val="tx1"/>
                </a:solidFill>
                <a:effectLst/>
                <a:latin typeface="+mn-lt"/>
                <a:ea typeface="+mn-ea"/>
                <a:cs typeface="+mn-cs"/>
              </a:rPr>
              <a:t>- Network administrator - Network administrators understand the details of a network. They understand what systems are connected and how they're connected. They also understand what systems are accessible from the internet. They know what normal traffic flow is and can recognize abnormal traffic.</a:t>
            </a:r>
          </a:p>
          <a:p>
            <a:r>
              <a:rPr lang="en-US" sz="1700" i="0" kern="1200" dirty="0" smtClean="0">
                <a:solidFill>
                  <a:schemeClr val="tx1"/>
                </a:solidFill>
                <a:effectLst/>
                <a:latin typeface="+mn-lt"/>
                <a:ea typeface="+mn-ea"/>
                <a:cs typeface="+mn-cs"/>
              </a:rPr>
              <a:t>- Physical security - Because attackers can be social engineers and might be on company property, physical security personnel need to be on the team. They know what physical security controls the organization uses, where these controls are located, and their purpose. They also know' the different types of surveillance methods used within the organization, such as video cameras and their capabilities.</a:t>
            </a:r>
          </a:p>
          <a:p>
            <a:r>
              <a:rPr lang="en-US" sz="1700" i="0" kern="1200" dirty="0" smtClean="0">
                <a:solidFill>
                  <a:schemeClr val="tx1"/>
                </a:solidFill>
                <a:effectLst/>
                <a:latin typeface="+mn-lt"/>
                <a:ea typeface="+mn-ea"/>
                <a:cs typeface="+mn-cs"/>
              </a:rPr>
              <a:t>- Legal - Legal personnel provide advice on the organization's legal responsibilities and legal remedies. This can be before, during, and after an incident. Legal personnel understand what legal actions are possible against the attackers. They also understand the requirements necessary to pursue legal actions.</a:t>
            </a:r>
          </a:p>
          <a:p>
            <a:r>
              <a:rPr lang="en-US" sz="1700" i="0" kern="1200" dirty="0" smtClean="0">
                <a:solidFill>
                  <a:schemeClr val="tx1"/>
                </a:solidFill>
                <a:effectLst/>
                <a:latin typeface="+mn-lt"/>
                <a:ea typeface="+mn-ea"/>
                <a:cs typeface="+mn-cs"/>
              </a:rPr>
              <a:t>- Human resources (HR) - If the attack originated from an employee. HR needs to be involved. HR understands the organization's policies. They are also aware of the available enforcement methods. For example, if an employee violates the AUP, the first offense may result in a formal written warning. A second or third offense may result in termination HR personnel would know if the employee had been previously warned.</a:t>
            </a:r>
          </a:p>
          <a:p>
            <a:r>
              <a:rPr lang="en-US" sz="1700" i="0" kern="1200" dirty="0" smtClean="0">
                <a:solidFill>
                  <a:schemeClr val="tx1"/>
                </a:solidFill>
                <a:effectLst/>
                <a:latin typeface="+mn-lt"/>
                <a:ea typeface="+mn-ea"/>
                <a:cs typeface="+mn-cs"/>
              </a:rPr>
              <a:t>- Communications - Public relations (PR) personnel become the face of the organization if the incident becomes public. They help to present an image of resolve, even if everything is not quite under control. If PR reps aren't used, team members might express frustration or confusion about the attack. This can present a poor image to customers, vendors, and stockholders of the organization.</a:t>
            </a:r>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smtClean="0">
                <a:solidFill>
                  <a:schemeClr val="tx1"/>
                </a:solidFill>
                <a:effectLst/>
                <a:latin typeface="+mn-lt"/>
                <a:ea typeface="+mn-ea"/>
                <a:cs typeface="+mn-cs"/>
              </a:rPr>
              <a:t>The Incident response team has several responsibilities. These involve helping develop the plan, helping respond to incidents, and helping document the incidents. Each member of</a:t>
            </a:r>
          </a:p>
          <a:p>
            <a:r>
              <a:rPr lang="en-US" sz="1700" i="0" kern="1200" dirty="0" smtClean="0">
                <a:solidFill>
                  <a:schemeClr val="tx1"/>
                </a:solidFill>
                <a:effectLst/>
                <a:latin typeface="+mn-lt"/>
                <a:ea typeface="+mn-ea"/>
                <a:cs typeface="+mn-cs"/>
              </a:rPr>
              <a:t>the team has special skills and responsibilities to the team. However, the team as a whole also has specific responsibilities.</a:t>
            </a:r>
          </a:p>
          <a:p>
            <a:r>
              <a:rPr lang="en-US" sz="1700" i="0" kern="1200" dirty="0" smtClean="0">
                <a:solidFill>
                  <a:schemeClr val="tx1"/>
                </a:solidFill>
                <a:effectLst/>
                <a:latin typeface="+mn-lt"/>
                <a:ea typeface="+mn-ea"/>
                <a:cs typeface="+mn-cs"/>
              </a:rPr>
              <a:t>Some of the primary responsibilities of the CIRT include:</a:t>
            </a:r>
          </a:p>
          <a:p>
            <a:r>
              <a:rPr lang="en-US" sz="1700" i="0" kern="1200" dirty="0" smtClean="0">
                <a:solidFill>
                  <a:schemeClr val="tx1"/>
                </a:solidFill>
                <a:effectLst/>
                <a:latin typeface="+mn-lt"/>
                <a:ea typeface="+mn-ea"/>
                <a:cs typeface="+mn-cs"/>
              </a:rPr>
              <a:t>- Develop incident response procedures - These can be generic procedures to respond to any type of incident. They can also be detailed checklists for different types of incidents. For example, there may be one checklist for malware infections. There could be another checklist for a DoS attack.</a:t>
            </a:r>
          </a:p>
          <a:p>
            <a:r>
              <a:rPr lang="en-US" sz="1700" i="0" kern="1200" dirty="0" smtClean="0">
                <a:solidFill>
                  <a:schemeClr val="tx1"/>
                </a:solidFill>
                <a:effectLst/>
                <a:latin typeface="+mn-lt"/>
                <a:ea typeface="+mn-ea"/>
                <a:cs typeface="+mn-cs"/>
              </a:rPr>
              <a:t>- Investigate incidents - When an incident occurs, the CIRT is responsible for responding and investigating it. Depending on the priority and impact or the incident, a single team member may respond. For high-priority, high-impact incidents, the entire team may respond.</a:t>
            </a:r>
          </a:p>
          <a:p>
            <a:r>
              <a:rPr lang="en-US" sz="1700" i="0" kern="1200" dirty="0" smtClean="0">
                <a:solidFill>
                  <a:schemeClr val="tx1"/>
                </a:solidFill>
                <a:effectLst/>
                <a:latin typeface="+mn-lt"/>
                <a:ea typeface="+mn-ea"/>
                <a:cs typeface="+mn-cs"/>
              </a:rPr>
              <a:t>- Determine the cause of incidents - One of the goals of the investigation is to determine the cause. By understanding the cause, the CIRT is better able to determine the best response. For example, imagine a user brings in an infected universal serial bus (USB) flash drive from home. After plugging it into the system, the antivirus (AV) software detects and quarantines it. The cause was from the user transferring the virus from home to the work computer via the USB drive. Luckily, the AV software detected it. Unfortunately, some viruses bypass the AV software. This type of incident has caused many organizations to outlaw USB flash drives on their networks.</a:t>
            </a:r>
          </a:p>
          <a:p>
            <a:r>
              <a:rPr lang="en-US" sz="1700" i="0" kern="1200" dirty="0" smtClean="0">
                <a:solidFill>
                  <a:schemeClr val="tx1"/>
                </a:solidFill>
                <a:effectLst/>
                <a:latin typeface="+mn-lt"/>
                <a:ea typeface="+mn-ea"/>
                <a:cs typeface="+mn-cs"/>
              </a:rPr>
              <a:t>- Recommend controls to prevent future incidents - CIRT members often know the best solution to prevent the same incident again. Even if they don't know it already, they have the expertise and experience to identify a control. The control may be as simple as upgrading the security policy. It could be more complex and require the purchase and installation of hardware or software. Either way, the CIRT members provide the recommendation.</a:t>
            </a:r>
          </a:p>
          <a:p>
            <a:r>
              <a:rPr lang="en-US" sz="1700" i="0" kern="1200" dirty="0" smtClean="0">
                <a:solidFill>
                  <a:schemeClr val="tx1"/>
                </a:solidFill>
                <a:effectLst/>
                <a:latin typeface="+mn-lt"/>
                <a:ea typeface="+mn-ea"/>
                <a:cs typeface="+mn-cs"/>
              </a:rPr>
              <a:t>- Protect collected evidence - Evidence should not be modified when it’s collected. Police officers don't walk through the blood at a crime scene, because that would affect the evidence. Similarly, CIRT members should not modify the evidence. They don’t access files. They don’t turn off the computers until they’ve captured the RAM content. If the content is desired, they use bit copy tools lo copy hard drives to get a complete copy without modifying the data.</a:t>
            </a:r>
          </a:p>
          <a:p>
            <a:r>
              <a:rPr lang="en-US" sz="1700" i="0" kern="1200" dirty="0" smtClean="0">
                <a:solidFill>
                  <a:schemeClr val="tx1"/>
                </a:solidFill>
                <a:effectLst/>
                <a:latin typeface="+mn-lt"/>
                <a:ea typeface="+mn-ea"/>
                <a:cs typeface="+mn-cs"/>
              </a:rPr>
              <a:t>- Use a chain of custody - CIRT members are responsible for managing the evidence as soon as they collect it. A chain of custody helps ensure that the evidence presented later is the same evidence originally collected. The chain of custody should be established when evidence is seized and maintained throughout the life of the evidence. This chain of custody log documents who had the evidence at any moment. It also documents when the evidence is secured in a semi-permanent storage location.</a:t>
            </a:r>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CIRT is also accountable to the organization to provide a proactive response to any incident. Although incidents can't be avoided, the team is expected to minimize the impact of any incident.</a:t>
            </a:r>
          </a:p>
          <a:p>
            <a:r>
              <a:rPr lang="en-US" dirty="0" smtClean="0"/>
              <a:t>Organizations often invest a lot of time and money in team members. The goal is to ensure they are trained and capable of handling the incidents. However, serious incidents don’t happen often. That doesn’t mean team members don’t think about security very often. The team members are expected to keep up to date on security threats and possible responses. This requires dedication on the part of each of the team members.</a:t>
            </a:r>
          </a:p>
          <a:p>
            <a:endParaRPr lang="en-US" dirty="0" smtClean="0"/>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3666063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530ADB-D493-45AC-BF46-4260E59E8AA8}" type="datetime1">
              <a:rPr lang="en-US" smtClean="0"/>
              <a:t>1/7/2018</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447" y="185990"/>
            <a:ext cx="6194956" cy="11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6D506B-F4A2-437D-A3F4-660F616C6EDE}"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D62DC-3211-4391-89F3-166EE23EF44B}"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447" y="185990"/>
            <a:ext cx="2905553" cy="52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2B585-3541-47D9-8BBD-8B3377140B75}"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1F8B4-FB33-4F34-BFE4-2613DD4027CC}" type="datetime1">
              <a:rPr lang="en-US" smtClean="0"/>
              <a:t>1/7/2018</a:t>
            </a:fld>
            <a:endParaRPr lang="en-US" dirty="0"/>
          </a:p>
        </p:txBody>
      </p:sp>
      <p:sp>
        <p:nvSpPr>
          <p:cNvPr id="8" name="Footer Placeholder 7"/>
          <p:cNvSpPr>
            <a:spLocks noGrp="1"/>
          </p:cNvSpPr>
          <p:nvPr>
            <p:ph type="ftr" sz="quarter" idx="11"/>
          </p:nvPr>
        </p:nvSpPr>
        <p:spPr/>
        <p:txBody>
          <a:bodyPr/>
          <a:lstStyle/>
          <a:p>
            <a:r>
              <a:rPr lang="en-US" dirty="0" smtClean="0"/>
              <a:t>http://fpt.edu.vn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98CD9-8ED9-4980-89A5-FE836181FD1A}" type="datetime1">
              <a:rPr lang="en-US" smtClean="0"/>
              <a:t>1/7/2018</a:t>
            </a:fld>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1/7/2018</a:t>
            </a:fld>
            <a:endParaRPr lang="en-US" dirty="0"/>
          </a:p>
        </p:txBody>
      </p:sp>
      <p:sp>
        <p:nvSpPr>
          <p:cNvPr id="3" name="Footer Placeholder 2"/>
          <p:cNvSpPr>
            <a:spLocks noGrp="1"/>
          </p:cNvSpPr>
          <p:nvPr>
            <p:ph type="ftr" sz="quarter" idx="11"/>
          </p:nvPr>
        </p:nvSpPr>
        <p:spPr/>
        <p:txBody>
          <a:bodyPr/>
          <a:lstStyle/>
          <a:p>
            <a:r>
              <a:rPr lang="en-US" dirty="0" smtClean="0"/>
              <a:t>http://fpt.edu.vn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F6F97-0478-4E11-BEB1-1B02135CEC51}"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1/7/2018</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smtClean="0"/>
              <a:t>http://fpt.edu.vn </a:t>
            </a:r>
            <a:endParaRPr lang="en-US" dirty="0"/>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bg1"/>
                </a:solidFill>
              </a:rPr>
              <a:t>Mitigating Risk with </a:t>
            </a:r>
            <a:r>
              <a:rPr lang="en-US" dirty="0" smtClean="0">
                <a:solidFill>
                  <a:schemeClr val="bg1"/>
                </a:solidFill>
              </a:rPr>
              <a:t>a Computer </a:t>
            </a:r>
            <a:r>
              <a:rPr lang="en-US" dirty="0">
                <a:solidFill>
                  <a:schemeClr val="bg1"/>
                </a:solidFill>
              </a:rPr>
              <a:t>Incident Response Team Plan</a:t>
            </a:r>
          </a:p>
        </p:txBody>
      </p:sp>
    </p:spTree>
    <p:extLst>
      <p:ext uri="{BB962C8B-B14F-4D97-AF65-F5344CB8AC3E}">
        <p14:creationId xmlns:p14="http://schemas.microsoft.com/office/powerpoint/2010/main" val="2140353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CIRT Members Accountabilities</a:t>
            </a:r>
          </a:p>
        </p:txBody>
      </p:sp>
      <p:sp>
        <p:nvSpPr>
          <p:cNvPr id="2" name="Content Placeholder 1"/>
          <p:cNvSpPr>
            <a:spLocks noGrp="1"/>
          </p:cNvSpPr>
          <p:nvPr>
            <p:ph idx="1"/>
          </p:nvPr>
        </p:nvSpPr>
        <p:spPr>
          <a:xfrm>
            <a:off x="731520" y="2301240"/>
            <a:ext cx="13167360" cy="4480560"/>
          </a:xfrm>
        </p:spPr>
        <p:txBody>
          <a:bodyPr/>
          <a:lstStyle/>
          <a:p>
            <a:r>
              <a:rPr lang="en-US" dirty="0" smtClean="0"/>
              <a:t>Providing </a:t>
            </a:r>
            <a:r>
              <a:rPr lang="en-US" dirty="0"/>
              <a:t>a proactive response to any incident</a:t>
            </a:r>
          </a:p>
          <a:p>
            <a:r>
              <a:rPr lang="en-US" dirty="0" smtClean="0"/>
              <a:t>Keeping </a:t>
            </a:r>
            <a:r>
              <a:rPr lang="en-US" dirty="0"/>
              <a:t>up to date on security threats and possible responses</a:t>
            </a:r>
          </a:p>
        </p:txBody>
      </p:sp>
    </p:spTree>
    <p:extLst>
      <p:ext uri="{BB962C8B-B14F-4D97-AF65-F5344CB8AC3E}">
        <p14:creationId xmlns:p14="http://schemas.microsoft.com/office/powerpoint/2010/main" val="2025285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Incident Handling Procedures</a:t>
            </a:r>
          </a:p>
        </p:txBody>
      </p:sp>
      <p:sp>
        <p:nvSpPr>
          <p:cNvPr id="2" name="Content Placeholder 1"/>
          <p:cNvSpPr>
            <a:spLocks noGrp="1"/>
          </p:cNvSpPr>
          <p:nvPr>
            <p:ph idx="1"/>
          </p:nvPr>
        </p:nvSpPr>
        <p:spPr>
          <a:xfrm>
            <a:off x="731520" y="2301240"/>
            <a:ext cx="13167360" cy="4709160"/>
          </a:xfrm>
        </p:spPr>
        <p:txBody>
          <a:bodyPr/>
          <a:lstStyle/>
          <a:p>
            <a:r>
              <a:rPr lang="en-US" dirty="0"/>
              <a:t>Calculating the Impact and Priority</a:t>
            </a:r>
          </a:p>
          <a:p>
            <a:r>
              <a:rPr lang="en-US" dirty="0"/>
              <a:t>Using a Generic Checklist</a:t>
            </a:r>
          </a:p>
        </p:txBody>
      </p:sp>
    </p:spTree>
    <p:extLst>
      <p:ext uri="{BB962C8B-B14F-4D97-AF65-F5344CB8AC3E}">
        <p14:creationId xmlns:p14="http://schemas.microsoft.com/office/powerpoint/2010/main" val="2121024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533400"/>
            <a:ext cx="13167360" cy="1371600"/>
          </a:xfrm>
        </p:spPr>
        <p:txBody>
          <a:bodyPr>
            <a:normAutofit/>
          </a:bodyPr>
          <a:lstStyle/>
          <a:p>
            <a:r>
              <a:rPr lang="en-US" dirty="0">
                <a:solidFill>
                  <a:srgbClr val="00B0F0"/>
                </a:solidFill>
              </a:rPr>
              <a:t>Incident Handling Procedures </a:t>
            </a:r>
            <a:r>
              <a:rPr lang="en-US" dirty="0" smtClean="0">
                <a:solidFill>
                  <a:srgbClr val="00B0F0"/>
                </a:solidFill>
              </a:rPr>
              <a:t>(cont.)</a:t>
            </a:r>
            <a:endParaRPr lang="en-US" dirty="0">
              <a:solidFill>
                <a:srgbClr val="00B0F0"/>
              </a:solidFill>
            </a:endParaRPr>
          </a:p>
        </p:txBody>
      </p:sp>
      <p:sp>
        <p:nvSpPr>
          <p:cNvPr id="2" name="Content Placeholder 1"/>
          <p:cNvSpPr>
            <a:spLocks noGrp="1"/>
          </p:cNvSpPr>
          <p:nvPr>
            <p:ph idx="1"/>
          </p:nvPr>
        </p:nvSpPr>
        <p:spPr>
          <a:xfrm>
            <a:off x="731520" y="2301240"/>
            <a:ext cx="13167360" cy="4099560"/>
          </a:xfrm>
        </p:spPr>
        <p:txBody>
          <a:bodyPr/>
          <a:lstStyle/>
          <a:p>
            <a:r>
              <a:rPr lang="en-US" dirty="0"/>
              <a:t>Handling DoS Attack </a:t>
            </a:r>
            <a:r>
              <a:rPr lang="en-US" dirty="0" smtClean="0"/>
              <a:t>Incidents</a:t>
            </a:r>
            <a:endParaRPr lang="en-US" dirty="0"/>
          </a:p>
          <a:p>
            <a:r>
              <a:rPr lang="en-US" dirty="0"/>
              <a:t>Handling Malware Incidents</a:t>
            </a:r>
          </a:p>
          <a:p>
            <a:r>
              <a:rPr lang="en-US" dirty="0"/>
              <a:t>Handling Unauthorized Access Incidents</a:t>
            </a:r>
          </a:p>
          <a:p>
            <a:r>
              <a:rPr lang="en-US" dirty="0"/>
              <a:t>Handling Inappropriate Usage Incidents</a:t>
            </a:r>
          </a:p>
        </p:txBody>
      </p:sp>
    </p:spTree>
    <p:extLst>
      <p:ext uri="{BB962C8B-B14F-4D97-AF65-F5344CB8AC3E}">
        <p14:creationId xmlns:p14="http://schemas.microsoft.com/office/powerpoint/2010/main" val="3101147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609600"/>
            <a:ext cx="13167360" cy="1371600"/>
          </a:xfrm>
        </p:spPr>
        <p:txBody>
          <a:bodyPr>
            <a:normAutofit/>
          </a:bodyPr>
          <a:lstStyle/>
          <a:p>
            <a:r>
              <a:rPr lang="en-US" dirty="0">
                <a:solidFill>
                  <a:srgbClr val="00B0F0"/>
                </a:solidFill>
              </a:rPr>
              <a:t>How Does a CIRT </a:t>
            </a:r>
            <a:r>
              <a:rPr lang="en-US" dirty="0" smtClean="0">
                <a:solidFill>
                  <a:srgbClr val="00B0F0"/>
                </a:solidFill>
              </a:rPr>
              <a:t>Plan Mitigate</a:t>
            </a:r>
            <a:br>
              <a:rPr lang="en-US" dirty="0" smtClean="0">
                <a:solidFill>
                  <a:srgbClr val="00B0F0"/>
                </a:solidFill>
              </a:rPr>
            </a:br>
            <a:r>
              <a:rPr lang="en-US" dirty="0" smtClean="0">
                <a:solidFill>
                  <a:srgbClr val="00B0F0"/>
                </a:solidFill>
              </a:rPr>
              <a:t>an </a:t>
            </a:r>
            <a:r>
              <a:rPr lang="en-US" dirty="0">
                <a:solidFill>
                  <a:srgbClr val="00B0F0"/>
                </a:solidFill>
              </a:rPr>
              <a:t>Organization's Risk?</a:t>
            </a:r>
          </a:p>
        </p:txBody>
      </p:sp>
      <p:sp>
        <p:nvSpPr>
          <p:cNvPr id="2" name="Content Placeholder 1"/>
          <p:cNvSpPr>
            <a:spLocks noGrp="1"/>
          </p:cNvSpPr>
          <p:nvPr>
            <p:ph idx="1"/>
          </p:nvPr>
        </p:nvSpPr>
        <p:spPr>
          <a:xfrm>
            <a:off x="731520" y="2529840"/>
            <a:ext cx="13167360" cy="3718560"/>
          </a:xfrm>
        </p:spPr>
        <p:txBody>
          <a:bodyPr/>
          <a:lstStyle/>
          <a:p>
            <a:r>
              <a:rPr lang="en-US" dirty="0" smtClean="0"/>
              <a:t>Responding </a:t>
            </a:r>
            <a:r>
              <a:rPr lang="en-US" dirty="0"/>
              <a:t>to incidents much quicker and with focused action</a:t>
            </a:r>
          </a:p>
          <a:p>
            <a:r>
              <a:rPr lang="en-US" dirty="0"/>
              <a:t>The identification of CIRT members</a:t>
            </a:r>
          </a:p>
        </p:txBody>
      </p:sp>
    </p:spTree>
    <p:extLst>
      <p:ext uri="{BB962C8B-B14F-4D97-AF65-F5344CB8AC3E}">
        <p14:creationId xmlns:p14="http://schemas.microsoft.com/office/powerpoint/2010/main" val="446926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609600"/>
            <a:ext cx="13167360" cy="1371600"/>
          </a:xfrm>
        </p:spPr>
        <p:txBody>
          <a:bodyPr>
            <a:normAutofit/>
          </a:bodyPr>
          <a:lstStyle/>
          <a:p>
            <a:r>
              <a:rPr lang="en-US" dirty="0">
                <a:solidFill>
                  <a:srgbClr val="00B0F0"/>
                </a:solidFill>
              </a:rPr>
              <a:t>Best Practices for </a:t>
            </a:r>
            <a:r>
              <a:rPr lang="en-US" dirty="0" smtClean="0">
                <a:solidFill>
                  <a:srgbClr val="00B0F0"/>
                </a:solidFill>
              </a:rPr>
              <a:t>Implementing a</a:t>
            </a:r>
            <a:r>
              <a:rPr lang="en-US" dirty="0" smtClean="0">
                <a:solidFill>
                  <a:srgbClr val="00B0F0"/>
                </a:solidFill>
              </a:rPr>
              <a:t/>
            </a:r>
            <a:br>
              <a:rPr lang="en-US" dirty="0" smtClean="0">
                <a:solidFill>
                  <a:srgbClr val="00B0F0"/>
                </a:solidFill>
              </a:rPr>
            </a:br>
            <a:r>
              <a:rPr lang="en-US" dirty="0" smtClean="0">
                <a:solidFill>
                  <a:srgbClr val="00B0F0"/>
                </a:solidFill>
              </a:rPr>
              <a:t>CIRT </a:t>
            </a:r>
            <a:r>
              <a:rPr lang="en-US" dirty="0">
                <a:solidFill>
                  <a:srgbClr val="00B0F0"/>
                </a:solidFill>
              </a:rPr>
              <a:t>Plan for Your Organization</a:t>
            </a:r>
          </a:p>
        </p:txBody>
      </p:sp>
      <p:sp>
        <p:nvSpPr>
          <p:cNvPr id="2" name="Content Placeholder 1"/>
          <p:cNvSpPr>
            <a:spLocks noGrp="1"/>
          </p:cNvSpPr>
          <p:nvPr>
            <p:ph idx="1"/>
          </p:nvPr>
        </p:nvSpPr>
        <p:spPr>
          <a:xfrm>
            <a:off x="731520" y="2529840"/>
            <a:ext cx="13167360" cy="4251960"/>
          </a:xfrm>
        </p:spPr>
        <p:txBody>
          <a:bodyPr/>
          <a:lstStyle/>
          <a:p>
            <a:r>
              <a:rPr lang="en-US" dirty="0" smtClean="0"/>
              <a:t>Defining </a:t>
            </a:r>
            <a:r>
              <a:rPr lang="en-US" dirty="0"/>
              <a:t>a computer security incident</a:t>
            </a:r>
          </a:p>
          <a:p>
            <a:r>
              <a:rPr lang="en-US" dirty="0" smtClean="0"/>
              <a:t>Including </a:t>
            </a:r>
            <a:r>
              <a:rPr lang="en-US" dirty="0"/>
              <a:t>policies in the CIRT plan to guide CIRT members</a:t>
            </a:r>
          </a:p>
          <a:p>
            <a:r>
              <a:rPr lang="en-US" dirty="0" smtClean="0"/>
              <a:t>Providing </a:t>
            </a:r>
            <a:r>
              <a:rPr lang="en-US" dirty="0"/>
              <a:t>training</a:t>
            </a:r>
          </a:p>
          <a:p>
            <a:r>
              <a:rPr lang="en-US" dirty="0" smtClean="0"/>
              <a:t>Including </a:t>
            </a:r>
            <a:r>
              <a:rPr lang="en-US" dirty="0"/>
              <a:t>checklists</a:t>
            </a:r>
          </a:p>
          <a:p>
            <a:r>
              <a:rPr lang="en-US" dirty="0" smtClean="0"/>
              <a:t>Subscribing </a:t>
            </a:r>
            <a:r>
              <a:rPr lang="en-US" dirty="0"/>
              <a:t>to security notifications</a:t>
            </a:r>
          </a:p>
        </p:txBody>
      </p:sp>
    </p:spTree>
    <p:extLst>
      <p:ext uri="{BB962C8B-B14F-4D97-AF65-F5344CB8AC3E}">
        <p14:creationId xmlns:p14="http://schemas.microsoft.com/office/powerpoint/2010/main" val="1596108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Computer </a:t>
            </a:r>
            <a:r>
              <a:rPr lang="en-US" dirty="0"/>
              <a:t>incident response team (CIRT) </a:t>
            </a:r>
            <a:r>
              <a:rPr lang="en-US" dirty="0" smtClean="0"/>
              <a:t>plans</a:t>
            </a:r>
            <a:endParaRPr lang="en-US" dirty="0"/>
          </a:p>
          <a:p>
            <a:r>
              <a:rPr lang="en-US" dirty="0" smtClean="0"/>
              <a:t>The </a:t>
            </a:r>
            <a:r>
              <a:rPr lang="en-US" dirty="0"/>
              <a:t>purpose of a CIRT </a:t>
            </a:r>
            <a:r>
              <a:rPr lang="en-US" dirty="0" smtClean="0"/>
              <a:t>plan</a:t>
            </a:r>
            <a:endParaRPr lang="en-US" dirty="0"/>
          </a:p>
          <a:p>
            <a:r>
              <a:rPr lang="en-US" dirty="0" smtClean="0"/>
              <a:t>Elements </a:t>
            </a:r>
            <a:r>
              <a:rPr lang="en-US" dirty="0"/>
              <a:t>of a CIRT </a:t>
            </a:r>
            <a:r>
              <a:rPr lang="en-US" dirty="0" smtClean="0"/>
              <a:t>plan</a:t>
            </a:r>
            <a:endParaRPr lang="en-US" dirty="0"/>
          </a:p>
          <a:p>
            <a:r>
              <a:rPr lang="en-US" dirty="0"/>
              <a:t>How a CIRT plan can mitigate </a:t>
            </a:r>
            <a:r>
              <a:rPr lang="en-US" dirty="0" smtClean="0"/>
              <a:t>organizational risks</a:t>
            </a:r>
            <a:endParaRPr lang="en-US" dirty="0"/>
          </a:p>
          <a:p>
            <a:r>
              <a:rPr lang="en-US" dirty="0" smtClean="0"/>
              <a:t>Best </a:t>
            </a:r>
            <a:r>
              <a:rPr lang="en-US" dirty="0"/>
              <a:t>practices for implementing a CIRT </a:t>
            </a:r>
            <a:r>
              <a:rPr lang="en-US" dirty="0" smtClean="0"/>
              <a:t>plan</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036444"/>
            <a:ext cx="13167360" cy="5431156"/>
          </a:xfrm>
        </p:spPr>
        <p:txBody>
          <a:bodyPr/>
          <a:lstStyle/>
          <a:p>
            <a:r>
              <a:rPr lang="en-US" dirty="0"/>
              <a:t>DoS Attack Incidents</a:t>
            </a:r>
          </a:p>
          <a:p>
            <a:r>
              <a:rPr lang="en-US" dirty="0"/>
              <a:t>Malware Incidents</a:t>
            </a:r>
          </a:p>
          <a:p>
            <a:r>
              <a:rPr lang="en-US" dirty="0"/>
              <a:t>Unauthorized Access Incidents</a:t>
            </a:r>
          </a:p>
          <a:p>
            <a:r>
              <a:rPr lang="en-US" dirty="0"/>
              <a:t>Inappropriate Usage Incidents</a:t>
            </a:r>
          </a:p>
          <a:p>
            <a:r>
              <a:rPr lang="en-US" dirty="0"/>
              <a:t>Multiple Component Incidents</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381000"/>
            <a:ext cx="13167360" cy="1371600"/>
          </a:xfrm>
        </p:spPr>
        <p:txBody>
          <a:bodyPr/>
          <a:lstStyle/>
          <a:p>
            <a:r>
              <a:rPr lang="en-US" dirty="0">
                <a:solidFill>
                  <a:srgbClr val="00B0F0"/>
                </a:solidFill>
              </a:rPr>
              <a:t>Types of Incidents</a:t>
            </a:r>
          </a:p>
        </p:txBody>
      </p:sp>
    </p:spTree>
    <p:extLst>
      <p:ext uri="{BB962C8B-B14F-4D97-AF65-F5344CB8AC3E}">
        <p14:creationId xmlns:p14="http://schemas.microsoft.com/office/powerpoint/2010/main" val="1388004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CIRT - Terms</a:t>
            </a:r>
          </a:p>
        </p:txBody>
      </p:sp>
      <p:sp>
        <p:nvSpPr>
          <p:cNvPr id="2" name="Content Placeholder 1"/>
          <p:cNvSpPr>
            <a:spLocks noGrp="1"/>
          </p:cNvSpPr>
          <p:nvPr>
            <p:ph idx="1"/>
          </p:nvPr>
        </p:nvSpPr>
        <p:spPr/>
        <p:txBody>
          <a:bodyPr/>
          <a:lstStyle/>
          <a:p>
            <a:r>
              <a:rPr lang="en-US" dirty="0" smtClean="0"/>
              <a:t>A computer incident is a violation, or imminent threat of a violation, of a security policy or security practice.</a:t>
            </a:r>
          </a:p>
          <a:p>
            <a:r>
              <a:rPr lang="en-US" dirty="0" smtClean="0"/>
              <a:t>A computer incident response team (CIRT) is a group of people that will respond to incidents.</a:t>
            </a:r>
          </a:p>
          <a:p>
            <a:r>
              <a:rPr lang="en-US" dirty="0" smtClean="0"/>
              <a:t>The CIRT plan is a formal document that outlines an organization’s response to computer incidents.</a:t>
            </a:r>
            <a:endParaRPr lang="en-US" dirty="0"/>
          </a:p>
        </p:txBody>
      </p:sp>
    </p:spTree>
    <p:extLst>
      <p:ext uri="{BB962C8B-B14F-4D97-AF65-F5344CB8AC3E}">
        <p14:creationId xmlns:p14="http://schemas.microsoft.com/office/powerpoint/2010/main" val="3301662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lstStyle/>
          <a:p>
            <a:r>
              <a:rPr lang="en-US" dirty="0">
                <a:solidFill>
                  <a:srgbClr val="00B0F0"/>
                </a:solidFill>
              </a:rPr>
              <a:t>Purpose of a CIRT Plan</a:t>
            </a:r>
          </a:p>
        </p:txBody>
      </p:sp>
      <p:sp>
        <p:nvSpPr>
          <p:cNvPr id="2" name="Content Placeholder 1"/>
          <p:cNvSpPr>
            <a:spLocks noGrp="1"/>
          </p:cNvSpPr>
          <p:nvPr>
            <p:ph idx="1"/>
          </p:nvPr>
        </p:nvSpPr>
        <p:spPr>
          <a:xfrm>
            <a:off x="731520" y="2112644"/>
            <a:ext cx="13167360" cy="5431156"/>
          </a:xfrm>
        </p:spPr>
        <p:txBody>
          <a:bodyPr/>
          <a:lstStyle/>
          <a:p>
            <a:r>
              <a:rPr lang="en-US" dirty="0" smtClean="0"/>
              <a:t>Helping </a:t>
            </a:r>
            <a:r>
              <a:rPr lang="en-US" dirty="0"/>
              <a:t>an organization prepare for computer incidents.</a:t>
            </a:r>
          </a:p>
          <a:p>
            <a:r>
              <a:rPr lang="en-US" dirty="0" smtClean="0"/>
              <a:t>Identifying </a:t>
            </a:r>
            <a:r>
              <a:rPr lang="en-US" dirty="0"/>
              <a:t>potential incidents and best respond.</a:t>
            </a:r>
          </a:p>
          <a:p>
            <a:r>
              <a:rPr lang="en-US" dirty="0" smtClean="0"/>
              <a:t>Outlining </a:t>
            </a:r>
            <a:r>
              <a:rPr lang="en-US" dirty="0"/>
              <a:t>the purpose of the response effort.</a:t>
            </a:r>
          </a:p>
          <a:p>
            <a:r>
              <a:rPr lang="en-US" dirty="0"/>
              <a:t>The five Ws.</a:t>
            </a:r>
          </a:p>
        </p:txBody>
      </p:sp>
    </p:spTree>
    <p:extLst>
      <p:ext uri="{BB962C8B-B14F-4D97-AF65-F5344CB8AC3E}">
        <p14:creationId xmlns:p14="http://schemas.microsoft.com/office/powerpoint/2010/main" val="251071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Elements of a CIRT Plan</a:t>
            </a:r>
          </a:p>
        </p:txBody>
      </p:sp>
      <p:sp>
        <p:nvSpPr>
          <p:cNvPr id="2" name="Content Placeholder 1"/>
          <p:cNvSpPr>
            <a:spLocks noGrp="1"/>
          </p:cNvSpPr>
          <p:nvPr>
            <p:ph idx="1"/>
          </p:nvPr>
        </p:nvSpPr>
        <p:spPr>
          <a:xfrm>
            <a:off x="731520" y="2112644"/>
            <a:ext cx="13167360" cy="5431156"/>
          </a:xfrm>
        </p:spPr>
        <p:txBody>
          <a:bodyPr>
            <a:normAutofit/>
          </a:bodyPr>
          <a:lstStyle/>
          <a:p>
            <a:r>
              <a:rPr lang="en-US" dirty="0"/>
              <a:t>CIRT </a:t>
            </a:r>
            <a:r>
              <a:rPr lang="en-US" dirty="0" smtClean="0"/>
              <a:t>Members</a:t>
            </a:r>
          </a:p>
          <a:p>
            <a:pPr lvl="1"/>
            <a:r>
              <a:rPr lang="en-US" dirty="0" smtClean="0"/>
              <a:t>Team </a:t>
            </a:r>
            <a:r>
              <a:rPr lang="en-US" dirty="0"/>
              <a:t>models</a:t>
            </a:r>
          </a:p>
          <a:p>
            <a:r>
              <a:rPr lang="en-US" dirty="0"/>
              <a:t>CIRT Policies</a:t>
            </a:r>
          </a:p>
        </p:txBody>
      </p:sp>
    </p:spTree>
    <p:extLst>
      <p:ext uri="{BB962C8B-B14F-4D97-AF65-F5344CB8AC3E}">
        <p14:creationId xmlns:p14="http://schemas.microsoft.com/office/powerpoint/2010/main" val="1159188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Elements of a CIRT </a:t>
            </a:r>
            <a:r>
              <a:rPr lang="en-US" dirty="0" smtClean="0">
                <a:solidFill>
                  <a:srgbClr val="00B0F0"/>
                </a:solidFill>
              </a:rPr>
              <a:t>Plan</a:t>
            </a:r>
            <a:br>
              <a:rPr lang="en-US" dirty="0" smtClean="0">
                <a:solidFill>
                  <a:srgbClr val="00B0F0"/>
                </a:solidFill>
              </a:rPr>
            </a:br>
            <a:r>
              <a:rPr lang="en-US" dirty="0" smtClean="0">
                <a:solidFill>
                  <a:srgbClr val="00B0F0"/>
                </a:solidFill>
              </a:rPr>
              <a:t>Incident </a:t>
            </a:r>
            <a:r>
              <a:rPr lang="en-US" dirty="0">
                <a:solidFill>
                  <a:srgbClr val="00B0F0"/>
                </a:solidFill>
              </a:rPr>
              <a:t>Handling Process</a:t>
            </a:r>
          </a:p>
        </p:txBody>
      </p:sp>
      <p:sp>
        <p:nvSpPr>
          <p:cNvPr id="2" name="Content Placeholder 1"/>
          <p:cNvSpPr>
            <a:spLocks noGrp="1"/>
          </p:cNvSpPr>
          <p:nvPr>
            <p:ph idx="1"/>
          </p:nvPr>
        </p:nvSpPr>
        <p:spPr>
          <a:xfrm>
            <a:off x="731520" y="2112644"/>
            <a:ext cx="13167360" cy="5431156"/>
          </a:xfrm>
        </p:spPr>
        <p:txBody>
          <a:bodyPr/>
          <a:lstStyle/>
          <a:p>
            <a:r>
              <a:rPr lang="en-US" dirty="0" smtClean="0"/>
              <a:t>Incident Response Life Cycle</a:t>
            </a:r>
            <a:endParaRPr lang="en-US" dirty="0"/>
          </a:p>
        </p:txBody>
      </p:sp>
      <p:pic>
        <p:nvPicPr>
          <p:cNvPr id="8" name="Picture 7"/>
          <p:cNvPicPr>
            <a:picLocks noChangeAspect="1"/>
          </p:cNvPicPr>
          <p:nvPr/>
        </p:nvPicPr>
        <p:blipFill>
          <a:blip r:embed="rId3"/>
          <a:stretch>
            <a:fillRect/>
          </a:stretch>
        </p:blipFill>
        <p:spPr>
          <a:xfrm>
            <a:off x="669783" y="3469004"/>
            <a:ext cx="13290834" cy="3200400"/>
          </a:xfrm>
          <a:prstGeom prst="rect">
            <a:avLst/>
          </a:prstGeom>
        </p:spPr>
      </p:pic>
    </p:spTree>
    <p:extLst>
      <p:ext uri="{BB962C8B-B14F-4D97-AF65-F5344CB8AC3E}">
        <p14:creationId xmlns:p14="http://schemas.microsoft.com/office/powerpoint/2010/main" val="1246223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381000"/>
            <a:ext cx="13167360" cy="1371600"/>
          </a:xfrm>
        </p:spPr>
        <p:txBody>
          <a:bodyPr>
            <a:normAutofit/>
          </a:bodyPr>
          <a:lstStyle/>
          <a:p>
            <a:r>
              <a:rPr lang="en-US" dirty="0">
                <a:solidFill>
                  <a:srgbClr val="00B0F0"/>
                </a:solidFill>
              </a:rPr>
              <a:t>CIRT Members Roles</a:t>
            </a:r>
          </a:p>
        </p:txBody>
      </p:sp>
      <p:sp>
        <p:nvSpPr>
          <p:cNvPr id="2" name="Content Placeholder 1"/>
          <p:cNvSpPr>
            <a:spLocks noGrp="1"/>
          </p:cNvSpPr>
          <p:nvPr>
            <p:ph idx="1"/>
          </p:nvPr>
        </p:nvSpPr>
        <p:spPr>
          <a:xfrm>
            <a:off x="731520" y="2301240"/>
            <a:ext cx="13167360" cy="4861560"/>
          </a:xfrm>
        </p:spPr>
        <p:txBody>
          <a:bodyPr>
            <a:noAutofit/>
          </a:bodyPr>
          <a:lstStyle/>
          <a:p>
            <a:r>
              <a:rPr lang="en-US" dirty="0"/>
              <a:t>Team leader</a:t>
            </a:r>
          </a:p>
          <a:p>
            <a:r>
              <a:rPr lang="en-US" dirty="0"/>
              <a:t>Information security members</a:t>
            </a:r>
          </a:p>
          <a:p>
            <a:r>
              <a:rPr lang="en-US" dirty="0"/>
              <a:t>Network administrator</a:t>
            </a:r>
          </a:p>
          <a:p>
            <a:r>
              <a:rPr lang="en-US" dirty="0"/>
              <a:t>Physical security</a:t>
            </a:r>
          </a:p>
          <a:p>
            <a:r>
              <a:rPr lang="en-US" dirty="0"/>
              <a:t>Legal personnel</a:t>
            </a:r>
          </a:p>
          <a:p>
            <a:r>
              <a:rPr lang="en-US" dirty="0"/>
              <a:t>Human resources (HR)</a:t>
            </a:r>
          </a:p>
          <a:p>
            <a:r>
              <a:rPr lang="en-US" dirty="0"/>
              <a:t>Communications</a:t>
            </a: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val="2084338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CIRT Members Responsibilities</a:t>
            </a:r>
          </a:p>
        </p:txBody>
      </p:sp>
      <p:sp>
        <p:nvSpPr>
          <p:cNvPr id="2" name="Content Placeholder 1"/>
          <p:cNvSpPr>
            <a:spLocks noGrp="1"/>
          </p:cNvSpPr>
          <p:nvPr>
            <p:ph idx="1"/>
          </p:nvPr>
        </p:nvSpPr>
        <p:spPr>
          <a:xfrm>
            <a:off x="731520" y="2301240"/>
            <a:ext cx="13167360" cy="4785360"/>
          </a:xfrm>
        </p:spPr>
        <p:txBody>
          <a:bodyPr/>
          <a:lstStyle/>
          <a:p>
            <a:r>
              <a:rPr lang="en-US" dirty="0" smtClean="0"/>
              <a:t>Developing </a:t>
            </a:r>
            <a:r>
              <a:rPr lang="en-US" dirty="0"/>
              <a:t>incident response procedures</a:t>
            </a:r>
          </a:p>
          <a:p>
            <a:r>
              <a:rPr lang="en-US" dirty="0" smtClean="0"/>
              <a:t>Investigating </a:t>
            </a:r>
            <a:r>
              <a:rPr lang="en-US" dirty="0"/>
              <a:t>incident</a:t>
            </a:r>
          </a:p>
          <a:p>
            <a:r>
              <a:rPr lang="en-US" dirty="0" smtClean="0"/>
              <a:t>Determining </a:t>
            </a:r>
            <a:r>
              <a:rPr lang="en-US" dirty="0"/>
              <a:t>the cause of incidents</a:t>
            </a:r>
          </a:p>
          <a:p>
            <a:r>
              <a:rPr lang="en-US" dirty="0" smtClean="0"/>
              <a:t>Recommending </a:t>
            </a:r>
            <a:r>
              <a:rPr lang="en-US" dirty="0"/>
              <a:t>controls to prevent future incidents</a:t>
            </a:r>
          </a:p>
          <a:p>
            <a:r>
              <a:rPr lang="en-US" dirty="0" smtClean="0"/>
              <a:t>Protecting </a:t>
            </a:r>
            <a:r>
              <a:rPr lang="en-US" dirty="0"/>
              <a:t>collected evidence</a:t>
            </a:r>
          </a:p>
          <a:p>
            <a:r>
              <a:rPr lang="en-US" dirty="0" smtClean="0"/>
              <a:t>Using </a:t>
            </a:r>
            <a:r>
              <a:rPr lang="en-US" dirty="0"/>
              <a:t>a chain of custody</a:t>
            </a:r>
          </a:p>
        </p:txBody>
      </p:sp>
    </p:spTree>
    <p:extLst>
      <p:ext uri="{BB962C8B-B14F-4D97-AF65-F5344CB8AC3E}">
        <p14:creationId xmlns:p14="http://schemas.microsoft.com/office/powerpoint/2010/main" val="995912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TotalTime>
  <Words>5582</Words>
  <Application>Microsoft Office PowerPoint</Application>
  <PresentationFormat>Custom</PresentationFormat>
  <Paragraphs>243</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Tahoma</vt:lpstr>
      <vt:lpstr>Office Theme</vt:lpstr>
      <vt:lpstr>Mitigating Risk with a Computer Incident Response Team Plan</vt:lpstr>
      <vt:lpstr>Objectives</vt:lpstr>
      <vt:lpstr>Types of Incidents</vt:lpstr>
      <vt:lpstr>CIRT - Terms</vt:lpstr>
      <vt:lpstr>Purpose of a CIRT Plan</vt:lpstr>
      <vt:lpstr>Elements of a CIRT Plan</vt:lpstr>
      <vt:lpstr>Elements of a CIRT Plan Incident Handling Process</vt:lpstr>
      <vt:lpstr>CIRT Members Roles</vt:lpstr>
      <vt:lpstr>CIRT Members Responsibilities</vt:lpstr>
      <vt:lpstr>CIRT Members Accountabilities</vt:lpstr>
      <vt:lpstr>Incident Handling Procedures</vt:lpstr>
      <vt:lpstr>Incident Handling Procedures (cont.)</vt:lpstr>
      <vt:lpstr>How Does a CIRT Plan Mitigate an Organization's Risk?</vt:lpstr>
      <vt:lpstr>Best Practices for Implementing a CIRT Plan for Your Organization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Anhim</cp:lastModifiedBy>
  <cp:revision>47</cp:revision>
  <dcterms:created xsi:type="dcterms:W3CDTF">2006-08-16T00:00:00Z</dcterms:created>
  <dcterms:modified xsi:type="dcterms:W3CDTF">2018-01-07T16:40:36Z</dcterms:modified>
</cp:coreProperties>
</file>