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3"/>
  </p:notesMasterIdLst>
  <p:handoutMasterIdLst>
    <p:handoutMasterId r:id="rId24"/>
  </p:handoutMasterIdLst>
  <p:sldIdLst>
    <p:sldId id="258" r:id="rId5"/>
    <p:sldId id="259" r:id="rId6"/>
    <p:sldId id="261" r:id="rId7"/>
    <p:sldId id="262" r:id="rId8"/>
    <p:sldId id="263" r:id="rId9"/>
    <p:sldId id="264" r:id="rId10"/>
    <p:sldId id="265" r:id="rId11"/>
    <p:sldId id="266" r:id="rId12"/>
    <p:sldId id="267" r:id="rId13"/>
    <p:sldId id="269" r:id="rId14"/>
    <p:sldId id="272" r:id="rId15"/>
    <p:sldId id="270" r:id="rId16"/>
    <p:sldId id="276" r:id="rId17"/>
    <p:sldId id="273" r:id="rId18"/>
    <p:sldId id="274" r:id="rId19"/>
    <p:sldId id="271"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072" autoAdjust="0"/>
    <p:restoredTop sz="94660"/>
  </p:normalViewPr>
  <p:slideViewPr>
    <p:cSldViewPr snapToGrid="0" showGuides="1">
      <p:cViewPr varScale="1">
        <p:scale>
          <a:sx n="27" d="100"/>
          <a:sy n="27" d="100"/>
        </p:scale>
        <p:origin x="376" y="40"/>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10/9/2017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10/9/2017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10</a:t>
            </a:fld>
            <a:endParaRPr lang="en-US"/>
          </a:p>
        </p:txBody>
      </p:sp>
    </p:spTree>
    <p:extLst>
      <p:ext uri="{BB962C8B-B14F-4D97-AF65-F5344CB8AC3E}">
        <p14:creationId xmlns:p14="http://schemas.microsoft.com/office/powerpoint/2010/main" val="2066699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11</a:t>
            </a:fld>
            <a:endParaRPr lang="en-US"/>
          </a:p>
        </p:txBody>
      </p:sp>
    </p:spTree>
    <p:extLst>
      <p:ext uri="{BB962C8B-B14F-4D97-AF65-F5344CB8AC3E}">
        <p14:creationId xmlns:p14="http://schemas.microsoft.com/office/powerpoint/2010/main" val="1611149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12</a:t>
            </a:fld>
            <a:endParaRPr lang="en-US"/>
          </a:p>
        </p:txBody>
      </p:sp>
    </p:spTree>
    <p:extLst>
      <p:ext uri="{BB962C8B-B14F-4D97-AF65-F5344CB8AC3E}">
        <p14:creationId xmlns:p14="http://schemas.microsoft.com/office/powerpoint/2010/main" val="967887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13</a:t>
            </a:fld>
            <a:endParaRPr lang="en-US"/>
          </a:p>
        </p:txBody>
      </p:sp>
    </p:spTree>
    <p:extLst>
      <p:ext uri="{BB962C8B-B14F-4D97-AF65-F5344CB8AC3E}">
        <p14:creationId xmlns:p14="http://schemas.microsoft.com/office/powerpoint/2010/main" val="99746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14</a:t>
            </a:fld>
            <a:endParaRPr lang="en-US"/>
          </a:p>
        </p:txBody>
      </p:sp>
    </p:spTree>
    <p:extLst>
      <p:ext uri="{BB962C8B-B14F-4D97-AF65-F5344CB8AC3E}">
        <p14:creationId xmlns:p14="http://schemas.microsoft.com/office/powerpoint/2010/main" val="1396987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15</a:t>
            </a:fld>
            <a:endParaRPr lang="en-US"/>
          </a:p>
        </p:txBody>
      </p:sp>
    </p:spTree>
    <p:extLst>
      <p:ext uri="{BB962C8B-B14F-4D97-AF65-F5344CB8AC3E}">
        <p14:creationId xmlns:p14="http://schemas.microsoft.com/office/powerpoint/2010/main" val="729813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16</a:t>
            </a:fld>
            <a:endParaRPr lang="en-US"/>
          </a:p>
        </p:txBody>
      </p:sp>
    </p:spTree>
    <p:extLst>
      <p:ext uri="{BB962C8B-B14F-4D97-AF65-F5344CB8AC3E}">
        <p14:creationId xmlns:p14="http://schemas.microsoft.com/office/powerpoint/2010/main" val="1692823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17</a:t>
            </a:fld>
            <a:endParaRPr lang="en-US"/>
          </a:p>
        </p:txBody>
      </p:sp>
    </p:spTree>
    <p:extLst>
      <p:ext uri="{BB962C8B-B14F-4D97-AF65-F5344CB8AC3E}">
        <p14:creationId xmlns:p14="http://schemas.microsoft.com/office/powerpoint/2010/main" val="141951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2</a:t>
            </a:fld>
            <a:endParaRPr lang="en-US"/>
          </a:p>
        </p:txBody>
      </p:sp>
    </p:spTree>
    <p:extLst>
      <p:ext uri="{BB962C8B-B14F-4D97-AF65-F5344CB8AC3E}">
        <p14:creationId xmlns:p14="http://schemas.microsoft.com/office/powerpoint/2010/main" val="117664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62262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1896399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197991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1390426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7</a:t>
            </a:fld>
            <a:endParaRPr lang="en-US"/>
          </a:p>
        </p:txBody>
      </p:sp>
    </p:spTree>
    <p:extLst>
      <p:ext uri="{BB962C8B-B14F-4D97-AF65-F5344CB8AC3E}">
        <p14:creationId xmlns:p14="http://schemas.microsoft.com/office/powerpoint/2010/main" val="212504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790478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1239267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10/9/2017</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10/9/2017</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10/9/2017</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10/9/2017</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10/9/2017</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10/9/2017</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10/9/2017</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10/9/2017</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10/9/2017</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10/9/2017</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10/9/2017</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10/9/2017</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jQuery</a:t>
            </a:r>
            <a:endParaRPr lang="en-US" dirty="0"/>
          </a:p>
        </p:txBody>
      </p:sp>
      <p:sp>
        <p:nvSpPr>
          <p:cNvPr id="3" name="Subtitle 2"/>
          <p:cNvSpPr>
            <a:spLocks noGrp="1"/>
          </p:cNvSpPr>
          <p:nvPr>
            <p:ph type="subTitle" idx="1"/>
          </p:nvPr>
        </p:nvSpPr>
        <p:spPr/>
        <p:txBody>
          <a:bodyPr/>
          <a:lstStyle/>
          <a:p>
            <a:r>
              <a:rPr lang="en-US" dirty="0" smtClean="0"/>
              <a:t>About</a:t>
            </a:r>
            <a:endParaRPr lang="en-US" dirty="0"/>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jQuery Library</a:t>
            </a:r>
            <a:endParaRPr lang="en-US" dirty="0"/>
          </a:p>
        </p:txBody>
      </p:sp>
      <p:sp>
        <p:nvSpPr>
          <p:cNvPr id="3" name="Content Placeholder 2"/>
          <p:cNvSpPr>
            <a:spLocks noGrp="1"/>
          </p:cNvSpPr>
          <p:nvPr>
            <p:ph idx="1"/>
          </p:nvPr>
        </p:nvSpPr>
        <p:spPr>
          <a:xfrm>
            <a:off x="1219200" y="1783560"/>
            <a:ext cx="10363200" cy="1980366"/>
          </a:xfrm>
        </p:spPr>
        <p:txBody>
          <a:bodyPr/>
          <a:lstStyle/>
          <a:p>
            <a:r>
              <a:rPr lang="en-US" dirty="0" err="1" smtClean="0"/>
              <a:t>jquery</a:t>
            </a:r>
            <a:r>
              <a:rPr lang="en-US" dirty="0" smtClean="0"/>
              <a:t>() </a:t>
            </a:r>
          </a:p>
          <a:p>
            <a:r>
              <a:rPr lang="en-US" dirty="0" smtClean="0"/>
              <a:t>or the shortcut version</a:t>
            </a:r>
          </a:p>
          <a:p>
            <a:pPr lvl="1"/>
            <a:r>
              <a:rPr lang="en-US" dirty="0" smtClean="0"/>
              <a:t>$( )</a:t>
            </a:r>
            <a:endParaRPr lang="en-US" dirty="0"/>
          </a:p>
        </p:txBody>
      </p:sp>
    </p:spTree>
    <p:extLst>
      <p:ext uri="{BB962C8B-B14F-4D97-AF65-F5344CB8AC3E}">
        <p14:creationId xmlns:p14="http://schemas.microsoft.com/office/powerpoint/2010/main" val="15790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13759" y="1993906"/>
            <a:ext cx="10909300" cy="4241800"/>
          </a:xfrm>
          <a:prstGeom prst="rect">
            <a:avLst/>
          </a:prstGeom>
        </p:spPr>
      </p:pic>
      <p:sp>
        <p:nvSpPr>
          <p:cNvPr id="2" name="Title 1"/>
          <p:cNvSpPr>
            <a:spLocks noGrp="1"/>
          </p:cNvSpPr>
          <p:nvPr>
            <p:ph type="title"/>
          </p:nvPr>
        </p:nvSpPr>
        <p:spPr/>
        <p:txBody>
          <a:bodyPr/>
          <a:lstStyle/>
          <a:p>
            <a:r>
              <a:rPr lang="en-US" dirty="0" smtClean="0"/>
              <a:t>jQuery Selectors</a:t>
            </a:r>
            <a:endParaRPr lang="en-US" dirty="0"/>
          </a:p>
        </p:txBody>
      </p:sp>
      <p:pic>
        <p:nvPicPr>
          <p:cNvPr id="4" name="Content Placeholder 3"/>
          <p:cNvPicPr>
            <a:picLocks noGrp="1" noChangeAspect="1"/>
          </p:cNvPicPr>
          <p:nvPr>
            <p:ph idx="1"/>
          </p:nvPr>
        </p:nvPicPr>
        <p:blipFill>
          <a:blip r:embed="rId4"/>
          <a:stretch>
            <a:fillRect/>
          </a:stretch>
        </p:blipFill>
        <p:spPr>
          <a:xfrm>
            <a:off x="9437134" y="61214"/>
            <a:ext cx="2603500" cy="2730500"/>
          </a:xfrm>
          <a:prstGeom prst="rect">
            <a:avLst/>
          </a:prstGeom>
        </p:spPr>
      </p:pic>
    </p:spTree>
    <p:extLst>
      <p:ext uri="{BB962C8B-B14F-4D97-AF65-F5344CB8AC3E}">
        <p14:creationId xmlns:p14="http://schemas.microsoft.com/office/powerpoint/2010/main" val="121889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syntax </a:t>
            </a:r>
            <a:endParaRPr lang="en-US" dirty="0"/>
          </a:p>
        </p:txBody>
      </p:sp>
      <p:pic>
        <p:nvPicPr>
          <p:cNvPr id="4" name="Picture 3"/>
          <p:cNvPicPr>
            <a:picLocks noChangeAspect="1"/>
          </p:cNvPicPr>
          <p:nvPr/>
        </p:nvPicPr>
        <p:blipFill>
          <a:blip r:embed="rId3"/>
          <a:stretch>
            <a:fillRect/>
          </a:stretch>
        </p:blipFill>
        <p:spPr>
          <a:xfrm>
            <a:off x="1381347" y="1426464"/>
            <a:ext cx="7252290" cy="4456226"/>
          </a:xfrm>
          <a:prstGeom prst="rect">
            <a:avLst/>
          </a:prstGeom>
        </p:spPr>
      </p:pic>
      <p:pic>
        <p:nvPicPr>
          <p:cNvPr id="5" name="Picture 4"/>
          <p:cNvPicPr>
            <a:picLocks noChangeAspect="1"/>
          </p:cNvPicPr>
          <p:nvPr/>
        </p:nvPicPr>
        <p:blipFill>
          <a:blip r:embed="rId4"/>
          <a:stretch>
            <a:fillRect/>
          </a:stretch>
        </p:blipFill>
        <p:spPr>
          <a:xfrm>
            <a:off x="7886995" y="1718564"/>
            <a:ext cx="3860800" cy="622300"/>
          </a:xfrm>
          <a:prstGeom prst="rect">
            <a:avLst/>
          </a:prstGeom>
        </p:spPr>
      </p:pic>
      <p:pic>
        <p:nvPicPr>
          <p:cNvPr id="7" name="Picture 6"/>
          <p:cNvPicPr>
            <a:picLocks noChangeAspect="1"/>
          </p:cNvPicPr>
          <p:nvPr/>
        </p:nvPicPr>
        <p:blipFill>
          <a:blip r:embed="rId5"/>
          <a:stretch>
            <a:fillRect/>
          </a:stretch>
        </p:blipFill>
        <p:spPr>
          <a:xfrm>
            <a:off x="8633637" y="2340864"/>
            <a:ext cx="3149600" cy="596900"/>
          </a:xfrm>
          <a:prstGeom prst="rect">
            <a:avLst/>
          </a:prstGeom>
        </p:spPr>
      </p:pic>
      <p:pic>
        <p:nvPicPr>
          <p:cNvPr id="8" name="Picture 7"/>
          <p:cNvPicPr>
            <a:picLocks noChangeAspect="1"/>
          </p:cNvPicPr>
          <p:nvPr/>
        </p:nvPicPr>
        <p:blipFill>
          <a:blip r:embed="rId6"/>
          <a:stretch>
            <a:fillRect/>
          </a:stretch>
        </p:blipFill>
        <p:spPr>
          <a:xfrm>
            <a:off x="8744600" y="2963164"/>
            <a:ext cx="2145590" cy="3420506"/>
          </a:xfrm>
          <a:prstGeom prst="rect">
            <a:avLst/>
          </a:prstGeom>
        </p:spPr>
      </p:pic>
    </p:spTree>
    <p:extLst>
      <p:ext uri="{BB962C8B-B14F-4D97-AF65-F5344CB8AC3E}">
        <p14:creationId xmlns:p14="http://schemas.microsoft.com/office/powerpoint/2010/main" val="10067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717550" y="717550"/>
            <a:ext cx="10756900" cy="5422900"/>
          </a:xfrm>
          <a:prstGeom prst="rect">
            <a:avLst/>
          </a:prstGeom>
        </p:spPr>
      </p:pic>
      <p:sp>
        <p:nvSpPr>
          <p:cNvPr id="6" name="Title 1"/>
          <p:cNvSpPr>
            <a:spLocks noGrp="1"/>
          </p:cNvSpPr>
          <p:nvPr>
            <p:ph type="title"/>
          </p:nvPr>
        </p:nvSpPr>
        <p:spPr>
          <a:xfrm>
            <a:off x="0" y="54864"/>
            <a:ext cx="10363200" cy="914400"/>
          </a:xfrm>
        </p:spPr>
        <p:txBody>
          <a:bodyPr/>
          <a:lstStyle/>
          <a:p>
            <a:r>
              <a:rPr lang="en-US" dirty="0" smtClean="0"/>
              <a:t>jQuery References</a:t>
            </a:r>
            <a:endParaRPr lang="en-US" dirty="0"/>
          </a:p>
        </p:txBody>
      </p:sp>
      <p:pic>
        <p:nvPicPr>
          <p:cNvPr id="8" name="Picture 7"/>
          <p:cNvPicPr>
            <a:picLocks noChangeAspect="1"/>
          </p:cNvPicPr>
          <p:nvPr/>
        </p:nvPicPr>
        <p:blipFill>
          <a:blip r:embed="rId4"/>
          <a:stretch>
            <a:fillRect/>
          </a:stretch>
        </p:blipFill>
        <p:spPr>
          <a:xfrm>
            <a:off x="8749267" y="2814675"/>
            <a:ext cx="2476500" cy="2844800"/>
          </a:xfrm>
          <a:prstGeom prst="rect">
            <a:avLst/>
          </a:prstGeom>
        </p:spPr>
      </p:pic>
    </p:spTree>
    <p:extLst>
      <p:ext uri="{BB962C8B-B14F-4D97-AF65-F5344CB8AC3E}">
        <p14:creationId xmlns:p14="http://schemas.microsoft.com/office/powerpoint/2010/main" val="193863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33450" y="1776825"/>
            <a:ext cx="10325100" cy="4267200"/>
          </a:xfrm>
          <a:prstGeom prst="rect">
            <a:avLst/>
          </a:prstGeom>
        </p:spPr>
      </p:pic>
      <p:sp>
        <p:nvSpPr>
          <p:cNvPr id="2" name="Title 1"/>
          <p:cNvSpPr>
            <a:spLocks noGrp="1"/>
          </p:cNvSpPr>
          <p:nvPr>
            <p:ph type="title"/>
          </p:nvPr>
        </p:nvSpPr>
        <p:spPr/>
        <p:txBody>
          <a:bodyPr/>
          <a:lstStyle/>
          <a:p>
            <a:r>
              <a:rPr lang="en-US" dirty="0" smtClean="0"/>
              <a:t>jQuery References</a:t>
            </a:r>
            <a:endParaRPr lang="en-US" dirty="0"/>
          </a:p>
        </p:txBody>
      </p:sp>
      <p:pic>
        <p:nvPicPr>
          <p:cNvPr id="4" name="Picture 3"/>
          <p:cNvPicPr>
            <a:picLocks noChangeAspect="1"/>
          </p:cNvPicPr>
          <p:nvPr/>
        </p:nvPicPr>
        <p:blipFill>
          <a:blip r:embed="rId4"/>
          <a:stretch>
            <a:fillRect/>
          </a:stretch>
        </p:blipFill>
        <p:spPr>
          <a:xfrm>
            <a:off x="9017000" y="512064"/>
            <a:ext cx="2565400" cy="2755900"/>
          </a:xfrm>
          <a:prstGeom prst="rect">
            <a:avLst/>
          </a:prstGeom>
        </p:spPr>
      </p:pic>
      <p:pic>
        <p:nvPicPr>
          <p:cNvPr id="8" name="Picture 7"/>
          <p:cNvPicPr>
            <a:picLocks noChangeAspect="1"/>
          </p:cNvPicPr>
          <p:nvPr/>
        </p:nvPicPr>
        <p:blipFill>
          <a:blip r:embed="rId5"/>
          <a:stretch>
            <a:fillRect/>
          </a:stretch>
        </p:blipFill>
        <p:spPr>
          <a:xfrm>
            <a:off x="273222" y="3336160"/>
            <a:ext cx="11645555" cy="1148529"/>
          </a:xfrm>
          <a:prstGeom prst="rect">
            <a:avLst/>
          </a:prstGeom>
        </p:spPr>
      </p:pic>
      <p:pic>
        <p:nvPicPr>
          <p:cNvPr id="9" name="Picture 8"/>
          <p:cNvPicPr>
            <a:picLocks noChangeAspect="1"/>
          </p:cNvPicPr>
          <p:nvPr/>
        </p:nvPicPr>
        <p:blipFill>
          <a:blip r:embed="rId6"/>
          <a:stretch>
            <a:fillRect/>
          </a:stretch>
        </p:blipFill>
        <p:spPr>
          <a:xfrm>
            <a:off x="3294605" y="4431921"/>
            <a:ext cx="8624172" cy="790755"/>
          </a:xfrm>
          <a:prstGeom prst="rect">
            <a:avLst/>
          </a:prstGeom>
        </p:spPr>
      </p:pic>
    </p:spTree>
    <p:extLst>
      <p:ext uri="{BB962C8B-B14F-4D97-AF65-F5344CB8AC3E}">
        <p14:creationId xmlns:p14="http://schemas.microsoft.com/office/powerpoint/2010/main" val="113702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3900" y="368300"/>
            <a:ext cx="10744200" cy="6121400"/>
          </a:xfrm>
          <a:prstGeom prst="rect">
            <a:avLst/>
          </a:prstGeom>
        </p:spPr>
      </p:pic>
    </p:spTree>
    <p:extLst>
      <p:ext uri="{BB962C8B-B14F-4D97-AF65-F5344CB8AC3E}">
        <p14:creationId xmlns:p14="http://schemas.microsoft.com/office/powerpoint/2010/main" val="45331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Ready Event</a:t>
            </a:r>
            <a:endParaRPr lang="en-US" dirty="0"/>
          </a:p>
        </p:txBody>
      </p:sp>
      <p:pic>
        <p:nvPicPr>
          <p:cNvPr id="4" name="Picture 3"/>
          <p:cNvPicPr>
            <a:picLocks noChangeAspect="1"/>
          </p:cNvPicPr>
          <p:nvPr/>
        </p:nvPicPr>
        <p:blipFill>
          <a:blip r:embed="rId3"/>
          <a:stretch>
            <a:fillRect/>
          </a:stretch>
        </p:blipFill>
        <p:spPr>
          <a:xfrm>
            <a:off x="584200" y="1426464"/>
            <a:ext cx="10998200" cy="5308600"/>
          </a:xfrm>
          <a:prstGeom prst="rect">
            <a:avLst/>
          </a:prstGeom>
        </p:spPr>
      </p:pic>
      <p:sp>
        <p:nvSpPr>
          <p:cNvPr id="5" name="TextBox 4"/>
          <p:cNvSpPr txBox="1"/>
          <p:nvPr/>
        </p:nvSpPr>
        <p:spPr>
          <a:xfrm>
            <a:off x="8016949" y="5273748"/>
            <a:ext cx="2913321" cy="923330"/>
          </a:xfrm>
          <a:prstGeom prst="rect">
            <a:avLst/>
          </a:prstGeom>
          <a:noFill/>
        </p:spPr>
        <p:txBody>
          <a:bodyPr wrap="square" rtlCol="0">
            <a:spAutoFit/>
          </a:bodyPr>
          <a:lstStyle/>
          <a:p>
            <a:r>
              <a:rPr lang="en-US" dirty="0" smtClean="0">
                <a:solidFill>
                  <a:schemeClr val="bg1"/>
                </a:solidFill>
              </a:rPr>
              <a:t>$(function() {</a:t>
            </a:r>
          </a:p>
          <a:p>
            <a:endParaRPr lang="en-US" dirty="0">
              <a:solidFill>
                <a:schemeClr val="bg1"/>
              </a:solidFill>
            </a:endParaRPr>
          </a:p>
          <a:p>
            <a:r>
              <a:rPr lang="en-US" dirty="0" smtClean="0">
                <a:solidFill>
                  <a:schemeClr val="bg1"/>
                </a:solidFill>
              </a:rPr>
              <a:t>});</a:t>
            </a:r>
            <a:endParaRPr lang="en-US" dirty="0">
              <a:solidFill>
                <a:schemeClr val="bg1"/>
              </a:solidFill>
            </a:endParaRPr>
          </a:p>
        </p:txBody>
      </p:sp>
      <p:sp>
        <p:nvSpPr>
          <p:cNvPr id="6" name="TextBox 5"/>
          <p:cNvSpPr txBox="1"/>
          <p:nvPr/>
        </p:nvSpPr>
        <p:spPr>
          <a:xfrm>
            <a:off x="5982587" y="5735413"/>
            <a:ext cx="1382232" cy="369332"/>
          </a:xfrm>
          <a:prstGeom prst="rect">
            <a:avLst/>
          </a:prstGeom>
          <a:noFill/>
        </p:spPr>
        <p:txBody>
          <a:bodyPr wrap="square" rtlCol="0">
            <a:spAutoFit/>
          </a:bodyPr>
          <a:lstStyle/>
          <a:p>
            <a:r>
              <a:rPr lang="en-US" dirty="0" smtClean="0">
                <a:solidFill>
                  <a:schemeClr val="bg1"/>
                </a:solidFill>
              </a:rPr>
              <a:t>also written</a:t>
            </a:r>
            <a:endParaRPr lang="en-US" dirty="0">
              <a:solidFill>
                <a:schemeClr val="bg1"/>
              </a:solidFill>
            </a:endParaRPr>
          </a:p>
        </p:txBody>
      </p:sp>
      <p:pic>
        <p:nvPicPr>
          <p:cNvPr id="10" name="Picture 9"/>
          <p:cNvPicPr>
            <a:picLocks noChangeAspect="1"/>
          </p:cNvPicPr>
          <p:nvPr/>
        </p:nvPicPr>
        <p:blipFill>
          <a:blip r:embed="rId4"/>
          <a:stretch>
            <a:fillRect/>
          </a:stretch>
        </p:blipFill>
        <p:spPr>
          <a:xfrm>
            <a:off x="8819412" y="2397606"/>
            <a:ext cx="2463800" cy="1905000"/>
          </a:xfrm>
          <a:prstGeom prst="rect">
            <a:avLst/>
          </a:prstGeom>
        </p:spPr>
      </p:pic>
    </p:spTree>
    <p:extLst>
      <p:ext uri="{BB962C8B-B14F-4D97-AF65-F5344CB8AC3E}">
        <p14:creationId xmlns:p14="http://schemas.microsoft.com/office/powerpoint/2010/main" val="51075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03250" y="355600"/>
            <a:ext cx="10985500" cy="6146800"/>
          </a:xfrm>
          <a:prstGeom prst="rect">
            <a:avLst/>
          </a:prstGeom>
        </p:spPr>
      </p:pic>
      <p:pic>
        <p:nvPicPr>
          <p:cNvPr id="8" name="Picture 7"/>
          <p:cNvPicPr>
            <a:picLocks noChangeAspect="1"/>
          </p:cNvPicPr>
          <p:nvPr/>
        </p:nvPicPr>
        <p:blipFill>
          <a:blip r:embed="rId4"/>
          <a:stretch>
            <a:fillRect/>
          </a:stretch>
        </p:blipFill>
        <p:spPr>
          <a:xfrm>
            <a:off x="8320124" y="2725775"/>
            <a:ext cx="2654300" cy="3022600"/>
          </a:xfrm>
          <a:prstGeom prst="rect">
            <a:avLst/>
          </a:prstGeom>
        </p:spPr>
      </p:pic>
    </p:spTree>
    <p:extLst>
      <p:ext uri="{BB962C8B-B14F-4D97-AF65-F5344CB8AC3E}">
        <p14:creationId xmlns:p14="http://schemas.microsoft.com/office/powerpoint/2010/main" val="25967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pic>
        <p:nvPicPr>
          <p:cNvPr id="4" name="Picture 3"/>
          <p:cNvPicPr>
            <a:picLocks noChangeAspect="1"/>
          </p:cNvPicPr>
          <p:nvPr/>
        </p:nvPicPr>
        <p:blipFill>
          <a:blip r:embed="rId2"/>
          <a:stretch>
            <a:fillRect/>
          </a:stretch>
        </p:blipFill>
        <p:spPr>
          <a:xfrm>
            <a:off x="0" y="1426464"/>
            <a:ext cx="12192000" cy="5204910"/>
          </a:xfrm>
          <a:prstGeom prst="rect">
            <a:avLst/>
          </a:prstGeom>
        </p:spPr>
      </p:pic>
    </p:spTree>
    <p:extLst>
      <p:ext uri="{BB962C8B-B14F-4D97-AF65-F5344CB8AC3E}">
        <p14:creationId xmlns:p14="http://schemas.microsoft.com/office/powerpoint/2010/main" val="2811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What is jQuery</a:t>
            </a:r>
            <a:endParaRPr lang="en-US" dirty="0"/>
          </a:p>
        </p:txBody>
      </p:sp>
      <p:sp>
        <p:nvSpPr>
          <p:cNvPr id="14" name="Content Placeholder 13"/>
          <p:cNvSpPr>
            <a:spLocks noGrp="1"/>
          </p:cNvSpPr>
          <p:nvPr>
            <p:ph idx="1"/>
          </p:nvPr>
        </p:nvSpPr>
        <p:spPr/>
        <p:txBody>
          <a:bodyPr/>
          <a:lstStyle/>
          <a:p>
            <a:pPr lvl="0"/>
            <a:r>
              <a:rPr lang="en-US" dirty="0"/>
              <a:t>free, open source </a:t>
            </a:r>
            <a:r>
              <a:rPr lang="en-US" dirty="0" err="1"/>
              <a:t>javaScript</a:t>
            </a:r>
            <a:r>
              <a:rPr lang="en-US" dirty="0"/>
              <a:t> </a:t>
            </a:r>
            <a:r>
              <a:rPr lang="en-US" dirty="0" smtClean="0"/>
              <a:t>library</a:t>
            </a:r>
          </a:p>
          <a:p>
            <a:pPr lvl="0"/>
            <a:r>
              <a:rPr lang="en-US" dirty="0" smtClean="0"/>
              <a:t>tested for cross-browser compatibility</a:t>
            </a:r>
          </a:p>
          <a:p>
            <a:pPr lvl="0"/>
            <a:r>
              <a:rPr lang="en-US" dirty="0" smtClean="0"/>
              <a:t>gives you access to the DOM quicker than the </a:t>
            </a:r>
            <a:r>
              <a:rPr lang="en-US" dirty="0" err="1" smtClean="0"/>
              <a:t>onLoad</a:t>
            </a:r>
            <a:r>
              <a:rPr lang="en-US" dirty="0" smtClean="0"/>
              <a:t> event</a:t>
            </a:r>
            <a:endParaRPr lang="en-US" dirty="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eaLnBrk="1" hangingPunct="1">
              <a:defRPr/>
            </a:pPr>
            <a:r>
              <a:rPr lang="en-US" dirty="0" smtClean="0">
                <a:cs typeface="Calibri" charset="0"/>
              </a:rPr>
              <a:t>JavaScript Libraries</a:t>
            </a:r>
            <a:r>
              <a:rPr lang="en-US" dirty="0" smtClean="0">
                <a:cs typeface="+mj-cs"/>
              </a:rPr>
              <a:t> </a:t>
            </a:r>
          </a:p>
        </p:txBody>
      </p:sp>
      <p:sp>
        <p:nvSpPr>
          <p:cNvPr id="6146" name="Rectangle 3"/>
          <p:cNvSpPr>
            <a:spLocks noGrp="1" noChangeArrowheads="1"/>
          </p:cNvSpPr>
          <p:nvPr>
            <p:ph type="body" idx="1"/>
          </p:nvPr>
        </p:nvSpPr>
        <p:spPr>
          <a:xfrm>
            <a:off x="2133600" y="1981200"/>
            <a:ext cx="8001000" cy="4191000"/>
          </a:xfrm>
        </p:spPr>
        <p:txBody>
          <a:bodyPr/>
          <a:lstStyle/>
          <a:p>
            <a:pPr eaLnBrk="1" hangingPunct="1"/>
            <a:r>
              <a:rPr lang="en-US" altLang="en-US" dirty="0">
                <a:solidFill>
                  <a:schemeClr val="accent3"/>
                </a:solidFill>
                <a:ea typeface="Calibri" charset="0"/>
                <a:cs typeface="Calibri" charset="0"/>
              </a:rPr>
              <a:t>Code library</a:t>
            </a:r>
            <a:r>
              <a:rPr lang="en-US" altLang="en-US" dirty="0">
                <a:solidFill>
                  <a:schemeClr val="accent3"/>
                </a:solidFill>
              </a:rPr>
              <a:t> </a:t>
            </a:r>
          </a:p>
          <a:p>
            <a:pPr lvl="1" eaLnBrk="1" hangingPunct="1"/>
            <a:r>
              <a:rPr lang="en-US" altLang="en-US" dirty="0">
                <a:ea typeface="Calibri" charset="0"/>
                <a:cs typeface="Calibri" charset="0"/>
              </a:rPr>
              <a:t>Collection of pre-written code, classes, procedures, scripts</a:t>
            </a:r>
          </a:p>
          <a:p>
            <a:pPr lvl="1" eaLnBrk="1" hangingPunct="1"/>
            <a:endParaRPr lang="en-US" altLang="en-US" dirty="0">
              <a:ea typeface="Calibri" charset="0"/>
              <a:cs typeface="Calibri" charset="0"/>
            </a:endParaRPr>
          </a:p>
          <a:p>
            <a:pPr lvl="1" eaLnBrk="1" hangingPunct="1"/>
            <a:r>
              <a:rPr lang="en-US" altLang="en-US" dirty="0">
                <a:ea typeface="Calibri" charset="0"/>
                <a:cs typeface="Calibri" charset="0"/>
              </a:rPr>
              <a:t>Makes JavaScript simpler to use</a:t>
            </a:r>
            <a:r>
              <a:rPr lang="en-US" altLang="en-US" dirty="0"/>
              <a:t> </a:t>
            </a:r>
          </a:p>
          <a:p>
            <a:pPr lvl="1" eaLnBrk="1" hangingPunct="1"/>
            <a:endParaRPr lang="en-US" altLang="en-US" dirty="0"/>
          </a:p>
          <a:p>
            <a:pPr lvl="1" eaLnBrk="1" hangingPunct="1"/>
            <a:r>
              <a:rPr lang="en-US" altLang="en-US" dirty="0"/>
              <a:t>Not intended to extend the overall capabilities of JavaScript, but they do provide the tools to make JavaScript much easier to implement</a:t>
            </a:r>
          </a:p>
        </p:txBody>
      </p:sp>
    </p:spTree>
    <p:extLst>
      <p:ext uri="{BB962C8B-B14F-4D97-AF65-F5344CB8AC3E}">
        <p14:creationId xmlns:p14="http://schemas.microsoft.com/office/powerpoint/2010/main" val="1269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p:txBody>
          <a:bodyPr/>
          <a:lstStyle/>
          <a:p>
            <a:pPr eaLnBrk="1" hangingPunct="1"/>
            <a:r>
              <a:rPr lang="en-US" altLang="en-US">
                <a:ea typeface="Calibri" charset="0"/>
                <a:cs typeface="Calibri" charset="0"/>
              </a:rPr>
              <a:t>Why use a code library?</a:t>
            </a:r>
            <a:r>
              <a:rPr lang="en-US" altLang="en-US"/>
              <a:t> </a:t>
            </a:r>
          </a:p>
        </p:txBody>
      </p:sp>
      <p:sp>
        <p:nvSpPr>
          <p:cNvPr id="7170" name="Content Placeholder 2"/>
          <p:cNvSpPr>
            <a:spLocks noGrp="1"/>
          </p:cNvSpPr>
          <p:nvPr>
            <p:ph idx="1"/>
          </p:nvPr>
        </p:nvSpPr>
        <p:spPr>
          <a:xfrm>
            <a:off x="2133600" y="1676400"/>
            <a:ext cx="7620000" cy="762000"/>
          </a:xfrm>
        </p:spPr>
        <p:txBody>
          <a:bodyPr/>
          <a:lstStyle/>
          <a:p>
            <a:pPr marL="0" indent="0">
              <a:buNone/>
            </a:pPr>
            <a:r>
              <a:rPr lang="en-US" altLang="en-US" sz="2400" b="1" dirty="0">
                <a:solidFill>
                  <a:schemeClr val="accent3"/>
                </a:solidFill>
              </a:rPr>
              <a:t>Speeds up Overall development time</a:t>
            </a:r>
          </a:p>
          <a:p>
            <a:pPr marL="457200" lvl="1" indent="0">
              <a:buNone/>
            </a:pPr>
            <a:endParaRPr lang="en-US" altLang="en-US" b="1" dirty="0"/>
          </a:p>
        </p:txBody>
      </p:sp>
      <p:sp>
        <p:nvSpPr>
          <p:cNvPr id="7171" name="TextBox 3"/>
          <p:cNvSpPr txBox="1">
            <a:spLocks noChangeArrowheads="1"/>
          </p:cNvSpPr>
          <p:nvPr/>
        </p:nvSpPr>
        <p:spPr bwMode="auto">
          <a:xfrm>
            <a:off x="2133600" y="2209801"/>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400">
                <a:solidFill>
                  <a:schemeClr val="tx1"/>
                </a:solidFill>
                <a:latin typeface="Arial" charset="0"/>
                <a:ea typeface="ＭＳ Ｐゴシック" charset="-128"/>
              </a:defRPr>
            </a:lvl1pPr>
            <a:lvl2pPr marL="742950" indent="-285750">
              <a:spcBef>
                <a:spcPct val="20000"/>
              </a:spcBef>
              <a:buClr>
                <a:schemeClr val="tx1"/>
              </a:buClr>
              <a:buChar char="–"/>
              <a:defRPr sz="2400">
                <a:solidFill>
                  <a:schemeClr val="tx1"/>
                </a:solidFill>
                <a:latin typeface="Arial" charset="0"/>
                <a:ea typeface="ＭＳ Ｐゴシック" charset="-128"/>
              </a:defRPr>
            </a:lvl2pPr>
            <a:lvl3pPr marL="1143000" indent="-228600">
              <a:spcBef>
                <a:spcPct val="20000"/>
              </a:spcBef>
              <a:buClr>
                <a:schemeClr val="tx1"/>
              </a:buClr>
              <a:buChar char="•"/>
              <a:defRPr sz="2400">
                <a:solidFill>
                  <a:schemeClr val="tx1"/>
                </a:solidFill>
                <a:latin typeface="Arial" charset="0"/>
                <a:ea typeface="ＭＳ Ｐゴシック" charset="-128"/>
              </a:defRPr>
            </a:lvl3pPr>
            <a:lvl4pPr marL="1600200" indent="-228600">
              <a:spcBef>
                <a:spcPct val="20000"/>
              </a:spcBef>
              <a:buClr>
                <a:schemeClr val="tx1"/>
              </a:buClr>
              <a:buChar char="–"/>
              <a:defRPr sz="2400">
                <a:solidFill>
                  <a:schemeClr val="tx1"/>
                </a:solidFill>
                <a:latin typeface="Arial" charset="0"/>
                <a:ea typeface="ＭＳ Ｐゴシック" charset="-128"/>
              </a:defRPr>
            </a:lvl4pPr>
            <a:lvl5pPr marL="2057400" indent="-228600">
              <a:spcBef>
                <a:spcPct val="20000"/>
              </a:spcBef>
              <a:buClr>
                <a:schemeClr val="tx1"/>
              </a:buClr>
              <a:buChar char="»"/>
              <a:defRPr sz="24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9pPr>
          </a:lstStyle>
          <a:p>
            <a:pPr eaLnBrk="1" hangingPunct="1">
              <a:spcBef>
                <a:spcPct val="0"/>
              </a:spcBef>
              <a:buClrTx/>
              <a:buFontTx/>
              <a:buNone/>
            </a:pPr>
            <a:r>
              <a:rPr lang="en-US" altLang="en-US">
                <a:latin typeface="Times New Roman" charset="0"/>
              </a:rPr>
              <a:t>Using a library helps you write complex JavaScript effects quickly, and they will work in all browsers</a:t>
            </a:r>
          </a:p>
        </p:txBody>
      </p:sp>
      <p:sp>
        <p:nvSpPr>
          <p:cNvPr id="7172" name="Content Placeholder 2"/>
          <p:cNvSpPr txBox="1">
            <a:spLocks/>
          </p:cNvSpPr>
          <p:nvPr/>
        </p:nvSpPr>
        <p:spPr bwMode="auto">
          <a:xfrm>
            <a:off x="2209800" y="342900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spcBef>
                <a:spcPct val="20000"/>
              </a:spcBef>
              <a:buClr>
                <a:schemeClr val="tx1"/>
              </a:buClr>
              <a:buChar char="•"/>
              <a:defRPr sz="2400">
                <a:solidFill>
                  <a:schemeClr val="tx1"/>
                </a:solidFill>
                <a:latin typeface="Arial" charset="0"/>
                <a:ea typeface="ＭＳ Ｐゴシック" charset="-128"/>
              </a:defRPr>
            </a:lvl1pPr>
            <a:lvl2pPr>
              <a:spcBef>
                <a:spcPct val="20000"/>
              </a:spcBef>
              <a:buClr>
                <a:schemeClr val="tx1"/>
              </a:buClr>
              <a:buChar char="–"/>
              <a:defRPr sz="2400">
                <a:solidFill>
                  <a:schemeClr val="tx1"/>
                </a:solidFill>
                <a:latin typeface="Arial" charset="0"/>
                <a:ea typeface="ＭＳ Ｐゴシック" charset="-128"/>
              </a:defRPr>
            </a:lvl2pPr>
            <a:lvl3pPr marL="1143000" indent="-228600">
              <a:spcBef>
                <a:spcPct val="20000"/>
              </a:spcBef>
              <a:buClr>
                <a:schemeClr val="tx1"/>
              </a:buClr>
              <a:buChar char="•"/>
              <a:defRPr sz="2400">
                <a:solidFill>
                  <a:schemeClr val="tx1"/>
                </a:solidFill>
                <a:latin typeface="Arial" charset="0"/>
                <a:ea typeface="ＭＳ Ｐゴシック" charset="-128"/>
              </a:defRPr>
            </a:lvl3pPr>
            <a:lvl4pPr marL="1600200" indent="-228600">
              <a:spcBef>
                <a:spcPct val="20000"/>
              </a:spcBef>
              <a:buClr>
                <a:schemeClr val="tx1"/>
              </a:buClr>
              <a:buChar char="–"/>
              <a:defRPr sz="2400">
                <a:solidFill>
                  <a:schemeClr val="tx1"/>
                </a:solidFill>
                <a:latin typeface="Arial" charset="0"/>
                <a:ea typeface="ＭＳ Ｐゴシック" charset="-128"/>
              </a:defRPr>
            </a:lvl4pPr>
            <a:lvl5pPr marL="2057400" indent="-228600">
              <a:spcBef>
                <a:spcPct val="20000"/>
              </a:spcBef>
              <a:buClr>
                <a:schemeClr val="tx1"/>
              </a:buClr>
              <a:buChar char="»"/>
              <a:defRPr sz="24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9pPr>
          </a:lstStyle>
          <a:p>
            <a:pPr>
              <a:buFontTx/>
              <a:buNone/>
            </a:pPr>
            <a:r>
              <a:rPr lang="en-US" altLang="en-US" b="1" dirty="0">
                <a:solidFill>
                  <a:schemeClr val="accent3"/>
                </a:solidFill>
                <a:latin typeface="+mn-lt"/>
                <a:ea typeface="+mn-ea"/>
              </a:rPr>
              <a:t>Provides</a:t>
            </a:r>
            <a:r>
              <a:rPr lang="en-US" altLang="en-US" b="1" dirty="0"/>
              <a:t> </a:t>
            </a:r>
            <a:r>
              <a:rPr lang="en-US" altLang="en-US" b="1" dirty="0">
                <a:solidFill>
                  <a:schemeClr val="accent3"/>
                </a:solidFill>
                <a:latin typeface="+mn-lt"/>
                <a:ea typeface="+mn-ea"/>
              </a:rPr>
              <a:t>Standardization</a:t>
            </a:r>
          </a:p>
          <a:p>
            <a:pPr lvl="1">
              <a:buFontTx/>
              <a:buNone/>
            </a:pPr>
            <a:endParaRPr lang="en-US" altLang="en-US" b="1" dirty="0"/>
          </a:p>
        </p:txBody>
      </p:sp>
      <p:sp>
        <p:nvSpPr>
          <p:cNvPr id="7173" name="TextBox 5"/>
          <p:cNvSpPr txBox="1">
            <a:spLocks noChangeArrowheads="1"/>
          </p:cNvSpPr>
          <p:nvPr/>
        </p:nvSpPr>
        <p:spPr bwMode="auto">
          <a:xfrm>
            <a:off x="2133600" y="3962400"/>
            <a:ext cx="7620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Char char="•"/>
              <a:defRPr sz="2400">
                <a:solidFill>
                  <a:schemeClr val="tx1"/>
                </a:solidFill>
                <a:latin typeface="Arial" charset="0"/>
                <a:ea typeface="ＭＳ Ｐゴシック" charset="-128"/>
              </a:defRPr>
            </a:lvl1pPr>
            <a:lvl2pPr marL="742950" indent="-285750">
              <a:spcBef>
                <a:spcPct val="20000"/>
              </a:spcBef>
              <a:buClr>
                <a:schemeClr val="tx1"/>
              </a:buClr>
              <a:buChar char="–"/>
              <a:defRPr sz="2400">
                <a:solidFill>
                  <a:schemeClr val="tx1"/>
                </a:solidFill>
                <a:latin typeface="Arial" charset="0"/>
                <a:ea typeface="ＭＳ Ｐゴシック" charset="-128"/>
              </a:defRPr>
            </a:lvl2pPr>
            <a:lvl3pPr marL="1143000" indent="-228600">
              <a:spcBef>
                <a:spcPct val="20000"/>
              </a:spcBef>
              <a:buClr>
                <a:schemeClr val="tx1"/>
              </a:buClr>
              <a:buChar char="•"/>
              <a:defRPr sz="2400">
                <a:solidFill>
                  <a:schemeClr val="tx1"/>
                </a:solidFill>
                <a:latin typeface="Arial" charset="0"/>
                <a:ea typeface="ＭＳ Ｐゴシック" charset="-128"/>
              </a:defRPr>
            </a:lvl3pPr>
            <a:lvl4pPr marL="1600200" indent="-228600">
              <a:spcBef>
                <a:spcPct val="20000"/>
              </a:spcBef>
              <a:buClr>
                <a:schemeClr val="tx1"/>
              </a:buClr>
              <a:buChar char="–"/>
              <a:defRPr sz="2400">
                <a:solidFill>
                  <a:schemeClr val="tx1"/>
                </a:solidFill>
                <a:latin typeface="Arial" charset="0"/>
                <a:ea typeface="ＭＳ Ｐゴシック" charset="-128"/>
              </a:defRPr>
            </a:lvl4pPr>
            <a:lvl5pPr marL="2057400" indent="-228600">
              <a:spcBef>
                <a:spcPct val="20000"/>
              </a:spcBef>
              <a:buClr>
                <a:schemeClr val="tx1"/>
              </a:buClr>
              <a:buChar char="»"/>
              <a:defRPr sz="24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9pPr>
          </a:lstStyle>
          <a:p>
            <a:pPr eaLnBrk="1" hangingPunct="1">
              <a:spcBef>
                <a:spcPct val="0"/>
              </a:spcBef>
              <a:buClrTx/>
            </a:pPr>
            <a:r>
              <a:rPr lang="en-US" altLang="en-US" dirty="0">
                <a:latin typeface="Times New Roman" charset="0"/>
              </a:rPr>
              <a:t>If all developers in a shop use the same library, then everyone’s coding is consistent.</a:t>
            </a:r>
          </a:p>
          <a:p>
            <a:pPr eaLnBrk="1" hangingPunct="1">
              <a:spcBef>
                <a:spcPct val="0"/>
              </a:spcBef>
              <a:buClrTx/>
            </a:pPr>
            <a:r>
              <a:rPr lang="en-US" altLang="en-US" dirty="0">
                <a:latin typeface="Times New Roman" charset="0"/>
              </a:rPr>
              <a:t>Code is more easily maintained</a:t>
            </a:r>
          </a:p>
          <a:p>
            <a:pPr eaLnBrk="1" hangingPunct="1">
              <a:spcBef>
                <a:spcPct val="0"/>
              </a:spcBef>
              <a:buClrTx/>
            </a:pPr>
            <a:r>
              <a:rPr lang="en-US" altLang="en-US" dirty="0">
                <a:latin typeface="Times New Roman" charset="0"/>
              </a:rPr>
              <a:t>Tasks of updating and changing code are easier and faster</a:t>
            </a:r>
          </a:p>
        </p:txBody>
      </p:sp>
    </p:spTree>
    <p:extLst>
      <p:ext uri="{BB962C8B-B14F-4D97-AF65-F5344CB8AC3E}">
        <p14:creationId xmlns:p14="http://schemas.microsoft.com/office/powerpoint/2010/main" val="185444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en-US">
                <a:ea typeface="Calibri" charset="0"/>
                <a:cs typeface="Calibri" charset="0"/>
              </a:rPr>
              <a:t>Why use a code library?</a:t>
            </a:r>
            <a:r>
              <a:rPr lang="en-US" altLang="en-US"/>
              <a:t> </a:t>
            </a:r>
          </a:p>
        </p:txBody>
      </p:sp>
      <p:sp>
        <p:nvSpPr>
          <p:cNvPr id="8194" name="Content Placeholder 2"/>
          <p:cNvSpPr>
            <a:spLocks noGrp="1"/>
          </p:cNvSpPr>
          <p:nvPr>
            <p:ph idx="1"/>
          </p:nvPr>
        </p:nvSpPr>
        <p:spPr>
          <a:xfrm>
            <a:off x="2133600" y="1676400"/>
            <a:ext cx="7696200" cy="1187570"/>
          </a:xfrm>
        </p:spPr>
        <p:txBody>
          <a:bodyPr>
            <a:normAutofit/>
          </a:bodyPr>
          <a:lstStyle/>
          <a:p>
            <a:pPr marL="0" indent="0">
              <a:spcBef>
                <a:spcPct val="20000"/>
              </a:spcBef>
              <a:buClr>
                <a:schemeClr val="tx1"/>
              </a:buClr>
              <a:buNone/>
            </a:pPr>
            <a:r>
              <a:rPr lang="en-US" altLang="en-US" sz="2400" b="1" dirty="0">
                <a:solidFill>
                  <a:schemeClr val="accent3"/>
                </a:solidFill>
              </a:rPr>
              <a:t>Libraries require a shorter learning curve than JavaScript</a:t>
            </a:r>
          </a:p>
        </p:txBody>
      </p:sp>
      <p:sp>
        <p:nvSpPr>
          <p:cNvPr id="8195" name="Content Placeholder 2"/>
          <p:cNvSpPr txBox="1">
            <a:spLocks/>
          </p:cNvSpPr>
          <p:nvPr/>
        </p:nvSpPr>
        <p:spPr bwMode="auto">
          <a:xfrm>
            <a:off x="2209800" y="4419600"/>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spcBef>
                <a:spcPct val="20000"/>
              </a:spcBef>
              <a:buClr>
                <a:schemeClr val="tx1"/>
              </a:buClr>
              <a:buChar char="•"/>
              <a:defRPr sz="2400">
                <a:solidFill>
                  <a:schemeClr val="tx1"/>
                </a:solidFill>
                <a:latin typeface="Arial" charset="0"/>
                <a:ea typeface="ＭＳ Ｐゴシック" charset="-128"/>
              </a:defRPr>
            </a:lvl1pPr>
            <a:lvl2pPr marL="742950" indent="-285750">
              <a:spcBef>
                <a:spcPct val="20000"/>
              </a:spcBef>
              <a:buClr>
                <a:schemeClr val="tx1"/>
              </a:buClr>
              <a:buChar char="–"/>
              <a:defRPr sz="2400">
                <a:solidFill>
                  <a:schemeClr val="tx1"/>
                </a:solidFill>
                <a:latin typeface="Arial" charset="0"/>
                <a:ea typeface="ＭＳ Ｐゴシック" charset="-128"/>
              </a:defRPr>
            </a:lvl2pPr>
            <a:lvl3pPr marL="1143000" indent="-228600">
              <a:spcBef>
                <a:spcPct val="20000"/>
              </a:spcBef>
              <a:buClr>
                <a:schemeClr val="tx1"/>
              </a:buClr>
              <a:buChar char="•"/>
              <a:defRPr sz="2400">
                <a:solidFill>
                  <a:schemeClr val="tx1"/>
                </a:solidFill>
                <a:latin typeface="Arial" charset="0"/>
                <a:ea typeface="ＭＳ Ｐゴシック" charset="-128"/>
              </a:defRPr>
            </a:lvl3pPr>
            <a:lvl4pPr marL="1600200" indent="-228600">
              <a:spcBef>
                <a:spcPct val="20000"/>
              </a:spcBef>
              <a:buClr>
                <a:schemeClr val="tx1"/>
              </a:buClr>
              <a:buChar char="–"/>
              <a:defRPr sz="2400">
                <a:solidFill>
                  <a:schemeClr val="tx1"/>
                </a:solidFill>
                <a:latin typeface="Arial" charset="0"/>
                <a:ea typeface="ＭＳ Ｐゴシック" charset="-128"/>
              </a:defRPr>
            </a:lvl4pPr>
            <a:lvl5pPr marL="2057400" indent="-228600">
              <a:spcBef>
                <a:spcPct val="20000"/>
              </a:spcBef>
              <a:buClr>
                <a:schemeClr val="tx1"/>
              </a:buClr>
              <a:buChar char="»"/>
              <a:defRPr sz="24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9pPr>
          </a:lstStyle>
          <a:p>
            <a:pPr>
              <a:buSzPct val="95000"/>
              <a:buNone/>
            </a:pPr>
            <a:r>
              <a:rPr lang="en-US" altLang="en-US" b="1" dirty="0">
                <a:solidFill>
                  <a:schemeClr val="accent3"/>
                </a:solidFill>
                <a:latin typeface="+mn-lt"/>
                <a:ea typeface="+mn-ea"/>
              </a:rPr>
              <a:t>Libraries are plentiful and widely available</a:t>
            </a:r>
          </a:p>
        </p:txBody>
      </p:sp>
      <p:sp>
        <p:nvSpPr>
          <p:cNvPr id="4" name="TextBox 3"/>
          <p:cNvSpPr txBox="1"/>
          <p:nvPr/>
        </p:nvSpPr>
        <p:spPr>
          <a:xfrm>
            <a:off x="2209800" y="2700966"/>
            <a:ext cx="8038381" cy="1323439"/>
          </a:xfrm>
          <a:prstGeom prst="rect">
            <a:avLst/>
          </a:prstGeom>
          <a:noFill/>
        </p:spPr>
        <p:txBody>
          <a:bodyPr wrap="square" rtlCol="0">
            <a:spAutoFit/>
          </a:bodyPr>
          <a:lstStyle/>
          <a:p>
            <a:r>
              <a:rPr lang="en-US" altLang="en-US" sz="2000" dirty="0"/>
              <a:t>Often you will want to produce an effect that requires many lines of code, plus hours of troubleshooting and browser compatibility checks. Such code can be written in a matter of moments with the help of a library</a:t>
            </a:r>
          </a:p>
        </p:txBody>
      </p:sp>
      <p:sp>
        <p:nvSpPr>
          <p:cNvPr id="7" name="TextBox 6"/>
          <p:cNvSpPr txBox="1"/>
          <p:nvPr/>
        </p:nvSpPr>
        <p:spPr>
          <a:xfrm>
            <a:off x="2209800" y="5081711"/>
            <a:ext cx="7159925" cy="984885"/>
          </a:xfrm>
          <a:prstGeom prst="rect">
            <a:avLst/>
          </a:prstGeom>
          <a:noFill/>
        </p:spPr>
        <p:txBody>
          <a:bodyPr wrap="square" rtlCol="0">
            <a:spAutoFit/>
          </a:bodyPr>
          <a:lstStyle/>
          <a:p>
            <a:r>
              <a:rPr lang="en-US" altLang="en-US" sz="2000" dirty="0"/>
              <a:t>Hundreds of library plug-ins have been created for developers to download and use</a:t>
            </a:r>
          </a:p>
          <a:p>
            <a:endParaRPr lang="en-US" dirty="0"/>
          </a:p>
        </p:txBody>
      </p:sp>
    </p:spTree>
    <p:extLst>
      <p:ext uri="{BB962C8B-B14F-4D97-AF65-F5344CB8AC3E}">
        <p14:creationId xmlns:p14="http://schemas.microsoft.com/office/powerpoint/2010/main" val="127146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a:t>Disadvantages to Libraries</a:t>
            </a:r>
          </a:p>
        </p:txBody>
      </p:sp>
      <p:sp>
        <p:nvSpPr>
          <p:cNvPr id="3" name="Content Placeholder 2"/>
          <p:cNvSpPr>
            <a:spLocks noGrp="1"/>
          </p:cNvSpPr>
          <p:nvPr>
            <p:ph idx="1"/>
          </p:nvPr>
        </p:nvSpPr>
        <p:spPr>
          <a:xfrm>
            <a:off x="925902" y="1978325"/>
            <a:ext cx="8153400" cy="3007743"/>
          </a:xfrm>
        </p:spPr>
        <p:txBody>
          <a:bodyPr>
            <a:normAutofit/>
          </a:bodyPr>
          <a:lstStyle/>
          <a:p>
            <a:pPr marL="0" indent="0">
              <a:spcBef>
                <a:spcPct val="20000"/>
              </a:spcBef>
              <a:buClr>
                <a:schemeClr val="tx1"/>
              </a:buClr>
              <a:buNone/>
              <a:defRPr/>
            </a:pPr>
            <a:r>
              <a:rPr lang="en-US" sz="2600" b="1" dirty="0">
                <a:solidFill>
                  <a:schemeClr val="accent3"/>
                </a:solidFill>
              </a:rPr>
              <a:t>It can foster ignorant use of the language</a:t>
            </a:r>
          </a:p>
          <a:p>
            <a:pPr>
              <a:defRPr/>
            </a:pPr>
            <a:r>
              <a:rPr lang="en-US" sz="2000" dirty="0" smtClean="0"/>
              <a:t>The ability to use libraries to copy and paste JavaScript code encourages some developers with limited knowledge or skills to create scripts that they do not fully understand how to use. </a:t>
            </a:r>
          </a:p>
          <a:p>
            <a:pPr>
              <a:defRPr/>
            </a:pPr>
            <a:r>
              <a:rPr lang="en-US" sz="2000" dirty="0" smtClean="0"/>
              <a:t>This leads to more faulty, sloppy and error-ridden code on the Web, which in turn may be copied by others and proliferated</a:t>
            </a:r>
            <a:endParaRPr lang="en-US" sz="2000" dirty="0"/>
          </a:p>
        </p:txBody>
      </p:sp>
      <p:sp>
        <p:nvSpPr>
          <p:cNvPr id="9219" name="TextBox 3"/>
          <p:cNvSpPr txBox="1">
            <a:spLocks noChangeArrowheads="1"/>
          </p:cNvSpPr>
          <p:nvPr/>
        </p:nvSpPr>
        <p:spPr bwMode="auto">
          <a:xfrm>
            <a:off x="7162800" y="5505092"/>
            <a:ext cx="441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400">
                <a:solidFill>
                  <a:schemeClr val="tx1"/>
                </a:solidFill>
                <a:latin typeface="Arial" charset="0"/>
                <a:ea typeface="ＭＳ Ｐゴシック" charset="-128"/>
              </a:defRPr>
            </a:lvl1pPr>
            <a:lvl2pPr marL="742950" indent="-285750">
              <a:spcBef>
                <a:spcPct val="20000"/>
              </a:spcBef>
              <a:buClr>
                <a:schemeClr val="tx1"/>
              </a:buClr>
              <a:buChar char="–"/>
              <a:defRPr sz="2400">
                <a:solidFill>
                  <a:schemeClr val="tx1"/>
                </a:solidFill>
                <a:latin typeface="Arial" charset="0"/>
                <a:ea typeface="ＭＳ Ｐゴシック" charset="-128"/>
              </a:defRPr>
            </a:lvl2pPr>
            <a:lvl3pPr marL="1143000" indent="-228600">
              <a:spcBef>
                <a:spcPct val="20000"/>
              </a:spcBef>
              <a:buClr>
                <a:schemeClr val="tx1"/>
              </a:buClr>
              <a:buChar char="•"/>
              <a:defRPr sz="2400">
                <a:solidFill>
                  <a:schemeClr val="tx1"/>
                </a:solidFill>
                <a:latin typeface="Arial" charset="0"/>
                <a:ea typeface="ＭＳ Ｐゴシック" charset="-128"/>
              </a:defRPr>
            </a:lvl3pPr>
            <a:lvl4pPr marL="1600200" indent="-228600">
              <a:spcBef>
                <a:spcPct val="20000"/>
              </a:spcBef>
              <a:buClr>
                <a:schemeClr val="tx1"/>
              </a:buClr>
              <a:buChar char="–"/>
              <a:defRPr sz="2400">
                <a:solidFill>
                  <a:schemeClr val="tx1"/>
                </a:solidFill>
                <a:latin typeface="Arial" charset="0"/>
                <a:ea typeface="ＭＳ Ｐゴシック" charset="-128"/>
              </a:defRPr>
            </a:lvl4pPr>
            <a:lvl5pPr marL="2057400" indent="-228600">
              <a:spcBef>
                <a:spcPct val="20000"/>
              </a:spcBef>
              <a:buClr>
                <a:schemeClr val="tx1"/>
              </a:buClr>
              <a:buChar char="»"/>
              <a:defRPr sz="24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400">
                <a:solidFill>
                  <a:schemeClr val="tx1"/>
                </a:solidFill>
                <a:latin typeface="Arial" charset="0"/>
                <a:ea typeface="ＭＳ Ｐゴシック" charset="-128"/>
              </a:defRPr>
            </a:lvl9pPr>
          </a:lstStyle>
          <a:p>
            <a:pPr algn="ctr" eaLnBrk="1" hangingPunct="1">
              <a:spcBef>
                <a:spcPct val="0"/>
              </a:spcBef>
              <a:buClrTx/>
              <a:buFontTx/>
              <a:buNone/>
            </a:pPr>
            <a:r>
              <a:rPr lang="en-US" altLang="en-US" dirty="0">
                <a:latin typeface="Times New Roman" charset="0"/>
              </a:rPr>
              <a:t>“My brother’s best friend’s nephew can build me a website!”</a:t>
            </a:r>
          </a:p>
        </p:txBody>
      </p:sp>
    </p:spTree>
    <p:extLst>
      <p:ext uri="{BB962C8B-B14F-4D97-AF65-F5344CB8AC3E}">
        <p14:creationId xmlns:p14="http://schemas.microsoft.com/office/powerpoint/2010/main" val="184464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eaLnBrk="1" hangingPunct="1">
              <a:defRPr/>
            </a:pPr>
            <a:r>
              <a:rPr lang="en-US" dirty="0" err="1" smtClean="0">
                <a:latin typeface="Century Gothic" charset="0"/>
                <a:cs typeface="Times New Roman" charset="0"/>
              </a:rPr>
              <a:t>jquery.com</a:t>
            </a:r>
            <a:endParaRPr lang="en-US" dirty="0" smtClean="0">
              <a:cs typeface="+mj-cs"/>
            </a:endParaRPr>
          </a:p>
        </p:txBody>
      </p:sp>
      <p:pic>
        <p:nvPicPr>
          <p:cNvPr id="14338" name="Picture 2" descr="Screen Shot 2014-10-19 at 6.26.09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752601"/>
            <a:ext cx="4821238"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8153400" y="4876800"/>
            <a:ext cx="2209800" cy="369332"/>
          </a:xfrm>
          <a:prstGeom prst="rect">
            <a:avLst/>
          </a:prstGeom>
          <a:gradFill rotWithShape="1">
            <a:gsLst>
              <a:gs pos="0">
                <a:srgbClr val="E0FFF4"/>
              </a:gs>
              <a:gs pos="64999">
                <a:srgbClr val="B2FFE3"/>
              </a:gs>
              <a:gs pos="100000">
                <a:srgbClr val="90FFDA"/>
              </a:gs>
            </a:gsLst>
            <a:lin ang="5400000" scaled="1"/>
          </a:gradFill>
          <a:ln w="9525">
            <a:solidFill>
              <a:srgbClr val="00CC98"/>
            </a:solidFill>
            <a:miter lim="800000"/>
            <a:headEnd/>
            <a:tailEnd/>
          </a:ln>
          <a:effectLst>
            <a:outerShdw blurRad="40000" dist="20000" dir="5400000" rotWithShape="0">
              <a:srgbClr val="000000">
                <a:alpha val="37999"/>
              </a:srgbClr>
            </a:outerShdw>
          </a:effectLst>
        </p:spPr>
        <p:txBody>
          <a:bodyPr>
            <a:spAutoFit/>
          </a:bodyPr>
          <a:lstStyle/>
          <a:p>
            <a:pPr algn="r" eaLnBrk="1" hangingPunct="1">
              <a:defRPr/>
            </a:pPr>
            <a:r>
              <a:rPr lang="en-US" dirty="0" err="1">
                <a:solidFill>
                  <a:schemeClr val="dk1"/>
                </a:solidFill>
              </a:rPr>
              <a:t>api.jquery.com</a:t>
            </a:r>
            <a:endParaRPr lang="en-US" dirty="0">
              <a:solidFill>
                <a:schemeClr val="dk1"/>
              </a:solidFill>
            </a:endParaRPr>
          </a:p>
        </p:txBody>
      </p:sp>
      <p:pic>
        <p:nvPicPr>
          <p:cNvPr id="14340" name="Picture 4" descr="Screen Shot 2014-10-19 at 6.29.48 PM.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1" y="1752600"/>
            <a:ext cx="38131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Screen Shot 2014-10-19 at 6.31.35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114801"/>
            <a:ext cx="2909888"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2" name="Straight Arrow Connector 7"/>
          <p:cNvCxnSpPr>
            <a:cxnSpLocks noChangeShapeType="1"/>
          </p:cNvCxnSpPr>
          <p:nvPr/>
        </p:nvCxnSpPr>
        <p:spPr bwMode="auto">
          <a:xfrm flipV="1">
            <a:off x="3733800" y="3505200"/>
            <a:ext cx="609600" cy="990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43" name="Straight Arrow Connector 9"/>
          <p:cNvCxnSpPr>
            <a:cxnSpLocks noChangeShapeType="1"/>
          </p:cNvCxnSpPr>
          <p:nvPr/>
        </p:nvCxnSpPr>
        <p:spPr bwMode="auto">
          <a:xfrm flipV="1">
            <a:off x="4953000" y="4267200"/>
            <a:ext cx="685800" cy="3810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3124200" y="1752600"/>
            <a:ext cx="2209800" cy="369332"/>
          </a:xfrm>
          <a:prstGeom prst="rect">
            <a:avLst/>
          </a:prstGeom>
          <a:gradFill rotWithShape="1">
            <a:gsLst>
              <a:gs pos="0">
                <a:srgbClr val="E0FFF4"/>
              </a:gs>
              <a:gs pos="64999">
                <a:srgbClr val="B2FFE3"/>
              </a:gs>
              <a:gs pos="100000">
                <a:srgbClr val="90FFDA"/>
              </a:gs>
            </a:gsLst>
            <a:lin ang="5400000" scaled="1"/>
          </a:gradFill>
          <a:ln w="9525">
            <a:solidFill>
              <a:srgbClr val="00CC98"/>
            </a:solidFill>
            <a:miter lim="800000"/>
            <a:headEnd/>
            <a:tailEnd/>
          </a:ln>
          <a:effectLst>
            <a:outerShdw blurRad="40000" dist="20000" dir="5400000" rotWithShape="0">
              <a:srgbClr val="000000">
                <a:alpha val="37999"/>
              </a:srgbClr>
            </a:outerShdw>
          </a:effectLst>
        </p:spPr>
        <p:txBody>
          <a:bodyPr>
            <a:spAutoFit/>
          </a:bodyPr>
          <a:lstStyle/>
          <a:p>
            <a:pPr algn="r" eaLnBrk="1" hangingPunct="1">
              <a:defRPr/>
            </a:pPr>
            <a:r>
              <a:rPr lang="en-US" dirty="0" err="1">
                <a:solidFill>
                  <a:schemeClr val="dk1"/>
                </a:solidFill>
              </a:rPr>
              <a:t>jquery.com</a:t>
            </a:r>
            <a:endParaRPr lang="en-US" dirty="0">
              <a:solidFill>
                <a:schemeClr val="dk1"/>
              </a:solidFill>
            </a:endParaRPr>
          </a:p>
        </p:txBody>
      </p:sp>
    </p:spTree>
    <p:extLst>
      <p:ext uri="{BB962C8B-B14F-4D97-AF65-F5344CB8AC3E}">
        <p14:creationId xmlns:p14="http://schemas.microsoft.com/office/powerpoint/2010/main" val="189670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altLang="en-US"/>
              <a:t>Two Ways to Include jQuery in your HTML</a:t>
            </a:r>
          </a:p>
        </p:txBody>
      </p:sp>
      <p:sp>
        <p:nvSpPr>
          <p:cNvPr id="15362" name="Content Placeholder 2"/>
          <p:cNvSpPr>
            <a:spLocks noGrp="1"/>
          </p:cNvSpPr>
          <p:nvPr>
            <p:ph idx="1"/>
          </p:nvPr>
        </p:nvSpPr>
        <p:spPr>
          <a:xfrm>
            <a:off x="2133600" y="1676400"/>
            <a:ext cx="7924800" cy="2286000"/>
          </a:xfrm>
        </p:spPr>
        <p:txBody>
          <a:bodyPr>
            <a:normAutofit/>
          </a:bodyPr>
          <a:lstStyle/>
          <a:p>
            <a:pPr marL="68580" indent="0">
              <a:buNone/>
            </a:pPr>
            <a:r>
              <a:rPr lang="en-US" altLang="en-US" sz="1800" dirty="0">
                <a:solidFill>
                  <a:schemeClr val="accent3"/>
                </a:solidFill>
              </a:rPr>
              <a:t>Download the library files</a:t>
            </a:r>
          </a:p>
          <a:p>
            <a:pPr lvl="1"/>
            <a:r>
              <a:rPr lang="en-US" altLang="en-US" sz="1800" dirty="0"/>
              <a:t>Download the </a:t>
            </a:r>
            <a:r>
              <a:rPr lang="en-US" altLang="en-US" sz="1800" dirty="0" err="1"/>
              <a:t>jquery.js</a:t>
            </a:r>
            <a:r>
              <a:rPr lang="en-US" altLang="en-US" sz="1800" dirty="0"/>
              <a:t> library file </a:t>
            </a:r>
            <a:r>
              <a:rPr lang="en-US" altLang="en-US" sz="1800" i="1" dirty="0" err="1"/>
              <a:t>jquery.js</a:t>
            </a:r>
            <a:endParaRPr lang="en-US" altLang="en-US" sz="1800" dirty="0"/>
          </a:p>
          <a:p>
            <a:pPr lvl="2"/>
            <a:r>
              <a:rPr lang="en-US" altLang="en-US" sz="1800" dirty="0"/>
              <a:t>compressed -&gt; saves bandwidth and improves performance in production</a:t>
            </a:r>
          </a:p>
          <a:p>
            <a:pPr lvl="2"/>
            <a:endParaRPr lang="en-US" altLang="en-US" sz="1800" dirty="0"/>
          </a:p>
          <a:p>
            <a:pPr lvl="2"/>
            <a:endParaRPr lang="en-US" altLang="en-US" sz="1800" dirty="0"/>
          </a:p>
          <a:p>
            <a:pPr lvl="2"/>
            <a:r>
              <a:rPr lang="en-US" altLang="en-US" sz="1800" dirty="0"/>
              <a:t>uncompressed -&gt; best during development or </a:t>
            </a:r>
            <a:r>
              <a:rPr lang="en-US" altLang="en-US" sz="1800" dirty="0" smtClean="0"/>
              <a:t>debugging</a:t>
            </a:r>
            <a:endParaRPr lang="en-US" altLang="en-US" sz="1800" dirty="0"/>
          </a:p>
        </p:txBody>
      </p:sp>
      <p:sp>
        <p:nvSpPr>
          <p:cNvPr id="4" name="TextBox 3"/>
          <p:cNvSpPr txBox="1">
            <a:spLocks noChangeArrowheads="1"/>
          </p:cNvSpPr>
          <p:nvPr/>
        </p:nvSpPr>
        <p:spPr bwMode="auto">
          <a:xfrm>
            <a:off x="6320287" y="5536216"/>
            <a:ext cx="4572000" cy="461963"/>
          </a:xfrm>
          <a:prstGeom prst="rect">
            <a:avLst/>
          </a:prstGeom>
          <a:gradFill rotWithShape="1">
            <a:gsLst>
              <a:gs pos="0">
                <a:srgbClr val="EDFFF8"/>
              </a:gs>
              <a:gs pos="64999">
                <a:srgbClr val="D4FFEE"/>
              </a:gs>
              <a:gs pos="100000">
                <a:srgbClr val="C3FFE8"/>
              </a:gs>
            </a:gsLst>
            <a:lin ang="5400000" scaled="1"/>
          </a:gradFill>
          <a:ln w="9525">
            <a:solidFill>
              <a:srgbClr val="A5DEC6"/>
            </a:solidFill>
            <a:miter lim="800000"/>
            <a:headEnd/>
            <a:tailEnd/>
          </a:ln>
          <a:effectLst>
            <a:outerShdw blurRad="40000" dist="20000" dir="5400000" rotWithShape="0">
              <a:srgbClr val="000000">
                <a:alpha val="37999"/>
              </a:srgbClr>
            </a:outerShdw>
          </a:effec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defRPr/>
            </a:pPr>
            <a:r>
              <a:rPr lang="en-US" altLang="en-US" dirty="0">
                <a:solidFill>
                  <a:srgbClr val="000000"/>
                </a:solidFill>
                <a:latin typeface="Arial" charset="0"/>
              </a:rPr>
              <a:t>&lt;script </a:t>
            </a:r>
            <a:r>
              <a:rPr lang="en-US" altLang="en-US" dirty="0" err="1">
                <a:solidFill>
                  <a:srgbClr val="000000"/>
                </a:solidFill>
                <a:latin typeface="Arial" charset="0"/>
              </a:rPr>
              <a:t>src</a:t>
            </a:r>
            <a:r>
              <a:rPr lang="en-US" altLang="en-US" dirty="0">
                <a:solidFill>
                  <a:srgbClr val="000000"/>
                </a:solidFill>
                <a:latin typeface="Arial" charset="0"/>
              </a:rPr>
              <a:t>=“</a:t>
            </a:r>
            <a:r>
              <a:rPr lang="en-US" altLang="ja-JP" dirty="0" err="1">
                <a:solidFill>
                  <a:srgbClr val="000000"/>
                </a:solidFill>
                <a:latin typeface="Arial" charset="0"/>
              </a:rPr>
              <a:t>jquery.js</a:t>
            </a:r>
            <a:r>
              <a:rPr lang="en-US" altLang="en-US" dirty="0">
                <a:solidFill>
                  <a:srgbClr val="000000"/>
                </a:solidFill>
                <a:latin typeface="Arial" charset="0"/>
              </a:rPr>
              <a:t>”</a:t>
            </a:r>
            <a:r>
              <a:rPr lang="en-US" altLang="ja-JP" dirty="0">
                <a:solidFill>
                  <a:srgbClr val="000000"/>
                </a:solidFill>
                <a:latin typeface="Arial" charset="0"/>
              </a:rPr>
              <a:t>&gt;&lt;/script&gt;</a:t>
            </a:r>
            <a:endParaRPr lang="en-US" altLang="en-US" dirty="0">
              <a:solidFill>
                <a:srgbClr val="000000"/>
              </a:solidFill>
              <a:latin typeface="Arial" charset="0"/>
            </a:endParaRPr>
          </a:p>
        </p:txBody>
      </p:sp>
      <p:sp>
        <p:nvSpPr>
          <p:cNvPr id="6" name="TextBox 5"/>
          <p:cNvSpPr txBox="1">
            <a:spLocks noChangeArrowheads="1"/>
          </p:cNvSpPr>
          <p:nvPr/>
        </p:nvSpPr>
        <p:spPr bwMode="auto">
          <a:xfrm>
            <a:off x="4643887" y="2819400"/>
            <a:ext cx="6019800" cy="461963"/>
          </a:xfrm>
          <a:prstGeom prst="rect">
            <a:avLst/>
          </a:prstGeom>
          <a:gradFill rotWithShape="1">
            <a:gsLst>
              <a:gs pos="0">
                <a:srgbClr val="EDFFF8"/>
              </a:gs>
              <a:gs pos="64999">
                <a:srgbClr val="D4FFEE"/>
              </a:gs>
              <a:gs pos="100000">
                <a:srgbClr val="C3FFE8"/>
              </a:gs>
            </a:gsLst>
            <a:lin ang="5400000" scaled="1"/>
          </a:gradFill>
          <a:ln w="9525">
            <a:solidFill>
              <a:srgbClr val="A5DEC6"/>
            </a:solidFill>
            <a:miter lim="800000"/>
            <a:headEnd/>
            <a:tailEnd/>
          </a:ln>
          <a:effectLst>
            <a:outerShdw blurRad="40000" dist="20000" dir="5400000" rotWithShape="0">
              <a:srgbClr val="000000">
                <a:alpha val="37999"/>
              </a:srgbClr>
            </a:outerShdw>
          </a:effec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defRPr/>
            </a:pPr>
            <a:r>
              <a:rPr lang="en-US" altLang="en-US" dirty="0">
                <a:solidFill>
                  <a:srgbClr val="000000"/>
                </a:solidFill>
                <a:latin typeface="Arial" charset="0"/>
              </a:rPr>
              <a:t>&lt;script </a:t>
            </a:r>
            <a:r>
              <a:rPr lang="en-US" altLang="en-US" dirty="0" err="1">
                <a:solidFill>
                  <a:srgbClr val="000000"/>
                </a:solidFill>
                <a:latin typeface="Arial" charset="0"/>
              </a:rPr>
              <a:t>src</a:t>
            </a:r>
            <a:r>
              <a:rPr lang="en-US" altLang="en-US" dirty="0">
                <a:solidFill>
                  <a:srgbClr val="000000"/>
                </a:solidFill>
                <a:latin typeface="Arial" charset="0"/>
              </a:rPr>
              <a:t>=“jquery-1.11.1.min.js”&gt;&lt;/script&gt;</a:t>
            </a:r>
          </a:p>
        </p:txBody>
      </p:sp>
      <p:sp>
        <p:nvSpPr>
          <p:cNvPr id="7" name="TextBox 6"/>
          <p:cNvSpPr txBox="1">
            <a:spLocks noChangeArrowheads="1"/>
          </p:cNvSpPr>
          <p:nvPr/>
        </p:nvSpPr>
        <p:spPr bwMode="auto">
          <a:xfrm>
            <a:off x="4872487" y="4110037"/>
            <a:ext cx="6019800" cy="461963"/>
          </a:xfrm>
          <a:prstGeom prst="rect">
            <a:avLst/>
          </a:prstGeom>
          <a:gradFill rotWithShape="1">
            <a:gsLst>
              <a:gs pos="0">
                <a:srgbClr val="EDFFF8"/>
              </a:gs>
              <a:gs pos="64999">
                <a:srgbClr val="D4FFEE"/>
              </a:gs>
              <a:gs pos="100000">
                <a:srgbClr val="C3FFE8"/>
              </a:gs>
            </a:gsLst>
            <a:lin ang="5400000" scaled="1"/>
          </a:gradFill>
          <a:ln w="9525">
            <a:solidFill>
              <a:srgbClr val="A5DEC6"/>
            </a:solidFill>
            <a:miter lim="800000"/>
            <a:headEnd/>
            <a:tailEnd/>
          </a:ln>
          <a:effectLst>
            <a:outerShdw blurRad="40000" dist="20000" dir="5400000" rotWithShape="0">
              <a:srgbClr val="000000">
                <a:alpha val="37999"/>
              </a:srgbClr>
            </a:outerShdw>
          </a:effec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defRPr/>
            </a:pPr>
            <a:r>
              <a:rPr lang="en-US" altLang="en-US" dirty="0">
                <a:solidFill>
                  <a:srgbClr val="000000"/>
                </a:solidFill>
                <a:latin typeface="Arial" charset="0"/>
              </a:rPr>
              <a:t>&lt;script </a:t>
            </a:r>
            <a:r>
              <a:rPr lang="en-US" altLang="en-US" dirty="0" err="1">
                <a:solidFill>
                  <a:srgbClr val="000000"/>
                </a:solidFill>
                <a:latin typeface="Arial" charset="0"/>
              </a:rPr>
              <a:t>src</a:t>
            </a:r>
            <a:r>
              <a:rPr lang="en-US" altLang="en-US" dirty="0">
                <a:solidFill>
                  <a:srgbClr val="000000"/>
                </a:solidFill>
                <a:latin typeface="Arial" charset="0"/>
              </a:rPr>
              <a:t>=“jquery-1.11.1.js”&gt;&lt;/script&gt;</a:t>
            </a:r>
          </a:p>
        </p:txBody>
      </p:sp>
      <p:sp>
        <p:nvSpPr>
          <p:cNvPr id="2" name="TextBox 1"/>
          <p:cNvSpPr txBox="1"/>
          <p:nvPr/>
        </p:nvSpPr>
        <p:spPr>
          <a:xfrm>
            <a:off x="2682813" y="4754343"/>
            <a:ext cx="7860103" cy="646331"/>
          </a:xfrm>
          <a:prstGeom prst="rect">
            <a:avLst/>
          </a:prstGeom>
          <a:noFill/>
        </p:spPr>
        <p:txBody>
          <a:bodyPr wrap="square" rtlCol="0">
            <a:spAutoFit/>
          </a:bodyPr>
          <a:lstStyle/>
          <a:p>
            <a:pPr marL="0" lvl="1"/>
            <a:r>
              <a:rPr lang="en-US" altLang="en-US" dirty="0"/>
              <a:t>Keep the file in the directory with your html or </a:t>
            </a:r>
            <a:r>
              <a:rPr lang="en-US" altLang="en-US" dirty="0" err="1"/>
              <a:t>cssfiles</a:t>
            </a:r>
            <a:endParaRPr lang="en-US" altLang="en-US" dirty="0"/>
          </a:p>
          <a:p>
            <a:endParaRPr lang="en-US" dirty="0"/>
          </a:p>
        </p:txBody>
      </p:sp>
    </p:spTree>
    <p:extLst>
      <p:ext uri="{BB962C8B-B14F-4D97-AF65-F5344CB8AC3E}">
        <p14:creationId xmlns:p14="http://schemas.microsoft.com/office/powerpoint/2010/main" val="67233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a:t>Two Ways to Include jQuery in your HTML</a:t>
            </a:r>
          </a:p>
        </p:txBody>
      </p:sp>
      <p:sp>
        <p:nvSpPr>
          <p:cNvPr id="17410" name="Content Placeholder 2"/>
          <p:cNvSpPr>
            <a:spLocks noGrp="1"/>
          </p:cNvSpPr>
          <p:nvPr>
            <p:ph idx="1"/>
          </p:nvPr>
        </p:nvSpPr>
        <p:spPr>
          <a:xfrm>
            <a:off x="2133599" y="1676400"/>
            <a:ext cx="8942717" cy="3886200"/>
          </a:xfrm>
        </p:spPr>
        <p:txBody>
          <a:bodyPr>
            <a:normAutofit/>
          </a:bodyPr>
          <a:lstStyle/>
          <a:p>
            <a:pPr marL="68580" indent="0">
              <a:buNone/>
            </a:pPr>
            <a:r>
              <a:rPr lang="en-US" altLang="en-US" sz="1900" dirty="0">
                <a:solidFill>
                  <a:schemeClr val="accent3"/>
                </a:solidFill>
              </a:rPr>
              <a:t>Link to a Content Delivery Network (CDN)</a:t>
            </a:r>
          </a:p>
          <a:p>
            <a:pPr lvl="1"/>
            <a:r>
              <a:rPr lang="en-US" altLang="en-US" sz="2000" dirty="0"/>
              <a:t>CDN – a web server that hosts open-source software </a:t>
            </a:r>
          </a:p>
          <a:p>
            <a:pPr lvl="2"/>
            <a:r>
              <a:rPr lang="en-US" altLang="en-US" sz="2000" dirty="0"/>
              <a:t>Google CDN </a:t>
            </a:r>
          </a:p>
          <a:p>
            <a:pPr lvl="2"/>
            <a:r>
              <a:rPr lang="en-US" altLang="en-US" sz="2000" dirty="0" smtClean="0"/>
              <a:t>Microsoft </a:t>
            </a:r>
            <a:r>
              <a:rPr lang="en-US" altLang="en-US" sz="2000" dirty="0"/>
              <a:t>CDN</a:t>
            </a:r>
            <a:br>
              <a:rPr lang="en-US" altLang="en-US" sz="2000" dirty="0"/>
            </a:br>
            <a:endParaRPr lang="en-US" altLang="en-US" sz="2000" dirty="0"/>
          </a:p>
          <a:p>
            <a:pPr lvl="1"/>
            <a:r>
              <a:rPr lang="en-US" altLang="en-US" sz="2000" dirty="0"/>
              <a:t>Advantage – don’t have to download the file</a:t>
            </a:r>
          </a:p>
          <a:p>
            <a:pPr lvl="1"/>
            <a:r>
              <a:rPr lang="en-US" altLang="en-US" sz="2000" dirty="0"/>
              <a:t>Disadvantage – you need internet connection to test</a:t>
            </a:r>
          </a:p>
        </p:txBody>
      </p:sp>
      <p:sp>
        <p:nvSpPr>
          <p:cNvPr id="4" name="TextBox 3"/>
          <p:cNvSpPr txBox="1">
            <a:spLocks noChangeArrowheads="1"/>
          </p:cNvSpPr>
          <p:nvPr/>
        </p:nvSpPr>
        <p:spPr bwMode="auto">
          <a:xfrm>
            <a:off x="2833058" y="5055792"/>
            <a:ext cx="8610600" cy="369888"/>
          </a:xfrm>
          <a:prstGeom prst="rect">
            <a:avLst/>
          </a:prstGeom>
          <a:gradFill rotWithShape="1">
            <a:gsLst>
              <a:gs pos="0">
                <a:srgbClr val="E0FFF4"/>
              </a:gs>
              <a:gs pos="64999">
                <a:srgbClr val="B2FFE3"/>
              </a:gs>
              <a:gs pos="100000">
                <a:srgbClr val="90FFDA"/>
              </a:gs>
            </a:gsLst>
            <a:lin ang="5400000" scaled="1"/>
          </a:gradFill>
          <a:ln w="9525">
            <a:solidFill>
              <a:srgbClr val="00CC98"/>
            </a:solidFill>
            <a:miter lim="800000"/>
            <a:headEnd/>
            <a:tailEnd/>
          </a:ln>
          <a:effectLst>
            <a:outerShdw blurRad="40000" dist="20000" dir="5400000" rotWithShape="0">
              <a:srgbClr val="000000">
                <a:alpha val="37999"/>
              </a:srgbClr>
            </a:outerShdw>
          </a:effectLst>
        </p:spPr>
        <p:txBody>
          <a:bodyPr>
            <a:spAutoFit/>
          </a:bodyPr>
          <a:lstStyle/>
          <a:p>
            <a:pPr eaLnBrk="1" hangingPunct="1">
              <a:defRPr/>
            </a:pPr>
            <a:r>
              <a:rPr lang="en-US" dirty="0">
                <a:solidFill>
                  <a:schemeClr val="dk1"/>
                </a:solidFill>
              </a:rPr>
              <a:t>&lt;script </a:t>
            </a:r>
            <a:r>
              <a:rPr lang="en-US" dirty="0" err="1">
                <a:solidFill>
                  <a:schemeClr val="dk1"/>
                </a:solidFill>
              </a:rPr>
              <a:t>src</a:t>
            </a:r>
            <a:r>
              <a:rPr lang="en-US" dirty="0">
                <a:solidFill>
                  <a:schemeClr val="dk1"/>
                </a:solidFill>
              </a:rPr>
              <a:t>="//</a:t>
            </a:r>
            <a:r>
              <a:rPr lang="en-US" dirty="0" err="1">
                <a:solidFill>
                  <a:schemeClr val="dk1"/>
                </a:solidFill>
              </a:rPr>
              <a:t>ajax.googleapis.com</a:t>
            </a:r>
            <a:r>
              <a:rPr lang="en-US" dirty="0">
                <a:solidFill>
                  <a:schemeClr val="dk1"/>
                </a:solidFill>
              </a:rPr>
              <a:t>/</a:t>
            </a:r>
            <a:r>
              <a:rPr lang="en-US" dirty="0" err="1">
                <a:solidFill>
                  <a:schemeClr val="dk1"/>
                </a:solidFill>
              </a:rPr>
              <a:t>ajax</a:t>
            </a:r>
            <a:r>
              <a:rPr lang="en-US" dirty="0">
                <a:solidFill>
                  <a:schemeClr val="dk1"/>
                </a:solidFill>
              </a:rPr>
              <a:t>/libs/</a:t>
            </a:r>
            <a:r>
              <a:rPr lang="en-US" dirty="0" err="1">
                <a:solidFill>
                  <a:schemeClr val="dk1"/>
                </a:solidFill>
              </a:rPr>
              <a:t>jquery</a:t>
            </a:r>
            <a:r>
              <a:rPr lang="en-US" dirty="0">
                <a:solidFill>
                  <a:schemeClr val="dk1"/>
                </a:solidFill>
              </a:rPr>
              <a:t>/2.1.1/</a:t>
            </a:r>
            <a:r>
              <a:rPr lang="en-US" dirty="0" err="1">
                <a:solidFill>
                  <a:schemeClr val="dk1"/>
                </a:solidFill>
              </a:rPr>
              <a:t>jquery.min.js</a:t>
            </a:r>
            <a:r>
              <a:rPr lang="en-US" dirty="0">
                <a:solidFill>
                  <a:schemeClr val="dk1"/>
                </a:solidFill>
              </a:rPr>
              <a:t>"&gt;&lt;/script&gt;</a:t>
            </a:r>
          </a:p>
        </p:txBody>
      </p:sp>
      <p:sp>
        <p:nvSpPr>
          <p:cNvPr id="5" name="TextBox 4"/>
          <p:cNvSpPr txBox="1">
            <a:spLocks noChangeArrowheads="1"/>
          </p:cNvSpPr>
          <p:nvPr/>
        </p:nvSpPr>
        <p:spPr bwMode="auto">
          <a:xfrm>
            <a:off x="5080956" y="2438401"/>
            <a:ext cx="5995360" cy="307777"/>
          </a:xfrm>
          <a:prstGeom prst="rect">
            <a:avLst/>
          </a:prstGeom>
          <a:gradFill rotWithShape="1">
            <a:gsLst>
              <a:gs pos="0">
                <a:srgbClr val="E0FFF4"/>
              </a:gs>
              <a:gs pos="64999">
                <a:srgbClr val="B2FFE3"/>
              </a:gs>
              <a:gs pos="100000">
                <a:srgbClr val="90FFDA"/>
              </a:gs>
            </a:gsLst>
            <a:lin ang="5400000" scaled="1"/>
          </a:gradFill>
          <a:ln w="9525">
            <a:solidFill>
              <a:srgbClr val="00CC98"/>
            </a:solidFill>
            <a:miter lim="800000"/>
            <a:headEnd/>
            <a:tailEnd/>
          </a:ln>
          <a:effectLst>
            <a:outerShdw blurRad="40000" dist="20000" dir="5400000" rotWithShape="0">
              <a:srgbClr val="000000">
                <a:alpha val="37999"/>
              </a:srgbClr>
            </a:outerShdw>
          </a:effectLst>
        </p:spPr>
        <p:txBody>
          <a:bodyPr wrap="square">
            <a:spAutoFit/>
          </a:bodyPr>
          <a:lstStyle/>
          <a:p>
            <a:pPr marL="646113" lvl="3" indent="0">
              <a:buNone/>
            </a:pPr>
            <a:r>
              <a:rPr lang="en-US" altLang="en-US" sz="1400" dirty="0">
                <a:solidFill>
                  <a:schemeClr val="bg1"/>
                </a:solidFill>
              </a:rPr>
              <a:t>https://</a:t>
            </a:r>
            <a:r>
              <a:rPr lang="en-US" altLang="en-US" sz="1400" dirty="0" err="1">
                <a:solidFill>
                  <a:schemeClr val="bg1"/>
                </a:solidFill>
              </a:rPr>
              <a:t>developers.google.com</a:t>
            </a:r>
            <a:r>
              <a:rPr lang="en-US" altLang="en-US" sz="1400" dirty="0">
                <a:solidFill>
                  <a:schemeClr val="bg1"/>
                </a:solidFill>
              </a:rPr>
              <a:t>/speed/libraries/</a:t>
            </a:r>
            <a:r>
              <a:rPr lang="en-US" altLang="en-US" sz="1400" dirty="0" err="1">
                <a:solidFill>
                  <a:schemeClr val="bg1"/>
                </a:solidFill>
              </a:rPr>
              <a:t>devguide#jquery</a:t>
            </a:r>
            <a:endParaRPr lang="en-US" altLang="en-US" sz="1400" dirty="0">
              <a:solidFill>
                <a:schemeClr val="bg1"/>
              </a:solidFill>
            </a:endParaRPr>
          </a:p>
        </p:txBody>
      </p:sp>
      <p:sp>
        <p:nvSpPr>
          <p:cNvPr id="6" name="TextBox 5"/>
          <p:cNvSpPr txBox="1">
            <a:spLocks noChangeArrowheads="1"/>
          </p:cNvSpPr>
          <p:nvPr/>
        </p:nvSpPr>
        <p:spPr bwMode="auto">
          <a:xfrm>
            <a:off x="5270740" y="2842225"/>
            <a:ext cx="3735236" cy="307777"/>
          </a:xfrm>
          <a:prstGeom prst="rect">
            <a:avLst/>
          </a:prstGeom>
          <a:gradFill rotWithShape="1">
            <a:gsLst>
              <a:gs pos="0">
                <a:srgbClr val="E0FFF4"/>
              </a:gs>
              <a:gs pos="64999">
                <a:srgbClr val="B2FFE3"/>
              </a:gs>
              <a:gs pos="100000">
                <a:srgbClr val="90FFDA"/>
              </a:gs>
            </a:gsLst>
            <a:lin ang="5400000" scaled="1"/>
          </a:gradFill>
          <a:ln w="9525">
            <a:solidFill>
              <a:srgbClr val="00CC98"/>
            </a:solidFill>
            <a:miter lim="800000"/>
            <a:headEnd/>
            <a:tailEnd/>
          </a:ln>
          <a:effectLst>
            <a:outerShdw blurRad="40000" dist="20000" dir="5400000" rotWithShape="0">
              <a:srgbClr val="000000">
                <a:alpha val="37999"/>
              </a:srgbClr>
            </a:outerShdw>
          </a:effectLst>
        </p:spPr>
        <p:txBody>
          <a:bodyPr wrap="square">
            <a:spAutoFit/>
          </a:bodyPr>
          <a:lstStyle/>
          <a:p>
            <a:pPr marL="646113" lvl="3" indent="0">
              <a:buNone/>
            </a:pPr>
            <a:r>
              <a:rPr lang="en-US" altLang="en-US" sz="1400" dirty="0">
                <a:solidFill>
                  <a:schemeClr val="bg1"/>
                </a:solidFill>
              </a:rPr>
              <a:t>http://</a:t>
            </a:r>
            <a:r>
              <a:rPr lang="en-US" altLang="en-US" sz="1400" dirty="0" err="1">
                <a:solidFill>
                  <a:schemeClr val="bg1"/>
                </a:solidFill>
              </a:rPr>
              <a:t>www.asp.net</a:t>
            </a:r>
            <a:r>
              <a:rPr lang="en-US" altLang="en-US" sz="1400" dirty="0">
                <a:solidFill>
                  <a:schemeClr val="bg1"/>
                </a:solidFill>
              </a:rPr>
              <a:t>/ajax/</a:t>
            </a:r>
            <a:r>
              <a:rPr lang="en-US" altLang="en-US" sz="1400" dirty="0" err="1">
                <a:solidFill>
                  <a:schemeClr val="bg1"/>
                </a:solidFill>
              </a:rPr>
              <a:t>cdn</a:t>
            </a:r>
            <a:endParaRPr lang="en-US" altLang="en-US" sz="1400" dirty="0">
              <a:solidFill>
                <a:schemeClr val="bg1"/>
              </a:solidFill>
            </a:endParaRPr>
          </a:p>
        </p:txBody>
      </p:sp>
    </p:spTree>
    <p:extLst>
      <p:ext uri="{BB962C8B-B14F-4D97-AF65-F5344CB8AC3E}">
        <p14:creationId xmlns:p14="http://schemas.microsoft.com/office/powerpoint/2010/main" val="201232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86629933-8834-4C4E-B3F9-618E4139F8B8}" vid="{B0B8406C-BC7D-4A04-AE79-53D6E7D7D91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C28D37-012A-4F78-8189-E37D3400689D}">
  <ds:schemaRefs>
    <ds:schemaRef ds:uri="http://schemas.microsoft.com/sharepoint/v3/contenttype/forms"/>
  </ds:schemaRefs>
</ds:datastoreItem>
</file>

<file path=customXml/itemProps3.xml><?xml version="1.0" encoding="utf-8"?>
<ds:datastoreItem xmlns:ds="http://schemas.openxmlformats.org/officeDocument/2006/customXml" ds:itemID="{8AFFFBF3-BB42-47F7-806D-D5417A96E6A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Nightfall design slides</Template>
  <TotalTime>242</TotalTime>
  <Words>450</Words>
  <Application>Microsoft Office PowerPoint</Application>
  <PresentationFormat>Widescreen</PresentationFormat>
  <Paragraphs>85</Paragraphs>
  <Slides>18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ＭＳ Ｐゴシック</vt:lpstr>
      <vt:lpstr>Arial</vt:lpstr>
      <vt:lpstr>Calibri</vt:lpstr>
      <vt:lpstr>Century Gothic</vt:lpstr>
      <vt:lpstr>Times New Roman</vt:lpstr>
      <vt:lpstr>Wingdings</vt:lpstr>
      <vt:lpstr>Wingdings 2</vt:lpstr>
      <vt:lpstr>Wingdings 3</vt:lpstr>
      <vt:lpstr>Nightfall design template</vt:lpstr>
      <vt:lpstr>jQuery</vt:lpstr>
      <vt:lpstr>What is jQuery</vt:lpstr>
      <vt:lpstr>JavaScript Libraries </vt:lpstr>
      <vt:lpstr>Why use a code library? </vt:lpstr>
      <vt:lpstr>Why use a code library? </vt:lpstr>
      <vt:lpstr>Disadvantages to Libraries</vt:lpstr>
      <vt:lpstr>jquery.com</vt:lpstr>
      <vt:lpstr>Two Ways to Include jQuery in your HTML</vt:lpstr>
      <vt:lpstr>Two Ways to Include jQuery in your HTML</vt:lpstr>
      <vt:lpstr>Accessing the jQuery Library</vt:lpstr>
      <vt:lpstr>jQuery Selectors</vt:lpstr>
      <vt:lpstr>jQuery syntax </vt:lpstr>
      <vt:lpstr>jQuery References</vt:lpstr>
      <vt:lpstr>jQuery References</vt:lpstr>
      <vt:lpstr>PowerPoint Presentation</vt:lpstr>
      <vt:lpstr>Document Ready Event</vt:lpstr>
      <vt:lpstr>PowerPoint Presentation</vt:lpstr>
      <vt:lpstr>Putting it All Together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Kirsten Markley</dc:creator>
  <cp:lastModifiedBy>MARKLEY, KIRSTEN</cp:lastModifiedBy>
  <cp:revision>17</cp:revision>
  <dcterms:created xsi:type="dcterms:W3CDTF">2017-10-09T07:32:28Z</dcterms:created>
  <dcterms:modified xsi:type="dcterms:W3CDTF">2017-10-09T12:57:22Z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