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2" r:id="rId4"/>
    <p:sldId id="273" r:id="rId5"/>
    <p:sldId id="277" r:id="rId6"/>
    <p:sldId id="279" r:id="rId7"/>
    <p:sldId id="287" r:id="rId8"/>
    <p:sldId id="280" r:id="rId9"/>
    <p:sldId id="281" r:id="rId10"/>
    <p:sldId id="275" r:id="rId11"/>
    <p:sldId id="276" r:id="rId12"/>
    <p:sldId id="283" r:id="rId13"/>
    <p:sldId id="284" r:id="rId14"/>
    <p:sldId id="282" r:id="rId15"/>
    <p:sldId id="285" r:id="rId16"/>
    <p:sldId id="28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___2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4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555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6666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____77777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540608"/>
        <c:axId val="42103872"/>
      </c:lineChart>
      <c:catAx>
        <c:axId val="6554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42103872"/>
        <c:crosses val="autoZero"/>
        <c:auto val="1"/>
        <c:lblAlgn val="ctr"/>
        <c:lblOffset val="100"/>
        <c:noMultiLvlLbl val="0"/>
      </c:catAx>
      <c:valAx>
        <c:axId val="421038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655406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77440"/>
        <c:axId val="42105024"/>
      </c:lineChart>
      <c:catAx>
        <c:axId val="42877440"/>
        <c:scaling>
          <c:orientation val="minMax"/>
        </c:scaling>
        <c:delete val="1"/>
        <c:axPos val="b"/>
        <c:majorTickMark val="out"/>
        <c:minorTickMark val="none"/>
        <c:tickLblPos val="nextTo"/>
        <c:crossAx val="42105024"/>
        <c:crosses val="autoZero"/>
        <c:auto val="1"/>
        <c:lblAlgn val="ctr"/>
        <c:lblOffset val="100"/>
        <c:noMultiLvlLbl val="0"/>
      </c:catAx>
      <c:valAx>
        <c:axId val="42105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2877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ko-KR" altLang="en-US" sz="1000" dirty="0" smtClean="0"/>
              <a:t>접수 사유 점유율</a:t>
            </a:r>
            <a:endParaRPr lang="ko-KR" altLang="en-US" sz="1000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541632"/>
        <c:axId val="42100992"/>
      </c:barChart>
      <c:catAx>
        <c:axId val="65541632"/>
        <c:scaling>
          <c:orientation val="minMax"/>
        </c:scaling>
        <c:delete val="1"/>
        <c:axPos val="b"/>
        <c:majorTickMark val="out"/>
        <c:minorTickMark val="none"/>
        <c:tickLblPos val="nextTo"/>
        <c:crossAx val="42100992"/>
        <c:crosses val="autoZero"/>
        <c:auto val="1"/>
        <c:lblAlgn val="ctr"/>
        <c:lblOffset val="100"/>
        <c:noMultiLvlLbl val="0"/>
      </c:catAx>
      <c:valAx>
        <c:axId val="42100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541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25472"/>
        <c:axId val="101711872"/>
      </c:lineChart>
      <c:catAx>
        <c:axId val="66025472"/>
        <c:scaling>
          <c:orientation val="minMax"/>
        </c:scaling>
        <c:delete val="1"/>
        <c:axPos val="b"/>
        <c:majorTickMark val="out"/>
        <c:minorTickMark val="none"/>
        <c:tickLblPos val="nextTo"/>
        <c:crossAx val="101711872"/>
        <c:crosses val="autoZero"/>
        <c:auto val="1"/>
        <c:lblAlgn val="ctr"/>
        <c:lblOffset val="100"/>
        <c:noMultiLvlLbl val="0"/>
      </c:catAx>
      <c:valAx>
        <c:axId val="1017118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0254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67712"/>
        <c:axId val="43097408"/>
      </c:lineChart>
      <c:catAx>
        <c:axId val="42867712"/>
        <c:scaling>
          <c:orientation val="minMax"/>
        </c:scaling>
        <c:delete val="1"/>
        <c:axPos val="b"/>
        <c:majorTickMark val="out"/>
        <c:minorTickMark val="none"/>
        <c:tickLblPos val="nextTo"/>
        <c:crossAx val="43097408"/>
        <c:crosses val="autoZero"/>
        <c:auto val="1"/>
        <c:lblAlgn val="ctr"/>
        <c:lblOffset val="100"/>
        <c:noMultiLvlLbl val="0"/>
      </c:catAx>
      <c:valAx>
        <c:axId val="430974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28677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66176"/>
        <c:axId val="101714176"/>
      </c:lineChart>
      <c:catAx>
        <c:axId val="42866176"/>
        <c:scaling>
          <c:orientation val="minMax"/>
        </c:scaling>
        <c:delete val="1"/>
        <c:axPos val="b"/>
        <c:majorTickMark val="out"/>
        <c:minorTickMark val="none"/>
        <c:tickLblPos val="nextTo"/>
        <c:crossAx val="101714176"/>
        <c:crosses val="autoZero"/>
        <c:auto val="1"/>
        <c:lblAlgn val="ctr"/>
        <c:lblOffset val="100"/>
        <c:noMultiLvlLbl val="0"/>
      </c:catAx>
      <c:valAx>
        <c:axId val="1017141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2866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0.0645</cdr:x>
      <cdr:y>0.17499</cdr:y>
    </cdr:from>
    <cdr:to>
      <cdr:x>0.8717</cdr:x>
      <cdr:y>0.41849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229102" y="165883"/>
          <a:ext cx="2867242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전체 회원 대비 접속 </a:t>
          </a:r>
          <a:r>
            <a:rPr lang="ko-KR" altLang="en-US" sz="900" dirty="0" err="1" smtClean="0"/>
            <a:t>회원수</a:t>
          </a:r>
          <a:r>
            <a:rPr lang="ko-KR" altLang="en-US" sz="900" dirty="0" smtClean="0"/>
            <a:t> </a:t>
          </a:r>
          <a:r>
            <a:rPr lang="en-US" altLang="ko-KR" sz="900" dirty="0" smtClean="0"/>
            <a:t>trend chart</a:t>
          </a:r>
          <a:endParaRPr lang="ko-KR" altLang="en-US" sz="9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0.0645</cdr:x>
      <cdr:y>0.17499</cdr:y>
    </cdr:from>
    <cdr:to>
      <cdr:x>0.8717</cdr:x>
      <cdr:y>0.41849</cdr:y>
    </cdr:to>
    <cdr:sp macro="" textlink="">
      <cdr:nvSpPr>
        <cdr:cNvPr id="2" name="TextBox 5"/>
        <cdr:cNvSpPr txBox="1"/>
      </cdr:nvSpPr>
      <cdr:spPr>
        <a:xfrm xmlns:a="http://schemas.openxmlformats.org/drawingml/2006/main">
          <a:off x="229102" y="165883"/>
          <a:ext cx="2867242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dirty="0" smtClean="0"/>
            <a:t>전체 회원 대비 접속 </a:t>
          </a:r>
          <a:r>
            <a:rPr lang="ko-KR" altLang="en-US" sz="900" dirty="0" err="1" smtClean="0"/>
            <a:t>회원수</a:t>
          </a:r>
          <a:r>
            <a:rPr lang="ko-KR" altLang="en-US" sz="900" dirty="0" smtClean="0"/>
            <a:t> </a:t>
          </a:r>
          <a:r>
            <a:rPr lang="en-US" altLang="ko-KR" sz="900" dirty="0" smtClean="0"/>
            <a:t>trend chart</a:t>
          </a:r>
          <a:endParaRPr lang="ko-KR" altLang="en-US" sz="9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4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4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1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1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6BDE-032D-489F-8D20-A88791298AC1}" type="datetimeFigureOut">
              <a:rPr lang="ko-KR" altLang="en-US" smtClean="0"/>
              <a:pPr/>
              <a:t>2020-06-26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2DD8-D388-4C17-9719-48FEB122CE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46" y="1084771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150" y="4797152"/>
            <a:ext cx="31683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통계기록실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역대관중현황</a:t>
            </a:r>
            <a:endParaRPr lang="en-US" altLang="ko-KR" dirty="0" smtClean="0"/>
          </a:p>
          <a:p>
            <a:pPr marL="285750" indent="-285750" algn="ctr">
              <a:buFontTx/>
              <a:buChar char="-"/>
            </a:pPr>
            <a:r>
              <a:rPr lang="ko-KR" altLang="en-US" dirty="0" smtClean="0"/>
              <a:t>관련 지식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용어등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게시판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150" y="4086324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선수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746" y="3472294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팀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585933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관리자페이지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16216" y="1119946"/>
            <a:ext cx="2232248" cy="1944216"/>
            <a:chOff x="5220072" y="332656"/>
            <a:chExt cx="2232248" cy="1944216"/>
          </a:xfrm>
        </p:grpSpPr>
        <p:sp>
          <p:nvSpPr>
            <p:cNvPr id="12" name="TextBox 11"/>
            <p:cNvSpPr txBox="1"/>
            <p:nvPr/>
          </p:nvSpPr>
          <p:spPr>
            <a:xfrm>
              <a:off x="5364088" y="44320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회원가입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4088" y="1064145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로그인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74246" y="1632918"/>
              <a:ext cx="17281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/>
                <a:t>내정보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20072" y="33265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21746" y="1625412"/>
            <a:ext cx="27363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신고게시판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정보 오류 신고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10150" y="585933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공지사항게시판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7904" y="2395820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승부예측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746" y="2456409"/>
            <a:ext cx="25055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경기일정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결과게시판</a:t>
            </a:r>
            <a:endParaRPr lang="en-US" altLang="ko-KR" dirty="0" smtClean="0"/>
          </a:p>
          <a:p>
            <a:pPr algn="ctr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분석 정보 연계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167" y="50487"/>
            <a:ext cx="282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눈에 보이는 기능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stCxn id="27" idx="1"/>
            <a:endCxn id="6" idx="3"/>
          </p:cNvCxnSpPr>
          <p:nvPr/>
        </p:nvCxnSpPr>
        <p:spPr>
          <a:xfrm flipH="1">
            <a:off x="2727297" y="2580486"/>
            <a:ext cx="980607" cy="1990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7904" y="2957942"/>
            <a:ext cx="2338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 정보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0" idx="1"/>
            <a:endCxn id="6" idx="3"/>
          </p:cNvCxnSpPr>
          <p:nvPr/>
        </p:nvCxnSpPr>
        <p:spPr>
          <a:xfrm flipH="1" flipV="1">
            <a:off x="2727297" y="2779575"/>
            <a:ext cx="980607" cy="363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0" idx="1"/>
            <a:endCxn id="8" idx="3"/>
          </p:cNvCxnSpPr>
          <p:nvPr/>
        </p:nvCxnSpPr>
        <p:spPr>
          <a:xfrm flipH="1">
            <a:off x="1949938" y="3142608"/>
            <a:ext cx="1757966" cy="5143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0" idx="1"/>
            <a:endCxn id="7" idx="3"/>
          </p:cNvCxnSpPr>
          <p:nvPr/>
        </p:nvCxnSpPr>
        <p:spPr>
          <a:xfrm flipH="1">
            <a:off x="2370390" y="3142608"/>
            <a:ext cx="1337514" cy="1128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7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회원 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57181"/>
              </p:ext>
            </p:extLst>
          </p:nvPr>
        </p:nvGraphicFramePr>
        <p:xfrm>
          <a:off x="1259636" y="2231537"/>
          <a:ext cx="7128788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1"/>
                <a:gridCol w="684241"/>
                <a:gridCol w="816862"/>
                <a:gridCol w="684241"/>
                <a:gridCol w="684241"/>
                <a:gridCol w="551620"/>
                <a:gridCol w="684241"/>
                <a:gridCol w="551620"/>
                <a:gridCol w="551620"/>
                <a:gridCol w="551620"/>
                <a:gridCol w="684241"/>
              </a:tblGrid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가입일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생년월일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ysClr val="windowText" lastClr="000000"/>
                          </a:solidFill>
                        </a:rPr>
                        <a:t>이메일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포인트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권한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수정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적용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78983" y="1965607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회원 리스트</a:t>
            </a:r>
            <a:endParaRPr lang="ko-KR" altLang="en-US" sz="1100" b="1" dirty="0"/>
          </a:p>
        </p:txBody>
      </p:sp>
      <p:sp>
        <p:nvSpPr>
          <p:cNvPr id="2" name="직사각형 1"/>
          <p:cNvSpPr/>
          <p:nvPr/>
        </p:nvSpPr>
        <p:spPr>
          <a:xfrm>
            <a:off x="7020276" y="1911838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4172" y="1911838"/>
            <a:ext cx="8640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아이디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6660236" y="1958022"/>
            <a:ext cx="216024" cy="1692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3608" y="1052736"/>
            <a:ext cx="7776864" cy="4823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21408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1640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8979" y="112474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회원 관리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7812360" y="2852936"/>
            <a:ext cx="50827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360" y="3203121"/>
            <a:ext cx="50827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적용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66920" y="2847031"/>
            <a:ext cx="50827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가능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6434086" y="2924859"/>
            <a:ext cx="108012" cy="11063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1403648" y="3789040"/>
            <a:ext cx="7272808" cy="1428760"/>
          </a:xfrm>
          <a:prstGeom prst="wedgeRectCallout">
            <a:avLst>
              <a:gd name="adj1" fmla="val 44784"/>
              <a:gd name="adj2" fmla="val -77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게시판에서 따로 권한을 설정하는 이유는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이 권한 설정은 전체 게시판에 해당하는 것인가</a:t>
            </a:r>
            <a:r>
              <a:rPr lang="en-US" altLang="ko-KR" sz="1200" dirty="0" smtClean="0"/>
              <a:t>? </a:t>
            </a:r>
          </a:p>
          <a:p>
            <a:pPr algn="ctr"/>
            <a:r>
              <a:rPr lang="ko-KR" altLang="en-US" sz="1200" dirty="0" smtClean="0"/>
              <a:t>각 게시판 별로 권한을 다르게 줄 것인가</a:t>
            </a:r>
            <a:r>
              <a:rPr lang="en-US" altLang="ko-KR" sz="1200" dirty="0" smtClean="0"/>
              <a:t>?</a:t>
            </a:r>
          </a:p>
          <a:p>
            <a:pPr marL="171450" indent="-171450" algn="ctr">
              <a:buFont typeface="Wingdings"/>
              <a:buChar char="à"/>
            </a:pP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각 게시판 별 권한 부여에 대해서는 검토필요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(=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전체 게시판에 대한 권한으로 가는 것이 좋을 듯 함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.)</a:t>
            </a:r>
          </a:p>
          <a:p>
            <a:pPr marL="171450" indent="-171450" algn="ctr">
              <a:buFont typeface="Wingdings"/>
              <a:buChar char="à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게시물 신고에 대한 사용자 조치를 하기 위함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1282" y="521780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2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1246"/>
              </p:ext>
            </p:extLst>
          </p:nvPr>
        </p:nvGraphicFramePr>
        <p:xfrm>
          <a:off x="971600" y="1295230"/>
          <a:ext cx="71621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358866" y="2204864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선수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9098" y="2204864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팀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98404"/>
              </p:ext>
            </p:extLst>
          </p:nvPr>
        </p:nvGraphicFramePr>
        <p:xfrm>
          <a:off x="971596" y="2564904"/>
          <a:ext cx="71621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31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7308304" y="1005120"/>
            <a:ext cx="82540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업데이트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29040" y="1001070"/>
            <a:ext cx="233757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최근 업데이트일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</a:t>
            </a:r>
            <a:r>
              <a:rPr lang="ko-KR" altLang="en-US" sz="1000" dirty="0" smtClean="0">
                <a:solidFill>
                  <a:schemeClr val="tx1"/>
                </a:solidFill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</a:rPr>
              <a:t>06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23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969098" y="3573016"/>
            <a:ext cx="7537137" cy="17281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신고게시판과 정보오류 접수 게시판을 따로 운영하는 이유는</a:t>
            </a:r>
            <a:r>
              <a:rPr lang="en-US" altLang="ko-KR" sz="1200" dirty="0" smtClean="0"/>
              <a:t>? 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신고게시판 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불량 게시물에 대한 신고로 관리자만 볼 수 있는 게시판</a:t>
            </a:r>
            <a:endParaRPr lang="en-US" altLang="ko-KR" sz="12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정보 오류 접수 게시판 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b="1" dirty="0" err="1" smtClean="0">
                <a:solidFill>
                  <a:schemeClr val="tx1"/>
                </a:solidFill>
                <a:sym typeface="Wingdings" pitchFamily="2" charset="2"/>
              </a:rPr>
              <a:t>웹페이지에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 잘못된 정보를 사용자가 신고하는 게시판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/>
              <a:t>신고 접수에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정보오류를 체크하면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이 게시판으로 따로 불러오는 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정보오류 게시판을 불러오는 이유는 현재 접수 및 처리되지 않은 내용을 페이지 이동 없이 확인 하기 위함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아니면 게시물신고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정보오류 신고를 따로 받는 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신고는 따로 받음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7118" y="1293687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팀 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3861048"/>
            <a:ext cx="7272808" cy="1224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이력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16216" y="3400203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13275" y="3400203"/>
            <a:ext cx="874453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r>
              <a:rPr lang="en-US" altLang="ko-KR" sz="1000" dirty="0" smtClean="0">
                <a:solidFill>
                  <a:schemeClr val="tx1"/>
                </a:solidFill>
              </a:rPr>
              <a:t>(reset)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1628800"/>
            <a:ext cx="7272808" cy="168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기본정보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64288" y="5157192"/>
            <a:ext cx="115212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이력정보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20021" y="1042616"/>
            <a:ext cx="874453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목록으로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5652120" y="857232"/>
            <a:ext cx="4777796" cy="142876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오류 데이터를 검색하여 개별 수정하는가</a:t>
            </a:r>
            <a:r>
              <a:rPr lang="en-US" altLang="ko-KR" sz="1200" dirty="0" smtClean="0"/>
              <a:t>?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/>
              <a:t>아니면 전체목록에서 누르면 바로 </a:t>
            </a:r>
            <a:r>
              <a:rPr lang="ko-KR" altLang="en-US" sz="1200" dirty="0" err="1" smtClean="0"/>
              <a:t>수정가능한가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상세한 수정 방법은 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data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저장 형태에 따라 변경될 예정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/>
              <a:t>이 페이지에서 바로 수정하는가</a:t>
            </a:r>
            <a:r>
              <a:rPr lang="en-US" altLang="ko-KR" sz="1200" dirty="0" smtClean="0"/>
              <a:t>?</a:t>
            </a:r>
          </a:p>
          <a:p>
            <a:pPr algn="ctr"/>
            <a:r>
              <a:rPr lang="ko-KR" altLang="en-US" sz="1200" dirty="0" smtClean="0"/>
              <a:t>수정 페이지가 따로 있는가</a:t>
            </a:r>
            <a:r>
              <a:rPr lang="en-US" altLang="ko-KR" sz="1200" dirty="0" smtClean="0"/>
              <a:t>?</a:t>
            </a:r>
          </a:p>
          <a:p>
            <a:pPr marL="171450" indent="-171450" algn="ctr">
              <a:buFont typeface="Wingdings"/>
              <a:buChar char="à"/>
            </a:pP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기본 정보는 현재페이지에서 바로 수정이 가능</a:t>
            </a:r>
            <a:endParaRPr lang="en-US" altLang="ko-KR" sz="1200" b="1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171450" indent="-171450" algn="ctr">
              <a:buFont typeface="Wingdings"/>
              <a:buChar char="à"/>
            </a:pP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이력 정보는 별도의 수정페이지에서 수정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1700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5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7118" y="1293687"/>
            <a:ext cx="1392634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팀 이력 정보 </a:t>
            </a:r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80421"/>
              </p:ext>
            </p:extLst>
          </p:nvPr>
        </p:nvGraphicFramePr>
        <p:xfrm>
          <a:off x="947118" y="1700808"/>
          <a:ext cx="7162110" cy="12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적용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7452320" y="2109432"/>
            <a:ext cx="528538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적</a:t>
            </a:r>
            <a:r>
              <a:rPr lang="ko-KR" altLang="en-US" sz="1000">
                <a:solidFill>
                  <a:schemeClr val="tx1"/>
                </a:solidFill>
              </a:rPr>
              <a:t>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52320" y="2518774"/>
            <a:ext cx="528538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적</a:t>
            </a:r>
            <a:r>
              <a:rPr lang="ko-KR" altLang="en-US" sz="10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620021" y="1042616"/>
            <a:ext cx="874453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76106" y="1042616"/>
            <a:ext cx="1272381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이전 화면으로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71700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9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4628"/>
              </p:ext>
            </p:extLst>
          </p:nvPr>
        </p:nvGraphicFramePr>
        <p:xfrm>
          <a:off x="971600" y="1295230"/>
          <a:ext cx="71621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31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358866" y="2204864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선수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9098" y="2204864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팀 정보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42262"/>
              </p:ext>
            </p:extLst>
          </p:nvPr>
        </p:nvGraphicFramePr>
        <p:xfrm>
          <a:off x="969098" y="2564904"/>
          <a:ext cx="71621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31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203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7308304" y="1005120"/>
            <a:ext cx="825402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업데이트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29040" y="1001070"/>
            <a:ext cx="233757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최근 업데이트일</a:t>
            </a:r>
            <a:r>
              <a:rPr lang="en-US" altLang="ko-KR" sz="1000" dirty="0" smtClean="0">
                <a:solidFill>
                  <a:schemeClr val="tx1"/>
                </a:solidFill>
              </a:rPr>
              <a:t>: 2020</a:t>
            </a:r>
            <a:r>
              <a:rPr lang="ko-KR" altLang="en-US" sz="1000" dirty="0" smtClean="0">
                <a:solidFill>
                  <a:schemeClr val="tx1"/>
                </a:solidFill>
              </a:rPr>
              <a:t>년 </a:t>
            </a:r>
            <a:r>
              <a:rPr lang="en-US" altLang="ko-KR" sz="1000" dirty="0" smtClean="0">
                <a:solidFill>
                  <a:schemeClr val="tx1"/>
                </a:solidFill>
              </a:rPr>
              <a:t>06</a:t>
            </a:r>
            <a:r>
              <a:rPr lang="ko-KR" altLang="en-US" sz="1000" dirty="0" smtClean="0">
                <a:solidFill>
                  <a:schemeClr val="tx1"/>
                </a:solidFill>
              </a:rPr>
              <a:t>월 </a:t>
            </a:r>
            <a:r>
              <a:rPr lang="en-US" altLang="ko-KR" sz="1000" dirty="0" smtClean="0">
                <a:solidFill>
                  <a:schemeClr val="tx1"/>
                </a:solidFill>
              </a:rPr>
              <a:t>23</a:t>
            </a:r>
            <a:r>
              <a:rPr lang="ko-KR" altLang="en-US" sz="1000" dirty="0" smtClean="0">
                <a:solidFill>
                  <a:schemeClr val="tx1"/>
                </a:solidFill>
              </a:rPr>
              <a:t>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65554" y="2261751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29450" y="2261751"/>
            <a:ext cx="8640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405514" y="2307935"/>
            <a:ext cx="216024" cy="1692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71700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1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7118" y="1293687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  <a:r>
              <a:rPr lang="ko-KR" altLang="en-US" sz="1000" dirty="0" smtClean="0">
                <a:solidFill>
                  <a:schemeClr val="tx1"/>
                </a:solidFill>
              </a:rPr>
              <a:t> 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3861048"/>
            <a:ext cx="7272808" cy="1224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이력 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16216" y="3400203"/>
            <a:ext cx="79208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1628800"/>
            <a:ext cx="7272808" cy="168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64288" y="5157192"/>
            <a:ext cx="115212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이력정보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620021" y="1042616"/>
            <a:ext cx="874453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413275" y="3400203"/>
            <a:ext cx="874453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취소</a:t>
            </a:r>
            <a:r>
              <a:rPr lang="en-US" altLang="ko-KR" sz="1000" dirty="0" smtClean="0">
                <a:solidFill>
                  <a:schemeClr val="tx1"/>
                </a:solidFill>
              </a:rPr>
              <a:t>(reset)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1700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4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Data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89078" y="100107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정보 오류 접수 게시판</a:t>
            </a:r>
            <a:endParaRPr lang="en-US" altLang="ko-KR" sz="11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35866" y="995144"/>
            <a:ext cx="7776864" cy="4810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47118" y="1293687"/>
            <a:ext cx="1392634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선</a:t>
            </a:r>
            <a:r>
              <a:rPr lang="ko-KR" altLang="en-US" sz="1000" dirty="0">
                <a:solidFill>
                  <a:schemeClr val="tx1"/>
                </a:solidFill>
              </a:rPr>
              <a:t>수</a:t>
            </a:r>
            <a:r>
              <a:rPr lang="ko-KR" altLang="en-US" sz="1000" dirty="0" smtClean="0">
                <a:solidFill>
                  <a:schemeClr val="tx1"/>
                </a:solidFill>
              </a:rPr>
              <a:t> 이력 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16076"/>
              </p:ext>
            </p:extLst>
          </p:nvPr>
        </p:nvGraphicFramePr>
        <p:xfrm>
          <a:off x="947118" y="1700808"/>
          <a:ext cx="7162110" cy="12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  <a:gridCol w="795790"/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적용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7452320" y="2109432"/>
            <a:ext cx="528538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적</a:t>
            </a:r>
            <a:r>
              <a:rPr lang="ko-KR" altLang="en-US" sz="10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452320" y="2518774"/>
            <a:ext cx="528538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적</a:t>
            </a:r>
            <a:r>
              <a:rPr lang="ko-KR" altLang="en-US" sz="10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76106" y="1042616"/>
            <a:ext cx="1272381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이전 화면으로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20021" y="1042616"/>
            <a:ext cx="874453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목록으로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700" y="378904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Q. </a:t>
            </a:r>
            <a:r>
              <a:rPr lang="ko-KR" altLang="en-US" b="1" dirty="0" smtClean="0">
                <a:solidFill>
                  <a:srgbClr val="FF0000"/>
                </a:solidFill>
              </a:rPr>
              <a:t>수정완료 페이지를 별도로 출력할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아니면 페이지 이동 없이 바로 적용되게 할 것인가</a:t>
            </a:r>
            <a:r>
              <a:rPr lang="en-US" altLang="ko-KR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2392" y="172406"/>
            <a:ext cx="1728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관리자페이지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1852" y="1052736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자유게시판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56087" y="3816849"/>
            <a:ext cx="34949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DB DATA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필요한가</a:t>
            </a:r>
            <a:r>
              <a:rPr lang="en-US" altLang="ko-KR" sz="1400" dirty="0" smtClean="0"/>
              <a:t>??)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0827" y="3262821"/>
            <a:ext cx="2589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회원정보 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검색</a:t>
            </a:r>
            <a:endParaRPr lang="en-US" altLang="ko-KR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9437" y="4383040"/>
            <a:ext cx="25292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신고게시판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관리자용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조회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38502" y="1474911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공지사항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40827" y="1916832"/>
            <a:ext cx="2560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신고게시판 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삭제</a:t>
            </a:r>
            <a:endParaRPr lang="en-US" altLang="ko-KR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340827" y="2492895"/>
            <a:ext cx="25607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경기일정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결과게시판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수정</a:t>
            </a:r>
            <a:endParaRPr lang="en-US" altLang="ko-KR" sz="14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5404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198" y="5429264"/>
            <a:ext cx="2598788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Comment&gt;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최근 등록된 글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 미만 보여줌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방문자수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누적방문자수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회원수 </a:t>
            </a:r>
            <a:endParaRPr lang="en-US" altLang="ko-KR" sz="1200" dirty="0" smtClean="0"/>
          </a:p>
          <a:p>
            <a:r>
              <a:rPr lang="ko-KR" altLang="en-US" sz="1200" dirty="0" smtClean="0"/>
              <a:t>등을 볼 수 있음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DBDATA </a:t>
            </a:r>
            <a:r>
              <a:rPr lang="ko-KR" altLang="en-US" sz="1200" dirty="0" smtClean="0"/>
              <a:t>수정 페이지 만듦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회원목록게시판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신고게시판 분리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8013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35" y="434176"/>
            <a:ext cx="2400944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+mj-lt"/>
              </a:rPr>
              <a:t>main page</a:t>
            </a:r>
            <a:endParaRPr lang="ko-KR" altLang="en-US" sz="2400" b="1" dirty="0">
              <a:latin typeface="+mj-lt"/>
            </a:endParaRPr>
          </a:p>
        </p:txBody>
      </p:sp>
      <p:cxnSp>
        <p:nvCxnSpPr>
          <p:cNvPr id="4" name="직선 연결선 3"/>
          <p:cNvCxnSpPr>
            <a:stCxn id="2" idx="3"/>
          </p:cNvCxnSpPr>
          <p:nvPr/>
        </p:nvCxnSpPr>
        <p:spPr>
          <a:xfrm>
            <a:off x="5383479" y="690436"/>
            <a:ext cx="344484" cy="1219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733183" y="428604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로그인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05897" y="428604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회원가입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38403" y="935552"/>
            <a:ext cx="1252667" cy="5125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아이디 찾기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비밀번호 찾기</a:t>
            </a:r>
            <a:endParaRPr lang="ko-KR" altLang="en-US" sz="1100" dirty="0">
              <a:latin typeface="+mj-lt"/>
            </a:endParaRPr>
          </a:p>
        </p:txBody>
      </p: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>
            <a:off x="7001508" y="684864"/>
            <a:ext cx="104389" cy="1219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43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공지사항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6568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경기 일정</a:t>
            </a:r>
            <a:r>
              <a:rPr lang="en-US" altLang="ko-KR" sz="1400" b="1" dirty="0" smtClean="0">
                <a:latin typeface="+mj-lt"/>
              </a:rPr>
              <a:t>·</a:t>
            </a:r>
          </a:p>
          <a:p>
            <a:pPr algn="ctr"/>
            <a:r>
              <a:rPr lang="ko-KR" altLang="en-US" sz="1400" b="1" dirty="0" smtClean="0">
                <a:latin typeface="+mj-lt"/>
              </a:rPr>
              <a:t>결과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8520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팀</a:t>
            </a:r>
            <a:r>
              <a:rPr lang="en-US" altLang="ko-KR" sz="1400" b="1" dirty="0" smtClean="0"/>
              <a:t> ·</a:t>
            </a:r>
            <a:r>
              <a:rPr lang="ko-KR" altLang="en-US" sz="1400" b="1" dirty="0" smtClean="0"/>
              <a:t>선수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>
                <a:latin typeface="+mj-lt"/>
              </a:rPr>
              <a:t>정보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48719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통계 기록실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4531" y="1838033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관리자</a:t>
            </a:r>
            <a:endParaRPr lang="ko-KR" altLang="en-US" sz="1400" b="1" dirty="0">
              <a:latin typeface="+mj-lt"/>
            </a:endParaRPr>
          </a:p>
        </p:txBody>
      </p:sp>
      <p:cxnSp>
        <p:nvCxnSpPr>
          <p:cNvPr id="26" name="꺾인 연결선 25"/>
          <p:cNvCxnSpPr>
            <a:stCxn id="9" idx="0"/>
            <a:endCxn id="10" idx="0"/>
          </p:cNvCxnSpPr>
          <p:nvPr/>
        </p:nvCxnSpPr>
        <p:spPr>
          <a:xfrm rot="5400000" flipH="1" flipV="1">
            <a:off x="1441727" y="1079908"/>
            <a:ext cx="1588" cy="1516250"/>
          </a:xfrm>
          <a:prstGeom prst="bentConnector3">
            <a:avLst>
              <a:gd name="adj1" fmla="val 11136087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0" idx="0"/>
            <a:endCxn id="11" idx="0"/>
          </p:cNvCxnSpPr>
          <p:nvPr/>
        </p:nvCxnSpPr>
        <p:spPr>
          <a:xfrm rot="5400000" flipH="1" flipV="1">
            <a:off x="3036229" y="1001618"/>
            <a:ext cx="1219" cy="1672830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2" idx="0"/>
            <a:endCxn id="13" idx="0"/>
          </p:cNvCxnSpPr>
          <p:nvPr/>
        </p:nvCxnSpPr>
        <p:spPr>
          <a:xfrm rot="5400000" flipH="1" flipV="1">
            <a:off x="6235749" y="1085127"/>
            <a:ext cx="1219" cy="1505812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1" idx="0"/>
            <a:endCxn id="12" idx="0"/>
          </p:cNvCxnSpPr>
          <p:nvPr/>
        </p:nvCxnSpPr>
        <p:spPr>
          <a:xfrm rot="5400000" flipH="1" flipV="1">
            <a:off x="4677743" y="1032934"/>
            <a:ext cx="1219" cy="1610199"/>
          </a:xfrm>
          <a:prstGeom prst="bentConnector3">
            <a:avLst>
              <a:gd name="adj1" fmla="val 1439546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2"/>
          </p:cNvCxnSpPr>
          <p:nvPr/>
        </p:nvCxnSpPr>
        <p:spPr>
          <a:xfrm rot="5400000">
            <a:off x="3826471" y="1303232"/>
            <a:ext cx="713072" cy="1588"/>
          </a:xfrm>
          <a:prstGeom prst="line">
            <a:avLst/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562874" y="2344979"/>
            <a:ext cx="1278763" cy="441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경기 일정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경기 결과</a:t>
            </a:r>
            <a:endParaRPr lang="en-US" altLang="ko-KR" sz="1100" dirty="0" smtClean="0">
              <a:latin typeface="+mj-l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715272" y="1829056"/>
            <a:ext cx="1268325" cy="1582341"/>
            <a:chOff x="8634246" y="1829056"/>
            <a:chExt cx="1268325" cy="1582341"/>
          </a:xfrm>
        </p:grpSpPr>
        <p:sp>
          <p:nvSpPr>
            <p:cNvPr id="41" name="직사각형 40"/>
            <p:cNvSpPr/>
            <p:nvPr/>
          </p:nvSpPr>
          <p:spPr>
            <a:xfrm>
              <a:off x="8634246" y="1829056"/>
              <a:ext cx="1268325" cy="5125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latin typeface="+mj-lt"/>
                </a:rPr>
                <a:t>내정보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8634380" y="2339827"/>
              <a:ext cx="1254932" cy="10715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정보 조회</a:t>
              </a:r>
              <a:r>
                <a:rPr lang="en-US" altLang="ko-KR" sz="1100" dirty="0" smtClean="0">
                  <a:latin typeface="+mj-lt"/>
                </a:rPr>
                <a:t>/</a:t>
              </a:r>
              <a:r>
                <a:rPr lang="ko-KR" altLang="en-US" sz="1100" dirty="0" smtClean="0">
                  <a:latin typeface="+mj-lt"/>
                </a:rPr>
                <a:t>수정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회원 탈퇴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100" dirty="0" smtClean="0">
                  <a:latin typeface="+mj-lt"/>
                </a:rPr>
                <a:t> 내가 쓴글 목록</a:t>
              </a:r>
              <a:endParaRPr lang="en-US" altLang="ko-KR" sz="1100" dirty="0" smtClean="0">
                <a:latin typeface="+mj-lt"/>
              </a:endParaRPr>
            </a:p>
            <a:p>
              <a:pPr>
                <a:buFontTx/>
                <a:buChar char="-"/>
              </a:pPr>
              <a:r>
                <a:rPr lang="ko-KR" altLang="en-US" sz="1000" dirty="0" smtClean="0">
                  <a:latin typeface="+mj-lt"/>
                </a:rPr>
                <a:t> 승부예측 참여</a:t>
              </a:r>
              <a:endParaRPr lang="en-US" altLang="ko-KR" sz="1000" dirty="0" smtClean="0">
                <a:latin typeface="+mj-lt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9439" y="2500306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자유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39" y="3143248"/>
            <a:ext cx="1268325" cy="512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+mj-lt"/>
              </a:rPr>
              <a:t>신고 게시판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30901" y="2348804"/>
            <a:ext cx="1278763" cy="4410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팀 정보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선수 정보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39471" y="2294618"/>
            <a:ext cx="1278763" cy="77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역대 관중 정보 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선수 비만도와 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</a:t>
            </a:r>
            <a:r>
              <a:rPr lang="ko-KR" altLang="en-US" sz="1100" dirty="0" smtClean="0">
                <a:latin typeface="+mj-lt"/>
              </a:rPr>
              <a:t>성과 통계 정보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야구 지식 정보</a:t>
            </a:r>
            <a:endParaRPr lang="en-US" altLang="ko-KR" sz="1100" dirty="0" smtClean="0">
              <a:latin typeface="+mj-lt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48295" y="2348804"/>
            <a:ext cx="1278763" cy="7771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회원 관리 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+mj-lt"/>
              </a:rPr>
              <a:t> DB </a:t>
            </a:r>
            <a:r>
              <a:rPr lang="ko-KR" altLang="en-US" sz="1100" dirty="0" smtClean="0">
                <a:latin typeface="+mj-lt"/>
              </a:rPr>
              <a:t>관리</a:t>
            </a:r>
            <a:endParaRPr lang="en-US" altLang="ko-KR" sz="11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ko-KR" altLang="en-US" sz="1100" dirty="0" smtClean="0">
                <a:latin typeface="+mj-lt"/>
              </a:rPr>
              <a:t> 신고 글 관리</a:t>
            </a:r>
            <a:endParaRPr lang="en-US" altLang="ko-KR" sz="1100" dirty="0" smtClean="0">
              <a:latin typeface="+mj-lt"/>
            </a:endParaRPr>
          </a:p>
        </p:txBody>
      </p:sp>
      <p:cxnSp>
        <p:nvCxnSpPr>
          <p:cNvPr id="86" name="꺾인 연결선 85"/>
          <p:cNvCxnSpPr>
            <a:stCxn id="13" idx="0"/>
            <a:endCxn id="41" idx="0"/>
          </p:cNvCxnSpPr>
          <p:nvPr/>
        </p:nvCxnSpPr>
        <p:spPr>
          <a:xfrm rot="5400000" flipH="1" flipV="1">
            <a:off x="7664576" y="1153175"/>
            <a:ext cx="8977" cy="1360741"/>
          </a:xfrm>
          <a:prstGeom prst="bentConnector3">
            <a:avLst>
              <a:gd name="adj1" fmla="val 1973856"/>
            </a:avLst>
          </a:prstGeom>
          <a:ln>
            <a:solidFill>
              <a:srgbClr val="BDC1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005" y="80167"/>
            <a:ext cx="80021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사이트맵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전체 정보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838" y="1102676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최근 등록 게시물</a:t>
            </a:r>
            <a:endParaRPr lang="ko-KR" altLang="en-US" sz="11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22543"/>
              </p:ext>
            </p:extLst>
          </p:nvPr>
        </p:nvGraphicFramePr>
        <p:xfrm>
          <a:off x="611560" y="1412776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39552" y="2775410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최근 신고 접수 글</a:t>
            </a:r>
            <a:endParaRPr lang="ko-KR" altLang="en-US" sz="1100" b="1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91135"/>
              </p:ext>
            </p:extLst>
          </p:nvPr>
        </p:nvGraphicFramePr>
        <p:xfrm>
          <a:off x="620274" y="3085510"/>
          <a:ext cx="6323593" cy="11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30"/>
                <a:gridCol w="608330"/>
                <a:gridCol w="608330"/>
                <a:gridCol w="608330"/>
                <a:gridCol w="481330"/>
                <a:gridCol w="608330"/>
                <a:gridCol w="594623"/>
                <a:gridCol w="735330"/>
                <a:gridCol w="608330"/>
                <a:gridCol w="73533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등록번호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신고자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신고사유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신고일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처리상태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0838" y="4453662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회원 현황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15372" y="4715272"/>
            <a:ext cx="330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방문자수</a:t>
            </a:r>
            <a:r>
              <a:rPr lang="en-US" altLang="ko-KR" sz="1100" dirty="0"/>
              <a:t>/ </a:t>
            </a:r>
            <a:r>
              <a:rPr lang="ko-KR" altLang="en-US" sz="1100" dirty="0"/>
              <a:t>누적방문자수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회원수</a:t>
            </a:r>
            <a:r>
              <a:rPr lang="ko-KR" altLang="en-US" sz="1100" dirty="0"/>
              <a:t> 등을 볼 수 </a:t>
            </a:r>
            <a:r>
              <a:rPr lang="ko-KR" altLang="en-US" sz="1100" dirty="0" smtClean="0"/>
              <a:t>있음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21848" y="995327"/>
            <a:ext cx="7992888" cy="171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1848" y="2708920"/>
            <a:ext cx="7992888" cy="171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06865" y="4424945"/>
            <a:ext cx="7992888" cy="1713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73124" y="5006987"/>
            <a:ext cx="2804500" cy="1034133"/>
            <a:chOff x="673124" y="5006987"/>
            <a:chExt cx="2804500" cy="1034133"/>
          </a:xfrm>
        </p:grpSpPr>
        <p:graphicFrame>
          <p:nvGraphicFramePr>
            <p:cNvPr id="2" name="차트 1"/>
            <p:cNvGraphicFramePr/>
            <p:nvPr>
              <p:extLst>
                <p:ext uri="{D42A27DB-BD31-4B8C-83A1-F6EECF244321}">
                  <p14:modId xmlns:p14="http://schemas.microsoft.com/office/powerpoint/2010/main" val="3639946482"/>
                </p:ext>
              </p:extLst>
            </p:nvPr>
          </p:nvGraphicFramePr>
          <p:xfrm>
            <a:off x="673124" y="5006987"/>
            <a:ext cx="2804500" cy="10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890878" y="5166325"/>
              <a:ext cx="1800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방문자수 </a:t>
              </a:r>
              <a:r>
                <a:rPr lang="en-US" altLang="ko-KR" sz="900" dirty="0" smtClean="0"/>
                <a:t>trend chart</a:t>
              </a:r>
              <a:endParaRPr lang="ko-KR" altLang="en-US" sz="900" dirty="0"/>
            </a:p>
          </p:txBody>
        </p:sp>
      </p:grpSp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3096098636"/>
              </p:ext>
            </p:extLst>
          </p:nvPr>
        </p:nvGraphicFramePr>
        <p:xfrm>
          <a:off x="3707904" y="4976882"/>
          <a:ext cx="3552056" cy="94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8144" y="2837207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미처리건 </a:t>
            </a:r>
            <a:r>
              <a:rPr lang="en-US" altLang="ko-KR" sz="1000" dirty="0" smtClean="0"/>
              <a:t>: n</a:t>
            </a:r>
            <a:r>
              <a:rPr lang="ko-KR" altLang="en-US" sz="1000" dirty="0" smtClean="0"/>
              <a:t>건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1152569"/>
            <a:ext cx="1564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/>
              <a:t>금일 신규 게시물 </a:t>
            </a:r>
            <a:r>
              <a:rPr lang="en-US" altLang="ko-KR" sz="1000" dirty="0" smtClean="0"/>
              <a:t>: n</a:t>
            </a:r>
            <a:r>
              <a:rPr lang="ko-KR" altLang="en-US" sz="1000" dirty="0" smtClean="0"/>
              <a:t>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24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440160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신고접수 현황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673" y="128038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신고 접수 현</a:t>
            </a:r>
            <a:r>
              <a:rPr lang="ko-KR" altLang="en-US" sz="1100" b="1" dirty="0"/>
              <a:t>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27584" y="1124744"/>
            <a:ext cx="799288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43908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8482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97822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접수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045225277"/>
              </p:ext>
            </p:extLst>
          </p:nvPr>
        </p:nvGraphicFramePr>
        <p:xfrm>
          <a:off x="5004048" y="2091768"/>
          <a:ext cx="3129658" cy="20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414739118"/>
              </p:ext>
            </p:extLst>
          </p:nvPr>
        </p:nvGraphicFramePr>
        <p:xfrm>
          <a:off x="1304439" y="2086138"/>
          <a:ext cx="2703578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49150" y="2060848"/>
            <a:ext cx="303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금일 접수 건 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미처리건</a:t>
            </a:r>
            <a:r>
              <a:rPr lang="en-US" altLang="ko-KR" sz="1100" b="1" dirty="0" smtClean="0"/>
              <a:t>/ </a:t>
            </a:r>
            <a:r>
              <a:rPr lang="ko-KR" altLang="en-US" sz="1100" b="1" dirty="0" smtClean="0"/>
              <a:t>주간 누적 접수 건</a:t>
            </a:r>
            <a:endParaRPr lang="en-US" altLang="ko-KR" sz="1100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097822" y="4221088"/>
            <a:ext cx="7218594" cy="1584176"/>
            <a:chOff x="673124" y="5006987"/>
            <a:chExt cx="2804500" cy="1034133"/>
          </a:xfrm>
        </p:grpSpPr>
        <p:graphicFrame>
          <p:nvGraphicFramePr>
            <p:cNvPr id="23" name="차트 22"/>
            <p:cNvGraphicFramePr/>
            <p:nvPr>
              <p:extLst>
                <p:ext uri="{D42A27DB-BD31-4B8C-83A1-F6EECF244321}">
                  <p14:modId xmlns:p14="http://schemas.microsoft.com/office/powerpoint/2010/main" val="653010222"/>
                </p:ext>
              </p:extLst>
            </p:nvPr>
          </p:nvGraphicFramePr>
          <p:xfrm>
            <a:off x="673124" y="5006987"/>
            <a:ext cx="2804500" cy="10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890878" y="5166325"/>
              <a:ext cx="2370722" cy="18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주간단위 평균 신고 처리시간</a:t>
              </a:r>
              <a:r>
                <a:rPr lang="en-US" altLang="ko-KR" sz="900" dirty="0" smtClean="0"/>
                <a:t>trend chart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089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440160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신고접수 현황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673" y="128038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신고 접수 현</a:t>
            </a:r>
            <a:r>
              <a:rPr lang="ko-KR" altLang="en-US" sz="1100" b="1" dirty="0"/>
              <a:t>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27584" y="1124744"/>
            <a:ext cx="799288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43908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8482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97822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접수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7682"/>
              </p:ext>
            </p:extLst>
          </p:nvPr>
        </p:nvGraphicFramePr>
        <p:xfrm>
          <a:off x="1069673" y="2132856"/>
          <a:ext cx="7554286" cy="117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39"/>
                <a:gridCol w="726723"/>
                <a:gridCol w="726723"/>
                <a:gridCol w="726723"/>
                <a:gridCol w="575006"/>
                <a:gridCol w="726723"/>
                <a:gridCol w="710348"/>
                <a:gridCol w="878439"/>
                <a:gridCol w="726723"/>
                <a:gridCol w="87843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등록번호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접수일 </a:t>
                      </a:r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신고자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신고사유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신고일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처리상태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미처리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미처리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1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440160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신고접수 현황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673" y="128038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신고 접수 현</a:t>
            </a:r>
            <a:r>
              <a:rPr lang="ko-KR" altLang="en-US" sz="1100" b="1" dirty="0"/>
              <a:t>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27584" y="1124744"/>
            <a:ext cx="799288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80205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신고 글 미처리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80205" y="1988840"/>
            <a:ext cx="7524243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신고 글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78299" y="4048194"/>
            <a:ext cx="752424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접수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0590" y="5326539"/>
            <a:ext cx="151216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글 상태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ko-KR" altLang="en-US" sz="1000" dirty="0" smtClean="0">
                <a:solidFill>
                  <a:schemeClr val="tx1"/>
                </a:solidFill>
              </a:rPr>
              <a:t>노출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비노출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88832" y="4725144"/>
            <a:ext cx="7524243" cy="481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검토 결과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40352" y="5317913"/>
            <a:ext cx="87272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2142766" y="2132856"/>
            <a:ext cx="5741602" cy="1872208"/>
          </a:xfrm>
          <a:prstGeom prst="wedgeRectCallout">
            <a:avLst>
              <a:gd name="adj1" fmla="val 51252"/>
              <a:gd name="adj2" fmla="val 122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/>
              <a:t>검토결과에 대한 데이터는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DB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저장예정 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필요성이 없다고 판단되면 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‘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검토결과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’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에 대해 삭제 예정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dirty="0" smtClean="0"/>
              <a:t>다른 게시판에서 이 내용을 볼 수 있는가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관리자 전용 게시판으로 다른 사용자는 볼 수 없음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/>
              <a:t>관리자 페이지 외에 다른 게시판에서 </a:t>
            </a:r>
            <a:endParaRPr lang="en-US" altLang="ko-KR" sz="1200" dirty="0" smtClean="0"/>
          </a:p>
          <a:p>
            <a:r>
              <a:rPr lang="ko-KR" altLang="en-US" sz="1200" dirty="0" smtClean="0"/>
              <a:t>신고된 게시물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처리 완료 된 </a:t>
            </a:r>
            <a:endParaRPr lang="en-US" altLang="ko-KR" sz="1200" dirty="0" smtClean="0"/>
          </a:p>
          <a:p>
            <a:r>
              <a:rPr lang="ko-KR" altLang="en-US" sz="1200" dirty="0" smtClean="0"/>
              <a:t>게시물에 대한 어떤 표시를 해줄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 ‘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관리자에 의해 삭제된 게시물입니다</a:t>
            </a:r>
            <a:r>
              <a:rPr lang="en-US" altLang="ko-KR" sz="1200" b="1" dirty="0" smtClean="0">
                <a:solidFill>
                  <a:schemeClr val="tx1"/>
                </a:solidFill>
                <a:sym typeface="Wingdings" pitchFamily="2" charset="2"/>
              </a:rPr>
              <a:t>’</a:t>
            </a:r>
            <a:r>
              <a:rPr lang="ko-KR" altLang="en-US" sz="1200" b="1" dirty="0" smtClean="0">
                <a:solidFill>
                  <a:schemeClr val="tx1"/>
                </a:solidFill>
                <a:sym typeface="Wingdings" pitchFamily="2" charset="2"/>
              </a:rPr>
              <a:t>등의 메시지로 대신 출력할 예정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0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440160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rgbClr val="FF0000"/>
                </a:solidFill>
              </a:rPr>
              <a:t>신고접수 현황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673" y="128038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신고 접수 현</a:t>
            </a:r>
            <a:r>
              <a:rPr lang="ko-KR" altLang="en-US" sz="1100" b="1" dirty="0"/>
              <a:t>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27584" y="1124744"/>
            <a:ext cx="7992888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743908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처리완료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08482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미처</a:t>
            </a:r>
            <a:r>
              <a:rPr lang="ko-KR" altLang="en-US" sz="10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97822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접수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8688"/>
              </p:ext>
            </p:extLst>
          </p:nvPr>
        </p:nvGraphicFramePr>
        <p:xfrm>
          <a:off x="1069673" y="2132856"/>
          <a:ext cx="7554286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39"/>
                <a:gridCol w="726723"/>
                <a:gridCol w="726723"/>
                <a:gridCol w="726723"/>
                <a:gridCol w="575006"/>
                <a:gridCol w="726723"/>
                <a:gridCol w="710348"/>
                <a:gridCol w="878439"/>
                <a:gridCol w="726723"/>
                <a:gridCol w="878439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등록번호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게시판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ysClr val="windowText" lastClr="000000"/>
                          </a:solidFill>
                        </a:rPr>
                        <a:t>글번호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신고자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ysClr val="windowText" lastClr="000000"/>
                          </a:solidFill>
                        </a:rPr>
                        <a:t>신고사유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신고일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처리상태</a:t>
                      </a:r>
                      <a:endParaRPr lang="en-US" altLang="ko-KR" sz="1000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처리완료일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처리완료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</a:rPr>
                        <a:t>처리완료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36296" y="1804476"/>
            <a:ext cx="13681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00192" y="1804476"/>
            <a:ext cx="86409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등록번호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6876256" y="1850660"/>
            <a:ext cx="216024" cy="16924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7504" y="99692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header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1316" y="6309320"/>
            <a:ext cx="8928992" cy="4489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footer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586017"/>
            <a:ext cx="392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전체 정보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신고접수 현황  </a:t>
            </a:r>
            <a:r>
              <a:rPr lang="en-US" altLang="ko-KR" sz="1200" dirty="0" smtClean="0"/>
              <a:t>*</a:t>
            </a:r>
            <a:r>
              <a:rPr lang="ko-KR" altLang="en-US" sz="1200" dirty="0" smtClean="0"/>
              <a:t>회원관리  </a:t>
            </a:r>
            <a:r>
              <a:rPr lang="en-US" altLang="ko-KR" sz="1200" dirty="0" smtClean="0"/>
              <a:t>*Data </a:t>
            </a:r>
            <a:r>
              <a:rPr lang="ko-KR" altLang="en-US" sz="1200" dirty="0" smtClean="0"/>
              <a:t>관리</a:t>
            </a:r>
            <a:endParaRPr lang="en-US" altLang="ko-KR" sz="12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36417"/>
            <a:ext cx="1152128" cy="376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</a:rPr>
              <a:t>회원 관리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1052736"/>
            <a:ext cx="7776864" cy="4823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21408" y="1626161"/>
            <a:ext cx="1080120" cy="230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1640" y="1626161"/>
            <a:ext cx="1080120" cy="2308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 현황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8979" y="1124744"/>
            <a:ext cx="252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회원 관리</a:t>
            </a:r>
            <a:endParaRPr lang="ko-KR" altLang="en-US" sz="11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403648" y="3742463"/>
            <a:ext cx="3600400" cy="1558745"/>
            <a:chOff x="673124" y="5006987"/>
            <a:chExt cx="2804500" cy="1034133"/>
          </a:xfrm>
        </p:grpSpPr>
        <p:graphicFrame>
          <p:nvGraphicFramePr>
            <p:cNvPr id="20" name="차트 19"/>
            <p:cNvGraphicFramePr/>
            <p:nvPr>
              <p:extLst>
                <p:ext uri="{D42A27DB-BD31-4B8C-83A1-F6EECF244321}">
                  <p14:modId xmlns:p14="http://schemas.microsoft.com/office/powerpoint/2010/main" val="4160549232"/>
                </p:ext>
              </p:extLst>
            </p:nvPr>
          </p:nvGraphicFramePr>
          <p:xfrm>
            <a:off x="673124" y="5006987"/>
            <a:ext cx="2804500" cy="10341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890878" y="5166325"/>
              <a:ext cx="1800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방문자수 </a:t>
              </a:r>
              <a:r>
                <a:rPr lang="en-US" altLang="ko-KR" sz="900" dirty="0" smtClean="0"/>
                <a:t>trend chart</a:t>
              </a:r>
              <a:endParaRPr lang="ko-KR" altLang="en-US" sz="900" dirty="0"/>
            </a:p>
          </p:txBody>
        </p:sp>
      </p:grp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538964841"/>
              </p:ext>
            </p:extLst>
          </p:nvPr>
        </p:nvGraphicFramePr>
        <p:xfrm>
          <a:off x="5076056" y="3717032"/>
          <a:ext cx="3552056" cy="158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547664" y="2070283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회원 현황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r>
              <a:rPr lang="ko-KR" altLang="en-US" sz="1100" b="1" dirty="0" smtClean="0"/>
              <a:t>금일 방문자 수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r>
              <a:rPr lang="ko-KR" altLang="en-US" sz="1100" b="1" dirty="0" smtClean="0"/>
              <a:t>누적 방문자 수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endParaRPr lang="en-US" altLang="ko-KR" sz="1100" b="1" dirty="0"/>
          </a:p>
          <a:p>
            <a:pPr marL="228600" indent="-228600">
              <a:buAutoNum type="arabicPeriod"/>
            </a:pPr>
            <a:r>
              <a:rPr lang="ko-KR" altLang="en-US" sz="1100" b="1" dirty="0" smtClean="0"/>
              <a:t>신규 가입자 수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r>
              <a:rPr lang="ko-KR" altLang="en-US" sz="1100" b="1" dirty="0" smtClean="0"/>
              <a:t>금일 </a:t>
            </a:r>
            <a:r>
              <a:rPr lang="ko-KR" altLang="en-US" sz="1100" b="1" dirty="0" err="1" smtClean="0"/>
              <a:t>접속자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로그인</a:t>
            </a:r>
            <a:r>
              <a:rPr lang="en-US" altLang="ko-KR" sz="1100" b="1" dirty="0" smtClean="0"/>
              <a:t>)</a:t>
            </a:r>
            <a:r>
              <a:rPr lang="ko-KR" altLang="en-US" sz="1100" b="1" dirty="0" smtClean="0"/>
              <a:t>수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r>
              <a:rPr lang="ko-KR" altLang="en-US" sz="1100" b="1" dirty="0" smtClean="0"/>
              <a:t>누적 가입자수</a:t>
            </a:r>
            <a:endParaRPr lang="en-US" altLang="ko-KR" sz="1100" b="1" dirty="0" smtClean="0"/>
          </a:p>
          <a:p>
            <a:pPr marL="228600" indent="-228600">
              <a:buAutoNum type="arabicPeriod"/>
            </a:pP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4900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1061</Words>
  <Application>Microsoft Office PowerPoint</Application>
  <PresentationFormat>화면 슬라이드 쇼(4:3)</PresentationFormat>
  <Paragraphs>328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hong</cp:lastModifiedBy>
  <cp:revision>65</cp:revision>
  <dcterms:created xsi:type="dcterms:W3CDTF">2020-06-19T01:06:01Z</dcterms:created>
  <dcterms:modified xsi:type="dcterms:W3CDTF">2020-06-26T02:01:01Z</dcterms:modified>
</cp:coreProperties>
</file>