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F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022D-519A-4CD6-99D3-23FD7668B2FE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418576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Q&amp;A </a:t>
            </a:r>
            <a:r>
              <a:rPr lang="ko-KR" altLang="en-US" sz="800" dirty="0" smtClean="0"/>
              <a:t>게시판 검색을 위한 입력 창이다</a:t>
            </a:r>
            <a:endParaRPr lang="en-US" altLang="ko-KR" sz="800" dirty="0" smtClean="0"/>
          </a:p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질문 유형을 누르면 질문 유형에 있는 내용이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구성 되는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뎁스 구조이다</a:t>
            </a:r>
            <a:endParaRPr lang="en-US" altLang="ko-KR" sz="800" dirty="0" smtClean="0"/>
          </a:p>
          <a:p>
            <a:r>
              <a:rPr lang="en-US" altLang="ko-KR" sz="800" dirty="0" smtClean="0"/>
              <a:t>3. </a:t>
            </a:r>
            <a:r>
              <a:rPr lang="ko-KR" altLang="en-US" sz="800" dirty="0" smtClean="0"/>
              <a:t>클릭시 검색창에 입력된 내용을 조회하는     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버튼이다</a:t>
            </a:r>
            <a:endParaRPr lang="en-US" altLang="ko-KR" sz="800" dirty="0" smtClean="0"/>
          </a:p>
          <a:p>
            <a:r>
              <a:rPr lang="en-US" altLang="ko-KR" sz="800" dirty="0" smtClean="0"/>
              <a:t>4. </a:t>
            </a:r>
            <a:r>
              <a:rPr lang="ko-KR" altLang="en-US" sz="800" dirty="0" smtClean="0"/>
              <a:t>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유형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공개여부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조회건수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작성자</a:t>
            </a:r>
            <a:r>
              <a:rPr lang="en-US" altLang="ko-KR" sz="800" dirty="0" smtClean="0"/>
              <a:t>, </a:t>
            </a:r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등록일자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답변상태 순으로 게시 글에 관한 </a:t>
            </a:r>
            <a:endParaRPr lang="en-US" altLang="ko-KR" sz="800" dirty="0" smtClean="0"/>
          </a:p>
          <a:p>
            <a:r>
              <a:rPr lang="ko-KR" altLang="en-US" sz="800" dirty="0" smtClean="0"/>
              <a:t>   정보가 나열 된다</a:t>
            </a:r>
            <a:endParaRPr lang="en-US" altLang="ko-KR" sz="800" dirty="0" smtClean="0"/>
          </a:p>
          <a:p>
            <a:r>
              <a:rPr lang="en-US" altLang="ko-KR" sz="800" dirty="0" smtClean="0"/>
              <a:t>5. </a:t>
            </a:r>
            <a:r>
              <a:rPr lang="ko-KR" altLang="en-US" sz="800" dirty="0" smtClean="0"/>
              <a:t>제목 내용을 누르면 상세 조회 페이지로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이동한다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본인이 쓴 글이 아닐 시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   A </a:t>
            </a:r>
            <a:r>
              <a:rPr lang="ko-KR" altLang="en-US" sz="800" dirty="0" smtClean="0"/>
              <a:t>팝업 메세지가 뜬다</a:t>
            </a:r>
            <a:endParaRPr lang="en-US" altLang="ko-KR" sz="800" dirty="0" smtClean="0"/>
          </a:p>
          <a:p>
            <a:r>
              <a:rPr lang="en-US" altLang="ko-KR" sz="800" dirty="0" smtClean="0"/>
              <a:t>6. </a:t>
            </a:r>
            <a:r>
              <a:rPr lang="ko-KR" altLang="en-US" sz="800" dirty="0" smtClean="0"/>
              <a:t>답변 내용을 누르면 상세 조회가 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본인이 쓴 글이 아닐 시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   A </a:t>
            </a:r>
            <a:r>
              <a:rPr lang="ko-KR" altLang="en-US" sz="800" dirty="0" smtClean="0"/>
              <a:t>팝업 메세지가 뜬다</a:t>
            </a:r>
            <a:endParaRPr lang="en-US" altLang="ko-KR" sz="800" dirty="0" smtClean="0"/>
          </a:p>
          <a:p>
            <a:pPr marL="228600" indent="-228600"/>
            <a:r>
              <a:rPr lang="en-US" altLang="ko-KR" sz="800" dirty="0" smtClean="0"/>
              <a:t>7. </a:t>
            </a:r>
            <a:r>
              <a:rPr lang="ko-KR" altLang="en-US" sz="800" dirty="0" smtClean="0"/>
              <a:t>관리자 만 삭제 버튼이 보이고</a:t>
            </a:r>
            <a:r>
              <a:rPr lang="en-US" altLang="ko-KR" sz="800" dirty="0" smtClean="0"/>
              <a:t>, </a:t>
            </a:r>
          </a:p>
          <a:p>
            <a:pPr marL="228600" indent="-228600"/>
            <a:r>
              <a:rPr lang="en-US" altLang="ko-KR" sz="800" dirty="0" smtClean="0"/>
              <a:t>   </a:t>
            </a:r>
            <a:r>
              <a:rPr lang="ko-KR" altLang="en-US" sz="800" dirty="0" smtClean="0"/>
              <a:t>클릭시 답변이 삭제 된다</a:t>
            </a:r>
            <a:endParaRPr lang="en-US" altLang="ko-KR" sz="800" dirty="0" smtClean="0"/>
          </a:p>
          <a:p>
            <a:r>
              <a:rPr lang="en-US" altLang="ko-KR" sz="800" dirty="0" smtClean="0"/>
              <a:t>8. </a:t>
            </a:r>
            <a:r>
              <a:rPr lang="ko-KR" altLang="en-US" sz="800" dirty="0" smtClean="0"/>
              <a:t>클릭시 게시물 입력페이지로 이동한다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비회원은 </a:t>
            </a:r>
            <a:r>
              <a:rPr lang="en-US" altLang="ko-KR" sz="800" dirty="0" smtClean="0"/>
              <a:t>B </a:t>
            </a:r>
            <a:r>
              <a:rPr lang="ko-KR" altLang="en-US" sz="800" dirty="0" smtClean="0"/>
              <a:t>팝업 메세지가 뜬다</a:t>
            </a:r>
            <a:r>
              <a:rPr lang="en-US" altLang="ko-KR" sz="800" dirty="0" smtClean="0"/>
              <a:t>.</a:t>
            </a:r>
          </a:p>
          <a:p>
            <a:r>
              <a:rPr lang="en-US" altLang="ko-KR" sz="800" dirty="0" smtClean="0"/>
              <a:t>9. </a:t>
            </a:r>
            <a:r>
              <a:rPr lang="ko-KR" altLang="en-US" sz="800" dirty="0" smtClean="0"/>
              <a:t>일반게시글은 한페이지당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개씩 작성되며  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이를 초과시 다음 페이지에 작성된다</a:t>
            </a:r>
            <a:r>
              <a:rPr lang="en-US" altLang="ko-KR" sz="800" dirty="0" smtClean="0"/>
              <a:t>             </a:t>
            </a:r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순서는 최신순으로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페이지 상단에 배치된다</a:t>
            </a:r>
            <a:endParaRPr lang="en-US" altLang="ko-KR" sz="800" dirty="0" smtClean="0"/>
          </a:p>
          <a:p>
            <a:r>
              <a:rPr lang="en-US" altLang="ko-KR" sz="800" dirty="0" smtClean="0"/>
              <a:t>10. </a:t>
            </a:r>
            <a:r>
              <a:rPr lang="ko-KR" altLang="en-US" sz="800" dirty="0" smtClean="0"/>
              <a:t>총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개의 페이지 번호를 볼 수 있으며</a:t>
            </a:r>
            <a:endParaRPr lang="en-US" altLang="ko-KR" sz="800" dirty="0" smtClean="0"/>
          </a:p>
          <a:p>
            <a:r>
              <a:rPr lang="ko-KR" altLang="en-US" sz="800" dirty="0" smtClean="0"/>
              <a:t>     현재 페이지는 파란색으로 표시된다</a:t>
            </a:r>
            <a:endParaRPr lang="en-US" altLang="ko-KR" sz="800" dirty="0" smtClean="0"/>
          </a:p>
          <a:p>
            <a:r>
              <a:rPr lang="ko-KR" altLang="en-US" sz="800" dirty="0" smtClean="0"/>
              <a:t>     화살표를 누르면 다음 번호의 페이지를 </a:t>
            </a:r>
            <a:endParaRPr lang="en-US" altLang="ko-KR" sz="800" dirty="0" smtClean="0"/>
          </a:p>
          <a:p>
            <a:r>
              <a:rPr lang="en-US" altLang="ko-KR" sz="800" dirty="0" smtClean="0"/>
              <a:t>     </a:t>
            </a:r>
            <a:r>
              <a:rPr lang="ko-KR" altLang="en-US" sz="800" dirty="0" smtClean="0"/>
              <a:t>볼 수 있고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번호를 누르면 해당 번호의 </a:t>
            </a:r>
            <a:endParaRPr lang="en-US" altLang="ko-KR" sz="800" dirty="0" smtClean="0"/>
          </a:p>
          <a:p>
            <a:r>
              <a:rPr lang="en-US" altLang="ko-KR" sz="800" dirty="0" smtClean="0"/>
              <a:t>     </a:t>
            </a:r>
            <a:r>
              <a:rPr lang="ko-KR" altLang="en-US" sz="800" dirty="0" smtClean="0"/>
              <a:t>페이지를 볼 수 있다</a:t>
            </a:r>
          </a:p>
          <a:p>
            <a:endParaRPr lang="ko-KR" altLang="en-US" sz="900" dirty="0" smtClean="0"/>
          </a:p>
          <a:p>
            <a:endParaRPr lang="ko-KR" altLang="en-US" sz="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748" y="933450"/>
            <a:ext cx="5264944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367419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353631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946063" y="365965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053469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67419" y="34024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946063" y="423115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346341" y="470740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346341" y="527708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67419" y="52312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8516" y="2519364"/>
            <a:ext cx="1423855" cy="1090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" name="그룹 22"/>
          <p:cNvGrpSpPr/>
          <p:nvPr/>
        </p:nvGrpSpPr>
        <p:grpSpPr>
          <a:xfrm>
            <a:off x="1678783" y="5488459"/>
            <a:ext cx="437940" cy="453082"/>
            <a:chOff x="2238375" y="5488459"/>
            <a:chExt cx="583920" cy="453082"/>
          </a:xfrm>
        </p:grpSpPr>
        <p:sp>
          <p:nvSpPr>
            <p:cNvPr id="21" name="타원 20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8375" y="5534025"/>
              <a:ext cx="58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2797" y="3848101"/>
            <a:ext cx="1514700" cy="96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5218025" y="3669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36369" y="5038725"/>
            <a:ext cx="1514700" cy="927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타원 23"/>
          <p:cNvSpPr/>
          <p:nvPr/>
        </p:nvSpPr>
        <p:spPr>
          <a:xfrm>
            <a:off x="5218025" y="48502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6781801" y="4848252"/>
          <a:ext cx="2158313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3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2507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qnalist.do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qnasearch.do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qnamanagedetail.do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4435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controller.QnalistController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controller.QnasearchController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controller.QnamanagedetailController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5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/view/</a:t>
                      </a:r>
                      <a:r>
                        <a:rPr lang="en-US" altLang="ko-KR" sz="1000" dirty="0" err="1" smtClean="0"/>
                        <a:t>cs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dirty="0" smtClean="0"/>
                        <a:t>/qnalist.jsp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변경 성공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1464881"/>
              </p:ext>
            </p:extLst>
          </p:nvPr>
        </p:nvGraphicFramePr>
        <p:xfrm>
          <a:off x="6781801" y="4845390"/>
          <a:ext cx="2158313" cy="1798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pwSuccess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pwSuccess.jsp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5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18800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49508" y="928671"/>
            <a:ext cx="223733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900" dirty="0" smtClean="0"/>
              <a:t>비밀번호 완료 후 보여주는 페이지</a:t>
            </a: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버튼을 누르면 로그인 페이지로 이동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버튼을 누르면 아이디 찾기 페이지로 이동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sp>
        <p:nvSpPr>
          <p:cNvPr id="7" name="직사각형 6"/>
          <p:cNvSpPr/>
          <p:nvPr/>
        </p:nvSpPr>
        <p:spPr>
          <a:xfrm>
            <a:off x="714347" y="378619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/loginFrm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loginFrm.jsp</a:t>
            </a:r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rot="5400000" flipH="1" flipV="1">
            <a:off x="1863469" y="3220800"/>
            <a:ext cx="130648" cy="1000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2428860" y="342900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14347" y="5286388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/idFindFrm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idFindFrm.jsp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새창으로 열기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" name="직선 화살표 연결선 10"/>
          <p:cNvCxnSpPr>
            <a:stCxn id="10" idx="0"/>
            <a:endCxn id="12" idx="4"/>
          </p:cNvCxnSpPr>
          <p:nvPr/>
        </p:nvCxnSpPr>
        <p:spPr>
          <a:xfrm rot="5400000" flipH="1" flipV="1">
            <a:off x="1561626" y="4249249"/>
            <a:ext cx="904240" cy="1170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428860" y="392906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ong\Desktop\s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42913" y="-319088"/>
            <a:ext cx="10029826" cy="7496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1464881"/>
              </p:ext>
            </p:extLst>
          </p:nvPr>
        </p:nvGraphicFramePr>
        <p:xfrm>
          <a:off x="6786578" y="4692990"/>
          <a:ext cx="2158313" cy="1950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/joinFrm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/joinProc</a:t>
                      </a:r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JoinController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joinFrm.jsp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749508" y="928671"/>
            <a:ext cx="2237330" cy="427809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800" dirty="0" smtClean="0"/>
              <a:t>폼 양식에 맞추어 아이디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비밀번호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비밀번호 확인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닉네임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생년월일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성별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선호팀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이메일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인증번호를 입력한다</a:t>
            </a:r>
            <a:endParaRPr lang="en-US" altLang="ko-KR" sz="800" dirty="0" smtClean="0"/>
          </a:p>
          <a:p>
            <a:pPr marL="228600" indent="-228600">
              <a:buAutoNum type="arabicPeriod" startAt="2"/>
            </a:pPr>
            <a:r>
              <a:rPr lang="ko-KR" altLang="en-US" sz="900" dirty="0" smtClean="0"/>
              <a:t>버튼을 누르면 데이터에 저장된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</a:t>
            </a:r>
            <a:r>
              <a:rPr lang="en-US" altLang="ko-KR" sz="900" dirty="0" smtClean="0"/>
              <a:t>     </a:t>
            </a:r>
            <a:r>
              <a:rPr lang="ko-KR" altLang="en-US" sz="900" dirty="0" smtClean="0"/>
              <a:t>아이디와 아이디 중복여부를 체크한다 </a:t>
            </a:r>
            <a:r>
              <a:rPr lang="en-US" altLang="ko-KR" sz="900" dirty="0" smtClean="0"/>
              <a:t>. </a:t>
            </a:r>
            <a:endParaRPr lang="en-US" altLang="ko-KR" sz="900" dirty="0" smtClean="0"/>
          </a:p>
          <a:p>
            <a:r>
              <a:rPr lang="en-US" altLang="ko-KR" sz="900" dirty="0" smtClean="0"/>
              <a:t>2-A. </a:t>
            </a:r>
            <a:r>
              <a:rPr lang="ko-KR" altLang="en-US" sz="900" dirty="0" smtClean="0"/>
              <a:t>중복되는 아이디 일시</a:t>
            </a:r>
            <a:r>
              <a:rPr lang="en-US" altLang="ko-KR" sz="900" dirty="0" smtClean="0"/>
              <a:t> </a:t>
            </a:r>
          </a:p>
          <a:p>
            <a:r>
              <a:rPr lang="en-US" altLang="ko-KR" sz="900" dirty="0" smtClean="0"/>
              <a:t>       “</a:t>
            </a:r>
            <a:r>
              <a:rPr lang="ko-KR" altLang="en-US" sz="900" dirty="0" smtClean="0"/>
              <a:t>중복되는 아이디입니다</a:t>
            </a:r>
            <a:r>
              <a:rPr lang="en-US" altLang="ko-KR" sz="900" dirty="0" smtClean="0"/>
              <a:t>.” </a:t>
            </a:r>
            <a:r>
              <a:rPr lang="ko-KR" altLang="en-US" sz="900" dirty="0" smtClean="0"/>
              <a:t>라는</a:t>
            </a:r>
            <a:endParaRPr lang="en-US" altLang="ko-KR" sz="900" dirty="0" smtClean="0"/>
          </a:p>
          <a:p>
            <a:r>
              <a:rPr lang="en-US" altLang="ko-KR" sz="900" dirty="0" smtClean="0"/>
              <a:t>        </a:t>
            </a:r>
            <a:r>
              <a:rPr lang="ko-KR" altLang="en-US" sz="900" dirty="0" smtClean="0"/>
              <a:t>메세지가 뜬다</a:t>
            </a:r>
            <a:r>
              <a:rPr lang="en-US" altLang="ko-KR" sz="900" dirty="0" smtClean="0"/>
              <a:t>.</a:t>
            </a:r>
          </a:p>
          <a:p>
            <a:pPr marL="228600" indent="-228600">
              <a:buAutoNum type="arabicPeriod" startAt="3"/>
            </a:pPr>
            <a:r>
              <a:rPr lang="ko-KR" altLang="en-US" sz="900" dirty="0" smtClean="0"/>
              <a:t>버튼을 누르면 비밀번호와 비밀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</a:t>
            </a:r>
            <a:r>
              <a:rPr lang="en-US" altLang="ko-KR" sz="900" dirty="0" smtClean="0"/>
              <a:t>     </a:t>
            </a:r>
            <a:r>
              <a:rPr lang="ko-KR" altLang="en-US" sz="900" dirty="0" smtClean="0"/>
              <a:t>번호 확인 란의 두 입력값이 일치하는 지 확인한다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두 입력값이 일치하지 않으면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en-US" altLang="ko-KR" sz="900" dirty="0" smtClean="0"/>
              <a:t>“</a:t>
            </a:r>
            <a:r>
              <a:rPr lang="ko-KR" altLang="en-US" sz="900" dirty="0" smtClean="0"/>
              <a:t>비밀번호가 일치 하지 않습니다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라는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메세지가  옆에 뜬다</a:t>
            </a:r>
            <a:endParaRPr lang="en-US" altLang="ko-KR" sz="900" dirty="0" smtClean="0"/>
          </a:p>
          <a:p>
            <a:pPr marL="228600" indent="-228600">
              <a:buAutoNum type="arabicPeriod" startAt="4"/>
            </a:pPr>
            <a:r>
              <a:rPr lang="ko-KR" altLang="en-US" sz="900" dirty="0" smtClean="0"/>
              <a:t>버튼을 누르면 이메일 주소로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</a:t>
            </a:r>
            <a:r>
              <a:rPr lang="en-US" altLang="ko-KR" sz="900" dirty="0" smtClean="0"/>
              <a:t>     </a:t>
            </a:r>
            <a:r>
              <a:rPr lang="ko-KR" altLang="en-US" sz="900" dirty="0" smtClean="0"/>
              <a:t>인증번호가 발송 된다</a:t>
            </a:r>
            <a:r>
              <a:rPr lang="en-US" altLang="ko-KR" sz="900" dirty="0" smtClean="0"/>
              <a:t>.</a:t>
            </a:r>
          </a:p>
          <a:p>
            <a:pPr marL="228600" indent="-228600">
              <a:buAutoNum type="arabicPeriod" startAt="5"/>
            </a:pPr>
            <a:r>
              <a:rPr lang="ko-KR" altLang="en-US" sz="900" dirty="0" smtClean="0"/>
              <a:t>버튼을 누르면 </a:t>
            </a:r>
            <a:r>
              <a:rPr lang="en-US" altLang="ko-KR" sz="900" dirty="0" smtClean="0"/>
              <a:t>hidden</a:t>
            </a:r>
            <a:r>
              <a:rPr lang="ko-KR" altLang="en-US" sz="900" dirty="0" smtClean="0"/>
              <a:t>처리된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인증번호와 비교를 통해 일치하는 지 확인한다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5-A. </a:t>
            </a:r>
            <a:r>
              <a:rPr lang="ko-KR" altLang="en-US" sz="900" dirty="0" smtClean="0"/>
              <a:t>일치여부에 따라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</a:t>
            </a:r>
            <a:r>
              <a:rPr lang="en-US" altLang="ko-KR" sz="900" dirty="0" smtClean="0"/>
              <a:t>      “</a:t>
            </a:r>
            <a:r>
              <a:rPr lang="ko-KR" altLang="en-US" sz="900" dirty="0" smtClean="0"/>
              <a:t>일차합니다</a:t>
            </a:r>
            <a:r>
              <a:rPr lang="en-US" altLang="ko-KR" sz="900" dirty="0" smtClean="0"/>
              <a:t>”,”</a:t>
            </a:r>
            <a:r>
              <a:rPr lang="ko-KR" altLang="en-US" sz="900" dirty="0" smtClean="0"/>
              <a:t>일치하지않습니다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 </a:t>
            </a:r>
            <a:r>
              <a:rPr lang="en-US" altLang="ko-KR" sz="900" dirty="0" smtClean="0"/>
              <a:t>       </a:t>
            </a:r>
            <a:r>
              <a:rPr lang="ko-KR" altLang="en-US" sz="900" dirty="0" smtClean="0"/>
              <a:t>라는 메세지가 뜬다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6.	</a:t>
            </a:r>
            <a:r>
              <a:rPr lang="ko-KR" altLang="en-US" sz="800" dirty="0" smtClean="0"/>
              <a:t>버튼을 </a:t>
            </a:r>
            <a:r>
              <a:rPr lang="ko-KR" altLang="en-US" sz="800" dirty="0" smtClean="0"/>
              <a:t>누르면 </a:t>
            </a:r>
            <a:r>
              <a:rPr lang="ko-KR" altLang="en-US" sz="800" dirty="0" smtClean="0"/>
              <a:t>입력된 </a:t>
            </a:r>
            <a:r>
              <a:rPr lang="ko-KR" altLang="en-US" sz="800" dirty="0" smtClean="0"/>
              <a:t>내용을 통해</a:t>
            </a:r>
          </a:p>
          <a:p>
            <a:pPr marL="228600" indent="-228600"/>
            <a:r>
              <a:rPr lang="ko-KR" altLang="en-US" sz="800" dirty="0" smtClean="0"/>
              <a:t>	</a:t>
            </a:r>
            <a:r>
              <a:rPr lang="ko-KR" altLang="en-US" sz="800" dirty="0" smtClean="0"/>
              <a:t>가입 </a:t>
            </a:r>
            <a:r>
              <a:rPr lang="ko-KR" altLang="en-US" sz="800" dirty="0" smtClean="0"/>
              <a:t>가능 여부를 확인하고</a:t>
            </a:r>
            <a:r>
              <a:rPr lang="en-US" altLang="ko-KR" sz="800" dirty="0" smtClean="0"/>
              <a:t>,</a:t>
            </a:r>
          </a:p>
          <a:p>
            <a:pPr marL="228600" indent="-228600"/>
            <a:r>
              <a:rPr lang="en-US" altLang="ko-KR" sz="800" dirty="0" smtClean="0"/>
              <a:t>	</a:t>
            </a:r>
            <a:r>
              <a:rPr lang="ko-KR" altLang="en-US" sz="800" dirty="0" smtClean="0"/>
              <a:t>가능 </a:t>
            </a:r>
            <a:r>
              <a:rPr lang="ko-KR" altLang="en-US" sz="800" dirty="0" smtClean="0"/>
              <a:t>시 가입되며</a:t>
            </a:r>
            <a:r>
              <a:rPr lang="en-US" altLang="ko-KR" sz="800" dirty="0" smtClean="0"/>
              <a:t>, </a:t>
            </a:r>
            <a:endParaRPr lang="en-US" altLang="ko-KR" sz="800" dirty="0" smtClean="0"/>
          </a:p>
          <a:p>
            <a:pPr marL="228600" indent="-228600"/>
            <a:r>
              <a:rPr lang="en-US" altLang="ko-KR" sz="800" dirty="0" smtClean="0"/>
              <a:t>	</a:t>
            </a:r>
            <a:r>
              <a:rPr lang="ko-KR" altLang="en-US" sz="800" dirty="0" smtClean="0"/>
              <a:t>가입 </a:t>
            </a:r>
            <a:r>
              <a:rPr lang="ko-KR" altLang="en-US" sz="800" dirty="0" smtClean="0"/>
              <a:t>후 회원가입 완료 </a:t>
            </a:r>
            <a:r>
              <a:rPr lang="ko-KR" altLang="en-US" sz="800" dirty="0" smtClean="0"/>
              <a:t>페이지로 </a:t>
            </a:r>
            <a:endParaRPr lang="en-US" altLang="ko-KR" sz="800" dirty="0" smtClean="0"/>
          </a:p>
          <a:p>
            <a:pPr marL="228600" indent="-228600"/>
            <a:r>
              <a:rPr lang="en-US" altLang="ko-KR" sz="800" dirty="0" smtClean="0"/>
              <a:t> </a:t>
            </a:r>
            <a:r>
              <a:rPr lang="en-US" altLang="ko-KR" sz="800" dirty="0" smtClean="0"/>
              <a:t>      </a:t>
            </a:r>
            <a:r>
              <a:rPr lang="ko-KR" altLang="en-US" sz="800" dirty="0" smtClean="0"/>
              <a:t>이동</a:t>
            </a:r>
            <a:endParaRPr lang="ko-KR" altLang="en-US" sz="8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sp>
        <p:nvSpPr>
          <p:cNvPr id="25" name="직사각형 24"/>
          <p:cNvSpPr/>
          <p:nvPr/>
        </p:nvSpPr>
        <p:spPr>
          <a:xfrm>
            <a:off x="3428992" y="1000108"/>
            <a:ext cx="1071570" cy="85725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/idChk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=mid</a:t>
            </a:r>
          </a:p>
        </p:txBody>
      </p:sp>
      <p:pic>
        <p:nvPicPr>
          <p:cNvPr id="31" name="Picture 3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28802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타원 8"/>
          <p:cNvSpPr/>
          <p:nvPr/>
        </p:nvSpPr>
        <p:spPr>
          <a:xfrm>
            <a:off x="5286380" y="200024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03824" y="276160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85720" y="3000372"/>
            <a:ext cx="1714512" cy="1323377"/>
            <a:chOff x="285720" y="3000372"/>
            <a:chExt cx="1714512" cy="1323377"/>
          </a:xfrm>
        </p:grpSpPr>
        <p:grpSp>
          <p:nvGrpSpPr>
            <p:cNvPr id="20" name="그룹 19"/>
            <p:cNvGrpSpPr/>
            <p:nvPr/>
          </p:nvGrpSpPr>
          <p:grpSpPr>
            <a:xfrm>
              <a:off x="428596" y="3357562"/>
              <a:ext cx="1514700" cy="966187"/>
              <a:chOff x="428596" y="3357562"/>
              <a:chExt cx="1514700" cy="966187"/>
            </a:xfrm>
          </p:grpSpPr>
          <p:pic>
            <p:nvPicPr>
              <p:cNvPr id="17" name="Picture 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8596" y="3357562"/>
                <a:ext cx="1514700" cy="9661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500034" y="3643314"/>
                <a:ext cx="1357322" cy="2143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타원 17"/>
            <p:cNvSpPr/>
            <p:nvPr/>
          </p:nvSpPr>
          <p:spPr>
            <a:xfrm>
              <a:off x="285720" y="3000372"/>
              <a:ext cx="33981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732" y="3611407"/>
              <a:ext cx="1590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“</a:t>
              </a:r>
              <a:r>
                <a:rPr lang="ko-KR" altLang="en-US" sz="1000" dirty="0" smtClean="0"/>
                <a:t>메시지 </a:t>
              </a:r>
              <a:r>
                <a:rPr lang="en-US" altLang="ko-KR" sz="1000" dirty="0" smtClean="0"/>
                <a:t>–</a:t>
              </a:r>
              <a:r>
                <a:rPr lang="ko-KR" altLang="en-US" sz="1000" dirty="0" smtClean="0"/>
                <a:t>화면설명 참조</a:t>
              </a:r>
              <a:r>
                <a:rPr lang="en-US" altLang="ko-KR" sz="1000" dirty="0" smtClean="0"/>
                <a:t>”</a:t>
              </a:r>
              <a:endParaRPr lang="ko-KR" altLang="en-US" sz="1000" dirty="0"/>
            </a:p>
          </p:txBody>
        </p:sp>
      </p:grpSp>
      <p:cxnSp>
        <p:nvCxnSpPr>
          <p:cNvPr id="28" name="직선 화살표 연결선 27"/>
          <p:cNvCxnSpPr>
            <a:stCxn id="25" idx="2"/>
            <a:endCxn id="9" idx="1"/>
          </p:cNvCxnSpPr>
          <p:nvPr/>
        </p:nvCxnSpPr>
        <p:spPr>
          <a:xfrm rot="16200000" flipH="1">
            <a:off x="4545846" y="1276294"/>
            <a:ext cx="209228" cy="1371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143504" y="521495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/mailAuth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=memail ,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발송된 인증번호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=authNo(hidden)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056315"/>
            <a:ext cx="714380" cy="30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타원 14"/>
          <p:cNvSpPr/>
          <p:nvPr/>
        </p:nvSpPr>
        <p:spPr>
          <a:xfrm>
            <a:off x="5072066" y="371475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stCxn id="33" idx="0"/>
            <a:endCxn id="15" idx="5"/>
          </p:cNvCxnSpPr>
          <p:nvPr/>
        </p:nvCxnSpPr>
        <p:spPr>
          <a:xfrm rot="16200000" flipV="1">
            <a:off x="5053265" y="4410331"/>
            <a:ext cx="1113468" cy="49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4572000" y="4357694"/>
            <a:ext cx="642942" cy="285752"/>
          </a:xfrm>
          <a:prstGeom prst="roundRect">
            <a:avLst/>
          </a:prstGeom>
          <a:solidFill>
            <a:srgbClr val="009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인증번호확인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2143108" y="2285992"/>
            <a:ext cx="2428892" cy="2357454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928794" y="207167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072066" y="447611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643306" y="521495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/mailAuthChk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입력한 인증번호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 GetAuthNo</a:t>
            </a:r>
          </a:p>
        </p:txBody>
      </p:sp>
      <p:cxnSp>
        <p:nvCxnSpPr>
          <p:cNvPr id="39" name="직선 화살표 연결선 38"/>
          <p:cNvCxnSpPr>
            <a:stCxn id="38" idx="0"/>
            <a:endCxn id="16" idx="3"/>
          </p:cNvCxnSpPr>
          <p:nvPr/>
        </p:nvCxnSpPr>
        <p:spPr>
          <a:xfrm rot="5400000" flipH="1" flipV="1">
            <a:off x="4563706" y="4656826"/>
            <a:ext cx="352104" cy="764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2143108" y="464344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14282" y="5214950"/>
            <a:ext cx="2928958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joinProc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=mid /</a:t>
            </a:r>
            <a:r>
              <a:rPr lang="ko-KR" altLang="en-US" sz="1000" dirty="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dirty="0" smtClean="0">
                <a:solidFill>
                  <a:schemeClr val="tx1"/>
                </a:solidFill>
              </a:rPr>
              <a:t>=mpw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r>
              <a:rPr lang="en-US" altLang="ko-KR" sz="1000" dirty="0" smtClean="0">
                <a:solidFill>
                  <a:schemeClr val="tx1"/>
                </a:solidFill>
              </a:rPr>
              <a:t>=mname/</a:t>
            </a:r>
            <a:r>
              <a:rPr lang="ko-KR" altLang="en-US" sz="1000" dirty="0" smtClean="0">
                <a:solidFill>
                  <a:schemeClr val="tx1"/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tx1"/>
                </a:solidFill>
              </a:rPr>
              <a:t>=mbd/</a:t>
            </a:r>
            <a:r>
              <a:rPr lang="ko-KR" altLang="en-US" sz="1000" dirty="0" smtClean="0">
                <a:solidFill>
                  <a:schemeClr val="tx1"/>
                </a:solidFill>
              </a:rPr>
              <a:t>성별 </a:t>
            </a:r>
            <a:r>
              <a:rPr lang="en-US" altLang="ko-KR" sz="1000" dirty="0" smtClean="0">
                <a:solidFill>
                  <a:schemeClr val="tx1"/>
                </a:solidFill>
              </a:rPr>
              <a:t>mgender/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선호팀</a:t>
            </a:r>
            <a:r>
              <a:rPr lang="en-US" altLang="ko-KR" sz="1000" dirty="0" smtClean="0">
                <a:solidFill>
                  <a:schemeClr val="tx1"/>
                </a:solidFill>
              </a:rPr>
              <a:t>=mfteam/</a:t>
            </a:r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=memail 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 View: joinSuccess.jsp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stCxn id="42" idx="0"/>
          </p:cNvCxnSpPr>
          <p:nvPr/>
        </p:nvCxnSpPr>
        <p:spPr>
          <a:xfrm rot="5400000" flipH="1" flipV="1">
            <a:off x="1795487" y="4817566"/>
            <a:ext cx="280659" cy="514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성공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1464881"/>
              </p:ext>
            </p:extLst>
          </p:nvPr>
        </p:nvGraphicFramePr>
        <p:xfrm>
          <a:off x="6781801" y="4786322"/>
          <a:ext cx="2158313" cy="1798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/joinSuccess</a:t>
                      </a:r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JoinController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joinSuccess.jsp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29600"/>
            <a:ext cx="5878800" cy="362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2571736" y="342900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49508" y="928671"/>
            <a:ext cx="2237330" cy="7848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900" dirty="0" smtClean="0"/>
              <a:t>회원가입 완료 후 보여주는 페이지</a:t>
            </a: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1. </a:t>
            </a:r>
            <a:r>
              <a:rPr lang="ko-KR" altLang="en-US" sz="900" dirty="0" smtClean="0"/>
              <a:t>버튼을 누르면 로그인 페이지로 이동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sp>
        <p:nvSpPr>
          <p:cNvPr id="9" name="직사각형 8"/>
          <p:cNvSpPr/>
          <p:nvPr/>
        </p:nvSpPr>
        <p:spPr>
          <a:xfrm>
            <a:off x="857224" y="378619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/loginFrm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loginFrm.jsp</a:t>
            </a:r>
          </a:p>
        </p:txBody>
      </p:sp>
      <p:cxnSp>
        <p:nvCxnSpPr>
          <p:cNvPr id="10" name="직선 화살표 연결선 9"/>
          <p:cNvCxnSpPr>
            <a:stCxn id="9" idx="0"/>
            <a:endCxn id="6" idx="2"/>
          </p:cNvCxnSpPr>
          <p:nvPr/>
        </p:nvCxnSpPr>
        <p:spPr>
          <a:xfrm rot="5400000" flipH="1" flipV="1">
            <a:off x="2006346" y="3220800"/>
            <a:ext cx="130649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1464881"/>
              </p:ext>
            </p:extLst>
          </p:nvPr>
        </p:nvGraphicFramePr>
        <p:xfrm>
          <a:off x="6781801" y="4845390"/>
          <a:ext cx="2158313" cy="1798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/loginFrm</a:t>
                      </a:r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loginFrm.jsp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6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29600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9508" y="928671"/>
            <a:ext cx="2237330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/>
              <a:t>양식에 맞춰 아이디와 비밀번호를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입력한다</a:t>
            </a:r>
            <a:r>
              <a:rPr lang="en-US" altLang="ko-KR" sz="900" dirty="0" smtClean="0"/>
              <a:t>.,</a:t>
            </a:r>
          </a:p>
          <a:p>
            <a:pPr marL="228600" indent="-228600"/>
            <a:r>
              <a:rPr lang="en-US" altLang="ko-KR" sz="900" dirty="0" smtClean="0"/>
              <a:t>2. </a:t>
            </a:r>
            <a:r>
              <a:rPr lang="ko-KR" altLang="en-US" sz="900" dirty="0" smtClean="0"/>
              <a:t>버튼을 누르면 데이터에 저장된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</a:t>
            </a:r>
            <a:r>
              <a:rPr lang="en-US" altLang="ko-KR" sz="900" dirty="0" smtClean="0"/>
              <a:t>   </a:t>
            </a:r>
            <a:r>
              <a:rPr lang="ko-KR" altLang="en-US" sz="900" dirty="0" smtClean="0"/>
              <a:t>아이디와 비밀번호와 일치하는 지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</a:t>
            </a:r>
            <a:r>
              <a:rPr lang="en-US" altLang="ko-KR" sz="900" dirty="0" smtClean="0"/>
              <a:t>    </a:t>
            </a:r>
            <a:r>
              <a:rPr lang="ko-KR" altLang="en-US" sz="900" dirty="0" smtClean="0"/>
              <a:t>확인 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일치 할 시 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로그인완료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</a:t>
            </a:r>
            <a:r>
              <a:rPr lang="en-US" altLang="ko-KR" sz="900" dirty="0" smtClean="0"/>
              <a:t>    </a:t>
            </a:r>
            <a:r>
              <a:rPr lang="ko-KR" altLang="en-US" sz="900" dirty="0" smtClean="0"/>
              <a:t>로그인이 완료되면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</a:t>
            </a:r>
            <a:r>
              <a:rPr lang="en-US" altLang="ko-KR" sz="900" dirty="0" smtClean="0"/>
              <a:t>    </a:t>
            </a:r>
            <a:r>
              <a:rPr lang="ko-KR" altLang="en-US" sz="900" dirty="0" smtClean="0"/>
              <a:t>세션에 아이디가 저장되며 메인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</a:t>
            </a:r>
            <a:r>
              <a:rPr lang="en-US" altLang="ko-KR" sz="900" dirty="0" smtClean="0"/>
              <a:t>    </a:t>
            </a:r>
            <a:r>
              <a:rPr lang="ko-KR" altLang="en-US" sz="900" dirty="0" smtClean="0"/>
              <a:t>화면으로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이동한다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3. </a:t>
            </a:r>
            <a:r>
              <a:rPr lang="ko-KR" altLang="en-US" sz="900" dirty="0" smtClean="0"/>
              <a:t>아이디 찾기 페이지로 이동한다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4. </a:t>
            </a:r>
            <a:r>
              <a:rPr lang="ko-KR" altLang="en-US" sz="900" dirty="0" smtClean="0"/>
              <a:t>비밀번호 찾기 페이지로 이동한다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5. </a:t>
            </a:r>
            <a:r>
              <a:rPr lang="ko-KR" altLang="en-US" sz="900" dirty="0" smtClean="0"/>
              <a:t>회원가입 페이지로 이동한다</a:t>
            </a: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sp>
        <p:nvSpPr>
          <p:cNvPr id="8" name="직사각형 7"/>
          <p:cNvSpPr/>
          <p:nvPr/>
        </p:nvSpPr>
        <p:spPr>
          <a:xfrm>
            <a:off x="2571736" y="3000372"/>
            <a:ext cx="1500198" cy="78581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357422" y="264318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143108" y="357187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714612" y="428625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428992" y="428625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017874" y="428625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8596" y="3857628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/loginProc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=mid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dirty="0" smtClean="0">
                <a:solidFill>
                  <a:schemeClr val="tx1"/>
                </a:solidFill>
              </a:rPr>
              <a:t>=</a:t>
            </a:r>
            <a:r>
              <a:rPr lang="en-US" altLang="ko-KR" sz="1000" dirty="0" smtClean="0">
                <a:solidFill>
                  <a:schemeClr val="tx1"/>
                </a:solidFill>
              </a:rPr>
              <a:t>mpw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3.View: mainpage</a:t>
            </a:r>
          </a:p>
        </p:txBody>
      </p:sp>
      <p:cxnSp>
        <p:nvCxnSpPr>
          <p:cNvPr id="15" name="직선 화살표 연결선 14"/>
          <p:cNvCxnSpPr>
            <a:stCxn id="14" idx="0"/>
          </p:cNvCxnSpPr>
          <p:nvPr/>
        </p:nvCxnSpPr>
        <p:spPr>
          <a:xfrm rot="5400000" flipH="1" flipV="1">
            <a:off x="1577718" y="3292238"/>
            <a:ext cx="130649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571604" y="5286388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/idFindFrm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idFindFrm.jsp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새창으로 열기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7" name="직선 화살표 연결선 16"/>
          <p:cNvCxnSpPr>
            <a:stCxn id="16" idx="0"/>
            <a:endCxn id="11" idx="3"/>
          </p:cNvCxnSpPr>
          <p:nvPr/>
        </p:nvCxnSpPr>
        <p:spPr>
          <a:xfrm rot="5400000" flipH="1" flipV="1">
            <a:off x="2218479" y="4740491"/>
            <a:ext cx="613402" cy="478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071802" y="5286388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/pwFindFrm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pwFindFrm.jsp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새창으로 열기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9" idx="0"/>
            <a:endCxn id="12" idx="4"/>
          </p:cNvCxnSpPr>
          <p:nvPr/>
        </p:nvCxnSpPr>
        <p:spPr>
          <a:xfrm rot="16200000" flipV="1">
            <a:off x="3419015" y="4919221"/>
            <a:ext cx="547050" cy="187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572000" y="5286388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smtClean="0">
                <a:solidFill>
                  <a:prstClr val="black"/>
                </a:solidFill>
              </a:rPr>
              <a:t>joinFrm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</a:t>
            </a:r>
            <a:r>
              <a:rPr lang="en-US" altLang="ko-KR" sz="1000" dirty="0" smtClean="0">
                <a:solidFill>
                  <a:prstClr val="black"/>
                </a:solidFill>
              </a:rPr>
              <a:t>joinFrm</a:t>
            </a:r>
            <a:r>
              <a:rPr lang="en-US" altLang="ko-KR" sz="1000" dirty="0" smtClean="0">
                <a:solidFill>
                  <a:schemeClr val="tx1"/>
                </a:solidFill>
              </a:rPr>
              <a:t>.jsp</a:t>
            </a:r>
          </a:p>
        </p:txBody>
      </p:sp>
      <p:cxnSp>
        <p:nvCxnSpPr>
          <p:cNvPr id="24" name="직선 화살표 연결선 23"/>
          <p:cNvCxnSpPr>
            <a:stCxn id="22" idx="0"/>
            <a:endCxn id="13" idx="5"/>
          </p:cNvCxnSpPr>
          <p:nvPr/>
        </p:nvCxnSpPr>
        <p:spPr>
          <a:xfrm rot="16200000" flipV="1">
            <a:off x="4490450" y="4490458"/>
            <a:ext cx="613402" cy="978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1464881"/>
              </p:ext>
            </p:extLst>
          </p:nvPr>
        </p:nvGraphicFramePr>
        <p:xfrm>
          <a:off x="6781801" y="4621552"/>
          <a:ext cx="2158313" cy="1950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/idFindFrm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/idFindProc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idFindFrm.jsp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7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18800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85918" y="2857496"/>
            <a:ext cx="2286016" cy="100013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571604" y="250030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49508" y="928671"/>
            <a:ext cx="2237330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/>
              <a:t>양식에 맞춰 이름과 이메일을 입력한다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이름과 이메일이 데이터에 저장되어있는 정보와 일치하면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이메일 주소로 인증번호가 전송된다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2-A. </a:t>
            </a:r>
            <a:r>
              <a:rPr lang="ko-KR" altLang="en-US" sz="900" dirty="0" smtClean="0"/>
              <a:t>이름과 이메일 정보가 일치하지 않으면 </a:t>
            </a:r>
            <a:r>
              <a:rPr lang="en-US" altLang="ko-KR" sz="900" dirty="0" smtClean="0"/>
              <a:t>“</a:t>
            </a:r>
            <a:r>
              <a:rPr lang="ko-KR" altLang="en-US" sz="900" dirty="0" smtClean="0"/>
              <a:t>이름또는 이메일이 다릅니다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라는 메세지가 뜬다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3.    </a:t>
            </a:r>
            <a:r>
              <a:rPr lang="ko-KR" altLang="en-US" sz="900" dirty="0" smtClean="0"/>
              <a:t>버튼을 누르면 </a:t>
            </a:r>
            <a:r>
              <a:rPr lang="en-US" altLang="ko-KR" sz="900" dirty="0" smtClean="0"/>
              <a:t>hidden</a:t>
            </a:r>
            <a:r>
              <a:rPr lang="ko-KR" altLang="en-US" sz="900" dirty="0" smtClean="0"/>
              <a:t>처리된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	</a:t>
            </a:r>
            <a:r>
              <a:rPr lang="ko-KR" altLang="en-US" sz="900" dirty="0" smtClean="0"/>
              <a:t>인증번호와 비교를 통해 일치하는 지 확인한다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3-A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일치여부에 따라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  “</a:t>
            </a:r>
            <a:r>
              <a:rPr lang="ko-KR" altLang="en-US" sz="900" dirty="0" smtClean="0"/>
              <a:t>일차합니다</a:t>
            </a:r>
            <a:r>
              <a:rPr lang="en-US" altLang="ko-KR" sz="900" dirty="0" smtClean="0"/>
              <a:t>”,”</a:t>
            </a:r>
            <a:r>
              <a:rPr lang="ko-KR" altLang="en-US" sz="900" dirty="0" smtClean="0"/>
              <a:t>일치하지않습니다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        </a:t>
            </a:r>
            <a:r>
              <a:rPr lang="ko-KR" altLang="en-US" sz="900" dirty="0" smtClean="0"/>
              <a:t>라는 메세지가 </a:t>
            </a:r>
            <a:r>
              <a:rPr lang="ko-KR" altLang="en-US" sz="900" dirty="0" smtClean="0"/>
              <a:t>뜬다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4. </a:t>
            </a:r>
            <a:r>
              <a:rPr lang="ko-KR" altLang="en-US" sz="900" dirty="0" smtClean="0"/>
              <a:t>버튼을 누르면 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아이디 찾기 성공 페이지로 이동한다</a:t>
            </a: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285720" y="3714752"/>
            <a:ext cx="1714512" cy="1323377"/>
            <a:chOff x="285720" y="3000372"/>
            <a:chExt cx="1714512" cy="1323377"/>
          </a:xfrm>
        </p:grpSpPr>
        <p:grpSp>
          <p:nvGrpSpPr>
            <p:cNvPr id="11" name="그룹 19"/>
            <p:cNvGrpSpPr/>
            <p:nvPr/>
          </p:nvGrpSpPr>
          <p:grpSpPr>
            <a:xfrm>
              <a:off x="428596" y="3357562"/>
              <a:ext cx="1514700" cy="966187"/>
              <a:chOff x="428596" y="3357562"/>
              <a:chExt cx="1514700" cy="966187"/>
            </a:xfrm>
          </p:grpSpPr>
          <p:pic>
            <p:nvPicPr>
              <p:cNvPr id="14" name="Picture 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8596" y="3357562"/>
                <a:ext cx="1514700" cy="9661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5" name="직사각형 14"/>
              <p:cNvSpPr/>
              <p:nvPr/>
            </p:nvSpPr>
            <p:spPr>
              <a:xfrm>
                <a:off x="500034" y="3643314"/>
                <a:ext cx="1357322" cy="2143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타원 11"/>
            <p:cNvSpPr/>
            <p:nvPr/>
          </p:nvSpPr>
          <p:spPr>
            <a:xfrm>
              <a:off x="285720" y="3000372"/>
              <a:ext cx="33981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9732" y="3611407"/>
              <a:ext cx="1590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“</a:t>
              </a:r>
              <a:r>
                <a:rPr lang="ko-KR" altLang="en-US" sz="1000" dirty="0" smtClean="0"/>
                <a:t>메시지 </a:t>
              </a:r>
              <a:r>
                <a:rPr lang="en-US" altLang="ko-KR" sz="1000" dirty="0" smtClean="0"/>
                <a:t>–</a:t>
              </a:r>
              <a:r>
                <a:rPr lang="ko-KR" altLang="en-US" sz="1000" dirty="0" smtClean="0"/>
                <a:t>화면설명 참조</a:t>
              </a:r>
              <a:r>
                <a:rPr lang="en-US" altLang="ko-KR" sz="1000" dirty="0" smtClean="0"/>
                <a:t>”</a:t>
              </a:r>
              <a:endParaRPr lang="ko-KR" altLang="en-US" sz="1000" dirty="0"/>
            </a:p>
          </p:txBody>
        </p:sp>
      </p:grpSp>
      <p:sp>
        <p:nvSpPr>
          <p:cNvPr id="16" name="타원 15"/>
          <p:cNvSpPr/>
          <p:nvPr/>
        </p:nvSpPr>
        <p:spPr>
          <a:xfrm>
            <a:off x="4643438" y="292893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10714" y="3571876"/>
            <a:ext cx="642942" cy="285752"/>
          </a:xfrm>
          <a:prstGeom prst="roundRect">
            <a:avLst/>
          </a:prstGeom>
          <a:solidFill>
            <a:srgbClr val="009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인증번호확인</a:t>
            </a:r>
            <a:endParaRPr lang="ko-KR" altLang="en-US" sz="800" dirty="0"/>
          </a:p>
        </p:txBody>
      </p:sp>
      <p:sp>
        <p:nvSpPr>
          <p:cNvPr id="17" name="타원 16"/>
          <p:cNvSpPr/>
          <p:nvPr/>
        </p:nvSpPr>
        <p:spPr>
          <a:xfrm>
            <a:off x="4643438" y="342900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357554" y="385762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143504" y="521495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/mailAuth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=memail ,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발송된 인증번호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=authNo(hidden)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643306" y="521495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/mailAuthChk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입력한 인증번호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 GetAuthNo</a:t>
            </a:r>
          </a:p>
        </p:txBody>
      </p:sp>
      <p:cxnSp>
        <p:nvCxnSpPr>
          <p:cNvPr id="24" name="직선 화살표 연결선 23"/>
          <p:cNvCxnSpPr>
            <a:endCxn id="16" idx="5"/>
          </p:cNvCxnSpPr>
          <p:nvPr/>
        </p:nvCxnSpPr>
        <p:spPr>
          <a:xfrm rot="16200000" flipV="1">
            <a:off x="4410323" y="3838827"/>
            <a:ext cx="1899286" cy="85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1" idx="0"/>
            <a:endCxn id="17" idx="4"/>
          </p:cNvCxnSpPr>
          <p:nvPr/>
        </p:nvCxnSpPr>
        <p:spPr>
          <a:xfrm rot="5400000" flipH="1" flipV="1">
            <a:off x="3919081" y="4320687"/>
            <a:ext cx="1332868" cy="455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571604" y="5286388"/>
            <a:ext cx="1428760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/idFindProc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r>
              <a:rPr lang="en-US" altLang="ko-KR" sz="1000" dirty="0" smtClean="0">
                <a:solidFill>
                  <a:schemeClr val="tx1"/>
                </a:solidFill>
              </a:rPr>
              <a:t>=mname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=memail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=mid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3.View: idSucess.jsp</a:t>
            </a:r>
          </a:p>
        </p:txBody>
      </p:sp>
      <p:cxnSp>
        <p:nvCxnSpPr>
          <p:cNvPr id="29" name="직선 화살표 연결선 28"/>
          <p:cNvCxnSpPr>
            <a:stCxn id="28" idx="0"/>
            <a:endCxn id="19" idx="3"/>
          </p:cNvCxnSpPr>
          <p:nvPr/>
        </p:nvCxnSpPr>
        <p:spPr>
          <a:xfrm rot="5400000" flipH="1" flipV="1">
            <a:off x="2325636" y="4204706"/>
            <a:ext cx="1042030" cy="1121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 성공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1464881"/>
              </p:ext>
            </p:extLst>
          </p:nvPr>
        </p:nvGraphicFramePr>
        <p:xfrm>
          <a:off x="6781801" y="4845390"/>
          <a:ext cx="2158313" cy="1798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/idSucess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idSucess.jsp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6" name="Picture 3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18800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9508" y="928671"/>
            <a:ext cx="2237330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/>
              <a:t>아이디찾기에 성공한 아이디가 뜬다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버튼을 누르면 로그인 페이지로 이동한다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버튼을 누르면 비밀번호 찾기 페이지로 이동한다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sp>
        <p:nvSpPr>
          <p:cNvPr id="8" name="타원 7"/>
          <p:cNvSpPr/>
          <p:nvPr/>
        </p:nvSpPr>
        <p:spPr>
          <a:xfrm>
            <a:off x="3214678" y="278605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428860" y="342900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28860" y="392906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14347" y="378619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/loginFrm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loginFrm.jsp</a:t>
            </a:r>
          </a:p>
        </p:txBody>
      </p:sp>
      <p:cxnSp>
        <p:nvCxnSpPr>
          <p:cNvPr id="12" name="직선 화살표 연결선 11"/>
          <p:cNvCxnSpPr>
            <a:stCxn id="11" idx="0"/>
          </p:cNvCxnSpPr>
          <p:nvPr/>
        </p:nvCxnSpPr>
        <p:spPr>
          <a:xfrm rot="5400000" flipH="1" flipV="1">
            <a:off x="1863469" y="3220800"/>
            <a:ext cx="130649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14348" y="521495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/pwFindFrm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pwFindFrm.jsp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새창으로 열기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13" idx="0"/>
            <a:endCxn id="10" idx="3"/>
          </p:cNvCxnSpPr>
          <p:nvPr/>
        </p:nvCxnSpPr>
        <p:spPr>
          <a:xfrm rot="5400000" flipH="1" flipV="1">
            <a:off x="1504099" y="4240425"/>
            <a:ext cx="899154" cy="1049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1464881"/>
              </p:ext>
            </p:extLst>
          </p:nvPr>
        </p:nvGraphicFramePr>
        <p:xfrm>
          <a:off x="6781801" y="4692990"/>
          <a:ext cx="2158313" cy="1950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/pwFindFrm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/pwFindProc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pwFindFrm.jsp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7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18800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85918" y="2857496"/>
            <a:ext cx="2286016" cy="100013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571604" y="250030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643438" y="292893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10714" y="3571876"/>
            <a:ext cx="642942" cy="285752"/>
          </a:xfrm>
          <a:prstGeom prst="roundRect">
            <a:avLst/>
          </a:prstGeom>
          <a:solidFill>
            <a:srgbClr val="009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인증번호확인</a:t>
            </a:r>
            <a:endParaRPr lang="ko-KR" altLang="en-US" sz="800" dirty="0"/>
          </a:p>
        </p:txBody>
      </p:sp>
      <p:sp>
        <p:nvSpPr>
          <p:cNvPr id="11" name="타원 10"/>
          <p:cNvSpPr/>
          <p:nvPr/>
        </p:nvSpPr>
        <p:spPr>
          <a:xfrm>
            <a:off x="4643438" y="342900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357554" y="385762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143504" y="521495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/mailAuth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=memail ,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발송된 인증번호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=authNo(hidden)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643306" y="521495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/mailAuthChk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입력한 인증번호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 GetAuthNo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rot="16200000" flipV="1">
            <a:off x="4410323" y="3838827"/>
            <a:ext cx="1899286" cy="85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4" idx="0"/>
          </p:cNvCxnSpPr>
          <p:nvPr/>
        </p:nvCxnSpPr>
        <p:spPr>
          <a:xfrm rot="5400000" flipH="1" flipV="1">
            <a:off x="3919081" y="4320687"/>
            <a:ext cx="1332868" cy="455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571604" y="5286388"/>
            <a:ext cx="1428760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/pwFindProc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=mid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=memail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3.View: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pwChgFrm.jsp</a:t>
            </a:r>
          </a:p>
        </p:txBody>
      </p:sp>
      <p:cxnSp>
        <p:nvCxnSpPr>
          <p:cNvPr id="18" name="직선 화살표 연결선 17"/>
          <p:cNvCxnSpPr>
            <a:stCxn id="17" idx="0"/>
          </p:cNvCxnSpPr>
          <p:nvPr/>
        </p:nvCxnSpPr>
        <p:spPr>
          <a:xfrm rot="5400000" flipH="1" flipV="1">
            <a:off x="2325636" y="4204706"/>
            <a:ext cx="1042030" cy="1121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49508" y="928671"/>
            <a:ext cx="2237330" cy="30008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/>
              <a:t>양식에 맞춰 아이디</a:t>
            </a:r>
            <a:r>
              <a:rPr lang="ko-KR" altLang="en-US" sz="900" dirty="0" smtClean="0"/>
              <a:t>와</a:t>
            </a:r>
            <a:r>
              <a:rPr lang="ko-KR" altLang="en-US" sz="900" dirty="0" smtClean="0"/>
              <a:t> 이메일을 입력한다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아이디와 이메일이 데이터에 저장되어있는 정보와 일치하면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이메일 주소로 인증번호가 전송된다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2-A. </a:t>
            </a:r>
            <a:r>
              <a:rPr lang="ko-KR" altLang="en-US" sz="900" dirty="0" smtClean="0"/>
              <a:t>아이다와 이메일 정보가 일치하지 않으면 </a:t>
            </a:r>
            <a:r>
              <a:rPr lang="en-US" altLang="ko-KR" sz="900" dirty="0" smtClean="0"/>
              <a:t>“</a:t>
            </a:r>
            <a:r>
              <a:rPr lang="ko-KR" altLang="en-US" sz="900" dirty="0" smtClean="0"/>
              <a:t>아이디 또는 이메일이 다릅니다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라는 메세지가 뜬다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3.    </a:t>
            </a:r>
            <a:r>
              <a:rPr lang="ko-KR" altLang="en-US" sz="900" dirty="0" smtClean="0"/>
              <a:t>버튼을 누르면 </a:t>
            </a:r>
            <a:r>
              <a:rPr lang="en-US" altLang="ko-KR" sz="900" dirty="0" smtClean="0"/>
              <a:t>hidden</a:t>
            </a:r>
            <a:r>
              <a:rPr lang="ko-KR" altLang="en-US" sz="900" dirty="0" smtClean="0"/>
              <a:t>처리된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	</a:t>
            </a:r>
            <a:r>
              <a:rPr lang="ko-KR" altLang="en-US" sz="900" dirty="0" smtClean="0"/>
              <a:t>인증번호와 비교를 통해 일치하는 지 확인한다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3-A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일치여부에 따라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  “</a:t>
            </a:r>
            <a:r>
              <a:rPr lang="ko-KR" altLang="en-US" sz="900" dirty="0" smtClean="0"/>
              <a:t>일차합니다</a:t>
            </a:r>
            <a:r>
              <a:rPr lang="en-US" altLang="ko-KR" sz="900" dirty="0" smtClean="0"/>
              <a:t>”,”</a:t>
            </a:r>
            <a:r>
              <a:rPr lang="ko-KR" altLang="en-US" sz="900" dirty="0" smtClean="0"/>
              <a:t>일치하지않습니다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        </a:t>
            </a:r>
            <a:r>
              <a:rPr lang="ko-KR" altLang="en-US" sz="900" dirty="0" smtClean="0"/>
              <a:t>라는 메세지가 </a:t>
            </a:r>
            <a:r>
              <a:rPr lang="ko-KR" altLang="en-US" sz="900" dirty="0" smtClean="0"/>
              <a:t>뜬다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4. </a:t>
            </a:r>
            <a:r>
              <a:rPr lang="ko-KR" altLang="en-US" sz="900" dirty="0" smtClean="0"/>
              <a:t>버튼을 누르면  </a:t>
            </a:r>
            <a:endParaRPr lang="en-US" altLang="ko-KR" sz="900" dirty="0" smtClean="0"/>
          </a:p>
          <a:p>
            <a:pPr marL="228600" indent="-228600"/>
            <a:r>
              <a:rPr lang="ko-KR" altLang="en-US" sz="900" dirty="0" smtClean="0"/>
              <a:t>    비밀번호변경 페이지로 이동한다</a:t>
            </a: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85720" y="3714752"/>
            <a:ext cx="1714512" cy="1323377"/>
            <a:chOff x="285720" y="3000372"/>
            <a:chExt cx="1714512" cy="1323377"/>
          </a:xfrm>
        </p:grpSpPr>
        <p:grpSp>
          <p:nvGrpSpPr>
            <p:cNvPr id="21" name="그룹 19"/>
            <p:cNvGrpSpPr/>
            <p:nvPr/>
          </p:nvGrpSpPr>
          <p:grpSpPr>
            <a:xfrm>
              <a:off x="428596" y="3357562"/>
              <a:ext cx="1514700" cy="966187"/>
              <a:chOff x="428596" y="3357562"/>
              <a:chExt cx="1514700" cy="966187"/>
            </a:xfrm>
          </p:grpSpPr>
          <p:pic>
            <p:nvPicPr>
              <p:cNvPr id="25" name="Picture 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8596" y="3357562"/>
                <a:ext cx="1514700" cy="9661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27" name="직사각형 26"/>
              <p:cNvSpPr/>
              <p:nvPr/>
            </p:nvSpPr>
            <p:spPr>
              <a:xfrm>
                <a:off x="500034" y="3643314"/>
                <a:ext cx="1357322" cy="2143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타원 21"/>
            <p:cNvSpPr/>
            <p:nvPr/>
          </p:nvSpPr>
          <p:spPr>
            <a:xfrm>
              <a:off x="285720" y="3000372"/>
              <a:ext cx="33981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9732" y="3611407"/>
              <a:ext cx="1590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“</a:t>
              </a:r>
              <a:r>
                <a:rPr lang="ko-KR" altLang="en-US" sz="1000" dirty="0" smtClean="0"/>
                <a:t>메시지 </a:t>
              </a:r>
              <a:r>
                <a:rPr lang="en-US" altLang="ko-KR" sz="1000" dirty="0" smtClean="0"/>
                <a:t>–</a:t>
              </a:r>
              <a:r>
                <a:rPr lang="ko-KR" altLang="en-US" sz="1000" dirty="0" smtClean="0"/>
                <a:t>화면설명 참조</a:t>
              </a:r>
              <a:r>
                <a:rPr lang="en-US" altLang="ko-KR" sz="1000" dirty="0" smtClean="0"/>
                <a:t>”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변경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1464881"/>
              </p:ext>
            </p:extLst>
          </p:nvPr>
        </p:nvGraphicFramePr>
        <p:xfrm>
          <a:off x="6781801" y="4692990"/>
          <a:ext cx="2158313" cy="1950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pwChgFrm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/pwChgProc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pwChgFrm.jsp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6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18800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785918" y="2857496"/>
            <a:ext cx="2928958" cy="857256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571604" y="250030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85720" y="3714752"/>
            <a:ext cx="1714512" cy="1323377"/>
            <a:chOff x="285720" y="3000372"/>
            <a:chExt cx="1714512" cy="1323377"/>
          </a:xfrm>
        </p:grpSpPr>
        <p:grpSp>
          <p:nvGrpSpPr>
            <p:cNvPr id="10" name="그룹 19"/>
            <p:cNvGrpSpPr/>
            <p:nvPr/>
          </p:nvGrpSpPr>
          <p:grpSpPr>
            <a:xfrm>
              <a:off x="428596" y="3357562"/>
              <a:ext cx="1514700" cy="966187"/>
              <a:chOff x="428596" y="3357562"/>
              <a:chExt cx="1514700" cy="966187"/>
            </a:xfrm>
          </p:grpSpPr>
          <p:pic>
            <p:nvPicPr>
              <p:cNvPr id="13" name="Picture 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8596" y="3357562"/>
                <a:ext cx="1514700" cy="9661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4" name="직사각형 13"/>
              <p:cNvSpPr/>
              <p:nvPr/>
            </p:nvSpPr>
            <p:spPr>
              <a:xfrm>
                <a:off x="500034" y="3643314"/>
                <a:ext cx="1357322" cy="2143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285720" y="3000372"/>
              <a:ext cx="33981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9732" y="3611407"/>
              <a:ext cx="1590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“</a:t>
              </a:r>
              <a:r>
                <a:rPr lang="ko-KR" altLang="en-US" sz="1000" dirty="0" smtClean="0"/>
                <a:t>메시지 </a:t>
              </a:r>
              <a:r>
                <a:rPr lang="en-US" altLang="ko-KR" sz="1000" dirty="0" smtClean="0"/>
                <a:t>–</a:t>
              </a:r>
              <a:r>
                <a:rPr lang="ko-KR" altLang="en-US" sz="1000" dirty="0" smtClean="0"/>
                <a:t>화면설명 참조</a:t>
              </a:r>
              <a:r>
                <a:rPr lang="en-US" altLang="ko-KR" sz="1000" dirty="0" smtClean="0"/>
                <a:t>”</a:t>
              </a:r>
              <a:endParaRPr lang="ko-KR" altLang="en-US" sz="1000" dirty="0"/>
            </a:p>
          </p:txBody>
        </p:sp>
      </p:grpSp>
      <p:sp>
        <p:nvSpPr>
          <p:cNvPr id="15" name="타원 14"/>
          <p:cNvSpPr/>
          <p:nvPr/>
        </p:nvSpPr>
        <p:spPr>
          <a:xfrm>
            <a:off x="5500694" y="307181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143372" y="371475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49508" y="928671"/>
            <a:ext cx="2237330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/>
              <a:t>양식에 맞춰 새 비밀번호와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새 비밀번호 확인을 입력한다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2.    </a:t>
            </a:r>
            <a:r>
              <a:rPr lang="ko-KR" altLang="en-US" sz="900" dirty="0" smtClean="0"/>
              <a:t>버튼을 </a:t>
            </a:r>
            <a:r>
              <a:rPr lang="ko-KR" altLang="en-US" sz="900" dirty="0" smtClean="0"/>
              <a:t>누르면 </a:t>
            </a:r>
            <a:r>
              <a:rPr lang="ko-KR" altLang="en-US" sz="900" dirty="0" smtClean="0"/>
              <a:t>새 비밀번호와 새 비밀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번호 </a:t>
            </a:r>
            <a:r>
              <a:rPr lang="ko-KR" altLang="en-US" sz="900" dirty="0" smtClean="0"/>
              <a:t>확인 란의 두 입력값이 일치하는 지 확인한다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2</a:t>
            </a:r>
            <a:r>
              <a:rPr lang="en-US" altLang="ko-KR" sz="900" dirty="0" smtClean="0"/>
              <a:t>-A. </a:t>
            </a:r>
            <a:r>
              <a:rPr lang="ko-KR" altLang="en-US" sz="900" dirty="0" smtClean="0"/>
              <a:t>두 정보가 일치하지 않으면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en-US" altLang="ko-KR" sz="900" dirty="0" smtClean="0"/>
              <a:t>“</a:t>
            </a:r>
            <a:r>
              <a:rPr lang="ko-KR" altLang="en-US" sz="900" dirty="0" smtClean="0"/>
              <a:t>비밀번호가 일치하지 않습니다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라는 메세지가 뜬다</a:t>
            </a:r>
            <a:endParaRPr lang="en-US" altLang="ko-KR" sz="900" dirty="0" smtClean="0"/>
          </a:p>
          <a:p>
            <a:pPr marL="228600" indent="-228600">
              <a:buAutoNum type="arabicPeriod" startAt="3"/>
            </a:pPr>
            <a:r>
              <a:rPr lang="ko-KR" altLang="en-US" sz="900" dirty="0" smtClean="0"/>
              <a:t>버튼을 누르면 비밀번호 변경 성공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</a:t>
            </a:r>
            <a:r>
              <a:rPr lang="en-US" altLang="ko-KR" sz="900" dirty="0" smtClean="0"/>
              <a:t>     </a:t>
            </a:r>
            <a:r>
              <a:rPr lang="ko-KR" altLang="en-US" sz="900" dirty="0" smtClean="0"/>
              <a:t>페이지로 이동한다</a:t>
            </a:r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4000496" y="4929198"/>
            <a:ext cx="1428760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/pwChgProc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=mpw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3.View: pwSuccess.jsp</a:t>
            </a:r>
          </a:p>
        </p:txBody>
      </p:sp>
      <p:cxnSp>
        <p:nvCxnSpPr>
          <p:cNvPr id="19" name="직선 화살표 연결선 18"/>
          <p:cNvCxnSpPr>
            <a:stCxn id="18" idx="0"/>
            <a:endCxn id="16" idx="5"/>
          </p:cNvCxnSpPr>
          <p:nvPr/>
        </p:nvCxnSpPr>
        <p:spPr>
          <a:xfrm rot="16200000" flipV="1">
            <a:off x="4160290" y="4374612"/>
            <a:ext cx="827716" cy="281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920</Words>
  <Application>Microsoft Office PowerPoint</Application>
  <PresentationFormat>화면 슬라이드 쇼(4:3)</PresentationFormat>
  <Paragraphs>382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hong</cp:lastModifiedBy>
  <cp:revision>41</cp:revision>
  <dcterms:created xsi:type="dcterms:W3CDTF">2020-06-29T05:13:10Z</dcterms:created>
  <dcterms:modified xsi:type="dcterms:W3CDTF">2020-06-30T10:30:01Z</dcterms:modified>
</cp:coreProperties>
</file>