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6" r:id="rId4"/>
    <p:sldId id="258" r:id="rId5"/>
    <p:sldId id="259" r:id="rId6"/>
    <p:sldId id="267" r:id="rId7"/>
    <p:sldId id="265" r:id="rId8"/>
    <p:sldId id="268" r:id="rId9"/>
    <p:sldId id="260" r:id="rId10"/>
    <p:sldId id="261" r:id="rId11"/>
    <p:sldId id="269" r:id="rId12"/>
    <p:sldId id="262" r:id="rId13"/>
    <p:sldId id="270" r:id="rId14"/>
    <p:sldId id="263" r:id="rId15"/>
    <p:sldId id="26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2" r:id="rId24"/>
    <p:sldId id="273" r:id="rId25"/>
    <p:sldId id="274" r:id="rId26"/>
    <p:sldId id="275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7B3B2-8AE0-4A36-92C1-32033BC665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4416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A63C3-232F-47BF-97CE-F7B00DE2D28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Extended-Shortest-Paths</a:t>
            </a:r>
            <a:r>
              <a:rPr lang="zh-TW" altLang="en-US"/>
              <a:t>耗時</a:t>
            </a:r>
            <a:r>
              <a:rPr lang="en-US" altLang="zh-TW"/>
              <a:t>O(n</a:t>
            </a:r>
            <a:r>
              <a:rPr lang="en-US" altLang="zh-TW" baseline="30000"/>
              <a:t>3</a:t>
            </a:r>
            <a:r>
              <a:rPr lang="en-US" altLang="zh-TW"/>
              <a:t>)</a:t>
            </a:r>
          </a:p>
          <a:p>
            <a:r>
              <a:rPr lang="zh-TW" altLang="en-US"/>
              <a:t>而</a:t>
            </a:r>
            <a:r>
              <a:rPr lang="en-US" altLang="zh-TW"/>
              <a:t>Slow-All-Pairs-Shortest-Paths</a:t>
            </a:r>
            <a:r>
              <a:rPr lang="zh-TW" altLang="en-US"/>
              <a:t>則是利用遞迴式，</a:t>
            </a:r>
          </a:p>
          <a:p>
            <a:r>
              <a:rPr lang="zh-TW" altLang="en-US"/>
              <a:t>用</a:t>
            </a:r>
            <a:r>
              <a:rPr lang="en-US" altLang="zh-TW"/>
              <a:t>O(n)</a:t>
            </a:r>
            <a:r>
              <a:rPr lang="zh-TW" altLang="en-US"/>
              <a:t>次的</a:t>
            </a:r>
            <a:r>
              <a:rPr lang="en-US" altLang="zh-TW"/>
              <a:t>Extended-Shortest-Paths</a:t>
            </a:r>
            <a:r>
              <a:rPr lang="zh-TW" altLang="en-US"/>
              <a:t>來計算出</a:t>
            </a:r>
            <a:r>
              <a:rPr lang="en-US" altLang="zh-TW"/>
              <a:t>D</a:t>
            </a:r>
            <a:r>
              <a:rPr lang="en-US" altLang="zh-TW" baseline="30000"/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29556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465AA-7914-4EE9-B3D4-ECC07ACE335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此即</a:t>
            </a:r>
            <a:r>
              <a:rPr lang="en-US" altLang="zh-TW"/>
              <a:t>O(n</a:t>
            </a:r>
            <a:r>
              <a:rPr lang="en-US" altLang="zh-TW" baseline="30000"/>
              <a:t>3</a:t>
            </a:r>
            <a:r>
              <a:rPr lang="en-US" altLang="zh-TW"/>
              <a:t>logn)</a:t>
            </a:r>
            <a:r>
              <a:rPr lang="zh-TW" altLang="en-US"/>
              <a:t>的直覺遞迴解推得的動態規劃演算法。</a:t>
            </a:r>
          </a:p>
          <a:p>
            <a:r>
              <a:rPr kumimoji="0" lang="zh-TW" altLang="en-US"/>
              <a:t>利用遞迴性質，可以將</a:t>
            </a:r>
            <a:r>
              <a:rPr kumimoji="0" lang="en-US" altLang="zh-TW"/>
              <a:t>Extended-Shortest-Paths</a:t>
            </a:r>
            <a:r>
              <a:rPr kumimoji="0" lang="zh-TW" altLang="en-US"/>
              <a:t>呼叫次數減低到</a:t>
            </a:r>
            <a:r>
              <a:rPr kumimoji="0" lang="en-US" altLang="zh-TW"/>
              <a:t>logn</a:t>
            </a:r>
            <a:r>
              <a:rPr kumimoji="0" lang="zh-TW" altLang="en-US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279805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A9613-6540-4311-BBFD-CED26BE493A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</a:t>
            </a:r>
            <a:r>
              <a:rPr lang="en-US" altLang="zh-TW" baseline="30000"/>
              <a:t>(0)</a:t>
            </a:r>
            <a:r>
              <a:rPr lang="en-US" altLang="zh-TW"/>
              <a:t>(i,j)</a:t>
            </a:r>
            <a:r>
              <a:rPr lang="zh-TW" altLang="en-US"/>
              <a:t>的初始化係可能存在有路徑而無中間點。</a:t>
            </a:r>
          </a:p>
          <a:p>
            <a:r>
              <a:rPr lang="zh-TW" altLang="en-US"/>
              <a:t>如果</a:t>
            </a:r>
            <a:r>
              <a:rPr lang="en-US" altLang="zh-TW"/>
              <a:t>i=j</a:t>
            </a:r>
            <a:r>
              <a:rPr lang="zh-TW" altLang="en-US"/>
              <a:t>則可推出最短距離</a:t>
            </a:r>
            <a:r>
              <a:rPr lang="en-US" altLang="zh-TW"/>
              <a:t>0</a:t>
            </a:r>
            <a:r>
              <a:rPr lang="zh-TW" altLang="en-US"/>
              <a:t>，</a:t>
            </a:r>
          </a:p>
          <a:p>
            <a:r>
              <a:rPr lang="zh-TW" altLang="en-US"/>
              <a:t>反之，則取決於是否有邊相連，</a:t>
            </a:r>
          </a:p>
          <a:p>
            <a:r>
              <a:rPr lang="zh-TW" altLang="en-US"/>
              <a:t>有邊相連，則為該邊之</a:t>
            </a:r>
            <a:r>
              <a:rPr lang="en-US" altLang="zh-TW"/>
              <a:t>weight</a:t>
            </a:r>
            <a:r>
              <a:rPr lang="zh-TW" altLang="en-US"/>
              <a:t>，</a:t>
            </a:r>
          </a:p>
          <a:p>
            <a:r>
              <a:rPr kumimoji="0" lang="zh-TW" altLang="en-US"/>
              <a:t>無邊相連則視為無限大，故等同於</a:t>
            </a:r>
            <a:r>
              <a:rPr kumimoji="0" lang="en-US" altLang="zh-TW"/>
              <a:t>w(i,j)</a:t>
            </a:r>
            <a:r>
              <a:rPr kumimoji="0"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659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74EC-0E8B-40E1-AD8F-92A5E25342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5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450BE-E151-445B-9F7D-1EDB5DCB48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9D13A-0F9D-4B44-9C5D-AB319AF800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79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6A372-FBE2-484F-997D-892991534E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78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DEBA-37D5-4708-8089-8872B66881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5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370DD-43C2-445C-968E-F4C57101A3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49A13-8DB6-46E9-8668-1E848FAE36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76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D69C6-6120-4972-A471-8C0D7B5DE4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7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55E0C-D389-4F98-8E1E-8E305B6B97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68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5269-2D83-45D8-8779-7CBF4180E4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BB2B0-0A6C-47E8-AE6C-AFB5717C0A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TW"/>
              <a:t>All-Pairs Shortest Paths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00B39F-0AA7-4568-B547-984CCDE7E56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All-Pairs Shortest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23D9-9277-4455-9BCC-029FDA35395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15.2 Floyd-Warshall</a:t>
            </a:r>
            <a:r>
              <a:rPr lang="zh-TW" altLang="en-US" b="1"/>
              <a:t>演算法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主要利用不同的觀察找出新的遞迴式，使得演算法複雜度降低至</a:t>
            </a:r>
            <a:r>
              <a:rPr lang="en-US" altLang="zh-TW"/>
              <a:t>O(n</a:t>
            </a:r>
            <a:r>
              <a:rPr lang="en-US" altLang="zh-TW" baseline="30000"/>
              <a:t>3</a:t>
            </a:r>
            <a:r>
              <a:rPr lang="en-US" altLang="zh-TW"/>
              <a:t>)</a:t>
            </a:r>
            <a:r>
              <a:rPr lang="zh-TW" altLang="en-US"/>
              <a:t>，在邊數多的時候能有比</a:t>
            </a:r>
            <a:r>
              <a:rPr lang="en-US" altLang="zh-TW"/>
              <a:t>Dijkstra</a:t>
            </a:r>
            <a:r>
              <a:rPr lang="zh-TW" altLang="en-US"/>
              <a:t>演算法更迅速的求出所有的最短路徑。</a:t>
            </a:r>
          </a:p>
          <a:p>
            <a:endParaRPr lang="zh-TW" altLang="en-US"/>
          </a:p>
          <a:p>
            <a:r>
              <a:rPr lang="zh-TW" altLang="en-US"/>
              <a:t>若一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>
                <a:sym typeface="Wingdings" pitchFamily="2" charset="2"/>
              </a:rPr>
              <a:t>的</a:t>
            </a:r>
            <a:r>
              <a:rPr lang="zh-TW" altLang="en-US"/>
              <a:t>路徑為</a:t>
            </a:r>
            <a:r>
              <a:rPr lang="en-US" altLang="zh-TW"/>
              <a:t>(i,u</a:t>
            </a:r>
            <a:r>
              <a:rPr lang="en-US" altLang="zh-TW" baseline="-25000"/>
              <a:t>1</a:t>
            </a:r>
            <a:r>
              <a:rPr lang="en-US" altLang="zh-TW"/>
              <a:t>,…,u</a:t>
            </a:r>
            <a:r>
              <a:rPr lang="en-US" altLang="zh-TW" baseline="-25000"/>
              <a:t>m</a:t>
            </a:r>
            <a:r>
              <a:rPr lang="en-US" altLang="zh-TW"/>
              <a:t>,j)</a:t>
            </a:r>
            <a:r>
              <a:rPr lang="zh-TW" altLang="en-US"/>
              <a:t>，則我們稱</a:t>
            </a:r>
            <a:r>
              <a:rPr lang="en-US" altLang="zh-TW"/>
              <a:t>u</a:t>
            </a:r>
            <a:r>
              <a:rPr lang="en-US" altLang="zh-TW" baseline="-25000"/>
              <a:t>1</a:t>
            </a:r>
            <a:r>
              <a:rPr lang="en-US" altLang="zh-TW"/>
              <a:t>,…,u</a:t>
            </a:r>
            <a:r>
              <a:rPr lang="en-US" altLang="zh-TW" baseline="-25000"/>
              <a:t>m</a:t>
            </a:r>
            <a:r>
              <a:rPr lang="zh-TW" altLang="en-US"/>
              <a:t>為該路徑的</a:t>
            </a:r>
            <a:r>
              <a:rPr lang="en-US" altLang="zh-TW"/>
              <a:t>Intermediate vertex(</a:t>
            </a:r>
            <a:r>
              <a:rPr lang="zh-TW" altLang="en-US"/>
              <a:t>中間點</a:t>
            </a:r>
            <a:r>
              <a:rPr lang="en-US" altLang="zh-TW"/>
              <a:t>)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335D-9AF4-4B6A-9502-5CAB541C8BB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演算法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假定點集合</a:t>
            </a:r>
            <a:r>
              <a:rPr lang="en-US" altLang="zh-TW"/>
              <a:t>V={1,…,n}</a:t>
            </a:r>
            <a:r>
              <a:rPr lang="zh-TW" altLang="en-US"/>
              <a:t>，定義</a:t>
            </a:r>
            <a:r>
              <a:rPr lang="en-US" altLang="zh-TW"/>
              <a:t>d</a:t>
            </a:r>
            <a:r>
              <a:rPr lang="en-US" altLang="zh-TW" baseline="30000"/>
              <a:t>(m)</a:t>
            </a:r>
            <a:r>
              <a:rPr lang="en-US" altLang="zh-TW"/>
              <a:t>(i,j)</a:t>
            </a:r>
            <a:r>
              <a:rPr lang="zh-TW" altLang="en-US"/>
              <a:t>為中間點僅可能為</a:t>
            </a:r>
            <a:r>
              <a:rPr lang="en-US" altLang="zh-TW"/>
              <a:t>{1,…,m}</a:t>
            </a:r>
            <a:r>
              <a:rPr lang="zh-TW" altLang="en-US"/>
              <a:t>最短的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/>
              <a:t>路徑長。故：</a:t>
            </a:r>
          </a:p>
          <a:p>
            <a:endParaRPr lang="en-US" altLang="zh-TW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9750" y="3141663"/>
          <a:ext cx="842486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方程式" r:id="rId3" imgW="3263760" imgH="711000" progId="Equation.3">
                  <p:embed/>
                </p:oleObj>
              </mc:Choice>
              <mc:Fallback>
                <p:oleObj name="方程式" r:id="rId3" imgW="32637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8424863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ECA5-8FDA-43C2-9A99-8787B298310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演算法正確性分析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/>
              <a:t>考慮中間點僅可能為</a:t>
            </a:r>
            <a:r>
              <a:rPr kumimoji="0" lang="en-US" altLang="zh-TW"/>
              <a:t>{1,…,k}</a:t>
            </a:r>
            <a:r>
              <a:rPr kumimoji="0" lang="zh-TW" altLang="en-US"/>
              <a:t>。</a:t>
            </a:r>
          </a:p>
          <a:p>
            <a:pPr lvl="1"/>
            <a:r>
              <a:rPr kumimoji="0" lang="zh-TW" altLang="en-US"/>
              <a:t>如</a:t>
            </a:r>
            <a:r>
              <a:rPr kumimoji="0" lang="en-US" altLang="zh-TW"/>
              <a:t>k</a:t>
            </a:r>
            <a:r>
              <a:rPr kumimoji="0" lang="zh-TW" altLang="en-US"/>
              <a:t>不在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>
                <a:sym typeface="Wingdings" pitchFamily="2" charset="2"/>
              </a:rPr>
              <a:t>最短路徑上，則中間點僅可能為</a:t>
            </a:r>
            <a:r>
              <a:rPr lang="en-US" altLang="zh-TW">
                <a:sym typeface="Wingdings" pitchFamily="2" charset="2"/>
              </a:rPr>
              <a:t>{1,…,k-1}</a:t>
            </a:r>
            <a:r>
              <a:rPr lang="zh-TW" altLang="en-US">
                <a:sym typeface="Wingdings" pitchFamily="2" charset="2"/>
              </a:rPr>
              <a:t>，故此時：</a:t>
            </a:r>
            <a:r>
              <a:rPr lang="en-US" altLang="zh-TW">
                <a:sym typeface="Wingdings" pitchFamily="2" charset="2"/>
              </a:rPr>
              <a:t>d</a:t>
            </a:r>
            <a:r>
              <a:rPr lang="en-US" altLang="zh-TW" baseline="30000">
                <a:sym typeface="Wingdings" pitchFamily="2" charset="2"/>
              </a:rPr>
              <a:t>(k)</a:t>
            </a:r>
            <a:r>
              <a:rPr lang="en-US" altLang="zh-TW">
                <a:sym typeface="Wingdings" pitchFamily="2" charset="2"/>
              </a:rPr>
              <a:t>(i,j)=d</a:t>
            </a:r>
            <a:r>
              <a:rPr lang="en-US" altLang="zh-TW" baseline="30000">
                <a:sym typeface="Wingdings" pitchFamily="2" charset="2"/>
              </a:rPr>
              <a:t>(k-1)</a:t>
            </a:r>
            <a:r>
              <a:rPr lang="en-US" altLang="zh-TW">
                <a:sym typeface="Wingdings" pitchFamily="2" charset="2"/>
              </a:rPr>
              <a:t>(i,j)</a:t>
            </a:r>
            <a:r>
              <a:rPr lang="zh-TW" altLang="en-US">
                <a:sym typeface="Wingding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3333-5C07-43FF-9BC6-601714FD5D0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演算法正確性分析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>
                <a:sym typeface="Wingdings" pitchFamily="2" charset="2"/>
              </a:rPr>
              <a:t>如</a:t>
            </a:r>
            <a:r>
              <a:rPr kumimoji="0" lang="en-US" altLang="zh-TW"/>
              <a:t>k</a:t>
            </a:r>
            <a:r>
              <a:rPr kumimoji="0" lang="zh-TW" altLang="en-US"/>
              <a:t>在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>
                <a:sym typeface="Wingdings" pitchFamily="2" charset="2"/>
              </a:rPr>
              <a:t>最短路徑上，則將</a:t>
            </a:r>
            <a:r>
              <a:rPr lang="en-US" altLang="zh-TW">
                <a:sym typeface="Wingdings" pitchFamily="2" charset="2"/>
              </a:rPr>
              <a:t>ik</a:t>
            </a:r>
            <a:r>
              <a:rPr lang="zh-TW" altLang="en-US">
                <a:sym typeface="Wingdings" pitchFamily="2" charset="2"/>
              </a:rPr>
              <a:t>及</a:t>
            </a:r>
            <a:r>
              <a:rPr lang="en-US" altLang="zh-TW">
                <a:sym typeface="Wingdings" pitchFamily="2" charset="2"/>
              </a:rPr>
              <a:t>kj</a:t>
            </a:r>
            <a:r>
              <a:rPr lang="zh-TW" altLang="en-US">
                <a:sym typeface="Wingdings" pitchFamily="2" charset="2"/>
              </a:rPr>
              <a:t>兩段分開看，這兩個路徑必然不可能有中間點為</a:t>
            </a:r>
            <a:r>
              <a:rPr lang="en-US" altLang="zh-TW">
                <a:sym typeface="Wingdings" pitchFamily="2" charset="2"/>
              </a:rPr>
              <a:t>k</a:t>
            </a:r>
            <a:r>
              <a:rPr lang="zh-TW" altLang="en-US">
                <a:sym typeface="Wingdings" pitchFamily="2" charset="2"/>
              </a:rPr>
              <a:t>，否則依照無負迴圈的假定，</a:t>
            </a:r>
            <a:r>
              <a:rPr lang="en-US" altLang="zh-TW">
                <a:sym typeface="Wingdings" pitchFamily="2" charset="2"/>
              </a:rPr>
              <a:t>ik</a:t>
            </a:r>
            <a:r>
              <a:rPr lang="zh-TW" altLang="en-US">
                <a:sym typeface="Wingdings" pitchFamily="2" charset="2"/>
              </a:rPr>
              <a:t>或</a:t>
            </a:r>
            <a:r>
              <a:rPr lang="en-US" altLang="zh-TW">
                <a:sym typeface="Wingdings" pitchFamily="2" charset="2"/>
              </a:rPr>
              <a:t>kj</a:t>
            </a:r>
            <a:r>
              <a:rPr lang="zh-TW" altLang="en-US">
                <a:sym typeface="Wingdings" pitchFamily="2" charset="2"/>
              </a:rPr>
              <a:t>不是最短路徑，違背最短路徑的性質。故此時：</a:t>
            </a:r>
            <a:br>
              <a:rPr lang="zh-TW" altLang="en-US">
                <a:sym typeface="Wingdings" pitchFamily="2" charset="2"/>
              </a:rPr>
            </a:br>
            <a:r>
              <a:rPr lang="zh-TW" altLang="en-US">
                <a:sym typeface="Wingdings" pitchFamily="2" charset="2"/>
              </a:rPr>
              <a:t> </a:t>
            </a:r>
            <a:r>
              <a:rPr lang="en-US" altLang="zh-TW">
                <a:sym typeface="Wingdings" pitchFamily="2" charset="2"/>
              </a:rPr>
              <a:t>d</a:t>
            </a:r>
            <a:r>
              <a:rPr lang="en-US" altLang="zh-TW" baseline="30000">
                <a:sym typeface="Wingdings" pitchFamily="2" charset="2"/>
              </a:rPr>
              <a:t>(k)</a:t>
            </a:r>
            <a:r>
              <a:rPr lang="en-US" altLang="zh-TW">
                <a:sym typeface="Wingdings" pitchFamily="2" charset="2"/>
              </a:rPr>
              <a:t>(i,j)=d</a:t>
            </a:r>
            <a:r>
              <a:rPr lang="en-US" altLang="zh-TW" baseline="30000">
                <a:sym typeface="Wingdings" pitchFamily="2" charset="2"/>
              </a:rPr>
              <a:t>(k-1)</a:t>
            </a:r>
            <a:r>
              <a:rPr lang="en-US" altLang="zh-TW">
                <a:sym typeface="Wingdings" pitchFamily="2" charset="2"/>
              </a:rPr>
              <a:t>(i,k)+d</a:t>
            </a:r>
            <a:r>
              <a:rPr lang="en-US" altLang="zh-TW" baseline="30000">
                <a:sym typeface="Wingdings" pitchFamily="2" charset="2"/>
              </a:rPr>
              <a:t>(k-1)</a:t>
            </a:r>
            <a:r>
              <a:rPr lang="en-US" altLang="zh-TW">
                <a:sym typeface="Wingdings" pitchFamily="2" charset="2"/>
              </a:rPr>
              <a:t>(k,j)</a:t>
            </a:r>
            <a:r>
              <a:rPr lang="zh-TW" altLang="en-US">
                <a:sym typeface="Wingdings" pitchFamily="2" charset="2"/>
              </a:rPr>
              <a:t>。</a:t>
            </a:r>
          </a:p>
          <a:p>
            <a:endParaRPr lang="en-US" altLang="zh-TW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411413" y="4868863"/>
            <a:ext cx="288925" cy="290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i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356100" y="48688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k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227763" y="48688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j</a:t>
            </a:r>
          </a:p>
        </p:txBody>
      </p:sp>
      <p:cxnSp>
        <p:nvCxnSpPr>
          <p:cNvPr id="34823" name="AutoShape 7"/>
          <p:cNvCxnSpPr>
            <a:cxnSpLocks noChangeShapeType="1"/>
            <a:stCxn id="34820" idx="6"/>
            <a:endCxn id="34821" idx="1"/>
          </p:cNvCxnSpPr>
          <p:nvPr/>
        </p:nvCxnSpPr>
        <p:spPr bwMode="auto">
          <a:xfrm flipV="1">
            <a:off x="2700338" y="4911725"/>
            <a:ext cx="1698625" cy="103188"/>
          </a:xfrm>
          <a:prstGeom prst="curvedConnector4">
            <a:avLst>
              <a:gd name="adj1" fmla="val 48690"/>
              <a:gd name="adj2" fmla="val 3630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4" name="AutoShape 8"/>
          <p:cNvCxnSpPr>
            <a:cxnSpLocks noChangeShapeType="1"/>
            <a:stCxn id="34821" idx="5"/>
            <a:endCxn id="34822" idx="2"/>
          </p:cNvCxnSpPr>
          <p:nvPr/>
        </p:nvCxnSpPr>
        <p:spPr bwMode="auto">
          <a:xfrm rot="5400000" flipH="1" flipV="1">
            <a:off x="5364163" y="4251325"/>
            <a:ext cx="101600" cy="1625600"/>
          </a:xfrm>
          <a:prstGeom prst="curvedConnector4">
            <a:avLst>
              <a:gd name="adj1" fmla="val -267190"/>
              <a:gd name="adj2" fmla="val 513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843213" y="5084763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中間點僅有</a:t>
            </a:r>
            <a:br>
              <a:rPr lang="zh-TW" altLang="en-US">
                <a:latin typeface="標楷體" pitchFamily="65" charset="-120"/>
                <a:ea typeface="標楷體" pitchFamily="65" charset="-120"/>
              </a:rPr>
            </a:br>
            <a:r>
              <a:rPr lang="en-US" altLang="zh-TW">
                <a:latin typeface="Times New Roman" pitchFamily="18" charset="0"/>
                <a:ea typeface="標楷體" pitchFamily="65" charset="-120"/>
              </a:rPr>
              <a:t>{1,…,k-1}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716463" y="4508500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中間點僅有</a:t>
            </a:r>
            <a:br>
              <a:rPr lang="zh-TW" altLang="en-US">
                <a:latin typeface="標楷體" pitchFamily="65" charset="-120"/>
                <a:ea typeface="標楷體" pitchFamily="65" charset="-120"/>
              </a:rPr>
            </a:br>
            <a:r>
              <a:rPr lang="en-US" altLang="zh-TW">
                <a:latin typeface="Times New Roman" pitchFamily="18" charset="0"/>
                <a:ea typeface="標楷體" pitchFamily="65" charset="-120"/>
              </a:rPr>
              <a:t>{1,…,k-1}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D3D7-8FAE-4C8F-8E0E-E02AC22026B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演算法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Floyd-Warshall(G,W)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{	n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|V|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  <a:sym typeface="Wingdings" pitchFamily="2" charset="2"/>
              </a:rPr>
              <a:t>	D</a:t>
            </a:r>
            <a:r>
              <a:rPr lang="en-US" altLang="zh-TW" sz="2400" baseline="30000">
                <a:latin typeface="Courier New" pitchFamily="49" charset="0"/>
                <a:sym typeface="Wingdings" pitchFamily="2" charset="2"/>
              </a:rPr>
              <a:t>(0)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  <a:sym typeface="Wingdings" pitchFamily="2" charset="2"/>
              </a:rPr>
              <a:t>	for k = 1 to 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  <a:sym typeface="Wingdings" pitchFamily="2" charset="2"/>
              </a:rPr>
              <a:t>	  for i = 1 to 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  <a:sym typeface="Wingdings" pitchFamily="2" charset="2"/>
              </a:rPr>
              <a:t>	    for j = 1 to 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		   if D</a:t>
            </a:r>
            <a:r>
              <a:rPr lang="en-US" altLang="zh-TW" sz="2400" baseline="30000">
                <a:latin typeface="Courier New" pitchFamily="49" charset="0"/>
              </a:rPr>
              <a:t>(k-1)</a:t>
            </a:r>
            <a:r>
              <a:rPr lang="en-US" altLang="zh-TW" sz="2400">
                <a:latin typeface="Courier New" pitchFamily="49" charset="0"/>
              </a:rPr>
              <a:t>[i,j]&gt;D</a:t>
            </a:r>
            <a:r>
              <a:rPr lang="en-US" altLang="zh-TW" sz="2400" baseline="30000">
                <a:latin typeface="Courier New" pitchFamily="49" charset="0"/>
              </a:rPr>
              <a:t>(k-1)</a:t>
            </a:r>
            <a:r>
              <a:rPr lang="en-US" altLang="zh-TW" sz="2400">
                <a:latin typeface="Courier New" pitchFamily="49" charset="0"/>
              </a:rPr>
              <a:t>[i,k]+D</a:t>
            </a:r>
            <a:r>
              <a:rPr lang="en-US" altLang="zh-TW" sz="2400" baseline="30000">
                <a:latin typeface="Courier New" pitchFamily="49" charset="0"/>
              </a:rPr>
              <a:t>(k-1)</a:t>
            </a:r>
            <a:r>
              <a:rPr lang="en-US" altLang="zh-TW" sz="2400">
                <a:latin typeface="Courier New" pitchFamily="49" charset="0"/>
              </a:rPr>
              <a:t>[k,j]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		   then D</a:t>
            </a:r>
            <a:r>
              <a:rPr lang="en-US" altLang="zh-TW" sz="2400" baseline="30000">
                <a:latin typeface="Courier New" pitchFamily="49" charset="0"/>
              </a:rPr>
              <a:t>(k)</a:t>
            </a:r>
            <a:r>
              <a:rPr lang="en-US" altLang="zh-TW" sz="2400">
                <a:latin typeface="Courier New" pitchFamily="49" charset="0"/>
              </a:rPr>
              <a:t>[i,j]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</a:rPr>
              <a:t>D</a:t>
            </a:r>
            <a:r>
              <a:rPr lang="en-US" altLang="zh-TW" sz="2400" baseline="30000">
                <a:latin typeface="Courier New" pitchFamily="49" charset="0"/>
              </a:rPr>
              <a:t>(k-1)</a:t>
            </a:r>
            <a:r>
              <a:rPr lang="en-US" altLang="zh-TW" sz="2400">
                <a:latin typeface="Courier New" pitchFamily="49" charset="0"/>
              </a:rPr>
              <a:t>[i,k]+D</a:t>
            </a:r>
            <a:r>
              <a:rPr lang="en-US" altLang="zh-TW" sz="2400" baseline="30000">
                <a:latin typeface="Courier New" pitchFamily="49" charset="0"/>
              </a:rPr>
              <a:t>(k-1)</a:t>
            </a:r>
            <a:r>
              <a:rPr lang="en-US" altLang="zh-TW" sz="2400">
                <a:latin typeface="Courier New" pitchFamily="49" charset="0"/>
              </a:rPr>
              <a:t>[k,j]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		        π[i,j]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 </a:t>
            </a:r>
            <a:r>
              <a:rPr lang="en-US" altLang="zh-TW" sz="2400">
                <a:latin typeface="Courier New" pitchFamily="49" charset="0"/>
              </a:rPr>
              <a:t>π[k,j]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		   else D</a:t>
            </a:r>
            <a:r>
              <a:rPr lang="en-US" altLang="zh-TW" sz="2400" baseline="30000">
                <a:latin typeface="Courier New" pitchFamily="49" charset="0"/>
              </a:rPr>
              <a:t>(k)</a:t>
            </a:r>
            <a:r>
              <a:rPr lang="en-US" altLang="zh-TW" sz="2400">
                <a:latin typeface="Courier New" pitchFamily="49" charset="0"/>
              </a:rPr>
              <a:t>[i,j]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</a:rPr>
              <a:t>D</a:t>
            </a:r>
            <a:r>
              <a:rPr lang="en-US" altLang="zh-TW" sz="2400" baseline="30000">
                <a:latin typeface="Courier New" pitchFamily="49" charset="0"/>
              </a:rPr>
              <a:t>(k-1)</a:t>
            </a:r>
            <a:r>
              <a:rPr lang="en-US" altLang="zh-TW" sz="2400">
                <a:latin typeface="Courier New" pitchFamily="49" charset="0"/>
              </a:rPr>
              <a:t>[i,j]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	return D</a:t>
            </a:r>
            <a:r>
              <a:rPr lang="en-US" altLang="zh-TW" sz="2400" baseline="30000">
                <a:latin typeface="Courier New" pitchFamily="49" charset="0"/>
              </a:rPr>
              <a:t>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Courier New" pitchFamily="49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79838" y="5445125"/>
            <a:ext cx="482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Time Complexity: O(</a:t>
            </a:r>
            <a:r>
              <a:rPr lang="en-US" altLang="zh-TW" sz="28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800" baseline="30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215F-D46E-4A5A-B5A4-5067C2E58C1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建造</a:t>
            </a:r>
            <a:r>
              <a:rPr lang="en-US" altLang="zh-TW" b="1"/>
              <a:t>Shortest 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初始化</a:t>
            </a:r>
            <a:r>
              <a:rPr lang="en-US" altLang="zh-TW"/>
              <a:t>π[i,j]</a:t>
            </a:r>
            <a:r>
              <a:rPr lang="zh-TW" altLang="en-US"/>
              <a:t>時，如</a:t>
            </a:r>
            <a:r>
              <a:rPr lang="en-US" altLang="zh-TW"/>
              <a:t>i=j</a:t>
            </a:r>
            <a:r>
              <a:rPr lang="zh-TW" altLang="en-US"/>
              <a:t>或</a:t>
            </a:r>
            <a:r>
              <a:rPr lang="en-US" altLang="zh-TW"/>
              <a:t>(i,j)</a:t>
            </a:r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∉</a:t>
            </a:r>
            <a:r>
              <a:rPr lang="en-US" altLang="zh-TW"/>
              <a:t>E</a:t>
            </a:r>
            <a:r>
              <a:rPr lang="zh-TW" altLang="en-US"/>
              <a:t>則初始為</a:t>
            </a:r>
            <a:r>
              <a:rPr lang="en-US" altLang="zh-TW"/>
              <a:t>NIL</a:t>
            </a:r>
            <a:r>
              <a:rPr lang="zh-TW" altLang="en-US"/>
              <a:t>，否則初始為</a:t>
            </a:r>
            <a:r>
              <a:rPr lang="en-US" altLang="zh-TW"/>
              <a:t>i</a:t>
            </a:r>
            <a:r>
              <a:rPr lang="zh-TW" altLang="en-US"/>
              <a:t>。</a:t>
            </a:r>
          </a:p>
          <a:p>
            <a:endParaRPr lang="zh-TW" altLang="en-US"/>
          </a:p>
          <a:p>
            <a:r>
              <a:rPr lang="zh-TW" altLang="en-US"/>
              <a:t>等執行完演算法後，則可利用</a:t>
            </a:r>
            <a:r>
              <a:rPr lang="en-US" altLang="zh-TW"/>
              <a:t>Single-Source shortest path</a:t>
            </a:r>
            <a:r>
              <a:rPr lang="zh-TW" altLang="en-US"/>
              <a:t>的方式，藉由</a:t>
            </a:r>
            <a:r>
              <a:rPr lang="en-US" altLang="zh-TW"/>
              <a:t>Predecessor graph</a:t>
            </a:r>
            <a:r>
              <a:rPr lang="zh-TW" altLang="en-US"/>
              <a:t>來建立出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>
                <a:sym typeface="Wingdings" pitchFamily="2" charset="2"/>
              </a:rPr>
              <a:t>的最短路徑。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9BB-5AFC-4BC7-8910-DFC556EFBEA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4067175" y="17002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5587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651500" y="29241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2035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076825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cxnSp>
        <p:nvCxnSpPr>
          <p:cNvPr id="40969" name="AutoShape 9"/>
          <p:cNvCxnSpPr>
            <a:cxnSpLocks noChangeShapeType="1"/>
            <a:stCxn id="40964" idx="2"/>
            <a:endCxn id="40965" idx="0"/>
          </p:cNvCxnSpPr>
          <p:nvPr/>
        </p:nvCxnSpPr>
        <p:spPr bwMode="auto">
          <a:xfrm rot="10800000" flipV="1">
            <a:off x="2736850" y="1881188"/>
            <a:ext cx="1330325" cy="11874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0" name="AutoShape 10"/>
          <p:cNvCxnSpPr>
            <a:cxnSpLocks noChangeShapeType="1"/>
            <a:stCxn id="40964" idx="3"/>
            <a:endCxn id="40967" idx="6"/>
          </p:cNvCxnSpPr>
          <p:nvPr/>
        </p:nvCxnSpPr>
        <p:spPr bwMode="auto">
          <a:xfrm rot="5400000">
            <a:off x="2248695" y="3323431"/>
            <a:ext cx="3186112" cy="5556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1" name="AutoShape 11"/>
          <p:cNvCxnSpPr>
            <a:cxnSpLocks noChangeShapeType="1"/>
            <a:stCxn id="40964" idx="6"/>
            <a:endCxn id="40966" idx="0"/>
          </p:cNvCxnSpPr>
          <p:nvPr/>
        </p:nvCxnSpPr>
        <p:spPr bwMode="auto">
          <a:xfrm>
            <a:off x="4427538" y="1881188"/>
            <a:ext cx="1404937" cy="10429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AutoShape 12"/>
          <p:cNvCxnSpPr>
            <a:cxnSpLocks noChangeShapeType="1"/>
            <a:stCxn id="40965" idx="5"/>
            <a:endCxn id="40968" idx="2"/>
          </p:cNvCxnSpPr>
          <p:nvPr/>
        </p:nvCxnSpPr>
        <p:spPr bwMode="auto">
          <a:xfrm rot="16200000" flipH="1">
            <a:off x="3097213" y="3143250"/>
            <a:ext cx="1746250" cy="2212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2"/>
          </p:cNvCxnSpPr>
          <p:nvPr/>
        </p:nvCxnSpPr>
        <p:spPr bwMode="auto">
          <a:xfrm flipV="1">
            <a:off x="2916238" y="3105150"/>
            <a:ext cx="2735262" cy="144463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" name="AutoShape 14"/>
          <p:cNvCxnSpPr>
            <a:cxnSpLocks noChangeShapeType="1"/>
            <a:stCxn id="40967" idx="2"/>
            <a:endCxn id="40965" idx="4"/>
          </p:cNvCxnSpPr>
          <p:nvPr/>
        </p:nvCxnSpPr>
        <p:spPr bwMode="auto">
          <a:xfrm rot="10800000">
            <a:off x="2736850" y="3429000"/>
            <a:ext cx="466725" cy="176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5" name="AutoShape 15"/>
          <p:cNvCxnSpPr>
            <a:cxnSpLocks noChangeShapeType="1"/>
            <a:stCxn id="40968" idx="0"/>
            <a:endCxn id="40964" idx="6"/>
          </p:cNvCxnSpPr>
          <p:nvPr/>
        </p:nvCxnSpPr>
        <p:spPr bwMode="auto">
          <a:xfrm rot="5400000" flipH="1">
            <a:off x="3312319" y="2996407"/>
            <a:ext cx="3060700" cy="8302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6" name="AutoShape 16"/>
          <p:cNvCxnSpPr>
            <a:cxnSpLocks noChangeShapeType="1"/>
            <a:stCxn id="40968" idx="4"/>
            <a:endCxn id="40967" idx="5"/>
          </p:cNvCxnSpPr>
          <p:nvPr/>
        </p:nvCxnSpPr>
        <p:spPr bwMode="auto">
          <a:xfrm rot="5400000">
            <a:off x="4375150" y="4438650"/>
            <a:ext cx="19050" cy="1746250"/>
          </a:xfrm>
          <a:prstGeom prst="curvedConnector3">
            <a:avLst>
              <a:gd name="adj1" fmla="val 1566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7" name="AutoShape 17"/>
          <p:cNvCxnSpPr>
            <a:cxnSpLocks noChangeShapeType="1"/>
            <a:stCxn id="40966" idx="5"/>
            <a:endCxn id="40968" idx="6"/>
          </p:cNvCxnSpPr>
          <p:nvPr/>
        </p:nvCxnSpPr>
        <p:spPr bwMode="auto">
          <a:xfrm rot="5400000">
            <a:off x="4752975" y="3916363"/>
            <a:ext cx="1890713" cy="5222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700338" y="191611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563938" y="22050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8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292725" y="19891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-4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4067175" y="4724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916238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7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2268538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924300" y="55165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-5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651500" y="37163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498-8E26-4E21-B4E3-406BEFBA1EB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2349500"/>
          <a:ext cx="844867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方程式" r:id="rId3" imgW="4330440" imgH="1143000" progId="Equation.3">
                  <p:embed/>
                </p:oleObj>
              </mc:Choice>
              <mc:Fallback>
                <p:oleObj name="方程式" r:id="rId3" imgW="433044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844867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283F-C68B-48FA-8BB6-991A011C3A93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22275" y="2349500"/>
          <a:ext cx="83947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方程式" r:id="rId3" imgW="4305240" imgH="1143000" progId="Equation.3">
                  <p:embed/>
                </p:oleObj>
              </mc:Choice>
              <mc:Fallback>
                <p:oleObj name="方程式" r:id="rId3" imgW="430524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349500"/>
                        <a:ext cx="83947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504-5A72-4D87-AF09-35C1C8E66E8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graphicFrame>
        <p:nvGraphicFramePr>
          <p:cNvPr id="491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22275" y="2349500"/>
          <a:ext cx="83947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方程式" r:id="rId3" imgW="4305240" imgH="1143000" progId="Equation.3">
                  <p:embed/>
                </p:oleObj>
              </mc:Choice>
              <mc:Fallback>
                <p:oleObj name="方程式" r:id="rId3" imgW="430524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349500"/>
                        <a:ext cx="83947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478-92F2-4F16-98AB-7793335ED3E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15.1 </a:t>
            </a:r>
            <a:r>
              <a:rPr lang="zh-TW" altLang="en-US" b="1"/>
              <a:t>最短路徑的特性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最短路徑的結構：</a:t>
            </a:r>
            <a:br>
              <a:rPr lang="zh-TW" altLang="en-US"/>
            </a:br>
            <a:r>
              <a:rPr lang="zh-TW" altLang="en-US"/>
              <a:t>所有最短路徑的子路徑均為最短路徑。</a:t>
            </a:r>
          </a:p>
          <a:p>
            <a:endParaRPr lang="zh-TW" altLang="en-US"/>
          </a:p>
          <a:p>
            <a:r>
              <a:rPr lang="zh-TW" altLang="en-US"/>
              <a:t>如</a:t>
            </a:r>
            <a:r>
              <a:rPr lang="zh-TW" altLang="en-US">
                <a:sym typeface="Wingdings" pitchFamily="2" charset="2"/>
              </a:rPr>
              <a:t>：</a:t>
            </a:r>
            <a:r>
              <a:rPr lang="en-US" altLang="zh-TW">
                <a:sym typeface="Wingdings" pitchFamily="2" charset="2"/>
              </a:rPr>
              <a:t>(v</a:t>
            </a:r>
            <a:r>
              <a:rPr lang="en-US" altLang="zh-TW" baseline="-25000">
                <a:sym typeface="Wingdings" pitchFamily="2" charset="2"/>
              </a:rPr>
              <a:t>i</a:t>
            </a:r>
            <a:r>
              <a:rPr lang="en-US" altLang="zh-TW">
                <a:sym typeface="Wingdings" pitchFamily="2" charset="2"/>
              </a:rPr>
              <a:t>,…,v</a:t>
            </a:r>
            <a:r>
              <a:rPr lang="en-US" altLang="zh-TW" baseline="-25000">
                <a:sym typeface="Wingdings" pitchFamily="2" charset="2"/>
              </a:rPr>
              <a:t>k</a:t>
            </a:r>
            <a:r>
              <a:rPr lang="en-US" altLang="zh-TW">
                <a:sym typeface="Wingdings" pitchFamily="2" charset="2"/>
              </a:rPr>
              <a:t>,v</a:t>
            </a:r>
            <a:r>
              <a:rPr lang="en-US" altLang="zh-TW" baseline="-25000">
                <a:sym typeface="Wingdings" pitchFamily="2" charset="2"/>
              </a:rPr>
              <a:t>j</a:t>
            </a:r>
            <a:r>
              <a:rPr lang="en-US" altLang="zh-TW">
                <a:sym typeface="Wingdings" pitchFamily="2" charset="2"/>
              </a:rPr>
              <a:t>)</a:t>
            </a:r>
            <a:r>
              <a:rPr lang="zh-TW" altLang="en-US">
                <a:sym typeface="Wingdings" pitchFamily="2" charset="2"/>
              </a:rPr>
              <a:t>為</a:t>
            </a:r>
            <a:r>
              <a:rPr lang="en-US" altLang="zh-TW">
                <a:sym typeface="Wingdings" pitchFamily="2" charset="2"/>
              </a:rPr>
              <a:t>v</a:t>
            </a:r>
            <a:r>
              <a:rPr lang="en-US" altLang="zh-TW" baseline="-25000">
                <a:sym typeface="Wingdings" pitchFamily="2" charset="2"/>
              </a:rPr>
              <a:t>i</a:t>
            </a:r>
            <a:r>
              <a:rPr lang="zh-TW" altLang="en-US">
                <a:sym typeface="Wingdings" pitchFamily="2" charset="2"/>
              </a:rPr>
              <a:t>到</a:t>
            </a:r>
            <a:r>
              <a:rPr lang="en-US" altLang="zh-TW">
                <a:sym typeface="Wingdings" pitchFamily="2" charset="2"/>
              </a:rPr>
              <a:t>v</a:t>
            </a:r>
            <a:r>
              <a:rPr lang="en-US" altLang="zh-TW" baseline="-25000">
                <a:sym typeface="Wingdings" pitchFamily="2" charset="2"/>
              </a:rPr>
              <a:t>j</a:t>
            </a:r>
            <a:r>
              <a:rPr lang="zh-TW" altLang="en-US">
                <a:sym typeface="Wingdings" pitchFamily="2" charset="2"/>
              </a:rPr>
              <a:t>的最短路徑，則</a:t>
            </a:r>
            <a:r>
              <a:rPr lang="en-US" altLang="zh-TW">
                <a:sym typeface="Wingdings" pitchFamily="2" charset="2"/>
              </a:rPr>
              <a:t>(v</a:t>
            </a:r>
            <a:r>
              <a:rPr lang="en-US" altLang="zh-TW" baseline="-25000">
                <a:sym typeface="Wingdings" pitchFamily="2" charset="2"/>
              </a:rPr>
              <a:t>i</a:t>
            </a:r>
            <a:r>
              <a:rPr lang="en-US" altLang="zh-TW">
                <a:sym typeface="Wingdings" pitchFamily="2" charset="2"/>
              </a:rPr>
              <a:t>,…,v</a:t>
            </a:r>
            <a:r>
              <a:rPr lang="en-US" altLang="zh-TW" baseline="-25000">
                <a:sym typeface="Wingdings" pitchFamily="2" charset="2"/>
              </a:rPr>
              <a:t>k</a:t>
            </a:r>
            <a:r>
              <a:rPr lang="en-US" altLang="zh-TW">
                <a:sym typeface="Wingdings" pitchFamily="2" charset="2"/>
              </a:rPr>
              <a:t>)</a:t>
            </a:r>
            <a:r>
              <a:rPr lang="zh-TW" altLang="en-US">
                <a:sym typeface="Wingdings" pitchFamily="2" charset="2"/>
              </a:rPr>
              <a:t>必為</a:t>
            </a:r>
            <a:r>
              <a:rPr lang="en-US" altLang="zh-TW">
                <a:sym typeface="Wingdings" pitchFamily="2" charset="2"/>
              </a:rPr>
              <a:t>v</a:t>
            </a:r>
            <a:r>
              <a:rPr lang="en-US" altLang="zh-TW" baseline="-25000">
                <a:sym typeface="Wingdings" pitchFamily="2" charset="2"/>
              </a:rPr>
              <a:t>i</a:t>
            </a:r>
            <a:r>
              <a:rPr lang="zh-TW" altLang="en-US">
                <a:sym typeface="Wingdings" pitchFamily="2" charset="2"/>
              </a:rPr>
              <a:t>到</a:t>
            </a:r>
            <a:r>
              <a:rPr lang="en-US" altLang="zh-TW">
                <a:sym typeface="Wingdings" pitchFamily="2" charset="2"/>
              </a:rPr>
              <a:t>v</a:t>
            </a:r>
            <a:r>
              <a:rPr lang="en-US" altLang="zh-TW" baseline="-25000">
                <a:sym typeface="Wingdings" pitchFamily="2" charset="2"/>
              </a:rPr>
              <a:t>k</a:t>
            </a:r>
            <a:r>
              <a:rPr lang="zh-TW" altLang="en-US">
                <a:sym typeface="Wingdings" pitchFamily="2" charset="2"/>
              </a:rPr>
              <a:t>的最短路徑。</a:t>
            </a:r>
          </a:p>
          <a:p>
            <a:endParaRPr lang="zh-TW" altLang="en-US">
              <a:sym typeface="Wingdings" pitchFamily="2" charset="2"/>
            </a:endParaRPr>
          </a:p>
          <a:p>
            <a:r>
              <a:rPr lang="zh-TW" altLang="en-US">
                <a:sym typeface="Wingdings" pitchFamily="2" charset="2"/>
              </a:rPr>
              <a:t>即：</a:t>
            </a:r>
            <a:r>
              <a:rPr lang="en-US" altLang="zh-TW">
                <a:sym typeface="Wingdings" pitchFamily="2" charset="2"/>
              </a:rPr>
              <a:t>δ(v</a:t>
            </a:r>
            <a:r>
              <a:rPr lang="en-US" altLang="zh-TW" baseline="-25000">
                <a:sym typeface="Wingdings" pitchFamily="2" charset="2"/>
              </a:rPr>
              <a:t>i</a:t>
            </a:r>
            <a:r>
              <a:rPr lang="en-US" altLang="zh-TW">
                <a:sym typeface="Wingdings" pitchFamily="2" charset="2"/>
              </a:rPr>
              <a:t>,v</a:t>
            </a:r>
            <a:r>
              <a:rPr lang="en-US" altLang="zh-TW" baseline="-25000">
                <a:sym typeface="Wingdings" pitchFamily="2" charset="2"/>
              </a:rPr>
              <a:t>j</a:t>
            </a:r>
            <a:r>
              <a:rPr lang="en-US" altLang="zh-TW">
                <a:sym typeface="Wingdings" pitchFamily="2" charset="2"/>
              </a:rPr>
              <a:t>)=δ(v</a:t>
            </a:r>
            <a:r>
              <a:rPr lang="en-US" altLang="zh-TW" baseline="-25000">
                <a:sym typeface="Wingdings" pitchFamily="2" charset="2"/>
              </a:rPr>
              <a:t>i</a:t>
            </a:r>
            <a:r>
              <a:rPr lang="en-US" altLang="zh-TW">
                <a:sym typeface="Wingdings" pitchFamily="2" charset="2"/>
              </a:rPr>
              <a:t>,v</a:t>
            </a:r>
            <a:r>
              <a:rPr lang="en-US" altLang="zh-TW" baseline="-25000">
                <a:sym typeface="Wingdings" pitchFamily="2" charset="2"/>
              </a:rPr>
              <a:t>k</a:t>
            </a:r>
            <a:r>
              <a:rPr lang="en-US" altLang="zh-TW">
                <a:sym typeface="Wingdings" pitchFamily="2" charset="2"/>
              </a:rPr>
              <a:t>)+w(v</a:t>
            </a:r>
            <a:r>
              <a:rPr lang="en-US" altLang="zh-TW" baseline="-25000">
                <a:sym typeface="Wingdings" pitchFamily="2" charset="2"/>
              </a:rPr>
              <a:t>k</a:t>
            </a:r>
            <a:r>
              <a:rPr lang="en-US" altLang="zh-TW">
                <a:sym typeface="Wingdings" pitchFamily="2" charset="2"/>
              </a:rPr>
              <a:t>,v</a:t>
            </a:r>
            <a:r>
              <a:rPr lang="en-US" altLang="zh-TW" baseline="-25000">
                <a:sym typeface="Wingdings" pitchFamily="2" charset="2"/>
              </a:rPr>
              <a:t>j</a:t>
            </a:r>
            <a:r>
              <a:rPr lang="en-US" altLang="zh-TW">
                <a:sym typeface="Wingdings" pitchFamily="2" charset="2"/>
              </a:rPr>
              <a:t>)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72AE-CE4F-41E9-BC8C-52E1B7345A9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graphicFrame>
        <p:nvGraphicFramePr>
          <p:cNvPr id="501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22275" y="2355850"/>
          <a:ext cx="83947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方程式" r:id="rId3" imgW="4330440" imgH="1143000" progId="Equation.3">
                  <p:embed/>
                </p:oleObj>
              </mc:Choice>
              <mc:Fallback>
                <p:oleObj name="方程式" r:id="rId3" imgW="433044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355850"/>
                        <a:ext cx="83947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AFE-6CAC-42E6-8714-F304D2F62A0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graphicFrame>
        <p:nvGraphicFramePr>
          <p:cNvPr id="512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33388" y="2355850"/>
          <a:ext cx="837247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方程式" r:id="rId3" imgW="4317840" imgH="1143000" progId="Equation.3">
                  <p:embed/>
                </p:oleObj>
              </mc:Choice>
              <mc:Fallback>
                <p:oleObj name="方程式" r:id="rId3" imgW="431784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355850"/>
                        <a:ext cx="837247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09EC-7D77-4328-A4F9-ED6BACB6BC92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Floyd-Warshall</a:t>
            </a:r>
            <a:r>
              <a:rPr lang="zh-TW" altLang="en-US" b="1"/>
              <a:t>範例</a:t>
            </a:r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33388" y="2355850"/>
          <a:ext cx="837247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方程式" r:id="rId3" imgW="4317840" imgH="1143000" progId="Equation.3">
                  <p:embed/>
                </p:oleObj>
              </mc:Choice>
              <mc:Fallback>
                <p:oleObj name="方程式" r:id="rId3" imgW="431784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355850"/>
                        <a:ext cx="837247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929-295B-472A-A524-B86F55ECBC8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15.3 Johnson’s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Johnson’s</a:t>
            </a:r>
            <a:r>
              <a:rPr lang="zh-TW" altLang="en-US"/>
              <a:t>演算法可用於計算</a:t>
            </a:r>
            <a:r>
              <a:rPr lang="en-US" altLang="zh-TW"/>
              <a:t>All pairs shortest path</a:t>
            </a:r>
            <a:r>
              <a:rPr lang="zh-TW" altLang="en-US"/>
              <a:t>問題。</a:t>
            </a:r>
          </a:p>
          <a:p>
            <a:endParaRPr lang="zh-TW" altLang="en-US"/>
          </a:p>
          <a:p>
            <a:r>
              <a:rPr lang="zh-TW" altLang="en-US"/>
              <a:t>在邊的數量不多的時候，如</a:t>
            </a:r>
            <a:r>
              <a:rPr lang="en-US" altLang="zh-TW"/>
              <a:t>|E|=O(|V|log|V|)</a:t>
            </a:r>
            <a:r>
              <a:rPr lang="zh-TW" altLang="en-US"/>
              <a:t>時，能有比</a:t>
            </a:r>
            <a:r>
              <a:rPr lang="en-US" altLang="zh-TW"/>
              <a:t>Warshall-Floyd</a:t>
            </a:r>
            <a:r>
              <a:rPr lang="zh-TW" altLang="en-US"/>
              <a:t>演算法較佳的效能。</a:t>
            </a:r>
          </a:p>
          <a:p>
            <a:endParaRPr lang="zh-TW" altLang="en-US"/>
          </a:p>
          <a:p>
            <a:r>
              <a:rPr lang="zh-TW" altLang="en-US"/>
              <a:t>其輸入需求是利用</a:t>
            </a:r>
            <a:r>
              <a:rPr lang="en-US" altLang="zh-TW"/>
              <a:t>Adjacency list</a:t>
            </a:r>
            <a:r>
              <a:rPr lang="zh-TW" altLang="en-US"/>
              <a:t>表示的圖。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D5A4-AFD1-45D6-8C93-5DBDE45ECC6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Johnson’s </a:t>
            </a:r>
            <a:r>
              <a:rPr lang="zh-TW" altLang="en-US"/>
              <a:t>演算法利用</a:t>
            </a:r>
            <a:r>
              <a:rPr lang="en-US" altLang="zh-TW"/>
              <a:t>reweighing</a:t>
            </a:r>
            <a:r>
              <a:rPr lang="zh-TW" altLang="en-US"/>
              <a:t>來除去負邊，使得該圖可以套用</a:t>
            </a:r>
            <a:r>
              <a:rPr lang="en-US" altLang="zh-TW"/>
              <a:t>Dijkstra</a:t>
            </a:r>
            <a:r>
              <a:rPr lang="zh-TW" altLang="en-US"/>
              <a:t>演算法，來達到較高的效能。</a:t>
            </a:r>
          </a:p>
          <a:p>
            <a:pPr>
              <a:lnSpc>
                <a:spcPct val="90000"/>
              </a:lnSpc>
            </a:pPr>
            <a:endParaRPr lang="zh-TW" altLang="en-US"/>
          </a:p>
          <a:p>
            <a:pPr>
              <a:lnSpc>
                <a:spcPct val="90000"/>
              </a:lnSpc>
            </a:pPr>
            <a:r>
              <a:rPr lang="en-US" altLang="zh-TW"/>
              <a:t>Reweighing</a:t>
            </a:r>
            <a:r>
              <a:rPr lang="zh-TW" altLang="en-US"/>
              <a:t>是將每個點</a:t>
            </a:r>
            <a:r>
              <a:rPr lang="en-US" altLang="zh-TW"/>
              <a:t>v</a:t>
            </a:r>
            <a:r>
              <a:rPr lang="zh-TW" altLang="en-US"/>
              <a:t>設定一個高度</a:t>
            </a:r>
            <a:r>
              <a:rPr lang="en-US" altLang="zh-TW"/>
              <a:t>h(v)</a:t>
            </a:r>
            <a:r>
              <a:rPr lang="zh-TW" altLang="en-US"/>
              <a:t>，並且調整邊的</a:t>
            </a:r>
            <a:r>
              <a:rPr lang="en-US" altLang="zh-TW"/>
              <a:t>weight function w(u,v)</a:t>
            </a:r>
            <a:r>
              <a:rPr lang="zh-TW" altLang="en-US"/>
              <a:t>成為</a:t>
            </a:r>
            <a:r>
              <a:rPr lang="en-US" altLang="zh-TW"/>
              <a:t>w’(u,v)=w(u,v)+h(u)-h(v)</a:t>
            </a:r>
            <a:r>
              <a:rPr lang="zh-TW" altLang="en-US"/>
              <a:t>。</a:t>
            </a:r>
          </a:p>
          <a:p>
            <a:pPr>
              <a:lnSpc>
                <a:spcPct val="90000"/>
              </a:lnSpc>
            </a:pPr>
            <a:endParaRPr lang="zh-TW" altLang="en-US"/>
          </a:p>
          <a:p>
            <a:pPr>
              <a:lnSpc>
                <a:spcPct val="90000"/>
              </a:lnSpc>
            </a:pPr>
            <a:r>
              <a:rPr lang="zh-TW" altLang="en-US"/>
              <a:t>令</a:t>
            </a:r>
            <a:r>
              <a:rPr lang="en-US" altLang="zh-TW"/>
              <a:t>δ‘(u,v)</a:t>
            </a:r>
            <a:r>
              <a:rPr lang="zh-TW" altLang="en-US"/>
              <a:t>如此調整之後的最短距離，則原先的最短距離</a:t>
            </a:r>
            <a:r>
              <a:rPr lang="en-US" altLang="zh-TW"/>
              <a:t>δ(u,v)=δ‘(u,v)-h(u)+h(v)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9AC0-FFD7-4C40-9DF7-85B67E0F80C2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</a:rPr>
              <a:t>Johnson(G)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</a:rPr>
              <a:t>{	compute G’, where V[G’]=V[G]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{s} and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zh-TW" sz="1800">
                <a:latin typeface="Courier New" pitchFamily="49" charset="0"/>
              </a:rPr>
              <a:t>E[G’]=E[G]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{(s,v):vV[G]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if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Bellman-Ford(G’,w,s)=False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   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then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print “ a neg-weight cycle”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else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each vertex v V[G’]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	       set h(v)=(s,v) computed by Bellman-Ford algo.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	    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each edge (u,v)E[G’]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        w’(u,v)=w(u,v)+h(u)-h(v)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	    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each vertex u V[G]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          run Dijkstra(G,w’,u) to compute ’(u,v)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	    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each v V[G]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          d</a:t>
            </a:r>
            <a:r>
              <a:rPr lang="en-US" altLang="zh-TW" sz="1800" baseline="-25000">
                <a:latin typeface="Courier New" pitchFamily="49" charset="0"/>
                <a:sym typeface="Symbol" pitchFamily="18" charset="2"/>
              </a:rPr>
              <a:t>uv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=’(u,v)-h(u)+h(v)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		</a:t>
            </a:r>
            <a:r>
              <a:rPr lang="en-US" altLang="zh-TW" sz="1800" b="1">
                <a:latin typeface="Courier New" pitchFamily="49" charset="0"/>
                <a:sym typeface="Symbol" pitchFamily="18" charset="2"/>
              </a:rPr>
              <a:t>return</a:t>
            </a:r>
            <a:r>
              <a:rPr lang="en-US" altLang="zh-TW" sz="1800">
                <a:latin typeface="Courier New" pitchFamily="49" charset="0"/>
                <a:sym typeface="Symbol" pitchFamily="18" charset="2"/>
              </a:rPr>
              <a:t> 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Courier New" pitchFamily="49" charset="0"/>
                <a:sym typeface="Symbol" pitchFamily="18" charset="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62B1-D414-4329-8E6A-DCB4EE0F963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140200" y="17002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55587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245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2035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0768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563938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7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8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-4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-5</a:t>
            </a:r>
          </a:p>
        </p:txBody>
      </p:sp>
      <p:cxnSp>
        <p:nvCxnSpPr>
          <p:cNvPr id="39963" name="AutoShape 27"/>
          <p:cNvCxnSpPr>
            <a:cxnSpLocks noChangeShapeType="1"/>
            <a:stCxn id="39941" idx="7"/>
            <a:endCxn id="39940" idx="3"/>
          </p:cNvCxnSpPr>
          <p:nvPr/>
        </p:nvCxnSpPr>
        <p:spPr bwMode="auto">
          <a:xfrm flipV="1">
            <a:off x="2863850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4" name="AutoShape 28"/>
          <p:cNvCxnSpPr>
            <a:cxnSpLocks noChangeShapeType="1"/>
            <a:stCxn id="39942" idx="1"/>
            <a:endCxn id="39940" idx="5"/>
          </p:cNvCxnSpPr>
          <p:nvPr/>
        </p:nvCxnSpPr>
        <p:spPr bwMode="auto">
          <a:xfrm flipH="1" flipV="1">
            <a:off x="4448175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5" name="AutoShape 29"/>
          <p:cNvCxnSpPr>
            <a:cxnSpLocks noChangeShapeType="1"/>
            <a:stCxn id="39941" idx="4"/>
            <a:endCxn id="39943" idx="1"/>
          </p:cNvCxnSpPr>
          <p:nvPr/>
        </p:nvCxnSpPr>
        <p:spPr bwMode="auto">
          <a:xfrm>
            <a:off x="2736850" y="3429000"/>
            <a:ext cx="519113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6" name="AutoShape 30"/>
          <p:cNvCxnSpPr>
            <a:cxnSpLocks noChangeShapeType="1"/>
            <a:stCxn id="39943" idx="6"/>
            <a:endCxn id="39944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7" name="AutoShape 31"/>
          <p:cNvCxnSpPr>
            <a:cxnSpLocks noChangeShapeType="1"/>
            <a:stCxn id="39944" idx="7"/>
            <a:endCxn id="39942" idx="4"/>
          </p:cNvCxnSpPr>
          <p:nvPr/>
        </p:nvCxnSpPr>
        <p:spPr bwMode="auto">
          <a:xfrm flipV="1">
            <a:off x="5384800" y="3429000"/>
            <a:ext cx="520700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8" name="AutoShape 32"/>
          <p:cNvCxnSpPr>
            <a:cxnSpLocks noChangeShapeType="1"/>
            <a:stCxn id="39940" idx="4"/>
            <a:endCxn id="39940" idx="4"/>
          </p:cNvCxnSpPr>
          <p:nvPr/>
        </p:nvCxnSpPr>
        <p:spPr bwMode="auto">
          <a:xfrm>
            <a:off x="432117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9" name="AutoShape 33"/>
          <p:cNvCxnSpPr>
            <a:cxnSpLocks noChangeShapeType="1"/>
            <a:stCxn id="39940" idx="4"/>
            <a:endCxn id="39943" idx="0"/>
          </p:cNvCxnSpPr>
          <p:nvPr/>
        </p:nvCxnSpPr>
        <p:spPr bwMode="auto">
          <a:xfrm flipH="1">
            <a:off x="3384550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0" name="AutoShape 34"/>
          <p:cNvCxnSpPr>
            <a:cxnSpLocks noChangeShapeType="1"/>
            <a:stCxn id="39940" idx="4"/>
            <a:endCxn id="39944" idx="0"/>
          </p:cNvCxnSpPr>
          <p:nvPr/>
        </p:nvCxnSpPr>
        <p:spPr bwMode="auto">
          <a:xfrm>
            <a:off x="4321175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1" name="AutoShape 35"/>
          <p:cNvCxnSpPr>
            <a:cxnSpLocks noChangeShapeType="1"/>
            <a:stCxn id="39944" idx="1"/>
            <a:endCxn id="39941" idx="5"/>
          </p:cNvCxnSpPr>
          <p:nvPr/>
        </p:nvCxnSpPr>
        <p:spPr bwMode="auto">
          <a:xfrm flipH="1" flipV="1">
            <a:off x="2863850" y="3376613"/>
            <a:ext cx="2265363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2" name="AutoShape 36"/>
          <p:cNvCxnSpPr>
            <a:cxnSpLocks noChangeShapeType="1"/>
            <a:stCxn id="39941" idx="6"/>
            <a:endCxn id="39942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FAD9-8416-49D2-B27C-980909D7DBD2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40200" y="17002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55587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7245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2035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50768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563938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7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8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-4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-5</a:t>
            </a:r>
          </a:p>
        </p:txBody>
      </p:sp>
      <p:cxnSp>
        <p:nvCxnSpPr>
          <p:cNvPr id="53266" name="AutoShape 18"/>
          <p:cNvCxnSpPr>
            <a:cxnSpLocks noChangeShapeType="1"/>
            <a:stCxn id="53253" idx="7"/>
            <a:endCxn id="53252" idx="3"/>
          </p:cNvCxnSpPr>
          <p:nvPr/>
        </p:nvCxnSpPr>
        <p:spPr bwMode="auto">
          <a:xfrm flipV="1">
            <a:off x="2863850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/>
          <p:cNvCxnSpPr>
            <a:cxnSpLocks noChangeShapeType="1"/>
            <a:stCxn id="53254" idx="1"/>
            <a:endCxn id="53252" idx="5"/>
          </p:cNvCxnSpPr>
          <p:nvPr/>
        </p:nvCxnSpPr>
        <p:spPr bwMode="auto">
          <a:xfrm flipH="1" flipV="1">
            <a:off x="4448175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/>
          <p:cNvCxnSpPr>
            <a:cxnSpLocks noChangeShapeType="1"/>
            <a:stCxn id="53253" idx="4"/>
            <a:endCxn id="53255" idx="1"/>
          </p:cNvCxnSpPr>
          <p:nvPr/>
        </p:nvCxnSpPr>
        <p:spPr bwMode="auto">
          <a:xfrm>
            <a:off x="2736850" y="3429000"/>
            <a:ext cx="519113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/>
          <p:cNvCxnSpPr>
            <a:cxnSpLocks noChangeShapeType="1"/>
            <a:stCxn id="53255" idx="6"/>
            <a:endCxn id="53256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/>
          <p:cNvCxnSpPr>
            <a:cxnSpLocks noChangeShapeType="1"/>
            <a:stCxn id="53256" idx="7"/>
            <a:endCxn id="53254" idx="4"/>
          </p:cNvCxnSpPr>
          <p:nvPr/>
        </p:nvCxnSpPr>
        <p:spPr bwMode="auto">
          <a:xfrm flipV="1">
            <a:off x="5384800" y="3429000"/>
            <a:ext cx="520700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/>
          <p:cNvCxnSpPr>
            <a:cxnSpLocks noChangeShapeType="1"/>
            <a:stCxn id="53252" idx="4"/>
            <a:endCxn id="53252" idx="4"/>
          </p:cNvCxnSpPr>
          <p:nvPr/>
        </p:nvCxnSpPr>
        <p:spPr bwMode="auto">
          <a:xfrm>
            <a:off x="432117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/>
          <p:cNvCxnSpPr>
            <a:cxnSpLocks noChangeShapeType="1"/>
            <a:stCxn id="53252" idx="4"/>
            <a:endCxn id="53255" idx="0"/>
          </p:cNvCxnSpPr>
          <p:nvPr/>
        </p:nvCxnSpPr>
        <p:spPr bwMode="auto">
          <a:xfrm flipH="1">
            <a:off x="3384550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/>
          <p:cNvCxnSpPr>
            <a:cxnSpLocks noChangeShapeType="1"/>
            <a:stCxn id="53252" idx="4"/>
            <a:endCxn id="53256" idx="0"/>
          </p:cNvCxnSpPr>
          <p:nvPr/>
        </p:nvCxnSpPr>
        <p:spPr bwMode="auto">
          <a:xfrm>
            <a:off x="4321175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4" name="AutoShape 26"/>
          <p:cNvCxnSpPr>
            <a:cxnSpLocks noChangeShapeType="1"/>
            <a:stCxn id="53256" idx="1"/>
            <a:endCxn id="53253" idx="5"/>
          </p:cNvCxnSpPr>
          <p:nvPr/>
        </p:nvCxnSpPr>
        <p:spPr bwMode="auto">
          <a:xfrm flipH="1" flipV="1">
            <a:off x="2863850" y="3376613"/>
            <a:ext cx="2265363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5" name="AutoShape 27"/>
          <p:cNvCxnSpPr>
            <a:cxnSpLocks noChangeShapeType="1"/>
            <a:stCxn id="53253" idx="6"/>
            <a:endCxn id="53254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6" name="Oval 28"/>
          <p:cNvSpPr>
            <a:spLocks noChangeArrowheads="1"/>
          </p:cNvSpPr>
          <p:nvPr/>
        </p:nvSpPr>
        <p:spPr bwMode="auto">
          <a:xfrm>
            <a:off x="900113" y="3068638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</a:t>
            </a:r>
          </a:p>
        </p:txBody>
      </p:sp>
      <p:cxnSp>
        <p:nvCxnSpPr>
          <p:cNvPr id="53277" name="AutoShape 29"/>
          <p:cNvCxnSpPr>
            <a:cxnSpLocks noChangeShapeType="1"/>
            <a:stCxn id="53276" idx="7"/>
            <a:endCxn id="53252" idx="2"/>
          </p:cNvCxnSpPr>
          <p:nvPr/>
        </p:nvCxnSpPr>
        <p:spPr bwMode="auto">
          <a:xfrm rot="16200000">
            <a:off x="2078832" y="1070769"/>
            <a:ext cx="1250950" cy="28717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8" name="AutoShape 30"/>
          <p:cNvCxnSpPr>
            <a:cxnSpLocks noChangeShapeType="1"/>
            <a:stCxn id="53276" idx="0"/>
            <a:endCxn id="53254" idx="0"/>
          </p:cNvCxnSpPr>
          <p:nvPr/>
        </p:nvCxnSpPr>
        <p:spPr bwMode="auto">
          <a:xfrm rot="5400000" flipV="1">
            <a:off x="3509963" y="674688"/>
            <a:ext cx="1587" cy="4789487"/>
          </a:xfrm>
          <a:prstGeom prst="curvedConnector3">
            <a:avLst>
              <a:gd name="adj1" fmla="val -11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9" name="AutoShape 31"/>
          <p:cNvCxnSpPr>
            <a:cxnSpLocks noChangeShapeType="1"/>
            <a:stCxn id="53276" idx="6"/>
            <a:endCxn id="53253" idx="2"/>
          </p:cNvCxnSpPr>
          <p:nvPr/>
        </p:nvCxnSpPr>
        <p:spPr bwMode="auto">
          <a:xfrm flipV="1">
            <a:off x="1331913" y="3249613"/>
            <a:ext cx="1223962" cy="34925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0" name="AutoShape 32"/>
          <p:cNvCxnSpPr>
            <a:cxnSpLocks noChangeShapeType="1"/>
            <a:stCxn id="53276" idx="5"/>
            <a:endCxn id="53255" idx="2"/>
          </p:cNvCxnSpPr>
          <p:nvPr/>
        </p:nvCxnSpPr>
        <p:spPr bwMode="auto">
          <a:xfrm rot="16200000" flipH="1">
            <a:off x="1357313" y="3348038"/>
            <a:ext cx="1757362" cy="1935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1" name="AutoShape 33"/>
          <p:cNvCxnSpPr>
            <a:cxnSpLocks noChangeShapeType="1"/>
            <a:stCxn id="53276" idx="4"/>
            <a:endCxn id="53256" idx="4"/>
          </p:cNvCxnSpPr>
          <p:nvPr/>
        </p:nvCxnSpPr>
        <p:spPr bwMode="auto">
          <a:xfrm rot="16200000" flipH="1">
            <a:off x="2250282" y="2366169"/>
            <a:ext cx="1873250" cy="4141787"/>
          </a:xfrm>
          <a:prstGeom prst="curvedConnector3">
            <a:avLst>
              <a:gd name="adj1" fmla="val 1432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1403350" y="13414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1835150" y="18446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1619250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619250" y="43656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2700338" y="58054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6372225" y="2060575"/>
            <a:ext cx="25209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加入一個點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，以及自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拉一條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weight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為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的邊到每一點。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F87C-9C47-46D1-83CC-43A08E32AE6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140200" y="17002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-1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55587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7245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-5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2035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-4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50768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563938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7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8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-4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-5</a:t>
            </a:r>
          </a:p>
        </p:txBody>
      </p:sp>
      <p:cxnSp>
        <p:nvCxnSpPr>
          <p:cNvPr id="54290" name="AutoShape 18"/>
          <p:cNvCxnSpPr>
            <a:cxnSpLocks noChangeShapeType="1"/>
            <a:stCxn id="54277" idx="7"/>
            <a:endCxn id="54276" idx="3"/>
          </p:cNvCxnSpPr>
          <p:nvPr/>
        </p:nvCxnSpPr>
        <p:spPr bwMode="auto">
          <a:xfrm flipV="1">
            <a:off x="2863850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1" name="AutoShape 19"/>
          <p:cNvCxnSpPr>
            <a:cxnSpLocks noChangeShapeType="1"/>
            <a:stCxn id="54278" idx="1"/>
            <a:endCxn id="54276" idx="5"/>
          </p:cNvCxnSpPr>
          <p:nvPr/>
        </p:nvCxnSpPr>
        <p:spPr bwMode="auto">
          <a:xfrm flipH="1" flipV="1">
            <a:off x="4448175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2" name="AutoShape 20"/>
          <p:cNvCxnSpPr>
            <a:cxnSpLocks noChangeShapeType="1"/>
            <a:stCxn id="54277" idx="4"/>
            <a:endCxn id="54279" idx="1"/>
          </p:cNvCxnSpPr>
          <p:nvPr/>
        </p:nvCxnSpPr>
        <p:spPr bwMode="auto">
          <a:xfrm>
            <a:off x="2736850" y="3429000"/>
            <a:ext cx="519113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3" name="AutoShape 21"/>
          <p:cNvCxnSpPr>
            <a:cxnSpLocks noChangeShapeType="1"/>
            <a:stCxn id="54279" idx="6"/>
            <a:endCxn id="54280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4" name="AutoShape 22"/>
          <p:cNvCxnSpPr>
            <a:cxnSpLocks noChangeShapeType="1"/>
            <a:stCxn id="54280" idx="7"/>
            <a:endCxn id="54278" idx="4"/>
          </p:cNvCxnSpPr>
          <p:nvPr/>
        </p:nvCxnSpPr>
        <p:spPr bwMode="auto">
          <a:xfrm flipV="1">
            <a:off x="5384800" y="3429000"/>
            <a:ext cx="520700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5" name="AutoShape 23"/>
          <p:cNvCxnSpPr>
            <a:cxnSpLocks noChangeShapeType="1"/>
            <a:stCxn id="54276" idx="4"/>
            <a:endCxn id="54276" idx="4"/>
          </p:cNvCxnSpPr>
          <p:nvPr/>
        </p:nvCxnSpPr>
        <p:spPr bwMode="auto">
          <a:xfrm>
            <a:off x="432117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6" name="AutoShape 24"/>
          <p:cNvCxnSpPr>
            <a:cxnSpLocks noChangeShapeType="1"/>
            <a:stCxn id="54276" idx="4"/>
            <a:endCxn id="54279" idx="0"/>
          </p:cNvCxnSpPr>
          <p:nvPr/>
        </p:nvCxnSpPr>
        <p:spPr bwMode="auto">
          <a:xfrm flipH="1">
            <a:off x="3384550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7" name="AutoShape 25"/>
          <p:cNvCxnSpPr>
            <a:cxnSpLocks noChangeShapeType="1"/>
            <a:stCxn id="54276" idx="4"/>
            <a:endCxn id="54280" idx="0"/>
          </p:cNvCxnSpPr>
          <p:nvPr/>
        </p:nvCxnSpPr>
        <p:spPr bwMode="auto">
          <a:xfrm>
            <a:off x="4321175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8" name="AutoShape 26"/>
          <p:cNvCxnSpPr>
            <a:cxnSpLocks noChangeShapeType="1"/>
            <a:stCxn id="54280" idx="1"/>
            <a:endCxn id="54277" idx="5"/>
          </p:cNvCxnSpPr>
          <p:nvPr/>
        </p:nvCxnSpPr>
        <p:spPr bwMode="auto">
          <a:xfrm flipH="1" flipV="1">
            <a:off x="2863850" y="3376613"/>
            <a:ext cx="2265363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9" name="AutoShape 27"/>
          <p:cNvCxnSpPr>
            <a:cxnSpLocks noChangeShapeType="1"/>
            <a:stCxn id="54277" idx="6"/>
            <a:endCxn id="54278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900113" y="3068638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</a:t>
            </a:r>
          </a:p>
        </p:txBody>
      </p:sp>
      <p:cxnSp>
        <p:nvCxnSpPr>
          <p:cNvPr id="54301" name="AutoShape 29"/>
          <p:cNvCxnSpPr>
            <a:cxnSpLocks noChangeShapeType="1"/>
            <a:stCxn id="54300" idx="7"/>
            <a:endCxn id="54276" idx="2"/>
          </p:cNvCxnSpPr>
          <p:nvPr/>
        </p:nvCxnSpPr>
        <p:spPr bwMode="auto">
          <a:xfrm rot="16200000">
            <a:off x="2078832" y="1070769"/>
            <a:ext cx="1250950" cy="28717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2" name="AutoShape 30"/>
          <p:cNvCxnSpPr>
            <a:cxnSpLocks noChangeShapeType="1"/>
            <a:stCxn id="54300" idx="0"/>
            <a:endCxn id="54278" idx="0"/>
          </p:cNvCxnSpPr>
          <p:nvPr/>
        </p:nvCxnSpPr>
        <p:spPr bwMode="auto">
          <a:xfrm rot="5400000" flipV="1">
            <a:off x="3509963" y="674688"/>
            <a:ext cx="1587" cy="4789487"/>
          </a:xfrm>
          <a:prstGeom prst="curvedConnector3">
            <a:avLst>
              <a:gd name="adj1" fmla="val -11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3" name="AutoShape 31"/>
          <p:cNvCxnSpPr>
            <a:cxnSpLocks noChangeShapeType="1"/>
            <a:stCxn id="54300" idx="6"/>
            <a:endCxn id="54277" idx="2"/>
          </p:cNvCxnSpPr>
          <p:nvPr/>
        </p:nvCxnSpPr>
        <p:spPr bwMode="auto">
          <a:xfrm flipV="1">
            <a:off x="1331913" y="3249613"/>
            <a:ext cx="1223962" cy="34925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4" name="AutoShape 32"/>
          <p:cNvCxnSpPr>
            <a:cxnSpLocks noChangeShapeType="1"/>
            <a:stCxn id="54300" idx="5"/>
            <a:endCxn id="54279" idx="2"/>
          </p:cNvCxnSpPr>
          <p:nvPr/>
        </p:nvCxnSpPr>
        <p:spPr bwMode="auto">
          <a:xfrm rot="16200000" flipH="1">
            <a:off x="1357313" y="3348038"/>
            <a:ext cx="1757362" cy="1935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5" name="AutoShape 33"/>
          <p:cNvCxnSpPr>
            <a:cxnSpLocks noChangeShapeType="1"/>
            <a:stCxn id="54300" idx="4"/>
            <a:endCxn id="54280" idx="4"/>
          </p:cNvCxnSpPr>
          <p:nvPr/>
        </p:nvCxnSpPr>
        <p:spPr bwMode="auto">
          <a:xfrm rot="16200000" flipH="1">
            <a:off x="2250282" y="2366169"/>
            <a:ext cx="1873250" cy="4141787"/>
          </a:xfrm>
          <a:prstGeom prst="curvedConnector3">
            <a:avLst>
              <a:gd name="adj1" fmla="val 1432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1403350" y="13414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1835150" y="18446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619250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619250" y="43656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2700338" y="58054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6372225" y="2060575"/>
            <a:ext cx="25209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執行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Bellman-Ford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演算法，得到自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出發每一點的最短距離。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0C6-5C3C-4269-8885-966AA80AE526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140200" y="17002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-1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55587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7245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-5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2035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-4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50768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492500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10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13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cxnSp>
        <p:nvCxnSpPr>
          <p:cNvPr id="55314" name="AutoShape 18"/>
          <p:cNvCxnSpPr>
            <a:cxnSpLocks noChangeShapeType="1"/>
            <a:stCxn id="55301" idx="7"/>
            <a:endCxn id="55300" idx="3"/>
          </p:cNvCxnSpPr>
          <p:nvPr/>
        </p:nvCxnSpPr>
        <p:spPr bwMode="auto">
          <a:xfrm flipV="1">
            <a:off x="2863850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5" name="AutoShape 19"/>
          <p:cNvCxnSpPr>
            <a:cxnSpLocks noChangeShapeType="1"/>
            <a:stCxn id="55302" idx="1"/>
            <a:endCxn id="55300" idx="5"/>
          </p:cNvCxnSpPr>
          <p:nvPr/>
        </p:nvCxnSpPr>
        <p:spPr bwMode="auto">
          <a:xfrm flipH="1" flipV="1">
            <a:off x="4448175" y="2008188"/>
            <a:ext cx="13287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6" name="AutoShape 20"/>
          <p:cNvCxnSpPr>
            <a:cxnSpLocks noChangeShapeType="1"/>
            <a:stCxn id="55301" idx="4"/>
            <a:endCxn id="55303" idx="1"/>
          </p:cNvCxnSpPr>
          <p:nvPr/>
        </p:nvCxnSpPr>
        <p:spPr bwMode="auto">
          <a:xfrm>
            <a:off x="2736850" y="3429000"/>
            <a:ext cx="519113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7" name="AutoShape 21"/>
          <p:cNvCxnSpPr>
            <a:cxnSpLocks noChangeShapeType="1"/>
            <a:stCxn id="55303" idx="6"/>
            <a:endCxn id="55304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04" idx="7"/>
            <a:endCxn id="55302" idx="4"/>
          </p:cNvCxnSpPr>
          <p:nvPr/>
        </p:nvCxnSpPr>
        <p:spPr bwMode="auto">
          <a:xfrm flipV="1">
            <a:off x="5384800" y="3429000"/>
            <a:ext cx="520700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9" name="AutoShape 23"/>
          <p:cNvCxnSpPr>
            <a:cxnSpLocks noChangeShapeType="1"/>
            <a:stCxn id="55300" idx="4"/>
            <a:endCxn id="55300" idx="4"/>
          </p:cNvCxnSpPr>
          <p:nvPr/>
        </p:nvCxnSpPr>
        <p:spPr bwMode="auto">
          <a:xfrm>
            <a:off x="432117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0" name="AutoShape 24"/>
          <p:cNvCxnSpPr>
            <a:cxnSpLocks noChangeShapeType="1"/>
            <a:stCxn id="55300" idx="4"/>
            <a:endCxn id="55303" idx="0"/>
          </p:cNvCxnSpPr>
          <p:nvPr/>
        </p:nvCxnSpPr>
        <p:spPr bwMode="auto">
          <a:xfrm flipH="1">
            <a:off x="3384550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00" idx="4"/>
            <a:endCxn id="55304" idx="0"/>
          </p:cNvCxnSpPr>
          <p:nvPr/>
        </p:nvCxnSpPr>
        <p:spPr bwMode="auto">
          <a:xfrm>
            <a:off x="4321175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stCxn id="55304" idx="1"/>
            <a:endCxn id="55301" idx="5"/>
          </p:cNvCxnSpPr>
          <p:nvPr/>
        </p:nvCxnSpPr>
        <p:spPr bwMode="auto">
          <a:xfrm flipH="1" flipV="1">
            <a:off x="2863850" y="3376613"/>
            <a:ext cx="2265363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3" name="AutoShape 27"/>
          <p:cNvCxnSpPr>
            <a:cxnSpLocks noChangeShapeType="1"/>
            <a:stCxn id="55301" idx="6"/>
            <a:endCxn id="55302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6227763" y="2060575"/>
            <a:ext cx="266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做完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reweighting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AF77-7A13-4448-898F-57DD2E7A8D1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最短路徑的特性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一個直覺的遞迴解：</a:t>
            </a:r>
            <a:br>
              <a:rPr lang="zh-TW" altLang="en-US"/>
            </a:br>
            <a:r>
              <a:rPr lang="zh-TW" altLang="en-US"/>
              <a:t>定義</a:t>
            </a:r>
            <a:r>
              <a:rPr lang="en-US" altLang="zh-TW"/>
              <a:t>d</a:t>
            </a:r>
            <a:r>
              <a:rPr lang="en-US" altLang="zh-TW" baseline="30000"/>
              <a:t>(m)</a:t>
            </a:r>
            <a:r>
              <a:rPr lang="en-US" altLang="zh-TW"/>
              <a:t>(i,j)</a:t>
            </a:r>
            <a:r>
              <a:rPr lang="zh-TW" altLang="en-US"/>
              <a:t>為包含至多</a:t>
            </a:r>
            <a:r>
              <a:rPr lang="en-US" altLang="zh-TW"/>
              <a:t>m</a:t>
            </a:r>
            <a:r>
              <a:rPr lang="zh-TW" altLang="en-US"/>
              <a:t>個邊自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/>
              <a:t>的最短路徑長度。則：</a:t>
            </a:r>
          </a:p>
          <a:p>
            <a:endParaRPr lang="en-US" altLang="zh-TW" b="1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92275" y="3284538"/>
          <a:ext cx="6624638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方程式" r:id="rId3" imgW="2958840" imgH="711000" progId="Equation.3">
                  <p:embed/>
                </p:oleObj>
              </mc:Choice>
              <mc:Fallback>
                <p:oleObj name="方程式" r:id="rId3" imgW="2958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4538"/>
                        <a:ext cx="6624638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A97-4B91-4F4C-AAC2-B1A77168C74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627313" y="1916113"/>
            <a:ext cx="5762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2/1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042988" y="3284538"/>
            <a:ext cx="5762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0/0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4211638" y="3284538"/>
            <a:ext cx="5762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2/-3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619250" y="5229225"/>
            <a:ext cx="6477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0/-4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779838" y="5229225"/>
            <a:ext cx="5746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2/0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546225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979613" y="27813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635375" y="24923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70188" y="44370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62125" y="31400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13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042988" y="43656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554288" y="54451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4194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284663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cxnSp>
        <p:nvCxnSpPr>
          <p:cNvPr id="56338" name="AutoShape 18"/>
          <p:cNvCxnSpPr>
            <a:cxnSpLocks noChangeShapeType="1"/>
            <a:stCxn id="56325" idx="7"/>
            <a:endCxn id="56324" idx="3"/>
          </p:cNvCxnSpPr>
          <p:nvPr/>
        </p:nvCxnSpPr>
        <p:spPr bwMode="auto">
          <a:xfrm flipV="1">
            <a:off x="1535113" y="2224088"/>
            <a:ext cx="1176337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9" name="AutoShape 19"/>
          <p:cNvCxnSpPr>
            <a:cxnSpLocks noChangeShapeType="1"/>
            <a:stCxn id="56326" idx="1"/>
            <a:endCxn id="56324" idx="5"/>
          </p:cNvCxnSpPr>
          <p:nvPr/>
        </p:nvCxnSpPr>
        <p:spPr bwMode="auto">
          <a:xfrm flipH="1" flipV="1">
            <a:off x="3119438" y="2224088"/>
            <a:ext cx="1176337" cy="11128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0" name="AutoShape 20"/>
          <p:cNvCxnSpPr>
            <a:cxnSpLocks noChangeShapeType="1"/>
            <a:stCxn id="56325" idx="4"/>
            <a:endCxn id="56327" idx="1"/>
          </p:cNvCxnSpPr>
          <p:nvPr/>
        </p:nvCxnSpPr>
        <p:spPr bwMode="auto">
          <a:xfrm>
            <a:off x="1331913" y="3644900"/>
            <a:ext cx="382587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1" name="AutoShape 21"/>
          <p:cNvCxnSpPr>
            <a:cxnSpLocks noChangeShapeType="1"/>
            <a:stCxn id="56327" idx="6"/>
            <a:endCxn id="56328" idx="2"/>
          </p:cNvCxnSpPr>
          <p:nvPr/>
        </p:nvCxnSpPr>
        <p:spPr bwMode="auto">
          <a:xfrm>
            <a:off x="2266950" y="5410200"/>
            <a:ext cx="1512888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2" name="AutoShape 22"/>
          <p:cNvCxnSpPr>
            <a:cxnSpLocks noChangeShapeType="1"/>
            <a:stCxn id="56328" idx="7"/>
            <a:endCxn id="56326" idx="4"/>
          </p:cNvCxnSpPr>
          <p:nvPr/>
        </p:nvCxnSpPr>
        <p:spPr bwMode="auto">
          <a:xfrm flipV="1">
            <a:off x="4270375" y="3644900"/>
            <a:ext cx="230188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3" name="AutoShape 23"/>
          <p:cNvCxnSpPr>
            <a:cxnSpLocks noChangeShapeType="1"/>
            <a:stCxn id="56324" idx="4"/>
            <a:endCxn id="56324" idx="4"/>
          </p:cNvCxnSpPr>
          <p:nvPr/>
        </p:nvCxnSpPr>
        <p:spPr bwMode="auto">
          <a:xfrm>
            <a:off x="2916238" y="22764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4" name="AutoShape 24"/>
          <p:cNvCxnSpPr>
            <a:cxnSpLocks noChangeShapeType="1"/>
            <a:stCxn id="56324" idx="4"/>
            <a:endCxn id="56327" idx="0"/>
          </p:cNvCxnSpPr>
          <p:nvPr/>
        </p:nvCxnSpPr>
        <p:spPr bwMode="auto">
          <a:xfrm flipH="1">
            <a:off x="1943100" y="2276475"/>
            <a:ext cx="973138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5" name="AutoShape 25"/>
          <p:cNvCxnSpPr>
            <a:cxnSpLocks noChangeShapeType="1"/>
            <a:stCxn id="56324" idx="4"/>
            <a:endCxn id="56328" idx="0"/>
          </p:cNvCxnSpPr>
          <p:nvPr/>
        </p:nvCxnSpPr>
        <p:spPr bwMode="auto">
          <a:xfrm>
            <a:off x="2916238" y="2276475"/>
            <a:ext cx="1150937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6" name="AutoShape 26"/>
          <p:cNvCxnSpPr>
            <a:cxnSpLocks noChangeShapeType="1"/>
            <a:stCxn id="56328" idx="1"/>
            <a:endCxn id="56325" idx="5"/>
          </p:cNvCxnSpPr>
          <p:nvPr/>
        </p:nvCxnSpPr>
        <p:spPr bwMode="auto">
          <a:xfrm flipH="1" flipV="1">
            <a:off x="1535113" y="3592513"/>
            <a:ext cx="2328862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7" name="AutoShape 27"/>
          <p:cNvCxnSpPr>
            <a:cxnSpLocks noChangeShapeType="1"/>
            <a:stCxn id="56325" idx="6"/>
            <a:endCxn id="56326" idx="2"/>
          </p:cNvCxnSpPr>
          <p:nvPr/>
        </p:nvCxnSpPr>
        <p:spPr bwMode="auto">
          <a:xfrm>
            <a:off x="1619250" y="3465513"/>
            <a:ext cx="2592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4859338" y="1989138"/>
            <a:ext cx="3889375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紅線部分是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Shortest-paths tree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。</a:t>
            </a:r>
            <a:br>
              <a:rPr lang="zh-TW" altLang="en-US" sz="2800">
                <a:latin typeface="Times New Roman" pitchFamily="18" charset="0"/>
                <a:ea typeface="標楷體" pitchFamily="65" charset="-120"/>
              </a:rPr>
            </a:b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點的數字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a/b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代表自出發點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綠色點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出發，到達該點的最短路徑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(Reweighting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後的圖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原圖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6667-04C7-4E69-90C1-60160C8DACA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140200" y="1700213"/>
            <a:ext cx="576263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0/0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2268538" y="3068638"/>
            <a:ext cx="6477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2/3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724525" y="3068638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0/-4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3203575" y="5013325"/>
            <a:ext cx="6477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2/-1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5076825" y="5013325"/>
            <a:ext cx="503238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0/1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92500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10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13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cxnSp>
        <p:nvCxnSpPr>
          <p:cNvPr id="58385" name="AutoShape 17"/>
          <p:cNvCxnSpPr>
            <a:cxnSpLocks noChangeShapeType="1"/>
            <a:stCxn id="58372" idx="7"/>
            <a:endCxn id="58371" idx="3"/>
          </p:cNvCxnSpPr>
          <p:nvPr/>
        </p:nvCxnSpPr>
        <p:spPr bwMode="auto">
          <a:xfrm flipV="1">
            <a:off x="2820988" y="2008188"/>
            <a:ext cx="1403350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6" name="AutoShape 18"/>
          <p:cNvCxnSpPr>
            <a:cxnSpLocks noChangeShapeType="1"/>
            <a:stCxn id="58373" idx="1"/>
            <a:endCxn id="58371" idx="5"/>
          </p:cNvCxnSpPr>
          <p:nvPr/>
        </p:nvCxnSpPr>
        <p:spPr bwMode="auto">
          <a:xfrm flipH="1" flipV="1">
            <a:off x="4632325" y="2008188"/>
            <a:ext cx="11763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7" name="AutoShape 19"/>
          <p:cNvCxnSpPr>
            <a:cxnSpLocks noChangeShapeType="1"/>
            <a:stCxn id="58372" idx="4"/>
            <a:endCxn id="58374" idx="1"/>
          </p:cNvCxnSpPr>
          <p:nvPr/>
        </p:nvCxnSpPr>
        <p:spPr bwMode="auto">
          <a:xfrm>
            <a:off x="2592388" y="3429000"/>
            <a:ext cx="706437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8" name="AutoShape 20"/>
          <p:cNvCxnSpPr>
            <a:cxnSpLocks noChangeShapeType="1"/>
            <a:stCxn id="58374" idx="6"/>
            <a:endCxn id="58375" idx="2"/>
          </p:cNvCxnSpPr>
          <p:nvPr/>
        </p:nvCxnSpPr>
        <p:spPr bwMode="auto">
          <a:xfrm>
            <a:off x="3851275" y="5194300"/>
            <a:ext cx="1225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9" name="AutoShape 21"/>
          <p:cNvCxnSpPr>
            <a:cxnSpLocks noChangeShapeType="1"/>
            <a:stCxn id="58375" idx="7"/>
            <a:endCxn id="58373" idx="4"/>
          </p:cNvCxnSpPr>
          <p:nvPr/>
        </p:nvCxnSpPr>
        <p:spPr bwMode="auto">
          <a:xfrm flipV="1">
            <a:off x="5507038" y="3429000"/>
            <a:ext cx="506412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0" name="AutoShape 22"/>
          <p:cNvCxnSpPr>
            <a:cxnSpLocks noChangeShapeType="1"/>
            <a:stCxn id="58371" idx="4"/>
            <a:endCxn id="58371" idx="4"/>
          </p:cNvCxnSpPr>
          <p:nvPr/>
        </p:nvCxnSpPr>
        <p:spPr bwMode="auto">
          <a:xfrm>
            <a:off x="442912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1" name="AutoShape 23"/>
          <p:cNvCxnSpPr>
            <a:cxnSpLocks noChangeShapeType="1"/>
            <a:stCxn id="58371" idx="4"/>
            <a:endCxn id="58374" idx="0"/>
          </p:cNvCxnSpPr>
          <p:nvPr/>
        </p:nvCxnSpPr>
        <p:spPr bwMode="auto">
          <a:xfrm flipH="1">
            <a:off x="3527425" y="2060575"/>
            <a:ext cx="901700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2" name="AutoShape 24"/>
          <p:cNvCxnSpPr>
            <a:cxnSpLocks noChangeShapeType="1"/>
            <a:stCxn id="58371" idx="4"/>
            <a:endCxn id="58375" idx="0"/>
          </p:cNvCxnSpPr>
          <p:nvPr/>
        </p:nvCxnSpPr>
        <p:spPr bwMode="auto">
          <a:xfrm>
            <a:off x="4429125" y="2060575"/>
            <a:ext cx="900113" cy="2952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3" name="AutoShape 25"/>
          <p:cNvCxnSpPr>
            <a:cxnSpLocks noChangeShapeType="1"/>
            <a:stCxn id="58375" idx="1"/>
            <a:endCxn id="58372" idx="5"/>
          </p:cNvCxnSpPr>
          <p:nvPr/>
        </p:nvCxnSpPr>
        <p:spPr bwMode="auto">
          <a:xfrm flipH="1" flipV="1">
            <a:off x="2820988" y="3376613"/>
            <a:ext cx="2328862" cy="16891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4" name="AutoShape 26"/>
          <p:cNvCxnSpPr>
            <a:cxnSpLocks noChangeShapeType="1"/>
            <a:stCxn id="58372" idx="6"/>
            <a:endCxn id="58373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414B-A598-4A90-8AE1-521D5F4A29B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4140200" y="1700213"/>
            <a:ext cx="6477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0/4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411413" y="3068638"/>
            <a:ext cx="504825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2/7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5724525" y="3068638"/>
            <a:ext cx="503238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0/0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2987675" y="5013325"/>
            <a:ext cx="5762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2/3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076825" y="5013325"/>
            <a:ext cx="503238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0/5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492500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10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13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cxnSp>
        <p:nvCxnSpPr>
          <p:cNvPr id="59409" name="AutoShape 17"/>
          <p:cNvCxnSpPr>
            <a:cxnSpLocks noChangeShapeType="1"/>
            <a:stCxn id="59396" idx="7"/>
            <a:endCxn id="59395" idx="3"/>
          </p:cNvCxnSpPr>
          <p:nvPr/>
        </p:nvCxnSpPr>
        <p:spPr bwMode="auto">
          <a:xfrm flipV="1">
            <a:off x="2841625" y="2008188"/>
            <a:ext cx="1393825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0" name="AutoShape 18"/>
          <p:cNvCxnSpPr>
            <a:cxnSpLocks noChangeShapeType="1"/>
            <a:stCxn id="59397" idx="1"/>
            <a:endCxn id="59395" idx="5"/>
          </p:cNvCxnSpPr>
          <p:nvPr/>
        </p:nvCxnSpPr>
        <p:spPr bwMode="auto">
          <a:xfrm flipH="1" flipV="1">
            <a:off x="4692650" y="2008188"/>
            <a:ext cx="1104900" cy="11128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1" name="AutoShape 19"/>
          <p:cNvCxnSpPr>
            <a:cxnSpLocks noChangeShapeType="1"/>
            <a:stCxn id="59396" idx="4"/>
            <a:endCxn id="59398" idx="1"/>
          </p:cNvCxnSpPr>
          <p:nvPr/>
        </p:nvCxnSpPr>
        <p:spPr bwMode="auto">
          <a:xfrm>
            <a:off x="2663825" y="3429000"/>
            <a:ext cx="407988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2" name="AutoShape 20"/>
          <p:cNvCxnSpPr>
            <a:cxnSpLocks noChangeShapeType="1"/>
            <a:stCxn id="59398" idx="6"/>
            <a:endCxn id="59399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3" name="AutoShape 21"/>
          <p:cNvCxnSpPr>
            <a:cxnSpLocks noChangeShapeType="1"/>
            <a:stCxn id="59399" idx="7"/>
            <a:endCxn id="59397" idx="4"/>
          </p:cNvCxnSpPr>
          <p:nvPr/>
        </p:nvCxnSpPr>
        <p:spPr bwMode="auto">
          <a:xfrm flipV="1">
            <a:off x="5507038" y="3429000"/>
            <a:ext cx="469900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4" name="AutoShape 22"/>
          <p:cNvCxnSpPr>
            <a:cxnSpLocks noChangeShapeType="1"/>
            <a:stCxn id="59395" idx="4"/>
            <a:endCxn id="59395" idx="4"/>
          </p:cNvCxnSpPr>
          <p:nvPr/>
        </p:nvCxnSpPr>
        <p:spPr bwMode="auto">
          <a:xfrm>
            <a:off x="4464050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5" name="AutoShape 23"/>
          <p:cNvCxnSpPr>
            <a:cxnSpLocks noChangeShapeType="1"/>
            <a:stCxn id="59395" idx="4"/>
            <a:endCxn id="59398" idx="0"/>
          </p:cNvCxnSpPr>
          <p:nvPr/>
        </p:nvCxnSpPr>
        <p:spPr bwMode="auto">
          <a:xfrm flipH="1">
            <a:off x="3276600" y="2060575"/>
            <a:ext cx="1187450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6" name="AutoShape 24"/>
          <p:cNvCxnSpPr>
            <a:cxnSpLocks noChangeShapeType="1"/>
            <a:stCxn id="59395" idx="4"/>
            <a:endCxn id="59399" idx="0"/>
          </p:cNvCxnSpPr>
          <p:nvPr/>
        </p:nvCxnSpPr>
        <p:spPr bwMode="auto">
          <a:xfrm>
            <a:off x="4464050" y="2060575"/>
            <a:ext cx="865188" cy="2952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7" name="AutoShape 25"/>
          <p:cNvCxnSpPr>
            <a:cxnSpLocks noChangeShapeType="1"/>
            <a:stCxn id="59399" idx="1"/>
            <a:endCxn id="59396" idx="5"/>
          </p:cNvCxnSpPr>
          <p:nvPr/>
        </p:nvCxnSpPr>
        <p:spPr bwMode="auto">
          <a:xfrm flipH="1" flipV="1">
            <a:off x="2841625" y="3376613"/>
            <a:ext cx="2308225" cy="16891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8" name="AutoShape 26"/>
          <p:cNvCxnSpPr>
            <a:cxnSpLocks noChangeShapeType="1"/>
            <a:stCxn id="59396" idx="6"/>
            <a:endCxn id="59397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57EA-C2B9-4009-8476-701F3766766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140200" y="1700213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0/-1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2339975" y="3068638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2/2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5724525" y="3068638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0/-5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2916238" y="5013325"/>
            <a:ext cx="6477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2/-2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5076825" y="5013325"/>
            <a:ext cx="503238" cy="3603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0/0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492500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10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13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cxnSp>
        <p:nvCxnSpPr>
          <p:cNvPr id="60433" name="AutoShape 17"/>
          <p:cNvCxnSpPr>
            <a:cxnSpLocks noChangeShapeType="1"/>
            <a:stCxn id="60420" idx="7"/>
            <a:endCxn id="60419" idx="3"/>
          </p:cNvCxnSpPr>
          <p:nvPr/>
        </p:nvCxnSpPr>
        <p:spPr bwMode="auto">
          <a:xfrm flipV="1">
            <a:off x="2832100" y="2008188"/>
            <a:ext cx="13922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4" name="AutoShape 18"/>
          <p:cNvCxnSpPr>
            <a:cxnSpLocks noChangeShapeType="1"/>
            <a:stCxn id="60421" idx="1"/>
            <a:endCxn id="60419" idx="5"/>
          </p:cNvCxnSpPr>
          <p:nvPr/>
        </p:nvCxnSpPr>
        <p:spPr bwMode="auto">
          <a:xfrm flipH="1" flipV="1">
            <a:off x="4632325" y="2008188"/>
            <a:ext cx="1176338" cy="11128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5" name="AutoShape 19"/>
          <p:cNvCxnSpPr>
            <a:cxnSpLocks noChangeShapeType="1"/>
            <a:stCxn id="60420" idx="4"/>
            <a:endCxn id="60422" idx="1"/>
          </p:cNvCxnSpPr>
          <p:nvPr/>
        </p:nvCxnSpPr>
        <p:spPr bwMode="auto">
          <a:xfrm>
            <a:off x="2628900" y="3429000"/>
            <a:ext cx="382588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6" name="AutoShape 20"/>
          <p:cNvCxnSpPr>
            <a:cxnSpLocks noChangeShapeType="1"/>
            <a:stCxn id="60422" idx="6"/>
            <a:endCxn id="60423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7" name="AutoShape 21"/>
          <p:cNvCxnSpPr>
            <a:cxnSpLocks noChangeShapeType="1"/>
            <a:stCxn id="60423" idx="7"/>
            <a:endCxn id="60421" idx="4"/>
          </p:cNvCxnSpPr>
          <p:nvPr/>
        </p:nvCxnSpPr>
        <p:spPr bwMode="auto">
          <a:xfrm flipV="1">
            <a:off x="5507038" y="3429000"/>
            <a:ext cx="506412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8" name="AutoShape 22"/>
          <p:cNvCxnSpPr>
            <a:cxnSpLocks noChangeShapeType="1"/>
            <a:stCxn id="60419" idx="4"/>
            <a:endCxn id="60419" idx="4"/>
          </p:cNvCxnSpPr>
          <p:nvPr/>
        </p:nvCxnSpPr>
        <p:spPr bwMode="auto">
          <a:xfrm>
            <a:off x="442912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9" name="AutoShape 23"/>
          <p:cNvCxnSpPr>
            <a:cxnSpLocks noChangeShapeType="1"/>
            <a:stCxn id="60419" idx="4"/>
            <a:endCxn id="60422" idx="0"/>
          </p:cNvCxnSpPr>
          <p:nvPr/>
        </p:nvCxnSpPr>
        <p:spPr bwMode="auto">
          <a:xfrm flipH="1">
            <a:off x="3240088" y="2060575"/>
            <a:ext cx="1189037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0" name="AutoShape 24"/>
          <p:cNvCxnSpPr>
            <a:cxnSpLocks noChangeShapeType="1"/>
            <a:stCxn id="60419" idx="4"/>
            <a:endCxn id="60423" idx="0"/>
          </p:cNvCxnSpPr>
          <p:nvPr/>
        </p:nvCxnSpPr>
        <p:spPr bwMode="auto">
          <a:xfrm>
            <a:off x="4429125" y="2060575"/>
            <a:ext cx="900113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1" name="AutoShape 25"/>
          <p:cNvCxnSpPr>
            <a:cxnSpLocks noChangeShapeType="1"/>
            <a:stCxn id="60423" idx="1"/>
            <a:endCxn id="60420" idx="5"/>
          </p:cNvCxnSpPr>
          <p:nvPr/>
        </p:nvCxnSpPr>
        <p:spPr bwMode="auto">
          <a:xfrm flipH="1" flipV="1">
            <a:off x="2832100" y="3376613"/>
            <a:ext cx="2317750" cy="16891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2" name="AutoShape 26"/>
          <p:cNvCxnSpPr>
            <a:cxnSpLocks noChangeShapeType="1"/>
            <a:stCxn id="60420" idx="6"/>
            <a:endCxn id="60421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E50E-B978-46D6-A159-0329319893E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範例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3924300" y="1700213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2/5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2339975" y="3068638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4/8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5724525" y="3068638"/>
            <a:ext cx="5762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2/1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987675" y="5013325"/>
            <a:ext cx="576263" cy="3603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0/0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5076825" y="5013325"/>
            <a:ext cx="6477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2/6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843213" y="2349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492500" y="25654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10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932363" y="2276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067175" y="42211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059113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13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339975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851275" y="52292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716463" y="39338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5800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cxnSp>
        <p:nvCxnSpPr>
          <p:cNvPr id="61457" name="AutoShape 17"/>
          <p:cNvCxnSpPr>
            <a:cxnSpLocks noChangeShapeType="1"/>
            <a:stCxn id="61444" idx="7"/>
            <a:endCxn id="61443" idx="3"/>
          </p:cNvCxnSpPr>
          <p:nvPr/>
        </p:nvCxnSpPr>
        <p:spPr bwMode="auto">
          <a:xfrm flipV="1">
            <a:off x="2832100" y="2008188"/>
            <a:ext cx="117633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8" name="AutoShape 18"/>
          <p:cNvCxnSpPr>
            <a:cxnSpLocks noChangeShapeType="1"/>
            <a:stCxn id="61445" idx="1"/>
            <a:endCxn id="61443" idx="5"/>
          </p:cNvCxnSpPr>
          <p:nvPr/>
        </p:nvCxnSpPr>
        <p:spPr bwMode="auto">
          <a:xfrm flipH="1" flipV="1">
            <a:off x="4416425" y="2008188"/>
            <a:ext cx="1392238" cy="11128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9" name="AutoShape 19"/>
          <p:cNvCxnSpPr>
            <a:cxnSpLocks noChangeShapeType="1"/>
            <a:stCxn id="61444" idx="4"/>
            <a:endCxn id="61446" idx="1"/>
          </p:cNvCxnSpPr>
          <p:nvPr/>
        </p:nvCxnSpPr>
        <p:spPr bwMode="auto">
          <a:xfrm>
            <a:off x="2628900" y="3429000"/>
            <a:ext cx="442913" cy="163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0" name="AutoShape 20"/>
          <p:cNvCxnSpPr>
            <a:cxnSpLocks noChangeShapeType="1"/>
            <a:stCxn id="61446" idx="6"/>
            <a:endCxn id="61447" idx="2"/>
          </p:cNvCxnSpPr>
          <p:nvPr/>
        </p:nvCxnSpPr>
        <p:spPr bwMode="auto">
          <a:xfrm>
            <a:off x="3563938" y="5194300"/>
            <a:ext cx="151288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1" name="AutoShape 21"/>
          <p:cNvCxnSpPr>
            <a:cxnSpLocks noChangeShapeType="1"/>
            <a:stCxn id="61447" idx="7"/>
            <a:endCxn id="61445" idx="4"/>
          </p:cNvCxnSpPr>
          <p:nvPr/>
        </p:nvCxnSpPr>
        <p:spPr bwMode="auto">
          <a:xfrm flipV="1">
            <a:off x="5629275" y="3429000"/>
            <a:ext cx="384175" cy="16367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2" name="AutoShape 22"/>
          <p:cNvCxnSpPr>
            <a:cxnSpLocks noChangeShapeType="1"/>
            <a:stCxn id="61443" idx="4"/>
            <a:endCxn id="61443" idx="4"/>
          </p:cNvCxnSpPr>
          <p:nvPr/>
        </p:nvCxnSpPr>
        <p:spPr bwMode="auto">
          <a:xfrm>
            <a:off x="4213225" y="20605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3" name="AutoShape 23"/>
          <p:cNvCxnSpPr>
            <a:cxnSpLocks noChangeShapeType="1"/>
            <a:stCxn id="61443" idx="4"/>
            <a:endCxn id="61446" idx="0"/>
          </p:cNvCxnSpPr>
          <p:nvPr/>
        </p:nvCxnSpPr>
        <p:spPr bwMode="auto">
          <a:xfrm flipH="1">
            <a:off x="3276600" y="2060575"/>
            <a:ext cx="936625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4" name="AutoShape 24"/>
          <p:cNvCxnSpPr>
            <a:cxnSpLocks noChangeShapeType="1"/>
            <a:stCxn id="61443" idx="4"/>
            <a:endCxn id="61447" idx="0"/>
          </p:cNvCxnSpPr>
          <p:nvPr/>
        </p:nvCxnSpPr>
        <p:spPr bwMode="auto">
          <a:xfrm>
            <a:off x="4213225" y="2060575"/>
            <a:ext cx="1187450" cy="295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5" name="AutoShape 25"/>
          <p:cNvCxnSpPr>
            <a:cxnSpLocks noChangeShapeType="1"/>
            <a:stCxn id="61447" idx="1"/>
            <a:endCxn id="61444" idx="5"/>
          </p:cNvCxnSpPr>
          <p:nvPr/>
        </p:nvCxnSpPr>
        <p:spPr bwMode="auto">
          <a:xfrm flipH="1" flipV="1">
            <a:off x="2832100" y="3376613"/>
            <a:ext cx="2339975" cy="16891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6" name="AutoShape 26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2916238" y="3249613"/>
            <a:ext cx="280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E4E3-1C88-4DCA-A5C1-CBE00B3A5875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Johnson’s algorithm</a:t>
            </a:r>
            <a:r>
              <a:rPr lang="zh-TW" altLang="en-US" b="1"/>
              <a:t>複雜度分析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執行一次</a:t>
            </a:r>
            <a:r>
              <a:rPr lang="en-US" altLang="zh-TW"/>
              <a:t>Bellman-Ford</a:t>
            </a:r>
            <a:r>
              <a:rPr lang="zh-TW" altLang="en-US"/>
              <a:t>。</a:t>
            </a:r>
            <a:r>
              <a:rPr lang="en-US" altLang="zh-TW"/>
              <a:t>O(|V||E|)</a:t>
            </a:r>
            <a:r>
              <a:rPr lang="zh-TW" altLang="en-US"/>
              <a:t>。</a:t>
            </a:r>
          </a:p>
          <a:p>
            <a:endParaRPr lang="zh-TW" altLang="en-US"/>
          </a:p>
          <a:p>
            <a:r>
              <a:rPr lang="zh-TW" altLang="en-US"/>
              <a:t>執行</a:t>
            </a:r>
            <a:r>
              <a:rPr lang="en-US" altLang="zh-TW"/>
              <a:t>|V|</a:t>
            </a:r>
            <a:r>
              <a:rPr lang="zh-TW" altLang="en-US"/>
              <a:t>次</a:t>
            </a:r>
            <a:r>
              <a:rPr lang="en-US" altLang="zh-TW"/>
              <a:t>Dijkstra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使用</a:t>
            </a:r>
            <a:r>
              <a:rPr lang="en-US" altLang="zh-TW"/>
              <a:t>Fibonacci heap</a:t>
            </a:r>
            <a:r>
              <a:rPr lang="zh-TW" altLang="en-US"/>
              <a:t>，總計</a:t>
            </a:r>
            <a:r>
              <a:rPr lang="en-US" altLang="zh-TW"/>
              <a:t>O(|V|</a:t>
            </a:r>
            <a:r>
              <a:rPr lang="en-US" altLang="zh-TW" baseline="30000"/>
              <a:t>2</a:t>
            </a:r>
            <a:r>
              <a:rPr lang="en-US" altLang="zh-TW"/>
              <a:t>log|V|+|V||E|) 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使用</a:t>
            </a:r>
            <a:r>
              <a:rPr lang="en-US" altLang="zh-TW"/>
              <a:t>Binary heap</a:t>
            </a:r>
            <a:r>
              <a:rPr lang="zh-TW" altLang="en-US"/>
              <a:t>，總計</a:t>
            </a:r>
            <a:r>
              <a:rPr lang="en-US" altLang="zh-TW"/>
              <a:t>O(|V||E|log|V|)</a:t>
            </a:r>
            <a:r>
              <a:rPr lang="zh-TW" altLang="en-US"/>
              <a:t>。</a:t>
            </a:r>
          </a:p>
          <a:p>
            <a:pPr lvl="1"/>
            <a:endParaRPr lang="zh-TW" altLang="en-US"/>
          </a:p>
          <a:p>
            <a:r>
              <a:rPr kumimoji="0" lang="zh-TW" altLang="en-US"/>
              <a:t>當</a:t>
            </a:r>
            <a:r>
              <a:rPr kumimoji="0" lang="en-US" altLang="zh-TW"/>
              <a:t>|E|</a:t>
            </a:r>
            <a:r>
              <a:rPr kumimoji="0" lang="zh-TW" altLang="en-US"/>
              <a:t>足夠小，比</a:t>
            </a:r>
            <a:r>
              <a:rPr kumimoji="0" lang="en-US" altLang="zh-TW"/>
              <a:t>Warshall-Floyd</a:t>
            </a:r>
            <a:r>
              <a:rPr kumimoji="0" lang="zh-TW" altLang="en-US"/>
              <a:t>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6302-9690-4812-854E-F0C3568025E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利用遞迴解計算出最短路徑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令</a:t>
            </a:r>
            <a:r>
              <a:rPr lang="en-US" altLang="zh-TW"/>
              <a:t>n=|V|</a:t>
            </a:r>
            <a:r>
              <a:rPr lang="zh-TW" altLang="en-US"/>
              <a:t>，如一圖無負迴圈，則</a:t>
            </a:r>
            <a:r>
              <a:rPr lang="en-US" altLang="zh-TW"/>
              <a:t>d</a:t>
            </a:r>
            <a:r>
              <a:rPr lang="en-US" altLang="zh-TW" baseline="30000"/>
              <a:t>(n-1)</a:t>
            </a:r>
            <a:r>
              <a:rPr lang="en-US" altLang="zh-TW"/>
              <a:t>(i,j)</a:t>
            </a:r>
            <a:r>
              <a:rPr lang="zh-TW" altLang="en-US"/>
              <a:t>即為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en-US" altLang="zh-TW"/>
              <a:t>j</a:t>
            </a:r>
            <a:r>
              <a:rPr lang="zh-TW" altLang="en-US"/>
              <a:t>的最短路徑長度。</a:t>
            </a:r>
          </a:p>
          <a:p>
            <a:endParaRPr lang="zh-TW" altLang="en-US"/>
          </a:p>
          <a:p>
            <a:r>
              <a:rPr lang="zh-TW" altLang="en-US"/>
              <a:t>可以直覺使用動態規劃的方式來求出解，但耗時</a:t>
            </a:r>
            <a:r>
              <a:rPr lang="en-US" altLang="zh-TW"/>
              <a:t>O(|V|</a:t>
            </a:r>
            <a:r>
              <a:rPr lang="en-US" altLang="zh-TW" baseline="30000"/>
              <a:t>3</a:t>
            </a:r>
            <a:r>
              <a:rPr lang="en-US" altLang="zh-TW"/>
              <a:t>log|V|)</a:t>
            </a:r>
            <a:r>
              <a:rPr lang="zh-TW" altLang="en-US"/>
              <a:t>反不如直接利用</a:t>
            </a:r>
            <a:r>
              <a:rPr lang="en-US" altLang="zh-TW"/>
              <a:t>Dijkstra</a:t>
            </a:r>
            <a:r>
              <a:rPr lang="zh-TW" altLang="en-US"/>
              <a:t>演算法直接求出所有點作為起點到其他點的最短路徑</a:t>
            </a:r>
            <a:r>
              <a:rPr lang="en-US" altLang="zh-TW"/>
              <a:t>(</a:t>
            </a:r>
            <a:r>
              <a:rPr lang="zh-TW" altLang="en-US"/>
              <a:t>以</a:t>
            </a:r>
            <a:r>
              <a:rPr lang="en-US" altLang="zh-TW"/>
              <a:t>Linear array</a:t>
            </a:r>
            <a:r>
              <a:rPr lang="zh-TW" altLang="en-US"/>
              <a:t>實做耗時</a:t>
            </a:r>
            <a:r>
              <a:rPr lang="en-US" altLang="zh-TW"/>
              <a:t>O(|V|</a:t>
            </a:r>
            <a:r>
              <a:rPr lang="en-US" altLang="zh-TW" baseline="30000"/>
              <a:t>3</a:t>
            </a:r>
            <a:r>
              <a:rPr lang="en-US" altLang="zh-TW"/>
              <a:t>))</a:t>
            </a:r>
            <a:r>
              <a:rPr lang="zh-TW" altLang="en-US"/>
              <a:t>。</a:t>
            </a:r>
            <a:endParaRPr lang="zh-TW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6BCE-1417-4835-B6E9-8F22428CDB6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All-pairs Shortest Paths</a:t>
            </a:r>
            <a:r>
              <a:rPr lang="zh-TW" altLang="en-US" b="1"/>
              <a:t>演算法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endParaRPr lang="en-US" altLang="zh-TW"/>
          </a:p>
          <a:p>
            <a:r>
              <a:rPr lang="zh-TW" altLang="en-US"/>
              <a:t>輸入：	一無負迴圈圖</a:t>
            </a:r>
            <a:r>
              <a:rPr lang="en-US" altLang="zh-TW"/>
              <a:t>G=(V,E)</a:t>
            </a:r>
            <a:r>
              <a:rPr lang="zh-TW" altLang="en-US"/>
              <a:t>，</a:t>
            </a:r>
            <a:r>
              <a:rPr lang="en-US" altLang="zh-TW"/>
              <a:t>|V|=n</a:t>
            </a:r>
            <a:r>
              <a:rPr lang="zh-TW" altLang="en-US"/>
              <a:t>。</a:t>
            </a:r>
            <a:br>
              <a:rPr lang="zh-TW" altLang="en-US"/>
            </a:br>
            <a:r>
              <a:rPr lang="zh-TW" altLang="en-US"/>
              <a:t>		</a:t>
            </a:r>
            <a:r>
              <a:rPr lang="en-US" altLang="zh-TW"/>
              <a:t>n×n adjacency matrix W=(W[i,j])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512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9975" y="3141663"/>
          <a:ext cx="38163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方程式" r:id="rId3" imgW="1815840" imgH="711000" progId="Equation.3">
                  <p:embed/>
                </p:oleObj>
              </mc:Choice>
              <mc:Fallback>
                <p:oleObj name="方程式" r:id="rId3" imgW="18158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141663"/>
                        <a:ext cx="381635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ECA-BBEE-4201-972A-08FE4CFC3DD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All-pairs Shortest Paths</a:t>
            </a:r>
            <a:r>
              <a:rPr lang="zh-TW" altLang="en-US" b="1"/>
              <a:t>演算法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輸出：	</a:t>
            </a:r>
            <a:r>
              <a:rPr lang="en-US" altLang="zh-TW"/>
              <a:t>n×n minimum distance matrix D=(D[i,j])</a:t>
            </a:r>
            <a:br>
              <a:rPr lang="en-US" altLang="zh-TW"/>
            </a:br>
            <a:r>
              <a:rPr lang="en-US" altLang="zh-TW"/>
              <a:t>		D[i,j]=</a:t>
            </a:r>
            <a:r>
              <a:rPr lang="en-US" altLang="zh-TW">
                <a:sym typeface="Wingdings" pitchFamily="2" charset="2"/>
              </a:rPr>
              <a:t>δ(i,j)</a:t>
            </a:r>
            <a:br>
              <a:rPr lang="en-US" altLang="zh-TW">
                <a:sym typeface="Wingdings" pitchFamily="2" charset="2"/>
              </a:rPr>
            </a:br>
            <a:r>
              <a:rPr lang="en-US" altLang="zh-TW">
                <a:sym typeface="Wingdings" pitchFamily="2" charset="2"/>
              </a:rPr>
              <a:t>		</a:t>
            </a:r>
            <a:r>
              <a:rPr lang="en-US" altLang="zh-TW"/>
              <a:t>n×n predecessor matrix </a:t>
            </a:r>
            <a:r>
              <a:rPr lang="en-US" altLang="en-US"/>
              <a:t>π</a:t>
            </a:r>
            <a:r>
              <a:rPr lang="en-US" altLang="zh-TW"/>
              <a:t>=(</a:t>
            </a:r>
            <a:r>
              <a:rPr lang="en-US" altLang="en-US"/>
              <a:t>π</a:t>
            </a:r>
            <a:r>
              <a:rPr lang="en-US" altLang="zh-TW"/>
              <a:t>[i,j])</a:t>
            </a:r>
            <a:br>
              <a:rPr lang="en-US" altLang="zh-TW"/>
            </a:br>
            <a:r>
              <a:rPr lang="en-US" altLang="zh-TW"/>
              <a:t>		</a:t>
            </a:r>
            <a:r>
              <a:rPr lang="zh-TW" altLang="en-US"/>
              <a:t>若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>
                <a:sym typeface="Wingdings" pitchFamily="2" charset="2"/>
              </a:rPr>
              <a:t>無路徑則</a:t>
            </a:r>
            <a:r>
              <a:rPr lang="en-US" altLang="zh-TW"/>
              <a:t>π[i,j]=NIL</a:t>
            </a:r>
            <a:r>
              <a:rPr lang="zh-TW" altLang="en-US"/>
              <a:t>，</a:t>
            </a:r>
            <a:br>
              <a:rPr lang="zh-TW" altLang="en-US"/>
            </a:br>
            <a:r>
              <a:rPr lang="zh-TW" altLang="en-US"/>
              <a:t>		否則</a:t>
            </a:r>
            <a:r>
              <a:rPr lang="en-US" altLang="zh-TW"/>
              <a:t>π[i,j]</a:t>
            </a:r>
            <a:r>
              <a:rPr lang="zh-TW" altLang="en-US"/>
              <a:t>紀錄</a:t>
            </a:r>
            <a:r>
              <a:rPr lang="en-US" altLang="zh-TW"/>
              <a:t>i</a:t>
            </a:r>
            <a:r>
              <a:rPr lang="en-US" altLang="zh-TW">
                <a:sym typeface="Wingdings" pitchFamily="2" charset="2"/>
              </a:rPr>
              <a:t>j</a:t>
            </a:r>
            <a:r>
              <a:rPr lang="zh-TW" altLang="en-US">
                <a:sym typeface="Wingdings" pitchFamily="2" charset="2"/>
              </a:rPr>
              <a:t>最短路徑上</a:t>
            </a:r>
            <a:r>
              <a:rPr lang="en-US" altLang="zh-TW">
                <a:sym typeface="Wingdings" pitchFamily="2" charset="2"/>
              </a:rPr>
              <a:t>j</a:t>
            </a:r>
            <a:r>
              <a:rPr lang="zh-TW" altLang="en-US">
                <a:sym typeface="Wingdings" pitchFamily="2" charset="2"/>
              </a:rPr>
              <a:t>之前的點</a:t>
            </a:r>
            <a:endParaRPr lang="zh-TW" altLang="en-US"/>
          </a:p>
          <a:p>
            <a:endParaRPr lang="en-US" altLang="zh-TW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843213" y="4867275"/>
            <a:ext cx="288925" cy="290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i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572000" y="48672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k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6804025" y="48688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Times New Roman" pitchFamily="18" charset="0"/>
              </a:rPr>
              <a:t>j</a:t>
            </a:r>
          </a:p>
        </p:txBody>
      </p:sp>
      <p:cxnSp>
        <p:nvCxnSpPr>
          <p:cNvPr id="29703" name="AutoShape 7"/>
          <p:cNvCxnSpPr>
            <a:cxnSpLocks noChangeShapeType="1"/>
            <a:stCxn id="29701" idx="6"/>
            <a:endCxn id="29702" idx="2"/>
          </p:cNvCxnSpPr>
          <p:nvPr/>
        </p:nvCxnSpPr>
        <p:spPr bwMode="auto">
          <a:xfrm>
            <a:off x="4860925" y="5011738"/>
            <a:ext cx="1943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AutoShape 8"/>
          <p:cNvCxnSpPr>
            <a:cxnSpLocks noChangeShapeType="1"/>
            <a:stCxn id="29700" idx="7"/>
            <a:endCxn id="29701" idx="3"/>
          </p:cNvCxnSpPr>
          <p:nvPr/>
        </p:nvCxnSpPr>
        <p:spPr bwMode="auto">
          <a:xfrm rot="5400000" flipV="1">
            <a:off x="3750469" y="4248944"/>
            <a:ext cx="203200" cy="1525588"/>
          </a:xfrm>
          <a:prstGeom prst="curvedConnector5">
            <a:avLst>
              <a:gd name="adj1" fmla="val -60157"/>
              <a:gd name="adj2" fmla="val 35481"/>
              <a:gd name="adj3" fmla="val 125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500563" y="45085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π[i,j]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6A-D3CF-49B2-A7C8-D17509BDF80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Extend-Shortest-Paths(D,W)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{	n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rows[D]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 	Let D’ = (D’[i,j]) be an n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n matrix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zh-TW" sz="24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 i=1 to n </a:t>
            </a:r>
            <a:r>
              <a:rPr lang="en-US" altLang="zh-TW" sz="2400" b="1">
                <a:latin typeface="Courier New" pitchFamily="49" charset="0"/>
                <a:sym typeface="Symbol" pitchFamily="18" charset="2"/>
              </a:rPr>
              <a:t>do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		 </a:t>
            </a:r>
            <a:r>
              <a:rPr lang="en-US" altLang="zh-TW" sz="24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 j=1 to n do D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’[i,j]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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		   </a:t>
            </a:r>
            <a:r>
              <a:rPr lang="en-US" altLang="zh-TW" sz="2400" b="1">
                <a:latin typeface="Courier New" pitchFamily="49" charset="0"/>
                <a:sym typeface="Symbol" pitchFamily="18" charset="2"/>
              </a:rPr>
              <a:t>for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 k=1 to n </a:t>
            </a:r>
            <a:r>
              <a:rPr lang="en-US" altLang="zh-TW" sz="2400" b="1">
                <a:latin typeface="Courier New" pitchFamily="49" charset="0"/>
                <a:sym typeface="Symbol" pitchFamily="18" charset="2"/>
              </a:rPr>
              <a:t>do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			D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’[i,j]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min(D’[i,j],D[i,k]+W[k,j])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	</a:t>
            </a:r>
            <a:r>
              <a:rPr lang="en-US" altLang="zh-TW" sz="2400" b="1">
                <a:latin typeface="Courier New" pitchFamily="49" charset="0"/>
                <a:sym typeface="Wingdings 3" pitchFamily="18" charset="2"/>
              </a:rPr>
              <a:t>return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 D’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}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779838" y="5445125"/>
            <a:ext cx="482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Time Complexity: O(</a:t>
            </a:r>
            <a:r>
              <a:rPr lang="en-US" altLang="zh-TW" sz="28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800" baseline="30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0708-2A77-404F-8711-FEA9EA9AAC0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Slow-All-Pairs-Shortest-Paths(G,W)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{	n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|V|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	D</a:t>
            </a:r>
            <a:r>
              <a:rPr lang="en-US" altLang="zh-TW" sz="2400" baseline="30000">
                <a:latin typeface="Courier New" pitchFamily="49" charset="0"/>
                <a:sym typeface="Wingdings 3" pitchFamily="18" charset="2"/>
              </a:rPr>
              <a:t>(1)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W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	</a:t>
            </a:r>
            <a:r>
              <a:rPr lang="en-US" altLang="zh-TW" sz="2400" b="1">
                <a:latin typeface="Courier New" pitchFamily="49" charset="0"/>
                <a:sym typeface="Wingdings 3" pitchFamily="18" charset="2"/>
              </a:rPr>
              <a:t>for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 m=2 to n-1 do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		D</a:t>
            </a:r>
            <a:r>
              <a:rPr lang="en-US" altLang="zh-TW" sz="2400" baseline="30000">
                <a:latin typeface="Courier New" pitchFamily="49" charset="0"/>
                <a:sym typeface="Wingdings 3" pitchFamily="18" charset="2"/>
              </a:rPr>
              <a:t>(m)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Extend-Shortest-Paths(D</a:t>
            </a:r>
            <a:r>
              <a:rPr lang="en-US" altLang="zh-TW" sz="2400" baseline="30000">
                <a:latin typeface="Courier New" pitchFamily="49" charset="0"/>
                <a:sym typeface="Wingdings 3" pitchFamily="18" charset="2"/>
              </a:rPr>
              <a:t>(m-1)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,W)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	</a:t>
            </a:r>
            <a:r>
              <a:rPr lang="en-US" altLang="zh-TW" sz="2400" b="1">
                <a:latin typeface="Courier New" pitchFamily="49" charset="0"/>
                <a:sym typeface="Wingdings 3" pitchFamily="18" charset="2"/>
              </a:rPr>
              <a:t>return</a:t>
            </a: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 D</a:t>
            </a:r>
            <a:r>
              <a:rPr lang="en-US" altLang="zh-TW" sz="2400" baseline="30000">
                <a:latin typeface="Courier New" pitchFamily="49" charset="0"/>
                <a:sym typeface="Wingdings 3" pitchFamily="18" charset="2"/>
              </a:rPr>
              <a:t>(n-1)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  <a:sym typeface="Wingdings 3" pitchFamily="18" charset="2"/>
              </a:rPr>
              <a:t>}</a:t>
            </a:r>
          </a:p>
          <a:p>
            <a:endParaRPr lang="en-US" altLang="zh-TW" sz="24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79838" y="5445125"/>
            <a:ext cx="482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Time Complexity: O(</a:t>
            </a:r>
            <a:r>
              <a:rPr lang="en-US" altLang="zh-TW" sz="28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800" baseline="300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All-Pairs Shortest Paths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16F4-1479-4898-8A47-37E1A9AD81A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Faster-All-Pairs-Shortest-Paths(G,W)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{	n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</a:rPr>
              <a:t>|V|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	D</a:t>
            </a:r>
            <a:r>
              <a:rPr lang="en-US" altLang="zh-TW" sz="2400" baseline="30000">
                <a:latin typeface="Courier New" pitchFamily="49" charset="0"/>
              </a:rPr>
              <a:t>(1)</a:t>
            </a:r>
            <a:r>
              <a:rPr lang="en-US" altLang="zh-TW" sz="2400">
                <a:latin typeface="Courier New" pitchFamily="49" charset="0"/>
              </a:rPr>
              <a:t>=W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	m=1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	</a:t>
            </a:r>
            <a:r>
              <a:rPr lang="en-US" altLang="zh-TW" sz="2400" b="1">
                <a:latin typeface="Courier New" pitchFamily="49" charset="0"/>
              </a:rPr>
              <a:t>while</a:t>
            </a:r>
            <a:r>
              <a:rPr lang="en-US" altLang="zh-TW" sz="2400">
                <a:latin typeface="Courier New" pitchFamily="49" charset="0"/>
              </a:rPr>
              <a:t> n-1&gt;m </a:t>
            </a:r>
            <a:r>
              <a:rPr lang="en-US" altLang="zh-TW" sz="2400" b="1">
                <a:latin typeface="Courier New" pitchFamily="49" charset="0"/>
              </a:rPr>
              <a:t>do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	  D</a:t>
            </a:r>
            <a:r>
              <a:rPr lang="en-US" altLang="zh-TW" sz="2400" baseline="30000">
                <a:latin typeface="Courier New" pitchFamily="49" charset="0"/>
              </a:rPr>
              <a:t>(2m)</a:t>
            </a:r>
            <a:r>
              <a:rPr lang="en-US" altLang="zh-TW" sz="2400"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TW" sz="2400">
                <a:latin typeface="Courier New" pitchFamily="49" charset="0"/>
              </a:rPr>
              <a:t>Extend-Shortest-Paths(D</a:t>
            </a:r>
            <a:r>
              <a:rPr lang="en-US" altLang="zh-TW" sz="2400" baseline="30000">
                <a:latin typeface="Courier New" pitchFamily="49" charset="0"/>
              </a:rPr>
              <a:t>(m)</a:t>
            </a:r>
            <a:r>
              <a:rPr lang="en-US" altLang="zh-TW" sz="2400">
                <a:latin typeface="Courier New" pitchFamily="49" charset="0"/>
              </a:rPr>
              <a:t>,D</a:t>
            </a:r>
            <a:r>
              <a:rPr lang="en-US" altLang="zh-TW" sz="2400" baseline="30000">
                <a:latin typeface="Courier New" pitchFamily="49" charset="0"/>
              </a:rPr>
              <a:t>(m)</a:t>
            </a:r>
            <a:r>
              <a:rPr lang="en-US" altLang="zh-TW" sz="240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	  m = 2m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	return D</a:t>
            </a:r>
            <a:r>
              <a:rPr lang="en-US" altLang="zh-TW" sz="2400" baseline="30000">
                <a:latin typeface="Courier New" pitchFamily="49" charset="0"/>
              </a:rPr>
              <a:t>(m)</a:t>
            </a:r>
          </a:p>
          <a:p>
            <a:pPr lvl="1">
              <a:buFontTx/>
              <a:buNone/>
            </a:pPr>
            <a:r>
              <a:rPr lang="en-US" altLang="zh-TW" sz="2400">
                <a:latin typeface="Courier New" pitchFamily="49" charset="0"/>
              </a:rPr>
              <a:t>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79838" y="5445125"/>
            <a:ext cx="482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Time Complexity: O(</a:t>
            </a:r>
            <a:r>
              <a:rPr lang="en-US" altLang="zh-TW" sz="28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800" baseline="30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en-US" altLang="zh-TW" sz="28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1173</Words>
  <Application>Microsoft Office PowerPoint</Application>
  <PresentationFormat>如螢幕大小 (4:3)</PresentationFormat>
  <Paragraphs>364</Paragraphs>
  <Slides>35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Arial Unicode MS</vt:lpstr>
      <vt:lpstr>新細明體</vt:lpstr>
      <vt:lpstr>標楷體</vt:lpstr>
      <vt:lpstr>Arial</vt:lpstr>
      <vt:lpstr>Courier New</vt:lpstr>
      <vt:lpstr>Symbol</vt:lpstr>
      <vt:lpstr>Times New Roman</vt:lpstr>
      <vt:lpstr>Wingdings</vt:lpstr>
      <vt:lpstr>Wingdings 3</vt:lpstr>
      <vt:lpstr>預設簡報設計</vt:lpstr>
      <vt:lpstr>方程式</vt:lpstr>
      <vt:lpstr> All-Pairs Shortest Paths</vt:lpstr>
      <vt:lpstr>15.1 最短路徑的特性</vt:lpstr>
      <vt:lpstr>最短路徑的特性</vt:lpstr>
      <vt:lpstr>利用遞迴解計算出最短路徑</vt:lpstr>
      <vt:lpstr>All-pairs Shortest Paths演算法</vt:lpstr>
      <vt:lpstr>All-pairs Shortest Paths演算法</vt:lpstr>
      <vt:lpstr>PowerPoint 簡報</vt:lpstr>
      <vt:lpstr>PowerPoint 簡報</vt:lpstr>
      <vt:lpstr>PowerPoint 簡報</vt:lpstr>
      <vt:lpstr>15.2 Floyd-Warshall演算法</vt:lpstr>
      <vt:lpstr>Floyd-Warshall演算法</vt:lpstr>
      <vt:lpstr>Floyd-Warshall演算法正確性分析</vt:lpstr>
      <vt:lpstr>Floyd-Warshall演算法正確性分析</vt:lpstr>
      <vt:lpstr>Floyd-Warshall演算法</vt:lpstr>
      <vt:lpstr>建造Shortest path</vt:lpstr>
      <vt:lpstr>Floyd-Warshall範例</vt:lpstr>
      <vt:lpstr>Floyd-Warshall範例</vt:lpstr>
      <vt:lpstr>Floyd-Warshall範例</vt:lpstr>
      <vt:lpstr>Floyd-Warshall範例</vt:lpstr>
      <vt:lpstr>Floyd-Warshall範例</vt:lpstr>
      <vt:lpstr>Floyd-Warshall範例</vt:lpstr>
      <vt:lpstr>Floyd-Warshall範例</vt:lpstr>
      <vt:lpstr>15.3 Johnson’s algorithm</vt:lpstr>
      <vt:lpstr>Johnson’s algorithm</vt:lpstr>
      <vt:lpstr>Johnson’s algorithm</vt:lpstr>
      <vt:lpstr>Johnson’s algorithm範例</vt:lpstr>
      <vt:lpstr>Johnson’s algorithm範例</vt:lpstr>
      <vt:lpstr>Johnson’s algorithm範例</vt:lpstr>
      <vt:lpstr>Johnson’s algorithm範例</vt:lpstr>
      <vt:lpstr>Johnson’s algorithm範例</vt:lpstr>
      <vt:lpstr>Johnson’s algorithm範例</vt:lpstr>
      <vt:lpstr>Johnson’s algorithm範例</vt:lpstr>
      <vt:lpstr>Johnson’s algorithm範例</vt:lpstr>
      <vt:lpstr>Johnson’s algorithm範例</vt:lpstr>
      <vt:lpstr>Johnson’s algorithm複雜度分析 </vt:lpstr>
    </vt:vector>
  </TitlesOfParts>
  <Company>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 Shortest Path</dc:title>
  <dc:creator>mzhsieh</dc:creator>
  <cp:lastModifiedBy>Yang</cp:lastModifiedBy>
  <cp:revision>174</cp:revision>
  <dcterms:created xsi:type="dcterms:W3CDTF">2005-08-03T05:04:39Z</dcterms:created>
  <dcterms:modified xsi:type="dcterms:W3CDTF">2014-02-19T05:56:35Z</dcterms:modified>
</cp:coreProperties>
</file>