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0" r:id="rId5"/>
    <p:sldId id="265" r:id="rId6"/>
    <p:sldId id="258" r:id="rId7"/>
    <p:sldId id="267" r:id="rId8"/>
    <p:sldId id="268" r:id="rId9"/>
    <p:sldId id="269" r:id="rId10"/>
    <p:sldId id="304" r:id="rId11"/>
    <p:sldId id="307" r:id="rId12"/>
    <p:sldId id="308" r:id="rId13"/>
    <p:sldId id="309" r:id="rId14"/>
    <p:sldId id="310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7" r:id="rId30"/>
    <p:sldId id="288" r:id="rId31"/>
    <p:sldId id="289" r:id="rId32"/>
    <p:sldId id="300" r:id="rId33"/>
    <p:sldId id="291" r:id="rId34"/>
    <p:sldId id="292" r:id="rId35"/>
    <p:sldId id="293" r:id="rId36"/>
    <p:sldId id="294" r:id="rId37"/>
    <p:sldId id="301" r:id="rId38"/>
    <p:sldId id="296" r:id="rId39"/>
    <p:sldId id="297" r:id="rId40"/>
    <p:sldId id="299" r:id="rId41"/>
    <p:sldId id="305" r:id="rId42"/>
    <p:sldId id="306" r:id="rId43"/>
    <p:sldId id="303" r:id="rId44"/>
    <p:sldId id="302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200"/>
    <a:srgbClr val="18B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>
            <a:lvl1pPr>
              <a:defRPr sz="2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BEAD13-0566-4C6C-97E7-55F17F24B09F}" type="datetimeFigureOut">
              <a:rPr lang="zh-TW" altLang="en-US" smtClean="0"/>
              <a:t>2014/5/29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03848" y="1412776"/>
            <a:ext cx="5254352" cy="1524000"/>
          </a:xfrm>
        </p:spPr>
        <p:txBody>
          <a:bodyPr/>
          <a:lstStyle/>
          <a:p>
            <a:r>
              <a:rPr lang="en-US" altLang="zh-TW" dirty="0" smtClean="0"/>
              <a:t>Amortized</a:t>
            </a:r>
            <a:br>
              <a:rPr lang="en-US" altLang="zh-TW" dirty="0" smtClean="0"/>
            </a:br>
            <a:r>
              <a:rPr lang="en-US" altLang="zh-TW" dirty="0" smtClean="0"/>
              <a:t>	Splay Tree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3203575"/>
            <a:ext cx="7918648" cy="152157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3300" b="1" dirty="0"/>
              <a:t>How to analyze the time complexity of splay </a:t>
            </a:r>
            <a:r>
              <a:rPr lang="en-US" altLang="zh-TW" sz="3300" b="1" dirty="0" smtClean="0"/>
              <a:t>tree</a:t>
            </a:r>
          </a:p>
          <a:p>
            <a:endParaRPr lang="en-US" altLang="zh-TW" sz="2800" dirty="0"/>
          </a:p>
          <a:p>
            <a:pPr algn="r"/>
            <a:r>
              <a:rPr lang="en-US" altLang="zh-TW" sz="3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0110725 </a:t>
            </a:r>
            <a:r>
              <a:rPr lang="zh-TW" altLang="en-US" sz="3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蔡易珈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118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</a:t>
            </a:r>
            <a:r>
              <a:rPr lang="en-US" altLang="zh-TW" dirty="0" err="1" smtClean="0"/>
              <a:t>si</a:t>
            </a:r>
            <a:r>
              <a:rPr lang="en-US" altLang="zh-TW" dirty="0" smtClean="0"/>
              <a:t>(x)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343859" y="2427854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723102" y="3214480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2637194" y="3142472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2249036" y="3060304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965152" y="1707774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881332" y="2340224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>
            <a:off x="3298919" y="2496687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247146" y="3046391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6" y="3046391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48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stCxn id="5" idx="4"/>
          </p:cNvCxnSpPr>
          <p:nvPr/>
        </p:nvCxnSpPr>
        <p:spPr>
          <a:xfrm>
            <a:off x="2077236" y="3868014"/>
            <a:ext cx="0" cy="49709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763688" y="4365104"/>
            <a:ext cx="62075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916088" y="4517504"/>
            <a:ext cx="31037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327266" y="3060304"/>
            <a:ext cx="1488022" cy="17368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155822" y="2279761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474180" y="4203383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59211" y="2557144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313737" y="1680676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015336" y="3483303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26" name="直線接點 25"/>
          <p:cNvCxnSpPr>
            <a:stCxn id="23" idx="1"/>
            <a:endCxn id="24" idx="5"/>
          </p:cNvCxnSpPr>
          <p:nvPr/>
        </p:nvCxnSpPr>
        <p:spPr>
          <a:xfrm flipH="1" flipV="1">
            <a:off x="5918282" y="2238502"/>
            <a:ext cx="338107" cy="42409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5"/>
            <a:endCxn id="25" idx="1"/>
          </p:cNvCxnSpPr>
          <p:nvPr/>
        </p:nvCxnSpPr>
        <p:spPr>
          <a:xfrm>
            <a:off x="6725608" y="3171771"/>
            <a:ext cx="390828" cy="41698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/>
          <p:cNvSpPr/>
          <p:nvPr/>
        </p:nvSpPr>
        <p:spPr>
          <a:xfrm>
            <a:off x="5931405" y="3277224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6921022" y="4203383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6820453" y="1730584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400" i="1">
                          <a:solidFill>
                            <a:srgbClr val="FFFF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400" i="1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453" y="1730584"/>
                <a:ext cx="108012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4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/>
          <p:cNvCxnSpPr/>
          <p:nvPr/>
        </p:nvCxnSpPr>
        <p:spPr>
          <a:xfrm flipV="1">
            <a:off x="3569500" y="1593046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5313737" y="1593046"/>
            <a:ext cx="134043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599312" y="1234952"/>
            <a:ext cx="4149151" cy="42822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384445" y="4921176"/>
            <a:ext cx="3046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Rotation 1</a:t>
            </a:r>
            <a:r>
              <a:rPr lang="zh-TW" altLang="en-US" sz="2400" dirty="0" smtClean="0"/>
              <a:t> 次後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++ </a:t>
            </a:r>
            <a:r>
              <a:rPr lang="zh-TW" altLang="en-US" sz="2400" dirty="0" smtClean="0"/>
              <a:t>變成</a:t>
            </a:r>
            <a:r>
              <a:rPr lang="zh-TW" altLang="en-US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 = 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257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Core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68760"/>
            <a:ext cx="7772400" cy="3733800"/>
          </a:xfrm>
        </p:spPr>
        <p:txBody>
          <a:bodyPr/>
          <a:lstStyle/>
          <a:p>
            <a:r>
              <a:rPr lang="en-US" altLang="zh-TW" dirty="0" smtClean="0"/>
              <a:t>Rotation</a:t>
            </a:r>
            <a:r>
              <a:rPr lang="zh-TW" altLang="en-US" dirty="0" smtClean="0"/>
              <a:t>為一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由</a:t>
            </a:r>
            <a:r>
              <a:rPr lang="en-US" altLang="zh-TW" dirty="0" smtClean="0"/>
              <a:t>leaf</a:t>
            </a:r>
            <a:r>
              <a:rPr lang="zh-TW" altLang="en-US" dirty="0" smtClean="0"/>
              <a:t>變成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的過程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值的</a:t>
            </a:r>
            <a:r>
              <a:rPr lang="en-US" altLang="zh-TW" dirty="0" smtClean="0"/>
              <a:t>potential function</a:t>
            </a:r>
            <a:r>
              <a:rPr lang="zh-TW" altLang="en-US" dirty="0" smtClean="0"/>
              <a:t>會隨著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值為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的大小而改變 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後面會得知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因此我們必須將</a:t>
            </a:r>
            <a:r>
              <a:rPr lang="en-US" altLang="zh-TW" dirty="0" smtClean="0"/>
              <a:t>leaf</a:t>
            </a:r>
            <a:r>
              <a:rPr lang="zh-TW" altLang="en-US" dirty="0" smtClean="0"/>
              <a:t>到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Rotation</a:t>
            </a:r>
            <a:r>
              <a:rPr lang="zh-TW" altLang="en-US" dirty="0" smtClean="0"/>
              <a:t>切成個別的小</a:t>
            </a:r>
            <a:r>
              <a:rPr lang="en-US" altLang="zh-TW" dirty="0" smtClean="0"/>
              <a:t>Rotation</a:t>
            </a:r>
            <a:r>
              <a:rPr lang="zh-TW" altLang="en-US" dirty="0" smtClean="0"/>
              <a:t>，然後個別定義其</a:t>
            </a:r>
            <a:r>
              <a:rPr lang="en-US" altLang="zh-TW" dirty="0" smtClean="0"/>
              <a:t>potential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316279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core idea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238098" y="2680518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91166" y="4313156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cxnSp>
        <p:nvCxnSpPr>
          <p:cNvPr id="7" name="直線接點 6"/>
          <p:cNvCxnSpPr/>
          <p:nvPr/>
        </p:nvCxnSpPr>
        <p:spPr>
          <a:xfrm flipV="1">
            <a:off x="1143275" y="3312968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859391" y="1960438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1775571" y="2592888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4"/>
          </p:cNvCxnSpPr>
          <p:nvPr/>
        </p:nvCxnSpPr>
        <p:spPr>
          <a:xfrm>
            <a:off x="3045300" y="4966690"/>
            <a:ext cx="0" cy="49709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731752" y="5463780"/>
            <a:ext cx="62075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2463739" y="1845710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884152" y="5616180"/>
            <a:ext cx="31037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2549745" y="1213260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b="1" kern="100" dirty="0">
                <a:solidFill>
                  <a:srgbClr val="FFFF00"/>
                </a:solidFill>
                <a:ea typeface="新細明體"/>
                <a:cs typeface="Times New Roman"/>
              </a:rPr>
              <a:t>w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95936" y="1761891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</a:t>
            </a:r>
            <a:r>
              <a:rPr lang="zh-TW" altLang="en-US" sz="2400" dirty="0" smtClean="0"/>
              <a:t>若要轉成</a:t>
            </a:r>
            <a:r>
              <a:rPr lang="en-US" altLang="zh-TW" sz="2400" dirty="0" smtClean="0"/>
              <a:t>Root</a:t>
            </a:r>
            <a:r>
              <a:rPr lang="zh-TW" altLang="en-US" sz="2400" dirty="0" smtClean="0"/>
              <a:t>必須經過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次</a:t>
            </a:r>
            <a:r>
              <a:rPr lang="en-US" altLang="zh-TW" sz="2400" dirty="0" smtClean="0"/>
              <a:t>zig-zig rotation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1901673" y="3646298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b="1" kern="100" dirty="0">
                <a:solidFill>
                  <a:srgbClr val="FFFF00"/>
                </a:solidFill>
                <a:ea typeface="新細明體"/>
                <a:cs typeface="Times New Roman"/>
              </a:rPr>
              <a:t>a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36741" y="3437686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b="1" kern="100" dirty="0">
                <a:solidFill>
                  <a:srgbClr val="FFFF00"/>
                </a:solidFill>
                <a:ea typeface="新細明體"/>
                <a:cs typeface="Times New Roman"/>
              </a:rPr>
              <a:t>b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20" name="直線接點 19"/>
          <p:cNvCxnSpPr>
            <a:stCxn id="4" idx="5"/>
            <a:endCxn id="18" idx="1"/>
          </p:cNvCxnSpPr>
          <p:nvPr/>
        </p:nvCxnSpPr>
        <p:spPr>
          <a:xfrm>
            <a:off x="1804495" y="3295145"/>
            <a:ext cx="198278" cy="45660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5" idx="2"/>
          </p:cNvCxnSpPr>
          <p:nvPr/>
        </p:nvCxnSpPr>
        <p:spPr>
          <a:xfrm>
            <a:off x="2492888" y="4278608"/>
            <a:ext cx="198278" cy="36131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 rot="19317645">
            <a:off x="1650945" y="2224997"/>
            <a:ext cx="1368523" cy="3173626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3995936" y="3336252"/>
                <a:ext cx="388843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黃色區域為第一次</a:t>
                </a:r>
                <a:r>
                  <a:rPr lang="en-US" altLang="zh-TW" sz="2400" dirty="0" smtClean="0"/>
                  <a:t>rotation</a:t>
                </a:r>
              </a:p>
              <a:p>
                <a:endParaRPr lang="en-US" altLang="zh-TW" sz="2400" dirty="0" smtClean="0"/>
              </a:p>
              <a:p>
                <a:r>
                  <a:rPr lang="en-US" altLang="zh-TW" sz="2400" dirty="0" smtClean="0"/>
                  <a:t>x</a:t>
                </a:r>
                <a:r>
                  <a:rPr lang="zh-TW" altLang="en-US" sz="2400" dirty="0" smtClean="0"/>
                  <a:t>為</a:t>
                </a:r>
                <a:r>
                  <a:rPr lang="en-US" altLang="zh-TW" sz="2400" dirty="0" smtClean="0"/>
                  <a:t>Root</a:t>
                </a:r>
                <a:r>
                  <a:rPr lang="zh-TW" altLang="en-US" sz="2400" dirty="0" smtClean="0"/>
                  <a:t>的</a:t>
                </a:r>
                <a:r>
                  <a:rPr lang="en-US" altLang="zh-TW" sz="2400" dirty="0" smtClean="0"/>
                  <a:t>tree</a:t>
                </a:r>
                <a:r>
                  <a:rPr lang="zh-TW" altLang="en-US" sz="2400" dirty="0" smtClean="0"/>
                  <a:t>的大小</a:t>
                </a:r>
                <a:endParaRPr lang="en-US" altLang="zh-TW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  <a:p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336252"/>
                <a:ext cx="3888432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2512" t="-2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78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core idea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449598" y="2231962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3365778" y="2864412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4053946" y="2117234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4139952" y="1484784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b="1" kern="100" dirty="0">
                <a:solidFill>
                  <a:srgbClr val="FFFF00"/>
                </a:solidFill>
                <a:ea typeface="新細明體"/>
                <a:cs typeface="Times New Roman"/>
              </a:rPr>
              <a:t>w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2741330" y="3008512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2104694" y="3732407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b="1" kern="100" dirty="0">
                <a:solidFill>
                  <a:srgbClr val="FFFF00"/>
                </a:solidFill>
                <a:ea typeface="新細明體"/>
                <a:cs typeface="Times New Roman"/>
              </a:rPr>
              <a:t>a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1504933" y="4452487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899039" y="5261411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b="1" kern="100" dirty="0">
                <a:solidFill>
                  <a:srgbClr val="FFFF00"/>
                </a:solidFill>
                <a:ea typeface="新細明體"/>
                <a:cs typeface="Times New Roman"/>
              </a:rPr>
              <a:t>b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29" name="直線接點 28"/>
          <p:cNvCxnSpPr>
            <a:endCxn id="22" idx="3"/>
          </p:cNvCxnSpPr>
          <p:nvPr/>
        </p:nvCxnSpPr>
        <p:spPr>
          <a:xfrm flipV="1">
            <a:off x="2627408" y="3566338"/>
            <a:ext cx="217645" cy="2235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23" idx="3"/>
          </p:cNvCxnSpPr>
          <p:nvPr/>
        </p:nvCxnSpPr>
        <p:spPr>
          <a:xfrm flipV="1">
            <a:off x="2002105" y="4347034"/>
            <a:ext cx="203689" cy="17666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27" idx="3"/>
          </p:cNvCxnSpPr>
          <p:nvPr/>
        </p:nvCxnSpPr>
        <p:spPr>
          <a:xfrm flipV="1">
            <a:off x="1403088" y="5067114"/>
            <a:ext cx="199023" cy="24208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 rot="2255435">
            <a:off x="2994434" y="989332"/>
            <a:ext cx="1725027" cy="3172738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4355976" y="3678611"/>
                <a:ext cx="388843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黃色區域為第二次</a:t>
                </a:r>
                <a:r>
                  <a:rPr lang="en-US" altLang="zh-TW" sz="2400" dirty="0" smtClean="0"/>
                  <a:t>rotation</a:t>
                </a:r>
              </a:p>
              <a:p>
                <a:endParaRPr lang="en-US" altLang="zh-TW" sz="2400" dirty="0" smtClean="0"/>
              </a:p>
              <a:p>
                <a:r>
                  <a:rPr lang="en-US" altLang="zh-TW" sz="2400" dirty="0" smtClean="0"/>
                  <a:t>x</a:t>
                </a:r>
                <a:r>
                  <a:rPr lang="zh-TW" altLang="en-US" sz="2400" dirty="0" smtClean="0"/>
                  <a:t>為</a:t>
                </a:r>
                <a:r>
                  <a:rPr lang="en-US" altLang="zh-TW" sz="2400" dirty="0" smtClean="0"/>
                  <a:t>Root</a:t>
                </a:r>
                <a:r>
                  <a:rPr lang="zh-TW" altLang="en-US" sz="2400" dirty="0" smtClean="0"/>
                  <a:t>的</a:t>
                </a:r>
                <a:r>
                  <a:rPr lang="en-US" altLang="zh-TW" sz="2400" dirty="0" smtClean="0"/>
                  <a:t>tree</a:t>
                </a:r>
                <a:r>
                  <a:rPr lang="zh-TW" altLang="en-US" sz="2400" dirty="0" smtClean="0"/>
                  <a:t>的大小</a:t>
                </a:r>
                <a:endParaRPr lang="en-US" altLang="zh-TW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  <a:p>
                <a:endParaRPr lang="zh-TW" altLang="en-US" sz="2400" dirty="0"/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678611"/>
                <a:ext cx="3888432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2512" t="-2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49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core idea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484096" y="2226111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5" name="直線接點 4"/>
          <p:cNvCxnSpPr>
            <a:stCxn id="8" idx="5"/>
            <a:endCxn id="4" idx="1"/>
          </p:cNvCxnSpPr>
          <p:nvPr/>
        </p:nvCxnSpPr>
        <p:spPr>
          <a:xfrm>
            <a:off x="4207208" y="2114329"/>
            <a:ext cx="377988" cy="21723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4" idx="5"/>
          </p:cNvCxnSpPr>
          <p:nvPr/>
        </p:nvCxnSpPr>
        <p:spPr>
          <a:xfrm flipH="1" flipV="1">
            <a:off x="5073350" y="2840738"/>
            <a:ext cx="278217" cy="25989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5330564" y="2929530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b="1" kern="100" dirty="0">
                <a:solidFill>
                  <a:srgbClr val="FFFF00"/>
                </a:solidFill>
                <a:ea typeface="新細明體"/>
                <a:cs typeface="Times New Roman"/>
              </a:rPr>
              <a:t>w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602663" y="1556503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66027" y="2280398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b="1" kern="100" dirty="0">
                <a:solidFill>
                  <a:srgbClr val="FFFF00"/>
                </a:solidFill>
                <a:ea typeface="新細明體"/>
                <a:cs typeface="Times New Roman"/>
              </a:rPr>
              <a:t>a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366266" y="3000478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760372" y="3809402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b="1" kern="100" dirty="0">
                <a:solidFill>
                  <a:srgbClr val="FFFF00"/>
                </a:solidFill>
                <a:ea typeface="新細明體"/>
                <a:cs typeface="Times New Roman"/>
              </a:rPr>
              <a:t>b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2" name="直線接點 11"/>
          <p:cNvCxnSpPr>
            <a:endCxn id="8" idx="3"/>
          </p:cNvCxnSpPr>
          <p:nvPr/>
        </p:nvCxnSpPr>
        <p:spPr>
          <a:xfrm flipV="1">
            <a:off x="3488741" y="2114329"/>
            <a:ext cx="217645" cy="2235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9" idx="3"/>
          </p:cNvCxnSpPr>
          <p:nvPr/>
        </p:nvCxnSpPr>
        <p:spPr>
          <a:xfrm flipV="1">
            <a:off x="2863438" y="2895025"/>
            <a:ext cx="203689" cy="17666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10" idx="3"/>
          </p:cNvCxnSpPr>
          <p:nvPr/>
        </p:nvCxnSpPr>
        <p:spPr>
          <a:xfrm flipV="1">
            <a:off x="2264421" y="3615105"/>
            <a:ext cx="199023" cy="24208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4355976" y="3678611"/>
                <a:ext cx="388843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完成後</a:t>
                </a:r>
                <a:endParaRPr lang="en-US" altLang="zh-TW" sz="2400" dirty="0" smtClean="0"/>
              </a:p>
              <a:p>
                <a:r>
                  <a:rPr lang="en-US" altLang="zh-TW" sz="2400" dirty="0" smtClean="0"/>
                  <a:t>x</a:t>
                </a:r>
                <a:r>
                  <a:rPr lang="zh-TW" altLang="en-US" sz="2400" dirty="0" smtClean="0"/>
                  <a:t>為</a:t>
                </a:r>
                <a:r>
                  <a:rPr lang="en-US" altLang="zh-TW" sz="2400" dirty="0" smtClean="0"/>
                  <a:t>Root</a:t>
                </a:r>
                <a:r>
                  <a:rPr lang="zh-TW" altLang="en-US" sz="2400" dirty="0" smtClean="0"/>
                  <a:t>的</a:t>
                </a:r>
                <a:r>
                  <a:rPr lang="en-US" altLang="zh-TW" sz="2400" dirty="0" smtClean="0"/>
                  <a:t>tree</a:t>
                </a:r>
                <a:r>
                  <a:rPr lang="zh-TW" altLang="en-US" sz="2400" dirty="0" smtClean="0"/>
                  <a:t>的大小</a:t>
                </a:r>
                <a:endParaRPr lang="en-US" altLang="zh-TW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  <a:p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678611"/>
                <a:ext cx="3888432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2512" t="-3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61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Guess Potential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zh-TW" altLang="zh-TW" dirty="0" smtClean="0"/>
                  <a:t>由神人推測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TW" i="1">
                        <a:latin typeface="Cambria Math"/>
                      </a:rPr>
                      <m:t>|</m:t>
                    </m:r>
                  </m:oMath>
                </a14:m>
                <a:r>
                  <a:rPr lang="zh-TW" altLang="zh-TW" dirty="0" smtClean="0"/>
                  <a:t>代表</a:t>
                </a:r>
                <a:endParaRPr lang="en-US" altLang="zh-TW" dirty="0" smtClean="0"/>
              </a:p>
              <a:p>
                <a:pPr marL="68580" lvl="0" indent="0">
                  <a:buNone/>
                </a:pPr>
                <a:r>
                  <a:rPr lang="zh-TW" altLang="en-US" dirty="0" smtClean="0"/>
                  <a:t>  </a:t>
                </a:r>
                <a:r>
                  <a:rPr lang="zh-TW" altLang="zh-TW" dirty="0" smtClean="0"/>
                  <a:t>屬於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Potential function</a:t>
                </a:r>
              </a:p>
              <a:p>
                <a:pPr marL="68580" lvl="0" indent="0">
                  <a:buNone/>
                </a:pP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|</m:t>
                    </m:r>
                  </m:oMath>
                </a14:m>
                <a:r>
                  <a:rPr lang="zh-TW" altLang="zh-TW" dirty="0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zh-TW" dirty="0"/>
                  <a:t>在翻轉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次以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Splay Tree</a:t>
                </a:r>
                <a:r>
                  <a:rPr lang="zh-TW" altLang="zh-TW" dirty="0"/>
                  <a:t>的節點數量</a:t>
                </a:r>
                <a:r>
                  <a:rPr lang="zh-TW" altLang="zh-TW" dirty="0" smtClean="0"/>
                  <a:t>。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lvl="0"/>
                <a:r>
                  <a:rPr lang="zh-TW" altLang="en-US" dirty="0"/>
                  <a:t>換句話說：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/>
                  <a:t>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zh-TW" altLang="en-US" i="1">
                        <a:latin typeface="Cambria Math"/>
                      </a:rPr>
                      <m:t>的樹高相關</m:t>
                    </m:r>
                  </m:oMath>
                </a14:m>
                <a:r>
                  <a:rPr lang="en-US" altLang="zh-TW" dirty="0" smtClean="0"/>
                  <a:t>?</a:t>
                </a:r>
                <a:endParaRPr lang="en-US" altLang="zh-TW" dirty="0"/>
              </a:p>
              <a:p>
                <a:endParaRPr lang="en-US" altLang="zh-TW" dirty="0"/>
              </a:p>
              <a:p>
                <a:pPr lvl="0"/>
                <a:endParaRPr lang="en-US" altLang="zh-TW" dirty="0" smtClean="0"/>
              </a:p>
              <a:p>
                <a:pPr lvl="0"/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 r="-1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28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Potential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zh-TW" altLang="zh-TW" dirty="0" smtClean="0"/>
                  <a:t>總共的</a:t>
                </a:r>
                <a:r>
                  <a:rPr lang="en-US" altLang="zh-TW" dirty="0"/>
                  <a:t>Potential function</a:t>
                </a:r>
                <a:r>
                  <a:rPr lang="zh-TW" altLang="zh-TW" dirty="0"/>
                  <a:t>為各個</a:t>
                </a:r>
                <a:r>
                  <a:rPr lang="en-US" altLang="zh-TW" dirty="0"/>
                  <a:t>Potential function</a:t>
                </a:r>
                <a:r>
                  <a:rPr lang="zh-TW" altLang="zh-TW" dirty="0"/>
                  <a:t>的總和</a:t>
                </a:r>
              </a:p>
              <a:p>
                <a:endParaRPr lang="en-US" altLang="zh-TW" dirty="0" smtClean="0"/>
              </a:p>
              <a:p>
                <a:r>
                  <a:rPr lang="zh-TW" altLang="zh-TW" dirty="0" smtClean="0"/>
                  <a:t>定義</a:t>
                </a:r>
                <a:r>
                  <a:rPr lang="zh-TW" altLang="zh-TW" dirty="0"/>
                  <a:t>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TW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∈</m:t>
                        </m:r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/>
                  <a:t>為</a:t>
                </a:r>
                <a:r>
                  <a:rPr lang="zh-TW" altLang="zh-TW" dirty="0" smtClean="0"/>
                  <a:t>在</a:t>
                </a:r>
                <a:r>
                  <a:rPr lang="zh-TW" altLang="en-US" dirty="0" smtClean="0"/>
                  <a:t>旋</a:t>
                </a:r>
                <a:r>
                  <a:rPr lang="zh-TW" altLang="zh-TW" dirty="0" smtClean="0"/>
                  <a:t>轉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次下的</a:t>
                </a:r>
                <a:r>
                  <a:rPr lang="en-US" altLang="zh-TW" dirty="0"/>
                  <a:t>Potential </a:t>
                </a:r>
                <a:r>
                  <a:rPr lang="en-US" altLang="zh-TW" dirty="0" smtClean="0"/>
                  <a:t>function</a:t>
                </a:r>
              </a:p>
              <a:p>
                <a:endParaRPr lang="zh-TW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 smtClean="0"/>
                  <a:t>最小為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&gt;0</a:t>
                </a:r>
                <a:r>
                  <a:rPr lang="zh-TW" altLang="en-US" dirty="0" smtClean="0"/>
                  <a:t>   </a:t>
                </a:r>
                <a:r>
                  <a:rPr lang="en-US" altLang="zh-TW" dirty="0" smtClean="0"/>
                  <a:t>(Leaf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|1|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 r="-8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95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Potential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zh-TW" altLang="zh-TW" dirty="0"/>
                  <a:t>定義</a:t>
                </a:r>
                <a:r>
                  <a:rPr lang="en-US" altLang="zh-TW" dirty="0"/>
                  <a:t>actual cost </a:t>
                </a:r>
                <a:r>
                  <a:rPr lang="zh-TW" altLang="zh-TW" dirty="0"/>
                  <a:t>在 第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次旋轉為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r>
                  <a:rPr lang="zh-TW" altLang="zh-TW" dirty="0"/>
                  <a:t>根據</a:t>
                </a:r>
                <a:r>
                  <a:rPr lang="en-US" altLang="zh-TW" dirty="0"/>
                  <a:t>amortized cost (a)</a:t>
                </a:r>
                <a:r>
                  <a:rPr lang="zh-TW" altLang="zh-TW" dirty="0"/>
                  <a:t>的定義，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dirty="0"/>
                  <a:t>，可得知</a:t>
                </a:r>
              </a:p>
              <a:p>
                <a:pPr marL="68580" indent="0">
                  <a:buNone/>
                </a:pPr>
                <a:endParaRPr lang="en-US" altLang="zh-TW" i="1" dirty="0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i</m:t>
                          </m:r>
                          <m:r>
                            <a:rPr lang="en-US" altLang="zh-TW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  <a:p>
                <a:pPr marL="68580" indent="0">
                  <a:buNone/>
                </a:pPr>
                <a:r>
                  <a:rPr lang="en-US" altLang="zh-TW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TW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∈</m:t>
                        </m:r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)</m:t>
                    </m:r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8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Zig-Zig Case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343859" y="2427854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723102" y="3214480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2116053" y="3825841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2637194" y="3142472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2249036" y="3060304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965152" y="1707774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881332" y="2340224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1544241" y="3833829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298919" y="2496687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5155822" y="2257066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7474180" y="4180688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159211" y="2534449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313737" y="1657981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7015336" y="3460608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8" name="直線接點 17"/>
          <p:cNvCxnSpPr>
            <a:stCxn id="15" idx="1"/>
            <a:endCxn id="16" idx="5"/>
          </p:cNvCxnSpPr>
          <p:nvPr/>
        </p:nvCxnSpPr>
        <p:spPr>
          <a:xfrm flipH="1" flipV="1">
            <a:off x="5918282" y="2215807"/>
            <a:ext cx="338107" cy="42409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5"/>
            <a:endCxn id="17" idx="1"/>
          </p:cNvCxnSpPr>
          <p:nvPr/>
        </p:nvCxnSpPr>
        <p:spPr>
          <a:xfrm>
            <a:off x="6725608" y="3149076"/>
            <a:ext cx="390828" cy="41698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5931405" y="3254529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6921022" y="4180688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83042" y="1820731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42" y="1820731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857079" y="1849850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79" y="1849850"/>
                <a:ext cx="108012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69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Zig-Zig 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&lt;</a:t>
                </a:r>
                <a:r>
                  <a:rPr lang="zh-TW" altLang="zh-TW" dirty="0" smtClean="0"/>
                  <a:t>帶入方程式</a:t>
                </a:r>
                <a:r>
                  <a:rPr lang="en-US" altLang="zh-TW" dirty="0" smtClean="0"/>
                  <a:t>&gt;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=2+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TW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∈</m:t>
                        </m:r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i="1" dirty="0" smtClean="0"/>
              </a:p>
              <a:p>
                <a:pPr marL="68580" indent="0">
                  <a:buNone/>
                </a:pPr>
                <a:endParaRPr lang="en-US" altLang="zh-TW" i="1" dirty="0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= 2+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(</a:t>
                </a:r>
                <a:r>
                  <a:rPr lang="en-US" altLang="zh-TW" dirty="0"/>
                  <a:t>Zig-Zig</a:t>
                </a:r>
                <a:r>
                  <a:rPr lang="zh-TW" altLang="zh-TW" dirty="0"/>
                  <a:t>翻轉的</a:t>
                </a:r>
                <a:r>
                  <a:rPr lang="en-US" altLang="zh-TW" dirty="0"/>
                  <a:t>actual cost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 2 )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24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About Splay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Binary Search </a:t>
            </a:r>
            <a:r>
              <a:rPr lang="en-US" altLang="zh-TW" sz="2400" dirty="0" smtClean="0"/>
              <a:t>Tree</a:t>
            </a:r>
            <a:endParaRPr lang="en-US" altLang="zh-TW" sz="2400" dirty="0"/>
          </a:p>
          <a:p>
            <a:r>
              <a:rPr lang="zh-TW" altLang="zh-TW" sz="2400" dirty="0" smtClean="0"/>
              <a:t>每次</a:t>
            </a:r>
            <a:r>
              <a:rPr lang="en-US" altLang="zh-TW" sz="2400" dirty="0" smtClean="0"/>
              <a:t>Operation(insert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deletion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find)</a:t>
            </a:r>
            <a:r>
              <a:rPr lang="zh-TW" altLang="zh-TW" sz="2400" dirty="0" smtClean="0"/>
              <a:t>後</a:t>
            </a:r>
            <a:r>
              <a:rPr lang="en-US" altLang="zh-TW" sz="2400" dirty="0" smtClean="0"/>
              <a:t> </a:t>
            </a:r>
          </a:p>
          <a:p>
            <a:r>
              <a:rPr lang="zh-TW" altLang="zh-TW" sz="2400" dirty="0" smtClean="0"/>
              <a:t>運行</a:t>
            </a:r>
            <a:r>
              <a:rPr lang="en-US" altLang="zh-TW" sz="2400" dirty="0"/>
              <a:t>Rotation</a:t>
            </a:r>
            <a:r>
              <a:rPr lang="zh-TW" altLang="zh-TW" sz="2400" dirty="0"/>
              <a:t>將</a:t>
            </a:r>
            <a:r>
              <a:rPr lang="en-US" altLang="zh-TW" sz="2400" dirty="0"/>
              <a:t>Key</a:t>
            </a:r>
            <a:r>
              <a:rPr lang="zh-TW" altLang="zh-TW" sz="2400" dirty="0"/>
              <a:t>值變成</a:t>
            </a:r>
            <a:r>
              <a:rPr lang="en-US" altLang="zh-TW" sz="2400" dirty="0"/>
              <a:t>Root</a:t>
            </a:r>
            <a:r>
              <a:rPr lang="zh-TW" altLang="zh-TW" sz="2400" dirty="0"/>
              <a:t>且仍為</a:t>
            </a:r>
            <a:r>
              <a:rPr lang="en-US" altLang="zh-TW" sz="2400" dirty="0"/>
              <a:t>Splay Tree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pPr marL="6858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014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 of zig-zig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zh-TW" altLang="zh-TW" dirty="0" smtClean="0"/>
                  <a:t>當</a:t>
                </a:r>
                <a:r>
                  <a:rPr lang="en-US" altLang="zh-TW" dirty="0"/>
                  <a:t>i-1</a:t>
                </a:r>
                <a:r>
                  <a:rPr lang="zh-TW" altLang="zh-TW" dirty="0"/>
                  <a:t>時，</a:t>
                </a:r>
                <a:r>
                  <a:rPr lang="en-US" altLang="zh-TW" dirty="0"/>
                  <a:t>root z </a:t>
                </a:r>
                <a:r>
                  <a:rPr lang="zh-TW" altLang="zh-TW" dirty="0"/>
                  <a:t>與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時</a:t>
                </a:r>
                <a:r>
                  <a:rPr lang="en-US" altLang="zh-TW" dirty="0"/>
                  <a:t>root x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個數相同，因此可知道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TW" i="1">
                        <a:latin typeface="Cambria Math"/>
                      </a:rPr>
                      <m:t>|=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zh-TW" dirty="0" smtClean="0">
                  <a:solidFill>
                    <a:srgbClr val="FFFF00"/>
                  </a:solidFill>
                </a:endParaRPr>
              </a:p>
              <a:p>
                <a:pPr lvl="0"/>
                <a:endParaRPr lang="en-US" altLang="zh-TW" dirty="0" smtClean="0"/>
              </a:p>
              <a:p>
                <a:pPr lvl="0"/>
                <a:r>
                  <a:rPr lang="zh-TW" altLang="zh-TW" dirty="0" smtClean="0"/>
                  <a:t>同</a:t>
                </a:r>
                <a:r>
                  <a:rPr lang="zh-TW" altLang="zh-TW" dirty="0"/>
                  <a:t>為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時，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y</m:t>
                    </m:r>
                    <m:r>
                      <a:rPr lang="en-US" altLang="zh-TW">
                        <a:latin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x</m:t>
                    </m:r>
                  </m:oMath>
                </a14:m>
                <a:r>
                  <a:rPr lang="zh-TW" altLang="zh-TW" dirty="0"/>
                  <a:t>，以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/>
                  <a:t>以</a:t>
                </a:r>
                <a:r>
                  <a:rPr lang="en-US" altLang="zh-TW" dirty="0"/>
                  <a:t>y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zh-TW" altLang="zh-TW" dirty="0"/>
              </a:p>
              <a:p>
                <a:pPr marL="68580" indent="0">
                  <a:buNone/>
                </a:pPr>
                <a:endParaRPr lang="zh-TW" altLang="zh-TW" dirty="0"/>
              </a:p>
              <a:p>
                <a:pPr lvl="0"/>
                <a:r>
                  <a:rPr lang="zh-TW" altLang="zh-TW" dirty="0"/>
                  <a:t>同為</a:t>
                </a:r>
                <a:r>
                  <a:rPr lang="en-US" altLang="zh-TW" dirty="0"/>
                  <a:t>i-1</a:t>
                </a:r>
                <a:r>
                  <a:rPr lang="zh-TW" altLang="zh-TW" dirty="0"/>
                  <a:t>時，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x</m:t>
                    </m:r>
                    <m:r>
                      <a:rPr lang="en-US" altLang="zh-TW">
                        <a:latin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y</m:t>
                    </m:r>
                  </m:oMath>
                </a14:m>
                <a:r>
                  <a:rPr lang="zh-TW" altLang="zh-TW" dirty="0"/>
                  <a:t>，以</a:t>
                </a:r>
                <a:r>
                  <a:rPr lang="en-US" altLang="zh-TW" dirty="0"/>
                  <a:t>y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/>
                  <a:t>以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solidFill>
                          <a:srgbClr val="FFC000"/>
                        </a:solidFill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C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C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71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Zig-Zig Case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332856" y="2427854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723102" y="3214480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2116053" y="3825841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2637194" y="3172424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2249036" y="3060304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965152" y="1707774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881332" y="2340224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1544241" y="3833829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298919" y="2496687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5155822" y="2257066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7474180" y="4180688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159211" y="2534449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313737" y="1657981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7015336" y="3460608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8" name="直線接點 17"/>
          <p:cNvCxnSpPr>
            <a:stCxn id="15" idx="1"/>
            <a:endCxn id="16" idx="5"/>
          </p:cNvCxnSpPr>
          <p:nvPr/>
        </p:nvCxnSpPr>
        <p:spPr>
          <a:xfrm flipH="1" flipV="1">
            <a:off x="5918282" y="2215807"/>
            <a:ext cx="338107" cy="42409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5"/>
            <a:endCxn id="17" idx="1"/>
          </p:cNvCxnSpPr>
          <p:nvPr/>
        </p:nvCxnSpPr>
        <p:spPr>
          <a:xfrm>
            <a:off x="6725608" y="3149076"/>
            <a:ext cx="390828" cy="41698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5931405" y="3254529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6921022" y="4180688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83042" y="1820731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42" y="1820731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857079" y="1849850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79" y="1849850"/>
                <a:ext cx="108012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>
            <a:off x="2533213" y="1405201"/>
            <a:ext cx="3853804" cy="1159094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 rot="17876509">
            <a:off x="1396083" y="2659572"/>
            <a:ext cx="1972483" cy="1028877"/>
          </a:xfrm>
          <a:prstGeom prst="ellipse">
            <a:avLst/>
          </a:prstGeom>
          <a:noFill/>
          <a:ln w="57150">
            <a:solidFill>
              <a:srgbClr val="FEC2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 rot="13959072">
            <a:off x="5122920" y="1918135"/>
            <a:ext cx="1972483" cy="102887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89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Zig-Zig 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&lt;</a:t>
                </a:r>
                <a:r>
                  <a:rPr lang="zh-TW" altLang="zh-TW" dirty="0" smtClean="0"/>
                  <a:t>回到式子</a:t>
                </a:r>
                <a:r>
                  <a:rPr lang="en-US" altLang="zh-TW" dirty="0" smtClean="0"/>
                  <a:t>&gt;</a:t>
                </a:r>
                <a:endParaRPr lang="zh-TW" altLang="zh-TW" dirty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 2+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2+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[</m:t>
                        </m:r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 </m:t>
                    </m:r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=2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property</m:t>
                    </m:r>
                    <m:r>
                      <a:rPr lang="en-US" altLang="zh-TW">
                        <a:latin typeface="Cambria Math"/>
                      </a:rPr>
                      <m:t> 1</m:t>
                    </m:r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 smtClean="0">
                        <a:solidFill>
                          <a:srgbClr val="FFFF00"/>
                        </a:solidFill>
                        <a:latin typeface="Cambria Math"/>
                      </a:rPr>
                      <m:t>≤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property</m:t>
                    </m:r>
                    <m:r>
                      <a:rPr lang="en-US" altLang="zh-TW">
                        <a:latin typeface="Cambria Math"/>
                      </a:rPr>
                      <m:t> 2</m:t>
                    </m:r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 smtClean="0">
                        <a:solidFill>
                          <a:srgbClr val="FFFF00"/>
                        </a:solidFill>
                        <a:latin typeface="Cambria Math"/>
                      </a:rPr>
                      <m:t>≤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property</m:t>
                    </m:r>
                    <m:r>
                      <a:rPr lang="en-US" altLang="zh-TW">
                        <a:latin typeface="Cambria Math"/>
                      </a:rPr>
                      <m:t> 3</m:t>
                    </m:r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=2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zh-TW" altLang="zh-TW" dirty="0"/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051720" y="2924944"/>
            <a:ext cx="18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74752" y="3212976"/>
            <a:ext cx="900100" cy="1008112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39952" y="3708896"/>
            <a:ext cx="900100" cy="1008112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7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Zig-Zig 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=2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zh-TW" dirty="0" smtClean="0"/>
                  <a:t>為了</a:t>
                </a:r>
                <a:r>
                  <a:rPr lang="zh-TW" altLang="zh-TW" dirty="0"/>
                  <a:t>要取代掉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zh-TW" dirty="0"/>
                  <a:t>必須找到一個</a:t>
                </a:r>
                <a:r>
                  <a:rPr lang="en-US" altLang="zh-TW" dirty="0"/>
                  <a:t>upper bound</a:t>
                </a:r>
                <a:r>
                  <a:rPr lang="zh-TW" altLang="zh-TW" dirty="0"/>
                  <a:t>取代</a:t>
                </a:r>
                <a:r>
                  <a:rPr lang="zh-TW" altLang="zh-TW" dirty="0" smtClean="0"/>
                  <a:t>，</a:t>
                </a:r>
                <a:endParaRPr lang="en-US" altLang="zh-TW" dirty="0" smtClean="0"/>
              </a:p>
              <a:p>
                <a:pPr marL="68580" indent="0">
                  <a:buNone/>
                </a:pPr>
                <a:endParaRPr lang="zh-TW" altLang="zh-TW" dirty="0"/>
              </a:p>
              <a:p>
                <a:pPr marL="68580" indent="0">
                  <a:buNone/>
                </a:pPr>
                <a:r>
                  <a:rPr lang="en-US" altLang="zh-TW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</m:t>
                    </m:r>
                  </m:oMath>
                </a14:m>
                <a:endParaRPr lang="zh-TW" altLang="zh-TW" dirty="0"/>
              </a:p>
              <a:p>
                <a:pPr marL="68580" indent="0">
                  <a:buNone/>
                </a:pPr>
                <a:r>
                  <a:rPr lang="en-US" altLang="zh-TW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</m:t>
                    </m:r>
                  </m:oMath>
                </a14:m>
                <a:endParaRPr lang="zh-TW" altLang="zh-TW" dirty="0"/>
              </a:p>
              <a:p>
                <a:pPr marL="68580" indent="0">
                  <a:buNone/>
                </a:pPr>
                <a:r>
                  <a:rPr lang="en-US" altLang="zh-TW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|+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</m:t>
                    </m:r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17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Zig-Zig 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zh-TW" altLang="zh-TW" dirty="0" smtClean="0"/>
                  <a:t>根據算幾不等式</a:t>
                </a:r>
                <a:r>
                  <a:rPr lang="en-US" altLang="zh-TW" dirty="0" smtClean="0"/>
                  <a:t>log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version</a:t>
                </a:r>
                <a:r>
                  <a:rPr lang="zh-TW" altLang="zh-TW" dirty="0" smtClean="0"/>
                  <a:t>：</a:t>
                </a:r>
                <a:endParaRPr lang="en-US" altLang="zh-TW" dirty="0" smtClean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𝐴𝐵</m:t>
                        </m:r>
                      </m:e>
                    </m:ra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altLang="zh-TW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TW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𝐴𝐵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</a:t>
                </a:r>
              </a:p>
              <a:p>
                <a:pPr lvl="0"/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</m:t>
                    </m:r>
                    <m:func>
                      <m:func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func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2</m:t>
                    </m:r>
                    <m:func>
                      <m:func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b="0" dirty="0" smtClean="0">
                  <a:ea typeface="Cambria Math"/>
                </a:endParaRPr>
              </a:p>
              <a:p>
                <a:pPr lvl="0"/>
                <a:endParaRPr lang="zh-TW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endParaRPr lang="en-US" altLang="zh-TW" i="1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TW" i="1">
                        <a:latin typeface="Cambria Math"/>
                      </a:rPr>
                      <m:t> ≤2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>
                                    <a:latin typeface="Cambria Math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>
                                        <a:latin typeface="Cambria Math"/>
                                      </a:rPr>
                                      <m:t>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𝑁𝑜𝑡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≤2</m:t>
                        </m:r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𝐴𝐵</m:t>
                            </m:r>
                          </m:e>
                        </m:rad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22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87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Zig-Zig 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TW" i="1">
                        <a:latin typeface="Cambria Math"/>
                      </a:rPr>
                      <m:t> ≤2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>
                                    <a:latin typeface="Cambria Math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>
                                        <a:latin typeface="Cambria Math"/>
                                      </a:rPr>
                                      <m:t>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&lt;</a:t>
                </a:r>
                <a:r>
                  <a:rPr lang="zh-TW" altLang="zh-TW" dirty="0" smtClean="0"/>
                  <a:t>由觀察</a:t>
                </a:r>
                <a:r>
                  <a:rPr lang="en-US" altLang="zh-TW" dirty="0" smtClean="0"/>
                  <a:t>&gt;</a:t>
                </a:r>
                <a:endParaRPr lang="zh-TW" altLang="zh-TW" dirty="0"/>
              </a:p>
              <a:p>
                <a:r>
                  <a:rPr lang="en-US" altLang="zh-TW" dirty="0"/>
                  <a:t>i-1</a:t>
                </a:r>
                <a:r>
                  <a:rPr lang="zh-TW" altLang="zh-TW" dirty="0"/>
                  <a:t>時，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個數加上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時</a:t>
                </a:r>
                <a:r>
                  <a:rPr lang="en-US" altLang="zh-TW" dirty="0"/>
                  <a:t>z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個數會小於等於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時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的個數</a:t>
                </a:r>
                <a:r>
                  <a:rPr lang="en-US" altLang="zh-TW" dirty="0"/>
                  <a:t>(</a:t>
                </a:r>
                <a:r>
                  <a:rPr lang="zh-TW" altLang="zh-TW" dirty="0"/>
                  <a:t>少了</a:t>
                </a:r>
                <a:r>
                  <a:rPr lang="en-US" altLang="zh-TW" dirty="0"/>
                  <a:t>y node)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/>
                      </a:rPr>
                      <m:t>≤|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)|</m:t>
                    </m:r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r="-8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22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98" y="260648"/>
            <a:ext cx="7772400" cy="1143000"/>
          </a:xfrm>
        </p:spPr>
        <p:txBody>
          <a:bodyPr/>
          <a:lstStyle/>
          <a:p>
            <a:r>
              <a:rPr lang="en-US" altLang="zh-TW" dirty="0" smtClean="0"/>
              <a:t>Zig-Zig Case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343859" y="2427854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723102" y="3214480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2116053" y="3825841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2637194" y="3142472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2249036" y="3060304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965152" y="1707774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881332" y="2340224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1544241" y="3833829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298919" y="2496687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5155822" y="2257066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7474180" y="4180688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159211" y="2534449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313737" y="1657981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7015336" y="3460608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8" name="直線接點 17"/>
          <p:cNvCxnSpPr>
            <a:stCxn id="15" idx="1"/>
            <a:endCxn id="16" idx="5"/>
          </p:cNvCxnSpPr>
          <p:nvPr/>
        </p:nvCxnSpPr>
        <p:spPr>
          <a:xfrm flipH="1" flipV="1">
            <a:off x="5918282" y="2215807"/>
            <a:ext cx="338107" cy="42409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5"/>
            <a:endCxn id="17" idx="1"/>
          </p:cNvCxnSpPr>
          <p:nvPr/>
        </p:nvCxnSpPr>
        <p:spPr>
          <a:xfrm>
            <a:off x="6725608" y="3149076"/>
            <a:ext cx="390828" cy="41698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5931405" y="3254529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6921022" y="4180688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83042" y="1820731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42" y="1820731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857079" y="1849850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79" y="1849850"/>
                <a:ext cx="108012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>
            <a:off x="1183042" y="3022737"/>
            <a:ext cx="1698290" cy="187574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511368" y="3357568"/>
            <a:ext cx="1698290" cy="1875744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558098" y="1226836"/>
            <a:ext cx="4046349" cy="457842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86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Zig-Zig 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zh-TW" dirty="0" smtClean="0"/>
                  <a:t>於是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>
                                    <a:latin typeface="Cambria Math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>
                                        <a:latin typeface="Cambria Math"/>
                                      </a:rPr>
                                      <m:t>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i="1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i="1">
                            <a:latin typeface="Cambria Math"/>
                          </a:rPr>
                          <m:t>  </m:t>
                        </m:r>
                      </m:e>
                    </m:func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  <m:func>
                          <m:func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e>
                        </m:func>
                      </m:e>
                    </m:func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</m:func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−2</m:t>
                    </m:r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≤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−2</m:t>
                    </m:r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64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Zig-zig case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/>
                  <a:t>帶回主式：</a:t>
                </a:r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=2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≤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smtClean="0">
                        <a:solidFill>
                          <a:srgbClr val="FFFF00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−2</m:t>
                    </m:r>
                    <m:r>
                      <a:rPr lang="zh-TW" altLang="en-US" i="1">
                        <a:solidFill>
                          <a:srgbClr val="FFFF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=3(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solidFill>
                          <a:srgbClr val="FFFF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≤3(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>
                  <a:solidFill>
                    <a:srgbClr val="FFFF00"/>
                  </a:solidFill>
                </a:endParaRPr>
              </a:p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(Important!)</a:t>
                </a:r>
                <a:endParaRPr lang="zh-TW" altLang="zh-TW" dirty="0">
                  <a:solidFill>
                    <a:srgbClr val="FFFF00"/>
                  </a:solidFill>
                </a:endParaRPr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10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</a:t>
            </a:r>
            <a:r>
              <a:rPr lang="en-US" altLang="zh-TW" dirty="0" err="1" smtClean="0"/>
              <a:t>zag</a:t>
            </a:r>
            <a:r>
              <a:rPr lang="en-US" altLang="zh-TW" dirty="0" smtClean="0"/>
              <a:t> case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172656" y="2460213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21449" y="3614686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3028691" y="4245256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1985993" y="3091839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 flipV="1">
            <a:off x="2588263" y="3202591"/>
            <a:ext cx="205686" cy="43292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793949" y="1751119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710129" y="2383569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2382774" y="4245256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127716" y="2540032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466077" y="2838927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067003" y="2142152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6730568" y="3645968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5279414" y="3470553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6681680" y="2633451"/>
            <a:ext cx="205686" cy="3040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716084" y="2931653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6003550" y="2762283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5667692" y="3559627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186180" y="3610671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83042" y="1820731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42" y="1820731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857079" y="1849850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79" y="1849850"/>
                <a:ext cx="108012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071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Rotation  -  simple rotation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3004507" y="2103735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383750" y="2890361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2776701" y="3501722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3297842" y="2818353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2909684" y="2736185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>
            <a:off x="2204889" y="3509710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2" name="弧形箭號 (下彎) 21"/>
          <p:cNvSpPr/>
          <p:nvPr/>
        </p:nvSpPr>
        <p:spPr>
          <a:xfrm rot="18699471">
            <a:off x="1217342" y="1990414"/>
            <a:ext cx="1705964" cy="953572"/>
          </a:xfrm>
          <a:prstGeom prst="curvedDownArrow">
            <a:avLst>
              <a:gd name="adj1" fmla="val 25000"/>
              <a:gd name="adj2" fmla="val 27405"/>
              <a:gd name="adj3" fmla="val 4861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5802362" y="2837808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065053" y="1983808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28" name="直線接點 27"/>
          <p:cNvCxnSpPr>
            <a:stCxn id="26" idx="1"/>
            <a:endCxn id="27" idx="5"/>
          </p:cNvCxnSpPr>
          <p:nvPr/>
        </p:nvCxnSpPr>
        <p:spPr>
          <a:xfrm flipH="1" flipV="1">
            <a:off x="5669598" y="2541634"/>
            <a:ext cx="229942" cy="40162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/>
          <p:cNvSpPr/>
          <p:nvPr/>
        </p:nvSpPr>
        <p:spPr>
          <a:xfrm>
            <a:off x="5636999" y="3557888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6279274" y="3537200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4999658" y="2637342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8903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</a:t>
            </a:r>
            <a:r>
              <a:rPr lang="en-US" altLang="zh-TW" dirty="0" err="1" smtClean="0"/>
              <a:t>ZAg</a:t>
            </a:r>
            <a:r>
              <a:rPr lang="en-US" altLang="zh-TW" dirty="0" smtClean="0"/>
              <a:t> </a:t>
            </a:r>
            <a:r>
              <a:rPr lang="en-US" altLang="zh-TW" dirty="0"/>
              <a:t>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&lt;</a:t>
                </a:r>
                <a:r>
                  <a:rPr lang="zh-TW" altLang="zh-TW" dirty="0" smtClean="0"/>
                  <a:t>帶入方程式</a:t>
                </a:r>
                <a:r>
                  <a:rPr lang="en-US" altLang="zh-TW" dirty="0" smtClean="0"/>
                  <a:t>&gt;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=2+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TW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∈</m:t>
                        </m:r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i="1" dirty="0" smtClean="0"/>
              </a:p>
              <a:p>
                <a:pPr marL="68580" indent="0">
                  <a:buNone/>
                </a:pPr>
                <a:endParaRPr lang="en-US" altLang="zh-TW" i="1" dirty="0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= 2+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(Zig-</a:t>
                </a:r>
                <a:r>
                  <a:rPr lang="en-US" altLang="zh-TW" dirty="0" err="1" smtClean="0"/>
                  <a:t>Zag</a:t>
                </a:r>
                <a:r>
                  <a:rPr lang="zh-TW" altLang="zh-TW" dirty="0"/>
                  <a:t>翻轉的</a:t>
                </a:r>
                <a:r>
                  <a:rPr lang="en-US" altLang="zh-TW" dirty="0"/>
                  <a:t>actual cost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 2 )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55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 of Zig-</a:t>
            </a:r>
            <a:r>
              <a:rPr lang="en-US" altLang="zh-TW" dirty="0" err="1" smtClean="0"/>
              <a:t>ZAg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zh-TW" altLang="zh-TW" dirty="0"/>
                  <a:t>當</a:t>
                </a:r>
                <a:r>
                  <a:rPr lang="en-US" altLang="zh-TW" dirty="0"/>
                  <a:t>i-1</a:t>
                </a:r>
                <a:r>
                  <a:rPr lang="zh-TW" altLang="zh-TW" dirty="0"/>
                  <a:t>時，</a:t>
                </a:r>
                <a:r>
                  <a:rPr lang="en-US" altLang="zh-TW" dirty="0"/>
                  <a:t>root z </a:t>
                </a:r>
                <a:r>
                  <a:rPr lang="zh-TW" altLang="zh-TW" dirty="0"/>
                  <a:t>與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時</a:t>
                </a:r>
                <a:r>
                  <a:rPr lang="en-US" altLang="zh-TW" dirty="0"/>
                  <a:t>root x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個數相同，因此可知道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TW" i="1">
                        <a:latin typeface="Cambria Math"/>
                      </a:rPr>
                      <m:t>|=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rgbClr val="FFFF00"/>
                    </a:solidFill>
                  </a:rPr>
                  <a:t> </a:t>
                </a:r>
                <a:endParaRPr lang="zh-TW" altLang="zh-TW" dirty="0"/>
              </a:p>
              <a:p>
                <a:pPr marL="68580" indent="0">
                  <a:buNone/>
                </a:pPr>
                <a:endParaRPr lang="zh-TW" altLang="zh-TW" dirty="0"/>
              </a:p>
              <a:p>
                <a:pPr lvl="0"/>
                <a:r>
                  <a:rPr lang="zh-TW" altLang="zh-TW" dirty="0"/>
                  <a:t>同為</a:t>
                </a:r>
                <a:r>
                  <a:rPr lang="en-US" altLang="zh-TW" dirty="0"/>
                  <a:t>i-1</a:t>
                </a:r>
                <a:r>
                  <a:rPr lang="zh-TW" altLang="zh-TW" dirty="0"/>
                  <a:t>時，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x</m:t>
                    </m:r>
                    <m:r>
                      <a:rPr lang="en-US" altLang="zh-TW">
                        <a:latin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y</m:t>
                    </m:r>
                  </m:oMath>
                </a14:m>
                <a:r>
                  <a:rPr lang="zh-TW" altLang="zh-TW" dirty="0"/>
                  <a:t>，以</a:t>
                </a:r>
                <a:r>
                  <a:rPr lang="en-US" altLang="zh-TW" dirty="0"/>
                  <a:t>y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/>
                  <a:t>以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zh-TW" dirty="0"/>
              </a:p>
              <a:p>
                <a:pPr lvl="0"/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82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</a:t>
            </a:r>
            <a:r>
              <a:rPr lang="en-US" altLang="zh-TW" dirty="0" err="1" smtClean="0"/>
              <a:t>zag</a:t>
            </a:r>
            <a:r>
              <a:rPr lang="en-US" altLang="zh-TW" dirty="0" smtClean="0"/>
              <a:t> case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172656" y="2460213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21449" y="3614686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3028691" y="4245256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1985993" y="3091839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 flipV="1">
            <a:off x="2588263" y="3202591"/>
            <a:ext cx="205686" cy="43292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793949" y="1751119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710129" y="2383569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2382774" y="4245256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127716" y="2540032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466077" y="2838927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067003" y="2142152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6730568" y="3645968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5279414" y="3470553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6681680" y="2633451"/>
            <a:ext cx="205686" cy="3040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716084" y="2931653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6003550" y="2762283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5667692" y="3559627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186180" y="3610671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55576" y="1321496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21496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186180" y="1090663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80" y="1090663"/>
                <a:ext cx="108012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 rot="266379">
            <a:off x="2297476" y="1524299"/>
            <a:ext cx="5289880" cy="1293121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 rot="3744096">
            <a:off x="1516221" y="2829874"/>
            <a:ext cx="2450270" cy="112899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59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Zig-</a:t>
            </a:r>
            <a:r>
              <a:rPr lang="en-US" altLang="zh-TW" dirty="0" err="1"/>
              <a:t>ZAg</a:t>
            </a:r>
            <a:r>
              <a:rPr lang="en-US" altLang="zh-TW" dirty="0"/>
              <a:t> 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&lt;</a:t>
                </a:r>
                <a:r>
                  <a:rPr lang="zh-TW" altLang="zh-TW" dirty="0" smtClean="0"/>
                  <a:t>回到式子</a:t>
                </a:r>
                <a:r>
                  <a:rPr lang="en-US" altLang="zh-TW" dirty="0" smtClean="0"/>
                  <a:t>&gt;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 2+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zh-TW" altLang="zh-TW" dirty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/>
                        </a:rPr>
                        <m:t>=</m:t>
                      </m:r>
                      <m:r>
                        <a:rPr lang="en-US" altLang="zh-TW" i="1">
                          <a:latin typeface="Cambria Math"/>
                        </a:rPr>
                        <m:t>2+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[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]</m:t>
                      </m:r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zh-TW" alt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TW">
                          <a:latin typeface="Cambria Math"/>
                        </a:rPr>
                        <m:t> ∵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/>
                        </a:rPr>
                        <m:t>property</m:t>
                      </m:r>
                      <m:r>
                        <a:rPr lang="en-US" altLang="zh-TW">
                          <a:latin typeface="Cambria Math"/>
                        </a:rPr>
                        <m:t> 1</m:t>
                      </m:r>
                    </m:oMath>
                  </m:oMathPara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=2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≤2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>
                        <a:latin typeface="Cambria Math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property</m:t>
                    </m:r>
                    <m:r>
                      <a:rPr lang="en-US" altLang="zh-TW">
                        <a:latin typeface="Cambria Math"/>
                      </a:rPr>
                      <m:t> 2</m:t>
                    </m:r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=2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zh-TW" altLang="zh-TW" dirty="0"/>
              </a:p>
              <a:p>
                <a:endParaRPr lang="zh-TW" altLang="zh-TW" dirty="0"/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1677870" y="2890788"/>
            <a:ext cx="18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067944" y="3212976"/>
            <a:ext cx="1152128" cy="987152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38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Zig-</a:t>
            </a:r>
            <a:r>
              <a:rPr lang="en-US" altLang="zh-TW" dirty="0" err="1"/>
              <a:t>ZAg</a:t>
            </a:r>
            <a:r>
              <a:rPr lang="en-US" altLang="zh-TW" dirty="0"/>
              <a:t> 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=2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zh-TW" altLang="zh-TW" dirty="0"/>
              </a:p>
              <a:p>
                <a:pPr marL="68580" indent="0">
                  <a:buNone/>
                </a:pPr>
                <a:endParaRPr lang="en-US" altLang="zh-TW" dirty="0" smtClean="0"/>
              </a:p>
              <a:p>
                <a:r>
                  <a:rPr lang="zh-TW" altLang="zh-TW" dirty="0"/>
                  <a:t>為了要取代掉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zh-TW" altLang="zh-TW" i="1">
                        <a:latin typeface="Cambria Math"/>
                      </a:rPr>
                      <m:t>、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zh-TW" dirty="0"/>
                  <a:t>必須找到一個</a:t>
                </a:r>
                <a:r>
                  <a:rPr lang="en-US" altLang="zh-TW" dirty="0"/>
                  <a:t>upper bound</a:t>
                </a:r>
                <a:r>
                  <a:rPr lang="zh-TW" altLang="zh-TW" dirty="0"/>
                  <a:t>取代，</a:t>
                </a:r>
              </a:p>
              <a:p>
                <a:pPr marL="68580" indent="0">
                  <a:buNone/>
                </a:pPr>
                <a:r>
                  <a:rPr lang="en-US" altLang="zh-TW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</m:t>
                    </m:r>
                  </m:oMath>
                </a14:m>
                <a:endParaRPr lang="zh-TW" altLang="zh-TW" dirty="0"/>
              </a:p>
              <a:p>
                <a:pPr marL="68580" indent="0">
                  <a:buNone/>
                </a:pPr>
                <a:r>
                  <a:rPr lang="en-US" altLang="zh-TW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</m:t>
                    </m:r>
                  </m:oMath>
                </a14:m>
                <a:endParaRPr lang="zh-TW" altLang="zh-TW" dirty="0"/>
              </a:p>
              <a:p>
                <a:pPr marL="68580" indent="0">
                  <a:buNone/>
                </a:pPr>
                <a:r>
                  <a:rPr lang="en-US" altLang="zh-TW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|+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</m:t>
                    </m:r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r="-1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22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</a:t>
            </a:r>
            <a:r>
              <a:rPr lang="en-US" altLang="zh-TW" dirty="0" err="1" smtClean="0"/>
              <a:t>ZAg</a:t>
            </a:r>
            <a:r>
              <a:rPr lang="en-US" altLang="zh-TW" dirty="0" smtClean="0"/>
              <a:t> </a:t>
            </a:r>
            <a:r>
              <a:rPr lang="en-US" altLang="zh-TW" dirty="0"/>
              <a:t>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zh-TW" altLang="zh-TW" dirty="0" smtClean="0"/>
                  <a:t>根據算幾不等式</a:t>
                </a:r>
                <a:r>
                  <a:rPr lang="en-US" altLang="zh-TW" dirty="0" smtClean="0"/>
                  <a:t>log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version</a:t>
                </a:r>
                <a:r>
                  <a:rPr lang="zh-TW" altLang="zh-TW" dirty="0" smtClean="0"/>
                  <a:t>：</a:t>
                </a:r>
                <a:endParaRPr lang="en-US" altLang="zh-TW" dirty="0" smtClean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𝐴𝐵</m:t>
                        </m:r>
                      </m:e>
                    </m:ra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altLang="zh-TW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TW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𝐴𝐵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 </a:t>
                </a:r>
              </a:p>
              <a:p>
                <a:pPr lvl="0"/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+</m:t>
                    </m:r>
                    <m:func>
                      <m:func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func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2</m:t>
                    </m:r>
                    <m:func>
                      <m:func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b="0" dirty="0" smtClean="0">
                  <a:ea typeface="Cambria Math"/>
                </a:endParaRPr>
              </a:p>
              <a:p>
                <a:pPr lvl="0"/>
                <a:endParaRPr lang="zh-TW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</m:oMath>
                </a14:m>
                <a:endParaRPr lang="en-US" altLang="zh-TW" i="1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|+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 ≤2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>
                                    <a:latin typeface="Cambria Math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>
                                        <a:latin typeface="Cambria Math"/>
                                      </a:rPr>
                                      <m:t>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61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</a:t>
            </a:r>
            <a:r>
              <a:rPr lang="en-US" altLang="zh-TW" dirty="0" err="1" smtClean="0"/>
              <a:t>ZAg</a:t>
            </a:r>
            <a:r>
              <a:rPr lang="en-US" altLang="zh-TW" dirty="0" smtClean="0"/>
              <a:t> </a:t>
            </a:r>
            <a:r>
              <a:rPr lang="en-US" altLang="zh-TW" dirty="0"/>
              <a:t>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|+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 ≤2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>
                                    <a:latin typeface="Cambria Math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>
                                        <a:latin typeface="Cambria Math"/>
                                      </a:rPr>
                                      <m:t>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zh-TW" altLang="en-US" dirty="0"/>
              </a:p>
              <a:p>
                <a:pPr marL="68580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&lt;</a:t>
                </a:r>
                <a:r>
                  <a:rPr lang="zh-TW" altLang="zh-TW" dirty="0" smtClean="0"/>
                  <a:t>由觀察</a:t>
                </a:r>
                <a:r>
                  <a:rPr lang="en-US" altLang="zh-TW" dirty="0" smtClean="0"/>
                  <a:t>&gt;</a:t>
                </a:r>
                <a:endParaRPr lang="zh-TW" altLang="zh-TW" dirty="0"/>
              </a:p>
              <a:p>
                <a:r>
                  <a:rPr lang="en-US" altLang="zh-TW" dirty="0" err="1"/>
                  <a:t>i</a:t>
                </a:r>
                <a:r>
                  <a:rPr lang="zh-TW" altLang="zh-TW" dirty="0"/>
                  <a:t>時，</a:t>
                </a:r>
                <a:r>
                  <a:rPr lang="en-US" altLang="zh-TW" dirty="0"/>
                  <a:t>y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個數加上</a:t>
                </a:r>
                <a:r>
                  <a:rPr lang="en-US" altLang="zh-TW" dirty="0"/>
                  <a:t>z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個數會小於等於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的個數</a:t>
                </a:r>
                <a:r>
                  <a:rPr lang="en-US" altLang="zh-TW" dirty="0"/>
                  <a:t>(</a:t>
                </a:r>
                <a:r>
                  <a:rPr lang="zh-TW" altLang="zh-TW" dirty="0"/>
                  <a:t>少了</a:t>
                </a:r>
                <a:r>
                  <a:rPr lang="en-US" altLang="zh-TW" dirty="0"/>
                  <a:t>x node)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/>
                      </a:rPr>
                      <m:t>≤|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)|</m:t>
                    </m:r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94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</a:t>
            </a:r>
            <a:r>
              <a:rPr lang="en-US" altLang="zh-TW" dirty="0" err="1" smtClean="0"/>
              <a:t>zag</a:t>
            </a:r>
            <a:r>
              <a:rPr lang="en-US" altLang="zh-TW" dirty="0" smtClean="0"/>
              <a:t> case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172656" y="2460213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21449" y="3614686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3028691" y="4245256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1985993" y="3091839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 flipV="1">
            <a:off x="2588263" y="3202591"/>
            <a:ext cx="205686" cy="43292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793949" y="1751119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710129" y="2383569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2382774" y="4245256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127716" y="2540032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466077" y="2838927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067003" y="2142152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6730568" y="3645968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5279414" y="3470553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6681680" y="2633451"/>
            <a:ext cx="205686" cy="3040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716084" y="2931653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6003550" y="2762283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5667692" y="3559627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7186180" y="3610671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83042" y="1820731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42" y="1820731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186180" y="1094338"/>
                <a:ext cx="108012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80" y="1094338"/>
                <a:ext cx="108012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>
            <a:off x="4810545" y="2762283"/>
            <a:ext cx="2915695" cy="186580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964997" y="1556003"/>
            <a:ext cx="4495435" cy="3313157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8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</a:t>
            </a:r>
            <a:r>
              <a:rPr lang="en-US" altLang="zh-TW" dirty="0" err="1" smtClean="0"/>
              <a:t>ZAg</a:t>
            </a:r>
            <a:r>
              <a:rPr lang="en-US" altLang="zh-TW" dirty="0" smtClean="0"/>
              <a:t> </a:t>
            </a:r>
            <a:r>
              <a:rPr lang="en-US" altLang="zh-TW" dirty="0"/>
              <a:t>Case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zh-TW" dirty="0" smtClean="0"/>
                  <a:t>於是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>
                                    <a:latin typeface="Cambria Math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>
                                        <a:latin typeface="Cambria Math"/>
                                      </a:rPr>
                                      <m:t>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zh-TW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TW" i="1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i="1">
                            <a:latin typeface="Cambria Math"/>
                          </a:rPr>
                          <m:t>  </m:t>
                        </m:r>
                      </m:e>
                    </m:func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  <m:func>
                          <m:func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e>
                        </m:func>
                      </m:e>
                    </m:func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≤2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e>
                    </m:func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−2</m:t>
                    </m:r>
                  </m:oMath>
                </a14:m>
                <a:endParaRPr lang="zh-TW" altLang="zh-TW" dirty="0"/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82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</a:t>
            </a:r>
            <a:r>
              <a:rPr lang="en-US" altLang="zh-TW" dirty="0" err="1" smtClean="0"/>
              <a:t>zAg</a:t>
            </a:r>
            <a:r>
              <a:rPr lang="en-US" altLang="zh-TW" dirty="0" smtClean="0"/>
              <a:t> case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 smtClean="0"/>
                  <a:t>帶回主式：</a:t>
                </a:r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</a:rPr>
                      <m:t>=2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≤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smtClean="0">
                        <a:solidFill>
                          <a:srgbClr val="FFFF00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−2</m:t>
                    </m:r>
                  </m:oMath>
                </a14:m>
                <a:endParaRPr lang="zh-TW" altLang="zh-TW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FF00"/>
                        </a:solidFill>
                        <a:latin typeface="Cambria Math"/>
                      </a:rPr>
                      <m:t>=2(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TW" altLang="zh-TW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≤3(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i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TW" i="1" dirty="0" smtClean="0">
                  <a:solidFill>
                    <a:srgbClr val="FFFF00"/>
                  </a:solidFill>
                  <a:latin typeface="Cambria Math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≤3(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zh-TW" altLang="zh-TW" dirty="0"/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61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Rotation  -  Zig zig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674853" y="2558183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054096" y="3344809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447047" y="3956170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2968188" y="3272801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580030" y="3190633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296146" y="1838103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3212326" y="2470553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箭號 (下彎) 13"/>
          <p:cNvSpPr/>
          <p:nvPr/>
        </p:nvSpPr>
        <p:spPr>
          <a:xfrm rot="18699471">
            <a:off x="1148428" y="1641607"/>
            <a:ext cx="1960660" cy="1002470"/>
          </a:xfrm>
          <a:prstGeom prst="curvedDownArrow">
            <a:avLst>
              <a:gd name="adj1" fmla="val 25000"/>
              <a:gd name="adj2" fmla="val 27405"/>
              <a:gd name="adj3" fmla="val 4861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1875235" y="3964158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3629913" y="2627016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5664814" y="2107932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7983172" y="4031554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668203" y="2385315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822729" y="1508847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524328" y="3311474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34" name="直線接點 33"/>
          <p:cNvCxnSpPr>
            <a:stCxn id="31" idx="1"/>
            <a:endCxn id="32" idx="5"/>
          </p:cNvCxnSpPr>
          <p:nvPr/>
        </p:nvCxnSpPr>
        <p:spPr>
          <a:xfrm flipH="1" flipV="1">
            <a:off x="6427274" y="2066673"/>
            <a:ext cx="338107" cy="42409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31" idx="5"/>
            <a:endCxn id="33" idx="1"/>
          </p:cNvCxnSpPr>
          <p:nvPr/>
        </p:nvCxnSpPr>
        <p:spPr>
          <a:xfrm>
            <a:off x="7234600" y="2999942"/>
            <a:ext cx="390828" cy="41698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>
            <a:off x="6440397" y="3105395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7430014" y="4031554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288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Zig-</a:t>
            </a:r>
            <a:r>
              <a:rPr lang="en-US" altLang="zh-TW" dirty="0" err="1" smtClean="0"/>
              <a:t>zAg</a:t>
            </a:r>
            <a:r>
              <a:rPr lang="en-US" altLang="zh-TW" dirty="0" smtClean="0"/>
              <a:t> </a:t>
            </a:r>
            <a:r>
              <a:rPr lang="en-US" altLang="zh-TW" dirty="0"/>
              <a:t>case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solidFill>
                          <a:srgbClr val="FFFF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zh-TW" altLang="en-US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TW" i="1" dirty="0">
                  <a:solidFill>
                    <a:srgbClr val="FFFF00"/>
                  </a:solidFill>
                  <a:latin typeface="Cambria Math"/>
                </a:endParaRPr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FF00"/>
                          </a:solidFill>
                          <a:latin typeface="Cambria Math"/>
                        </a:rPr>
                        <m:t>≤3(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rgbClr val="FFFF00"/>
                  </a:solidFill>
                </a:endParaRPr>
              </a:p>
              <a:p>
                <a:r>
                  <a:rPr lang="zh-TW" altLang="zh-TW" dirty="0" smtClean="0"/>
                  <a:t>可</a:t>
                </a:r>
                <a:r>
                  <a:rPr lang="zh-TW" altLang="zh-TW" dirty="0"/>
                  <a:t>得知其個別的</a:t>
                </a:r>
                <a:r>
                  <a:rPr lang="en-US" altLang="zh-TW" dirty="0"/>
                  <a:t>amortized cost</a:t>
                </a:r>
                <a:r>
                  <a:rPr lang="zh-TW" altLang="zh-TW" dirty="0"/>
                  <a:t>比</a:t>
                </a:r>
                <a:r>
                  <a:rPr lang="en-US" altLang="zh-TW" dirty="0"/>
                  <a:t>Zig-Zig case</a:t>
                </a:r>
                <a:r>
                  <a:rPr lang="zh-TW" altLang="zh-TW" dirty="0"/>
                  <a:t>還</a:t>
                </a:r>
                <a:r>
                  <a:rPr lang="zh-TW" altLang="zh-TW" dirty="0" smtClean="0"/>
                  <a:t>小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67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Combination &amp; summary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TW" altLang="en-US" dirty="0"/>
                  <a:t>由</a:t>
                </a:r>
                <a:r>
                  <a:rPr lang="en-US" altLang="zh-TW" dirty="0"/>
                  <a:t>Zig-Zig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Zig-</a:t>
                </a:r>
                <a:r>
                  <a:rPr lang="en-US" altLang="zh-TW" dirty="0" err="1"/>
                  <a:t>Zag</a:t>
                </a:r>
                <a:r>
                  <a:rPr lang="zh-TW" altLang="en-US" dirty="0"/>
                  <a:t>的討論可以</a:t>
                </a:r>
                <a:r>
                  <a:rPr lang="zh-TW" altLang="en-US" dirty="0" smtClean="0"/>
                  <a:t>知道</a:t>
                </a:r>
                <a:endParaRPr lang="en-US" altLang="zh-TW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solidFill>
                          <a:srgbClr val="FFFF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≤3(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zh-TW" alt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>
                  <a:solidFill>
                    <a:srgbClr val="FFFF00"/>
                  </a:solidFill>
                </a:endParaRPr>
              </a:p>
              <a:p>
                <a:r>
                  <a:rPr lang="zh-TW" altLang="zh-TW" dirty="0" smtClean="0"/>
                  <a:t>假設</a:t>
                </a:r>
                <a:r>
                  <a:rPr lang="zh-TW" altLang="zh-TW" dirty="0"/>
                  <a:t>執行了</a:t>
                </a:r>
                <a:r>
                  <a:rPr lang="en-US" altLang="zh-TW" dirty="0"/>
                  <a:t>m</a:t>
                </a:r>
                <a:r>
                  <a:rPr lang="zh-TW" altLang="zh-TW" dirty="0"/>
                  <a:t>次翻轉次數，則總</a:t>
                </a:r>
                <a:r>
                  <a:rPr lang="en-US" altLang="zh-TW" dirty="0"/>
                  <a:t>amortized cost </a:t>
                </a:r>
                <a:r>
                  <a:rPr lang="zh-TW" altLang="zh-TW" dirty="0"/>
                  <a:t>等於各個小問題的</a:t>
                </a:r>
                <a:r>
                  <a:rPr lang="en-US" altLang="zh-TW" dirty="0"/>
                  <a:t>amortized cost</a:t>
                </a:r>
                <a:r>
                  <a:rPr lang="zh-TW" altLang="zh-TW" dirty="0"/>
                  <a:t>加起來，並且加上</a:t>
                </a:r>
                <a:r>
                  <a:rPr lang="en-US" altLang="zh-TW" dirty="0"/>
                  <a:t>1 rotation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actual cost</a:t>
                </a:r>
                <a:r>
                  <a:rPr lang="zh-TW" altLang="zh-TW" dirty="0" smtClean="0"/>
                  <a:t>。</a:t>
                </a:r>
                <a:endParaRPr lang="zh-TW" altLang="zh-TW" dirty="0"/>
              </a:p>
              <a:p>
                <a:pPr marL="68580" indent="0">
                  <a:buNone/>
                </a:pPr>
                <a:r>
                  <a:rPr lang="en-US" altLang="zh-TW" dirty="0"/>
                  <a:t>		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𝑎</m:t>
                    </m:r>
                    <m:r>
                      <a:rPr lang="en-US" altLang="zh-TW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/>
                      </a:rPr>
                      <m:t>≤ 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</a:rPr>
                          <m:t>(3</m:t>
                        </m:r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TW">
                        <a:latin typeface="Cambria Math"/>
                      </a:rPr>
                      <m:t>)+1</m:t>
                    </m:r>
                  </m:oMath>
                </a14:m>
                <a:endParaRPr lang="zh-TW" altLang="zh-TW" dirty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/>
                        </a:rPr>
                        <m:t>=3</m:t>
                      </m:r>
                      <m:d>
                        <m:dPr>
                          <m:ctrlPr>
                            <a:rPr lang="zh-TW" altLang="zh-TW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TW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TW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TW" sz="2000" i="1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>
                                  <a:latin typeface="Cambria Math"/>
                                </a:rPr>
                                <m:t>…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00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zh-TW" altLang="zh-TW" sz="2000" dirty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=3</m:t>
                      </m:r>
                      <m:d>
                        <m:d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1" t="-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39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Combination &amp; summary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FF00"/>
                        </a:solidFill>
                        <a:latin typeface="Cambria Math"/>
                      </a:rPr>
                      <m:t>𝑎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=3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>
                        <a:solidFill>
                          <a:srgbClr val="FFFF0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zh-TW" altLang="zh-TW" dirty="0">
                  <a:solidFill>
                    <a:srgbClr val="FFFF00"/>
                  </a:solidFill>
                </a:endParaRPr>
              </a:p>
              <a:p>
                <a:pPr marL="68580" indent="0">
                  <a:buNone/>
                </a:pPr>
                <a:endParaRPr lang="en-US" altLang="zh-TW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zh-TW" dirty="0"/>
                  <a:t>在</a:t>
                </a:r>
                <a:r>
                  <a:rPr lang="en-US" altLang="zh-TW" dirty="0"/>
                  <a:t>m</a:t>
                </a:r>
                <a:r>
                  <a:rPr lang="zh-TW" altLang="zh-TW" dirty="0"/>
                  <a:t>次翻轉後，會使的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變成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而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個數正好為整個</a:t>
                </a:r>
                <a:r>
                  <a:rPr lang="en-US" altLang="zh-TW" dirty="0"/>
                  <a:t>S</a:t>
                </a:r>
                <a:r>
                  <a:rPr lang="zh-TW" altLang="zh-TW" dirty="0"/>
                  <a:t>的個數</a:t>
                </a:r>
                <a:r>
                  <a:rPr lang="en-US" altLang="zh-TW" dirty="0"/>
                  <a:t> n </a:t>
                </a:r>
                <a:r>
                  <a:rPr lang="zh-TW" altLang="zh-TW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|=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zh-TW" dirty="0"/>
                  <a:t>代表一開始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未開始執行翻轉時的位置，位於</a:t>
                </a:r>
                <a:r>
                  <a:rPr lang="en-US" altLang="zh-TW" dirty="0"/>
                  <a:t>leaf</a:t>
                </a:r>
                <a:r>
                  <a:rPr lang="zh-TW" altLang="zh-TW" dirty="0"/>
                  <a:t>的結果，因此 其為</a:t>
                </a:r>
                <a:r>
                  <a:rPr lang="en-US" altLang="zh-TW" dirty="0"/>
                  <a:t>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/>
                      </a:rPr>
                      <m:t>|=</m:t>
                    </m:r>
                    <m:func>
                      <m:funcPr>
                        <m:ctrlPr>
                          <a:rPr lang="zh-TW" altLang="zh-TW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/>
                          </a:rPr>
                          <m:t>1 ≅0</m:t>
                        </m:r>
                      </m:e>
                    </m:func>
                  </m:oMath>
                </a14:m>
                <a:endParaRPr lang="zh-TW" altLang="zh-TW" dirty="0"/>
              </a:p>
              <a:p>
                <a:r>
                  <a:rPr lang="zh-TW" altLang="zh-TW" dirty="0" smtClean="0">
                    <a:solidFill>
                      <a:srgbClr val="FFFF00"/>
                    </a:solidFill>
                  </a:rPr>
                  <a:t>可推得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𝑎</m:t>
                    </m:r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≤3</m:t>
                    </m:r>
                    <m:func>
                      <m:func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i="1">
                        <a:solidFill>
                          <a:srgbClr val="FFFF0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>
                    <a:solidFill>
                      <a:srgbClr val="FFFF00"/>
                    </a:solidFill>
                  </a:rPr>
                  <a:t> </a:t>
                </a:r>
                <a:r>
                  <a:rPr lang="zh-TW" altLang="zh-TW" dirty="0">
                    <a:solidFill>
                      <a:srgbClr val="FFFF00"/>
                    </a:solidFill>
                  </a:rPr>
                  <a:t>，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amortized cost =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>
                    <a:solidFill>
                      <a:srgbClr val="FFFF00"/>
                    </a:solidFill>
                  </a:rPr>
                  <a:t>)</a:t>
                </a:r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r="-21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54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it work?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zh-TW" dirty="0" smtClean="0"/>
                  <a:t>由此</a:t>
                </a:r>
                <a:r>
                  <a:rPr lang="zh-TW" altLang="zh-TW" dirty="0"/>
                  <a:t>上述</a:t>
                </a:r>
                <a:r>
                  <a:rPr lang="en-US" altLang="zh-TW" dirty="0"/>
                  <a:t>m</a:t>
                </a:r>
                <a:r>
                  <a:rPr lang="zh-TW" altLang="zh-TW" dirty="0"/>
                  <a:t>次翻轉可得知</a:t>
                </a:r>
              </a:p>
              <a:p>
                <a:pPr marL="6858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</a:t>
                </a:r>
                <a:r>
                  <a:rPr lang="zh-TW" altLang="zh-TW" dirty="0" smtClean="0"/>
                  <a:t>若</a:t>
                </a:r>
                <a:r>
                  <a:rPr lang="en-US" altLang="zh-TW" dirty="0"/>
                  <a:t>t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the worst case O(n) </a:t>
                </a:r>
                <a:r>
                  <a:rPr lang="zh-TW" altLang="zh-TW" dirty="0"/>
                  <a:t>的形式，如右圖</a:t>
                </a:r>
              </a:p>
              <a:p>
                <a:pPr marL="68580" indent="0">
                  <a:buNone/>
                </a:pPr>
                <a:r>
                  <a:rPr lang="en-US" altLang="zh-TW" dirty="0" smtClean="0"/>
                  <a:t>  </a:t>
                </a:r>
                <a:r>
                  <a:rPr lang="zh-TW" altLang="zh-TW" dirty="0" smtClean="0"/>
                  <a:t>翻轉</a:t>
                </a:r>
                <a:r>
                  <a:rPr lang="zh-TW" altLang="zh-TW" dirty="0"/>
                  <a:t>次數</a:t>
                </a:r>
                <a:r>
                  <a:rPr lang="en-US" altLang="zh-TW" dirty="0"/>
                  <a:t> m = n </a:t>
                </a:r>
                <a:r>
                  <a:rPr lang="zh-TW" altLang="zh-TW" dirty="0"/>
                  <a:t>最後得出的結果仍為</a:t>
                </a:r>
              </a:p>
              <a:p>
                <a:pPr marL="68580" indent="0">
                  <a:buNone/>
                </a:pPr>
                <a:r>
                  <a:rPr lang="en-US" altLang="zh-TW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TW" altLang="zh-TW">
                        <a:latin typeface="Cambria Math"/>
                      </a:rPr>
                      <m:t>，</m:t>
                    </m:r>
                  </m:oMath>
                </a14:m>
                <a:endParaRPr lang="en-US" altLang="zh-TW" dirty="0" smtClean="0"/>
              </a:p>
              <a:p>
                <a:pPr marL="68580" indent="0">
                  <a:buNone/>
                </a:pPr>
                <a:r>
                  <a:rPr lang="en-US" altLang="zh-TW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zh-TW" dirty="0"/>
                  <a:t>最後是由</a:t>
                </a:r>
                <a:r>
                  <a:rPr lang="en-US" altLang="zh-TW" dirty="0"/>
                  <a:t>x</a:t>
                </a:r>
                <a:r>
                  <a:rPr lang="zh-TW" altLang="zh-TW" dirty="0"/>
                  <a:t>為</a:t>
                </a:r>
                <a:r>
                  <a:rPr lang="en-US" altLang="zh-TW" dirty="0"/>
                  <a:t>S root</a:t>
                </a:r>
                <a:r>
                  <a:rPr lang="zh-TW" altLang="zh-TW" dirty="0"/>
                  <a:t>的</a:t>
                </a:r>
                <a:r>
                  <a:rPr lang="en-US" altLang="zh-TW" dirty="0"/>
                  <a:t>node</a:t>
                </a:r>
                <a:r>
                  <a:rPr lang="zh-TW" altLang="zh-TW" dirty="0"/>
                  <a:t>個數決定</a:t>
                </a:r>
              </a:p>
              <a:p>
                <a:pPr marL="68580" indent="0">
                  <a:buNone/>
                </a:pPr>
                <a:r>
                  <a:rPr lang="en-US" altLang="zh-TW" dirty="0" smtClean="0"/>
                  <a:t>  </a:t>
                </a:r>
                <a:r>
                  <a:rPr lang="zh-TW" altLang="zh-TW" dirty="0" smtClean="0"/>
                  <a:t>得出</a:t>
                </a:r>
                <a:r>
                  <a:rPr lang="zh-TW" altLang="zh-TW" dirty="0"/>
                  <a:t>的結果仍為</a:t>
                </a:r>
                <a:r>
                  <a:rPr lang="en-US" altLang="zh-TW" dirty="0"/>
                  <a:t>log n</a:t>
                </a:r>
                <a:r>
                  <a:rPr lang="zh-TW" altLang="zh-TW" dirty="0"/>
                  <a:t>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6012160" y="5085184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7524328" y="2996952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7170194" y="3712061"/>
            <a:ext cx="354134" cy="32676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82162" y="4077072"/>
            <a:ext cx="288032" cy="28803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662083" y="4489122"/>
            <a:ext cx="177067" cy="163383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6491566" y="4734726"/>
            <a:ext cx="177067" cy="163383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7482226" y="3596880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9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2564904"/>
            <a:ext cx="7772400" cy="3733800"/>
          </a:xfrm>
        </p:spPr>
        <p:txBody>
          <a:bodyPr/>
          <a:lstStyle/>
          <a:p>
            <a:r>
              <a:rPr lang="en-US" altLang="zh-TW" b="1" dirty="0">
                <a:latin typeface="Elephant" panose="02020904090505020303" pitchFamily="18" charset="0"/>
              </a:rPr>
              <a:t>Thank </a:t>
            </a:r>
            <a:r>
              <a:rPr lang="en-US" altLang="zh-TW" b="1" dirty="0" smtClean="0">
                <a:latin typeface="Elephant" panose="02020904090505020303" pitchFamily="18" charset="0"/>
              </a:rPr>
              <a:t> you  for  your  listening</a:t>
            </a:r>
            <a:endParaRPr lang="en-US" altLang="zh-TW" b="1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6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Rotation  </a:t>
            </a:r>
            <a:r>
              <a:rPr lang="en-US" altLang="zh-TW" dirty="0"/>
              <a:t>-  Zig </a:t>
            </a:r>
            <a:r>
              <a:rPr lang="en-US" altLang="zh-TW" dirty="0" err="1" smtClean="0"/>
              <a:t>zAg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172656" y="2550698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21449" y="3705171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3028691" y="4335741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1985993" y="3182324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 flipV="1">
            <a:off x="2588263" y="3293076"/>
            <a:ext cx="205686" cy="43292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793949" y="1841604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710129" y="2474054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/>
        </p:nvSpPr>
        <p:spPr>
          <a:xfrm>
            <a:off x="2382774" y="4335741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3127716" y="2630517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15" name="弧形箭號 (上彎) 14"/>
          <p:cNvSpPr/>
          <p:nvPr/>
        </p:nvSpPr>
        <p:spPr>
          <a:xfrm rot="14821577">
            <a:off x="716033" y="3158152"/>
            <a:ext cx="1355057" cy="796659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上彎) 15"/>
          <p:cNvSpPr/>
          <p:nvPr/>
        </p:nvSpPr>
        <p:spPr>
          <a:xfrm rot="7622434" flipH="1">
            <a:off x="1497465" y="1467467"/>
            <a:ext cx="1293251" cy="758264"/>
          </a:xfrm>
          <a:prstGeom prst="curved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366558" y="2979670"/>
            <a:ext cx="663575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kern="100" dirty="0">
                <a:solidFill>
                  <a:srgbClr val="FFFF00"/>
                </a:solidFill>
                <a:ea typeface="新細明體"/>
                <a:cs typeface="Times New Roman"/>
              </a:rPr>
              <a:t>Y</a:t>
            </a:r>
            <a:endParaRPr lang="zh-TW" b="1" kern="100" dirty="0">
              <a:solidFill>
                <a:srgbClr val="FFFF00"/>
              </a:solidFill>
              <a:ea typeface="新細明體"/>
              <a:cs typeface="Times New Roman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967484" y="2282895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6631049" y="3786711"/>
            <a:ext cx="455612" cy="807844"/>
          </a:xfrm>
          <a:prstGeom prst="triangle">
            <a:avLst>
              <a:gd name="adj" fmla="val 47046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5179895" y="3611296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 flipV="1">
            <a:off x="6582161" y="2774194"/>
            <a:ext cx="205686" cy="3040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6616565" y="3072396"/>
            <a:ext cx="690354" cy="7200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Z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5904031" y="2903026"/>
            <a:ext cx="167640" cy="1752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>
            <a:off x="5568173" y="3700370"/>
            <a:ext cx="571812" cy="765671"/>
          </a:xfrm>
          <a:prstGeom prst="triangl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7086661" y="3751414"/>
            <a:ext cx="463019" cy="717793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400" kern="100">
              <a:effectLst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79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先</a:t>
            </a:r>
            <a:r>
              <a:rPr lang="zh-TW" altLang="en-US" sz="2400" dirty="0" smtClean="0"/>
              <a:t>將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值用</a:t>
            </a:r>
            <a:r>
              <a:rPr lang="en-US" altLang="zh-TW" sz="2400" dirty="0" smtClean="0"/>
              <a:t>Binary Search Tree</a:t>
            </a:r>
            <a:r>
              <a:rPr lang="zh-TW" altLang="en-US" sz="2400" dirty="0" smtClean="0"/>
              <a:t>的方式加到</a:t>
            </a:r>
            <a:r>
              <a:rPr lang="en-US" altLang="zh-TW" sz="2400" dirty="0" smtClean="0"/>
              <a:t>Splay Tree</a:t>
            </a:r>
            <a:r>
              <a:rPr lang="zh-TW" altLang="en-US" sz="2400" dirty="0" smtClean="0"/>
              <a:t>中</a:t>
            </a:r>
            <a:endParaRPr lang="en-US" altLang="zh-TW" sz="2400" dirty="0" smtClean="0"/>
          </a:p>
          <a:p>
            <a:r>
              <a:rPr lang="zh-TW" altLang="en-US" sz="2400" dirty="0" smtClean="0"/>
              <a:t>之後執行</a:t>
            </a:r>
            <a:r>
              <a:rPr lang="en-US" altLang="zh-TW" sz="2400" dirty="0" smtClean="0"/>
              <a:t>Rotation</a:t>
            </a:r>
            <a:r>
              <a:rPr lang="zh-TW" altLang="en-US" sz="2400" dirty="0" smtClean="0"/>
              <a:t>將其從</a:t>
            </a:r>
            <a:r>
              <a:rPr lang="en-US" altLang="zh-TW" sz="2400" dirty="0" smtClean="0"/>
              <a:t>Leaf</a:t>
            </a:r>
            <a:r>
              <a:rPr lang="zh-TW" altLang="en-US" sz="2400" dirty="0" smtClean="0"/>
              <a:t>轉成</a:t>
            </a:r>
            <a:r>
              <a:rPr lang="en-US" altLang="zh-TW" sz="2400" dirty="0" smtClean="0"/>
              <a:t>Root</a:t>
            </a:r>
            <a:r>
              <a:rPr lang="zh-TW" altLang="en-US" sz="2400" dirty="0" smtClean="0"/>
              <a:t>，且仍維持</a:t>
            </a:r>
            <a:r>
              <a:rPr lang="en-US" altLang="zh-TW" sz="2400" dirty="0" smtClean="0"/>
              <a:t>Binary Search Tree</a:t>
            </a:r>
            <a:r>
              <a:rPr lang="zh-TW" altLang="en-US" sz="2400" dirty="0" smtClean="0"/>
              <a:t>的性質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2606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先</a:t>
            </a:r>
            <a:r>
              <a:rPr lang="zh-TW" altLang="en-US" sz="2400" dirty="0" smtClean="0"/>
              <a:t>將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值執行</a:t>
            </a:r>
            <a:r>
              <a:rPr lang="en-US" altLang="zh-TW" dirty="0" smtClean="0"/>
              <a:t>Rotation</a:t>
            </a:r>
            <a:r>
              <a:rPr lang="zh-TW" altLang="en-US" dirty="0"/>
              <a:t>將</a:t>
            </a:r>
            <a:r>
              <a:rPr lang="zh-TW" altLang="en-US" dirty="0" smtClean="0"/>
              <a:t>其轉</a:t>
            </a:r>
            <a:r>
              <a:rPr lang="zh-TW" altLang="en-US" dirty="0"/>
              <a:t>成</a:t>
            </a:r>
            <a:r>
              <a:rPr lang="en-US" altLang="zh-TW" dirty="0"/>
              <a:t>Root</a:t>
            </a:r>
            <a:r>
              <a:rPr lang="zh-TW" altLang="en-US" dirty="0"/>
              <a:t>，且仍維持</a:t>
            </a:r>
            <a:r>
              <a:rPr lang="en-US" altLang="zh-TW" dirty="0"/>
              <a:t>Binary Search Tree</a:t>
            </a:r>
            <a:r>
              <a:rPr lang="zh-TW" altLang="en-US" dirty="0"/>
              <a:t>的性質</a:t>
            </a:r>
            <a:endParaRPr lang="en-US" altLang="zh-TW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之後</a:t>
            </a:r>
            <a:r>
              <a:rPr lang="en-US" altLang="zh-TW" sz="2400" dirty="0" smtClean="0"/>
              <a:t>Delete Root</a:t>
            </a:r>
            <a:r>
              <a:rPr lang="zh-TW" altLang="en-US" sz="2400" dirty="0" smtClean="0"/>
              <a:t>將左子樹與右子樹合併</a:t>
            </a:r>
            <a:r>
              <a:rPr lang="en-US" altLang="zh-TW" dirty="0" smtClean="0"/>
              <a:t>	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27027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</a:t>
            </a:r>
            <a:r>
              <a:rPr lang="en-US" altLang="zh-TW" dirty="0" smtClean="0"/>
              <a:t>Binary Search</a:t>
            </a:r>
            <a:r>
              <a:rPr lang="zh-TW" altLang="en-US" dirty="0" smtClean="0"/>
              <a:t>找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值並執行</a:t>
            </a:r>
            <a:r>
              <a:rPr lang="en-US" altLang="zh-TW" dirty="0"/>
              <a:t>Rotation</a:t>
            </a:r>
            <a:r>
              <a:rPr lang="zh-TW" altLang="en-US" dirty="0"/>
              <a:t>將其轉成</a:t>
            </a:r>
            <a:r>
              <a:rPr lang="en-US" altLang="zh-TW" dirty="0"/>
              <a:t>Root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84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Amortized - definition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lang="zh-TW" altLang="zh-TW" dirty="0" smtClean="0"/>
                  <a:t>定義</a:t>
                </a:r>
                <a:r>
                  <a:rPr lang="en-US" altLang="zh-TW" dirty="0" smtClean="0"/>
                  <a:t> S </a:t>
                </a:r>
                <a:r>
                  <a:rPr lang="zh-TW" altLang="zh-TW" dirty="0" smtClean="0"/>
                  <a:t>為</a:t>
                </a:r>
                <a:r>
                  <a:rPr lang="zh-TW" altLang="zh-TW" dirty="0"/>
                  <a:t>一</a:t>
                </a:r>
                <a:r>
                  <a:rPr lang="en-US" altLang="zh-TW" dirty="0"/>
                  <a:t>Splay Tree</a:t>
                </a:r>
                <a:endParaRPr lang="zh-TW" altLang="zh-TW" dirty="0"/>
              </a:p>
              <a:p>
                <a:pPr marL="68580" indent="0">
                  <a:buNone/>
                </a:pPr>
                <a:r>
                  <a:rPr lang="en-US" altLang="zh-TW" dirty="0" smtClean="0"/>
                  <a:t>	</a:t>
                </a:r>
                <a:r>
                  <a:rPr lang="zh-TW" altLang="zh-TW" dirty="0" smtClean="0"/>
                  <a:t>分成</a:t>
                </a:r>
                <a:r>
                  <a:rPr lang="zh-TW" altLang="zh-TW" dirty="0"/>
                  <a:t>子問題</a:t>
                </a:r>
                <a:r>
                  <a:rPr lang="zh-TW" altLang="zh-TW" dirty="0" smtClean="0"/>
                  <a:t>：</a:t>
                </a:r>
                <a:endParaRPr lang="zh-TW" altLang="zh-TW" dirty="0"/>
              </a:p>
              <a:p>
                <a:pPr lvl="0"/>
                <a:r>
                  <a:rPr lang="zh-TW" altLang="zh-TW" dirty="0"/>
                  <a:t>定義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zh-TW" dirty="0"/>
                  <a:t>代表</a:t>
                </a:r>
                <a:r>
                  <a:rPr lang="en-US" altLang="zh-TW" dirty="0"/>
                  <a:t>S</a:t>
                </a:r>
                <a:r>
                  <a:rPr lang="zh-TW" altLang="zh-TW" dirty="0"/>
                  <a:t>中在翻轉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次，以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x</a:t>
                </a:r>
                <a:r>
                  <a:rPr lang="zh-TW" altLang="zh-TW" dirty="0">
                    <a:solidFill>
                      <a:srgbClr val="FFFF00"/>
                    </a:solidFill>
                  </a:rPr>
                  <a:t>為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root</a:t>
                </a:r>
                <a:r>
                  <a:rPr lang="zh-TW" altLang="zh-TW" dirty="0">
                    <a:solidFill>
                      <a:srgbClr val="FFFF00"/>
                    </a:solidFill>
                  </a:rPr>
                  <a:t>的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Splay Tree</a:t>
                </a:r>
                <a:r>
                  <a:rPr lang="en-US" altLang="zh-TW" dirty="0"/>
                  <a:t>  </a:t>
                </a:r>
                <a:endParaRPr lang="en-US" altLang="zh-TW" dirty="0" smtClean="0"/>
              </a:p>
              <a:p>
                <a:pPr lvl="0"/>
                <a:r>
                  <a:rPr lang="zh-TW" altLang="en-US" dirty="0"/>
                  <a:t>因此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 是一個</a:t>
                </a:r>
                <a:r>
                  <a:rPr lang="en-US" altLang="zh-TW" dirty="0" smtClean="0"/>
                  <a:t>Tree</a:t>
                </a:r>
                <a:r>
                  <a:rPr lang="zh-TW" altLang="en-US" dirty="0" smtClean="0"/>
                  <a:t>的表示</a:t>
                </a:r>
                <a:r>
                  <a:rPr lang="en-US" altLang="zh-TW" dirty="0" smtClean="0"/>
                  <a:t> </a:t>
                </a:r>
                <a:endParaRPr lang="zh-TW" altLang="zh-TW" dirty="0"/>
              </a:p>
              <a:p>
                <a:pPr lvl="0"/>
                <a:r>
                  <a:rPr lang="zh-TW" altLang="zh-TW" dirty="0"/>
                  <a:t>定義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zh-TW" dirty="0"/>
                  <a:t>代表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zh-TW" dirty="0"/>
                  <a:t>的</a:t>
                </a:r>
                <a:r>
                  <a:rPr lang="en-US" altLang="zh-TW" dirty="0"/>
                  <a:t>Potential </a:t>
                </a:r>
                <a:r>
                  <a:rPr lang="en-US" altLang="zh-TW" dirty="0" smtClean="0"/>
                  <a:t>function</a:t>
                </a:r>
              </a:p>
              <a:p>
                <a:pPr lvl="0"/>
                <a:endParaRPr lang="en-US" altLang="zh-TW" dirty="0" smtClean="0"/>
              </a:p>
              <a:p>
                <a:pPr marL="68580" lvl="0" indent="0">
                  <a:buNone/>
                </a:pP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41" t="-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6523734" y="4431650"/>
            <a:ext cx="708268" cy="6535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b="1" kern="100" dirty="0">
                <a:solidFill>
                  <a:srgbClr val="FFFF00"/>
                </a:solidFill>
                <a:effectLst/>
                <a:ea typeface="新細明體"/>
                <a:cs typeface="Times New Roman"/>
              </a:rPr>
              <a:t>X</a:t>
            </a:r>
            <a:endParaRPr lang="zh-TW" b="1" kern="100" dirty="0">
              <a:solidFill>
                <a:srgbClr val="FFFF00"/>
              </a:solidFill>
              <a:effectLst/>
              <a:ea typeface="新細明體"/>
              <a:cs typeface="Times New Roman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6502930" y="5085184"/>
            <a:ext cx="373326" cy="797550"/>
          </a:xfrm>
          <a:prstGeom prst="triangl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7034542" y="3238674"/>
            <a:ext cx="571812" cy="765671"/>
          </a:xfrm>
          <a:prstGeom prst="triangl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kern="100">
                <a:effectLst/>
                <a:ea typeface="新細明體"/>
                <a:cs typeface="Times New Roman"/>
              </a:rPr>
              <a:t> </a:t>
            </a:r>
            <a:endParaRPr lang="zh-TW" sz="1400" kern="100">
              <a:effectLst/>
              <a:ea typeface="新細明體"/>
              <a:cs typeface="Times New Roman"/>
            </a:endParaRPr>
          </a:p>
        </p:txBody>
      </p:sp>
      <p:cxnSp>
        <p:nvCxnSpPr>
          <p:cNvPr id="7" name="直線接點 6"/>
          <p:cNvCxnSpPr>
            <a:stCxn id="4" idx="7"/>
            <a:endCxn id="6" idx="3"/>
          </p:cNvCxnSpPr>
          <p:nvPr/>
        </p:nvCxnSpPr>
        <p:spPr>
          <a:xfrm flipV="1">
            <a:off x="7128279" y="4004345"/>
            <a:ext cx="192169" cy="52301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6074150" y="4149080"/>
            <a:ext cx="1450178" cy="20162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888520" y="4527584"/>
                <a:ext cx="1080120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20" y="4527584"/>
                <a:ext cx="108012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18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8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都會流行">
  <a:themeElements>
    <a:clrScheme name="都會流行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都會流行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都會流行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都會流行</Template>
  <TotalTime>646</TotalTime>
  <Words>3249</Words>
  <Application>Microsoft Office PowerPoint</Application>
  <PresentationFormat>如螢幕大小 (4:3)</PresentationFormat>
  <Paragraphs>366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都會流行</vt:lpstr>
      <vt:lpstr>Amortized  Splay Tree </vt:lpstr>
      <vt:lpstr>About Splay tree</vt:lpstr>
      <vt:lpstr> Rotation  -  simple rotation</vt:lpstr>
      <vt:lpstr>Rotation  -  Zig zig</vt:lpstr>
      <vt:lpstr>Rotation  -  Zig zAg</vt:lpstr>
      <vt:lpstr>insert</vt:lpstr>
      <vt:lpstr>DELETE</vt:lpstr>
      <vt:lpstr>Find</vt:lpstr>
      <vt:lpstr>Amortized - definition</vt:lpstr>
      <vt:lpstr>Example of si(x)</vt:lpstr>
      <vt:lpstr>Core idea</vt:lpstr>
      <vt:lpstr>Example of core idea</vt:lpstr>
      <vt:lpstr>Example of core idea</vt:lpstr>
      <vt:lpstr>Example of core idea</vt:lpstr>
      <vt:lpstr>Guess Potential function</vt:lpstr>
      <vt:lpstr>Potential function</vt:lpstr>
      <vt:lpstr>Potential function</vt:lpstr>
      <vt:lpstr>Zig-Zig Case</vt:lpstr>
      <vt:lpstr>Zig-Zig Case</vt:lpstr>
      <vt:lpstr>Properties of zig-zig</vt:lpstr>
      <vt:lpstr>Zig-Zig Case</vt:lpstr>
      <vt:lpstr>Zig-Zig Case</vt:lpstr>
      <vt:lpstr>Zig-Zig Case</vt:lpstr>
      <vt:lpstr>Zig-Zig Case</vt:lpstr>
      <vt:lpstr>Zig-Zig Case</vt:lpstr>
      <vt:lpstr>Zig-Zig Case</vt:lpstr>
      <vt:lpstr>Zig-Zig Case</vt:lpstr>
      <vt:lpstr>Zig-zig case</vt:lpstr>
      <vt:lpstr>Zig-zag case</vt:lpstr>
      <vt:lpstr>Zig-ZAg Case</vt:lpstr>
      <vt:lpstr>Properties of Zig-ZAg</vt:lpstr>
      <vt:lpstr>Zig-zag case</vt:lpstr>
      <vt:lpstr>Zig-ZAg Case</vt:lpstr>
      <vt:lpstr>Zig-ZAg Case</vt:lpstr>
      <vt:lpstr>Zig-ZAg Case</vt:lpstr>
      <vt:lpstr>Zig-ZAg Case</vt:lpstr>
      <vt:lpstr>Zig-zag case</vt:lpstr>
      <vt:lpstr>Zig-ZAg Case</vt:lpstr>
      <vt:lpstr>Zig-zAg case</vt:lpstr>
      <vt:lpstr>Zig-zAg case</vt:lpstr>
      <vt:lpstr>Combination &amp; summary</vt:lpstr>
      <vt:lpstr>Combination &amp; summary</vt:lpstr>
      <vt:lpstr>Why it work?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 Splay Tree </dc:title>
  <dc:creator>E-P One</dc:creator>
  <cp:lastModifiedBy>E-P One!</cp:lastModifiedBy>
  <cp:revision>41</cp:revision>
  <dcterms:created xsi:type="dcterms:W3CDTF">2014-05-26T09:42:35Z</dcterms:created>
  <dcterms:modified xsi:type="dcterms:W3CDTF">2014-05-29T12:03:26Z</dcterms:modified>
</cp:coreProperties>
</file>