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5" r:id="rId7"/>
    <p:sldId id="264" r:id="rId8"/>
    <p:sldId id="263" r:id="rId9"/>
    <p:sldId id="262" r:id="rId10"/>
    <p:sldId id="261" r:id="rId11"/>
    <p:sldId id="260" r:id="rId12"/>
    <p:sldId id="267" r:id="rId13"/>
    <p:sldId id="268" r:id="rId14"/>
    <p:sldId id="269" r:id="rId15"/>
    <p:sldId id="270" r:id="rId16"/>
    <p:sldId id="272" r:id="rId17"/>
    <p:sldId id="274" r:id="rId18"/>
    <p:sldId id="279" r:id="rId19"/>
    <p:sldId id="276" r:id="rId20"/>
    <p:sldId id="275" r:id="rId21"/>
    <p:sldId id="278" r:id="rId22"/>
    <p:sldId id="280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1DD9-2D76-4467-994E-1A2EC4ED122D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81EA-342F-4303-B6D4-152135E06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65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1DD9-2D76-4467-994E-1A2EC4ED122D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81EA-342F-4303-B6D4-152135E06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26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1DD9-2D76-4467-994E-1A2EC4ED122D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81EA-342F-4303-B6D4-152135E06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63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1DD9-2D76-4467-994E-1A2EC4ED122D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81EA-342F-4303-B6D4-152135E06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10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1DD9-2D76-4467-994E-1A2EC4ED122D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81EA-342F-4303-B6D4-152135E06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9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1DD9-2D76-4467-994E-1A2EC4ED122D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81EA-342F-4303-B6D4-152135E06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8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1DD9-2D76-4467-994E-1A2EC4ED122D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81EA-342F-4303-B6D4-152135E06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90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1DD9-2D76-4467-994E-1A2EC4ED122D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81EA-342F-4303-B6D4-152135E06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58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1DD9-2D76-4467-994E-1A2EC4ED122D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81EA-342F-4303-B6D4-152135E06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65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1DD9-2D76-4467-994E-1A2EC4ED122D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81EA-342F-4303-B6D4-152135E06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23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1DD9-2D76-4467-994E-1A2EC4ED122D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81EA-342F-4303-B6D4-152135E06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1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1DD9-2D76-4467-994E-1A2EC4ED122D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81EA-342F-4303-B6D4-152135E06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12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Optimal Binary Search Tree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0110889 </a:t>
            </a:r>
            <a:r>
              <a:rPr lang="zh-TW" altLang="en-US" dirty="0" smtClean="0"/>
              <a:t>王德鈞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5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9600" dirty="0" smtClean="0"/>
              <a:t>Speed up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590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Speed up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By the Knuth-Yao Quadrangle Inequality, We got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Computing C(</a:t>
                </a:r>
                <a:r>
                  <a:rPr lang="en-US" altLang="zh-TW" dirty="0" err="1"/>
                  <a:t>i</a:t>
                </a:r>
                <a:r>
                  <a:rPr lang="en-US" altLang="zh-TW" dirty="0" err="1" smtClean="0"/>
                  <a:t>,j</a:t>
                </a:r>
                <a:r>
                  <a:rPr lang="en-US" altLang="zh-TW" dirty="0" smtClean="0"/>
                  <a:t>), we just take O(R(i+1,j)-R(i,j-1)) additions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1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Speed up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zh-TW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TW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TW" dirty="0" smtClean="0"/>
                              <m:t>+1,</m:t>
                            </m:r>
                            <m:r>
                              <m:rPr>
                                <m:nor/>
                              </m:rPr>
                              <a:rPr lang="en-US" altLang="zh-TW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TW" dirty="0" smtClean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dirty="0" smtClean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zh-TW" dirty="0" smtClean="0"/>
                              <m:t>)−</m:t>
                            </m:r>
                            <m:r>
                              <m:rPr>
                                <m:nor/>
                              </m:rPr>
                              <a:rPr lang="en-US" altLang="zh-TW" b="0" i="0" dirty="0" smtClean="0"/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altLang="zh-TW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TW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TW" dirty="0" smtClean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TW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TW" dirty="0" smtClean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dirty="0" smtClean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zh-TW" dirty="0" smtClean="0"/>
                              <m:t>−1)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≤ 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TW" dirty="0" smtClean="0"/>
                          <m:t>K</m:t>
                        </m:r>
                        <m:r>
                          <m:rPr>
                            <m:nor/>
                          </m:rPr>
                          <a:rPr lang="en-US" altLang="zh-TW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TW" dirty="0" smtClean="0"/>
                          <m:t>n</m:t>
                        </m:r>
                        <m:r>
                          <m:rPr>
                            <m:nor/>
                          </m:rPr>
                          <a:rPr lang="en-US" altLang="zh-TW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altLang="zh-TW" dirty="0" smtClean="0"/>
                          <m:t>d</m:t>
                        </m:r>
                        <m:r>
                          <m:rPr>
                            <m:nor/>
                          </m:rPr>
                          <a:rPr lang="en-US" altLang="zh-TW" dirty="0" smtClean="0"/>
                          <m:t>+1,</m:t>
                        </m:r>
                        <m:r>
                          <m:rPr>
                            <m:nor/>
                          </m:rPr>
                          <a:rPr lang="en-US" altLang="zh-TW" dirty="0" smtClean="0"/>
                          <m:t>n</m:t>
                        </m:r>
                        <m:r>
                          <m:rPr>
                            <m:nor/>
                          </m:rPr>
                          <a:rPr lang="en-US" altLang="zh-TW" dirty="0" smtClean="0"/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/>
                  <a:t> </a:t>
                </a:r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≤</m:t>
                    </m:r>
                  </m:oMath>
                </a14:m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d=j-</a:t>
                </a:r>
                <a:r>
                  <a:rPr lang="en-US" altLang="zh-TW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altLang="zh-TW" dirty="0" smtClean="0"/>
                  <a:t>                                d=1   d=2   d=3……..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66368"/>
              </p:ext>
            </p:extLst>
          </p:nvPr>
        </p:nvGraphicFramePr>
        <p:xfrm>
          <a:off x="3556000" y="3794172"/>
          <a:ext cx="3772450" cy="259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490"/>
                <a:gridCol w="754490"/>
                <a:gridCol w="754490"/>
                <a:gridCol w="754490"/>
                <a:gridCol w="754490"/>
              </a:tblGrid>
              <a:tr h="5186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5186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5186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5186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5186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4349822" y="3840114"/>
            <a:ext cx="3492356" cy="238297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5050811" y="3793987"/>
            <a:ext cx="2827097" cy="194563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5857665" y="3793987"/>
            <a:ext cx="2118717" cy="15236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603812" y="3805909"/>
            <a:ext cx="1583585" cy="11795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9600" dirty="0" smtClean="0"/>
              <a:t>Proof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1985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Proof (KY)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𝑞𝑢𝑎𝑑𝑟𝑎𝑛𝑔𝑙𝑒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𝑖𝑛𝑒𝑞𝑢𝑎𝑙𝑖𝑡𝑦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𝑄𝐼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function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satisfies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𝑞𝑢𝑎𝑑𝑟𝑎𝑛𝑔𝑙𝑒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𝑖𝑛𝑒𝑞𝑢𝑎𝑙𝑖𝑡𝑦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𝑄𝐼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TW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altLang="zh-TW" dirty="0" smtClean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𝑚𝑜𝑛𝑜𝑡𝑜𝑛𝑒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𝑙𝑎𝑡𝑡𝑖𝑐𝑒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𝑖𝑛𝑡𝑒𝑟𝑣𝑎𝑙𝑠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𝑖𝑚𝑝𝑙𝑖𝑒𝑠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𝑁𝑜𝑡𝑒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𝑜𝑏𝑣𝑖𝑜𝑢𝑠𝑙𝑦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𝑠𝑎𝑡𝑖𝑠𝑓𝑖𝑒𝑠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𝑄𝐼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𝑚𝑜𝑛𝑜𝑡𝑜𝑛𝑒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𝑙𝑎𝑡𝑡𝑖𝑐𝑒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𝑖𝑛𝑡𝑒𝑟𝑣𝑎𝑙</m:t>
                    </m:r>
                  </m:oMath>
                </a14:m>
                <a:endParaRPr lang="en-US" altLang="zh-TW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2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Proof (KY)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𝐿𝑒𝑚𝑚𝑎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1: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𝑠𝑎𝑡𝑖𝑠𝑓𝑖𝑒𝑑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𝑎𝑙𝑠𝑜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𝑚𝑜𝑛𝑜𝑡𝑜𝑛𝑒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𝑙𝑎𝑡𝑡𝑖𝑐𝑒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𝑖𝑛𝑡𝑒𝑟𝑣𝑎𝑙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𝑎𝑙𝑠𝑜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𝑠𝑎𝑡𝑖𝑠𝑓𝑖𝑒𝑑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𝑄𝐼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𝑃𝑟𝑜𝑜𝑓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𝑇h𝑒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𝑃𝑟𝑜𝑜𝑓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𝑖𝑛𝑑𝑢𝑐𝑡𝑖𝑜𝑛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𝑄𝐼</m:t>
                    </m:r>
                  </m:oMath>
                </a14:m>
                <a:endParaRPr lang="en-US" altLang="zh-TW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altLang="zh-TW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𝑇h𝑒𝑛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𝑠𝑎𝑡𝑖𝑐𝑓𝑖𝑒𝑑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𝑄𝐼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b="1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2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7999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𝑊h𝑖𝑙𝑒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TW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𝐶𝑎𝑠𝑒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sz="20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𝑏𝑒𝑐𝑜𝑚𝑒𝑠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zh-TW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𝑆𝑢𝑝𝑝𝑜𝑠𝑒</m:t>
                    </m:r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TW" sz="2000" b="0" dirty="0" smtClean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𝑚𝑖𝑛𝑖𝑚𝑖𝑧𝑒𝑑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sz="2000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𝐶𝑎𝑠𝑒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1: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𝐵𝑒𝑐𝑎𝑢𝑠𝑒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𝑚𝑖𝑛𝑖𝑚𝑖𝑧𝑒𝑑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b="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𝐼𝑛𝑑𝑢𝑐𝑡𝑖𝑜𝑛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𝑚𝑜𝑛𝑜𝑡𝑜𝑛𝑒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𝑙𝑎𝑡𝑡𝑖𝑐𝑒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𝑖𝑛𝑡𝑒𝑟𝑣𝑎𝑙𝑠</m:t>
                    </m:r>
                  </m:oMath>
                </a14:m>
                <a:endParaRPr lang="en-US" altLang="zh-TW" sz="2000" b="0" dirty="0" smtClean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TW" sz="2000" b="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𝐵𝑒𝑐𝑎𝑢𝑠𝑒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𝑚𝑖𝑛𝑖𝑚𝑖𝑧𝑒𝑑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sz="2000" b="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𝐶𝑎𝑠𝑒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2: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𝐵𝑒𝑐𝑎𝑢𝑠𝑒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𝑚𝑖𝑛𝑖𝑚𝑖𝑧𝑒𝑑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b="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𝐼𝑛𝑑𝑢𝑐𝑡𝑖𝑜𝑛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𝑚𝑜𝑛𝑜𝑡𝑜𝑛𝑒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𝑙𝑎𝑡𝑡𝑖𝑐𝑒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𝑖𝑛𝑡𝑒𝑟𝑣𝑎𝑙𝑠</m:t>
                    </m:r>
                  </m:oMath>
                </a14:m>
                <a:endParaRPr lang="en-US" altLang="zh-TW" sz="2000" b="0" dirty="0" smtClean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TW" sz="2000" b="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𝐵𝑒𝑐𝑎𝑢𝑠𝑒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𝑚𝑖𝑛𝑖𝑚𝑖𝑧𝑒𝑑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sz="2000" b="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b="0" dirty="0" smtClean="0"/>
              </a:p>
              <a:p>
                <a:pPr lvl="3"/>
                <a:endParaRPr lang="en-US" altLang="zh-TW" sz="2000" dirty="0">
                  <a:ea typeface="Cambria Math" panose="02040503050406030204" pitchFamily="18" charset="0"/>
                </a:endParaRPr>
              </a:p>
              <a:p>
                <a:pPr lvl="2"/>
                <a:endParaRPr lang="en-US" altLang="zh-TW" sz="18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7999"/>
              </a:xfrm>
              <a:blipFill rotWithShape="0">
                <a:blip r:embed="rId2"/>
                <a:stretch>
                  <a:fillRect l="-350" t="-7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4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𝐶𝑎𝑠𝑒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TW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𝑆𝑢𝑝𝑝𝑜𝑠𝑒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sz="2000" b="0" dirty="0" smtClean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𝑚𝑖𝑛𝑖𝑚𝑖𝑧𝑒𝑑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sz="2000" dirty="0" smtClean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𝑚𝑖𝑛𝑖𝑚𝑖𝑧𝑒𝑑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sz="2000" b="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sz="20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B1: z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𝑠𝑎𝑡𝑖𝑠𝑓𝑖𝑒𝑠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𝑄𝐼</m:t>
                    </m:r>
                  </m:oMath>
                </a14:m>
                <a:endParaRPr lang="en-US" altLang="zh-TW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𝐼𝑛𝑑𝑢𝑐𝑡𝑖𝑜𝑛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𝐵𝑒𝑐𝑎𝑢𝑠𝑒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sz="20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B2: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𝑠𝑎𝑡𝑖𝑠𝑓𝑖𝑒𝑠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𝑄𝐼</m:t>
                    </m:r>
                  </m:oMath>
                </a14:m>
                <a:endParaRPr lang="en-US" altLang="zh-TW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𝐼𝑛𝑑𝑢𝑐𝑡𝑖𝑜𝑛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𝐵𝑒𝑐𝑎𝑢𝑠𝑒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lvl="2"/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b="0" dirty="0" smtClean="0"/>
              </a:p>
              <a:p>
                <a:pPr marL="914400" lvl="2" indent="0">
                  <a:buNone/>
                </a:pPr>
                <a:endParaRPr lang="en-US" altLang="zh-TW" b="0" dirty="0" smtClean="0"/>
              </a:p>
              <a:p>
                <a:pPr lvl="2"/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altLang="zh-TW" sz="2000" dirty="0"/>
              </a:p>
              <a:p>
                <a:pPr marL="1371600" lvl="3" indent="0">
                  <a:buNone/>
                </a:pPr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 rotWithShape="0">
                <a:blip r:embed="rId2"/>
                <a:stretch>
                  <a:fillRect l="-450" t="-800" b="-1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Proof (KY)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𝐿𝑒𝑚𝑚𝑎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</m:t>
                    </m:r>
                  </m:oMath>
                </a14:m>
                <a:endParaRPr lang="en-US" altLang="zh-TW" sz="2000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𝑘𝑛𝑜𝑤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𝑡h𝑎𝑡𝐼𝑓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𝑠𝑎𝑡𝑖𝑠𝑓𝑖𝑒𝑑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𝑎𝑙𝑠𝑜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𝑚𝑜𝑛𝑜𝑡𝑜𝑛𝑒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𝑙𝑎𝑡𝑡𝑖𝑐𝑒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𝑖𝑛𝑡𝑒𝑟𝑣𝑎𝑙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𝑎𝑙𝑠𝑜𝑠𝑎𝑡𝑖𝑠𝑓𝑖𝑒𝑑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𝑄𝐼</m:t>
                    </m:r>
                  </m:oMath>
                </a14:m>
                <a:endParaRPr lang="en-US" altLang="zh-TW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TW" altLang="en-US" sz="2000" dirty="0"/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093262" cy="68579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Lemma 2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𝑠𝑎𝑡𝑖𝑠𝑓𝑖𝑒𝑠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𝑄𝐼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endParaRPr lang="zh-TW" altLang="en-US" sz="2400" dirty="0"/>
              </a:p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𝑃𝑟𝑜𝑜𝑓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sz="2400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𝑃𝑟𝑜𝑣𝑒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𝑠h𝑜𝑤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𝐵𝑒𝑐𝑎𝑢𝑠𝑒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𝑤𝑜𝑢𝑙𝑑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𝑛𝑜𝑡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𝑑𝑒𝑐𝑟𝑒𝑎𝑠𝑒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𝑤h𝑒𝑛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𝑖𝑛𝑐𝑟𝑒𝑎𝑠𝑒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𝐵𝑒𝑐𝑎𝑢𝑠𝑒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𝑠𝑎𝑡𝑖𝑠𝑓𝑖𝑒𝑠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𝑄𝐼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sz="240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TW" sz="2400" b="0" dirty="0" smtClean="0">
                  <a:ea typeface="Cambria Math" panose="02040503050406030204" pitchFamily="18" charset="0"/>
                </a:endParaRP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𝐴𝑑𝑑𝑖𝑛𝑔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𝑏𝑜𝑡h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𝑠𝑖𝑑𝑒</m:t>
                    </m:r>
                  </m:oMath>
                </a14:m>
                <a:endParaRPr lang="en-US" altLang="zh-TW" sz="2400" b="0" dirty="0" smtClean="0">
                  <a:ea typeface="Cambria Math" panose="02040503050406030204" pitchFamily="18" charset="0"/>
                </a:endParaRP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TW" sz="2400" b="0" dirty="0" smtClean="0">
                  <a:ea typeface="Cambria Math" panose="02040503050406030204" pitchFamily="18" charset="0"/>
                </a:endParaRP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𝐻𝑦𝑝𝑜𝑡h𝑒𝑠𝑖𝑠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TW" sz="2400" b="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TW" sz="2400" b="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𝑀𝑖𝑛𝑢𝑠𝑖𝑛𝑔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𝑠𝑖𝑑𝑒</m:t>
                    </m:r>
                  </m:oMath>
                </a14:m>
                <a:endParaRPr lang="en-US" altLang="zh-TW" sz="2400" b="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093262" cy="6857999"/>
              </a:xfrm>
              <a:blipFill rotWithShape="0">
                <a:blip r:embed="rId2"/>
                <a:stretch>
                  <a:fillRect l="-655" t="-1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1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OUTLINE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What is Optimal Binary Search Tree (OBST) ?</a:t>
                </a:r>
              </a:p>
              <a:p>
                <a:r>
                  <a:rPr lang="en-US" altLang="zh-TW" dirty="0" smtClean="0"/>
                  <a:t>How to build OBST in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 smtClean="0"/>
                  <a:t>).</a:t>
                </a:r>
                <a:endParaRPr lang="en-US" altLang="zh-TW" dirty="0" smtClean="0"/>
              </a:p>
              <a:p>
                <a:r>
                  <a:rPr lang="en-US" altLang="zh-TW" dirty="0" smtClean="0"/>
                  <a:t>introduce </a:t>
                </a:r>
                <a:r>
                  <a:rPr lang="en-US" altLang="zh-TW" dirty="0"/>
                  <a:t>Knuth-Yao Quadrangle </a:t>
                </a:r>
                <a:r>
                  <a:rPr lang="en-US" altLang="zh-TW" dirty="0" smtClean="0"/>
                  <a:t>Inequality.</a:t>
                </a:r>
              </a:p>
              <a:p>
                <a:r>
                  <a:rPr lang="en-US" altLang="zh-TW" dirty="0" smtClean="0"/>
                  <a:t>Speed up the algorithm in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).</a:t>
                </a:r>
              </a:p>
              <a:p>
                <a:r>
                  <a:rPr lang="en-US" altLang="zh-TW" dirty="0" smtClean="0"/>
                  <a:t>Proof R(</a:t>
                </a:r>
                <a:r>
                  <a:rPr lang="en-US" altLang="zh-TW" dirty="0" err="1"/>
                  <a:t>i</a:t>
                </a:r>
                <a:r>
                  <a:rPr lang="en-US" altLang="zh-TW" dirty="0" err="1" smtClean="0"/>
                  <a:t>,j</a:t>
                </a:r>
                <a:r>
                  <a:rPr lang="en-US" altLang="zh-TW" dirty="0" smtClean="0"/>
                  <a:t>)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 smtClean="0"/>
                  <a:t>R(i,j+1)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 smtClean="0"/>
                  <a:t>R(i+1,j+1).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4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Proof (KY)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𝑆𝑖𝑚𝑖𝑙𝑎𝑟𝑙𝑦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𝑠𝑒𝑐𝑜𝑛𝑑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𝑖𝑛𝑒𝑞𝑢𝑎𝑙𝑖𝑡𝑦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𝑓𝑜𝑙𝑙𝑜𝑤𝑠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𝑄𝐼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sz="2800" dirty="0" smtClean="0"/>
              </a:p>
              <a:p>
                <a:pPr marL="228600" lvl="2">
                  <a:spcBef>
                    <a:spcPts val="1000"/>
                  </a:spcBef>
                </a:pPr>
                <a:endParaRPr lang="zh-TW" altLang="en-US" sz="2800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6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Proof (KY)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𝐿𝑒𝑚𝑚𝑎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𝑘𝑛𝑜𝑤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𝑠𝑎𝑡𝑖𝑠𝑓𝑖𝑒𝑠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𝑄𝐼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9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9600" dirty="0" smtClean="0"/>
              <a:t>END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5741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9600" dirty="0" smtClean="0"/>
              <a:t>What is OBST ?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9280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What is OBST 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Now, we are given &lt;</a:t>
                </a:r>
                <a:r>
                  <a:rPr lang="en-US" altLang="zh-TW" dirty="0" err="1" smtClean="0"/>
                  <a:t>ki</a:t>
                </a:r>
                <a:r>
                  <a:rPr lang="en-US" altLang="zh-TW" dirty="0" smtClean="0"/>
                  <a:t>&gt;, &lt;pi&gt;, &lt;qi&gt;</a:t>
                </a:r>
              </a:p>
              <a:p>
                <a:pPr lvl="1"/>
                <a:r>
                  <a:rPr lang="en-US" altLang="zh-TW" dirty="0" smtClean="0"/>
                  <a:t>&lt;</a:t>
                </a:r>
                <a:r>
                  <a:rPr lang="en-US" altLang="zh-TW" dirty="0" err="1" smtClean="0"/>
                  <a:t>ki</a:t>
                </a:r>
                <a:r>
                  <a:rPr lang="en-US" altLang="zh-TW" dirty="0" smtClean="0"/>
                  <a:t>&gt; : &lt;k1,k2,k3,…..,</a:t>
                </a:r>
                <a:r>
                  <a:rPr lang="en-US" altLang="zh-TW" dirty="0" err="1" smtClean="0"/>
                  <a:t>kn</a:t>
                </a:r>
                <a:r>
                  <a:rPr lang="en-US" altLang="zh-TW" dirty="0" smtClean="0"/>
                  <a:t>&gt; of n distinct keys in sorted order (k1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 smtClean="0"/>
                  <a:t> k2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 smtClean="0"/>
                  <a:t> …..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err="1" smtClean="0"/>
                  <a:t>kn</a:t>
                </a:r>
                <a:r>
                  <a:rPr lang="en-US" altLang="zh-TW" dirty="0" smtClean="0"/>
                  <a:t>) </a:t>
                </a:r>
              </a:p>
              <a:p>
                <a:pPr lvl="1"/>
                <a:r>
                  <a:rPr lang="en-US" altLang="zh-TW" dirty="0" smtClean="0"/>
                  <a:t>&lt;pi&gt; : &lt;p1,p2,p3,.…,</a:t>
                </a:r>
                <a:r>
                  <a:rPr lang="en-US" altLang="zh-TW" dirty="0" err="1" smtClean="0"/>
                  <a:t>pn</a:t>
                </a:r>
                <a:r>
                  <a:rPr lang="en-US" altLang="zh-TW" dirty="0" smtClean="0"/>
                  <a:t>&gt; represent the probability search in &lt;</a:t>
                </a:r>
                <a:r>
                  <a:rPr lang="en-US" altLang="zh-TW" dirty="0" err="1" smtClean="0"/>
                  <a:t>ki</a:t>
                </a:r>
                <a:r>
                  <a:rPr lang="en-US" altLang="zh-TW" dirty="0" smtClean="0"/>
                  <a:t>&gt;</a:t>
                </a:r>
              </a:p>
              <a:p>
                <a:pPr lvl="1"/>
                <a:r>
                  <a:rPr lang="en-US" altLang="zh-TW" dirty="0" smtClean="0"/>
                  <a:t>&lt;qi&gt; : &lt;q0,p1,p2,.…,</a:t>
                </a:r>
                <a:r>
                  <a:rPr lang="en-US" altLang="zh-TW" dirty="0" err="1"/>
                  <a:t>q</a:t>
                </a:r>
                <a:r>
                  <a:rPr lang="en-US" altLang="zh-TW" dirty="0" err="1" smtClean="0"/>
                  <a:t>n</a:t>
                </a:r>
                <a:r>
                  <a:rPr lang="en-US" altLang="zh-TW" dirty="0" smtClean="0"/>
                  <a:t>&gt; represent the probability search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not</a:t>
                </a:r>
                <a:r>
                  <a:rPr lang="en-US" altLang="zh-TW" dirty="0" smtClean="0"/>
                  <a:t> in &lt;</a:t>
                </a:r>
                <a:r>
                  <a:rPr lang="en-US" altLang="zh-TW" dirty="0" err="1" smtClean="0"/>
                  <a:t>ki</a:t>
                </a:r>
                <a:r>
                  <a:rPr lang="en-US" altLang="zh-TW" dirty="0" smtClean="0"/>
                  <a:t>&gt;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NOTE: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𝑞𝑖</m:t>
                            </m:r>
                          </m:e>
                        </m:nary>
                      </m:e>
                    </m:nary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2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What is OBST 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83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The expected cost of a search in a given binary search tree T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E[T]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</m:t>
                        </m:r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𝑞𝑖</m:t>
                        </m:r>
                      </m:e>
                    </m:nary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= 1+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</m:t>
                        </m:r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𝑞𝑖</m:t>
                        </m:r>
                      </m:e>
                    </m:nary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OBST: a binary search tree whose expected search cost E[T] is smallest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8358"/>
              </a:xfrm>
              <a:blipFill rotWithShape="0">
                <a:blip r:embed="rId2"/>
                <a:stretch>
                  <a:fillRect l="-1217" t="-2810" b="-12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904" y="3482059"/>
            <a:ext cx="604019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0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altLang="zh-TW" sz="8000" dirty="0"/>
                  <a:t>B</a:t>
                </a:r>
                <a:r>
                  <a:rPr lang="en-US" altLang="zh-TW" sz="8000" dirty="0" smtClean="0"/>
                  <a:t>uild OBST in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8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8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80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8000" dirty="0" smtClean="0"/>
                  <a:t>)</a:t>
                </a:r>
                <a:endParaRPr lang="zh-TW" altLang="en-US" sz="8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6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</a:t>
            </a:r>
            <a:r>
              <a:rPr lang="en-US" altLang="zh-TW" dirty="0" smtClean="0"/>
              <a:t>uild OBST in O(n^3)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Using Dynamic Programming, we got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wh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zh-TW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TW" dirty="0" smtClean="0"/>
                  <a:t>Computing C(</a:t>
                </a:r>
                <a:r>
                  <a:rPr lang="en-US" altLang="zh-TW" dirty="0" err="1"/>
                  <a:t>i</a:t>
                </a:r>
                <a:r>
                  <a:rPr lang="en-US" altLang="zh-TW" dirty="0" err="1" smtClean="0"/>
                  <a:t>,j</a:t>
                </a:r>
                <a:r>
                  <a:rPr lang="en-US" altLang="zh-TW" dirty="0" smtClean="0"/>
                  <a:t>) which would take O(j-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 additions </a:t>
                </a:r>
              </a:p>
              <a:p>
                <a:r>
                  <a:rPr lang="en-US" altLang="zh-TW" dirty="0" smtClean="0"/>
                  <a:t>Filling Table would spend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Total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^2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nary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2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8000" dirty="0"/>
              <a:t>Knuth-Yao Quadrangle </a:t>
            </a:r>
            <a:r>
              <a:rPr lang="en-US" altLang="zh-TW" sz="8000" dirty="0" smtClean="0"/>
              <a:t>Inequality(KY)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7021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Knuth-Yao Quadrangle Inequality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Knuth-Yao Quadrangle Inequality: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R(</a:t>
                </a:r>
                <a:r>
                  <a:rPr lang="en-US" altLang="zh-TW" dirty="0" err="1" smtClean="0">
                    <a:solidFill>
                      <a:srgbClr val="FF0000"/>
                    </a:solidFill>
                  </a:rPr>
                  <a:t>i,j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):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the largest index which achieves the minimum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C(</a:t>
                </a:r>
                <a:r>
                  <a:rPr lang="en-US" altLang="zh-TW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TW" dirty="0" err="1" smtClean="0">
                    <a:solidFill>
                      <a:srgbClr val="FF0000"/>
                    </a:solidFill>
                  </a:rPr>
                  <a:t>,j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)</a:t>
                </a:r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func>
                      <m:func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zh-TW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We can use this fact to reduce the </a:t>
                </a:r>
                <a:r>
                  <a:rPr lang="en-US" altLang="zh-TW" dirty="0" err="1" smtClean="0"/>
                  <a:t>subproblem</a:t>
                </a:r>
                <a:r>
                  <a:rPr lang="en-US" altLang="zh-TW" dirty="0" smtClean="0"/>
                  <a:t> of DP to run in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7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278</Words>
  <Application>Microsoft Office PowerPoint</Application>
  <PresentationFormat>寬螢幕</PresentationFormat>
  <Paragraphs>149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Cambria Math</vt:lpstr>
      <vt:lpstr>Office 佈景主題</vt:lpstr>
      <vt:lpstr>Optimal Binary Search Tree</vt:lpstr>
      <vt:lpstr>OUTLINE</vt:lpstr>
      <vt:lpstr>PowerPoint 簡報</vt:lpstr>
      <vt:lpstr>What is OBST ?</vt:lpstr>
      <vt:lpstr>What is OBST ?</vt:lpstr>
      <vt:lpstr>PowerPoint 簡報</vt:lpstr>
      <vt:lpstr>Build OBST in O(n^3)</vt:lpstr>
      <vt:lpstr>PowerPoint 簡報</vt:lpstr>
      <vt:lpstr>Knuth-Yao Quadrangle Inequality</vt:lpstr>
      <vt:lpstr>PowerPoint 簡報</vt:lpstr>
      <vt:lpstr>Speed up</vt:lpstr>
      <vt:lpstr>Speed up</vt:lpstr>
      <vt:lpstr>PowerPoint 簡報</vt:lpstr>
      <vt:lpstr>Proof (KY)</vt:lpstr>
      <vt:lpstr>Proof (KY)</vt:lpstr>
      <vt:lpstr>PowerPoint 簡報</vt:lpstr>
      <vt:lpstr>PowerPoint 簡報</vt:lpstr>
      <vt:lpstr>Proof (KY)</vt:lpstr>
      <vt:lpstr>PowerPoint 簡報</vt:lpstr>
      <vt:lpstr>Proof (KY)</vt:lpstr>
      <vt:lpstr>Proof (KY)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Binary Search Tree</dc:title>
  <dc:creator>halliday</dc:creator>
  <cp:lastModifiedBy>halliday</cp:lastModifiedBy>
  <cp:revision>24</cp:revision>
  <dcterms:created xsi:type="dcterms:W3CDTF">2014-06-03T09:33:25Z</dcterms:created>
  <dcterms:modified xsi:type="dcterms:W3CDTF">2014-06-03T13:02:21Z</dcterms:modified>
</cp:coreProperties>
</file>