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sldIdLst>
    <p:sldId id="256" r:id="rId2"/>
    <p:sldId id="257" r:id="rId3"/>
    <p:sldId id="258" r:id="rId4"/>
    <p:sldId id="260" r:id="rId5"/>
    <p:sldId id="293" r:id="rId6"/>
    <p:sldId id="259" r:id="rId7"/>
    <p:sldId id="294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95" r:id="rId20"/>
    <p:sldId id="296" r:id="rId21"/>
    <p:sldId id="272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altLang="zh-TW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5/31/2014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5/31/2014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altLang="zh-TW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altLang="zh-TW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altLang="zh-TW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5/31/2014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altLang="zh-TW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5/31/2014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altLang="zh-TW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altLang="zh-TW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5/31/2014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altLang="zh-TW" smtClean="0"/>
              <a:t>Click to edit Master text styles</a:t>
            </a:r>
          </a:p>
          <a:p>
            <a:pPr lvl="1" eaLnBrk="1" latinLnBrk="0" hangingPunct="1"/>
            <a:r>
              <a:rPr kumimoji="0" lang="en-US" altLang="zh-TW" smtClean="0"/>
              <a:t>Second level</a:t>
            </a:r>
          </a:p>
          <a:p>
            <a:pPr lvl="2" eaLnBrk="1" latinLnBrk="0" hangingPunct="1"/>
            <a:r>
              <a:rPr kumimoji="0" lang="en-US" altLang="zh-TW" smtClean="0"/>
              <a:t>Third level</a:t>
            </a:r>
          </a:p>
          <a:p>
            <a:pPr lvl="3" eaLnBrk="1" latinLnBrk="0" hangingPunct="1"/>
            <a:r>
              <a:rPr kumimoji="0" lang="en-US" altLang="zh-TW" smtClean="0"/>
              <a:t>Fourth level</a:t>
            </a:r>
          </a:p>
          <a:p>
            <a:pPr lvl="4" eaLnBrk="1" latinLnBrk="0" hangingPunct="1"/>
            <a:r>
              <a:rPr kumimoji="0" lang="en-US" altLang="zh-TW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5/31/2014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2057400"/>
            <a:ext cx="6172200" cy="2961162"/>
          </a:xfrm>
        </p:spPr>
        <p:txBody>
          <a:bodyPr>
            <a:normAutofit fontScale="90000"/>
          </a:bodyPr>
          <a:lstStyle/>
          <a:p>
            <a:r>
              <a:rPr lang="en-US" altLang="zh-TW" sz="4000" dirty="0" smtClean="0">
                <a:solidFill>
                  <a:schemeClr val="tx1"/>
                </a:solidFill>
              </a:rPr>
              <a:t>Find Strongly Connected </a:t>
            </a:r>
            <a:r>
              <a:rPr lang="en-US" altLang="zh-TW" sz="4000" dirty="0">
                <a:solidFill>
                  <a:schemeClr val="tx1"/>
                </a:solidFill>
              </a:rPr>
              <a:t>C</a:t>
            </a:r>
            <a:r>
              <a:rPr lang="en-US" altLang="zh-TW" sz="4000" dirty="0" smtClean="0">
                <a:solidFill>
                  <a:schemeClr val="tx1"/>
                </a:solidFill>
              </a:rPr>
              <a:t>omponents Using </a:t>
            </a:r>
            <a:r>
              <a:rPr lang="en-US" altLang="zh-TW" sz="4000" dirty="0" err="1">
                <a:solidFill>
                  <a:schemeClr val="tx1"/>
                </a:solidFill>
              </a:rPr>
              <a:t>K</a:t>
            </a:r>
            <a:r>
              <a:rPr lang="en-US" altLang="zh-TW" sz="4000" dirty="0" err="1" smtClean="0">
                <a:solidFill>
                  <a:schemeClr val="tx1"/>
                </a:solidFill>
              </a:rPr>
              <a:t>osaraju’s</a:t>
            </a:r>
            <a:r>
              <a:rPr lang="en-US" altLang="zh-TW" sz="4000" dirty="0" smtClean="0">
                <a:solidFill>
                  <a:schemeClr val="tx1"/>
                </a:solidFill>
              </a:rPr>
              <a:t> Algorithm And </a:t>
            </a:r>
            <a:r>
              <a:rPr lang="en-US" altLang="zh-TW" sz="4000" dirty="0" err="1">
                <a:solidFill>
                  <a:schemeClr val="tx1"/>
                </a:solidFill>
              </a:rPr>
              <a:t>T</a:t>
            </a:r>
            <a:r>
              <a:rPr lang="en-US" altLang="zh-TW" sz="4000" dirty="0" err="1" smtClean="0">
                <a:solidFill>
                  <a:schemeClr val="tx1"/>
                </a:solidFill>
              </a:rPr>
              <a:t>arjan’s</a:t>
            </a:r>
            <a:r>
              <a:rPr lang="en-US" altLang="zh-TW" sz="4000" dirty="0" smtClean="0">
                <a:solidFill>
                  <a:schemeClr val="tx1"/>
                </a:solidFill>
              </a:rPr>
              <a:t> Algorithm</a:t>
            </a:r>
            <a:endParaRPr lang="zh-TW" altLang="en-US" sz="40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0010129 </a:t>
            </a:r>
            <a:r>
              <a:rPr lang="zh-TW" altLang="en-US" dirty="0" smtClean="0"/>
              <a:t>李冠瑜</a:t>
            </a:r>
            <a:endParaRPr lang="en-US" altLang="zh-TW" dirty="0" smtClean="0"/>
          </a:p>
          <a:p>
            <a:r>
              <a:rPr lang="en-US" altLang="zh-TW" dirty="0" smtClean="0"/>
              <a:t>Department of Electronics Engineering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9277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/>
          <a:lstStyle/>
          <a:p>
            <a:r>
              <a:rPr lang="en-US" altLang="zh-TW" dirty="0" err="1"/>
              <a:t>Kosaraju’s</a:t>
            </a:r>
            <a:r>
              <a:rPr lang="en-US" altLang="zh-TW" dirty="0"/>
              <a:t> Algorithm 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7467600" cy="5330952"/>
          </a:xfrm>
        </p:spPr>
        <p:txBody>
          <a:bodyPr/>
          <a:lstStyle/>
          <a:p>
            <a:r>
              <a:rPr lang="en-US" altLang="zh-TW" dirty="0" smtClean="0"/>
              <a:t>Compute G</a:t>
            </a:r>
            <a:r>
              <a:rPr lang="en-US" altLang="zh-TW" baseline="30000" dirty="0" smtClean="0"/>
              <a:t>T</a:t>
            </a:r>
            <a:r>
              <a:rPr lang="en-US" altLang="zh-TW" dirty="0" smtClean="0"/>
              <a:t>.</a:t>
            </a:r>
          </a:p>
        </p:txBody>
      </p:sp>
      <p:sp>
        <p:nvSpPr>
          <p:cNvPr id="4" name="Oval 3"/>
          <p:cNvSpPr/>
          <p:nvPr/>
        </p:nvSpPr>
        <p:spPr>
          <a:xfrm>
            <a:off x="762000" y="2590800"/>
            <a:ext cx="11430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13/14</a:t>
            </a:r>
            <a:endParaRPr lang="zh-TW" altLang="en-US" dirty="0"/>
          </a:p>
        </p:txBody>
      </p:sp>
      <p:sp>
        <p:nvSpPr>
          <p:cNvPr id="5" name="Oval 4"/>
          <p:cNvSpPr/>
          <p:nvPr/>
        </p:nvSpPr>
        <p:spPr>
          <a:xfrm>
            <a:off x="7315200" y="2590800"/>
            <a:ext cx="990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8/9</a:t>
            </a:r>
            <a:endParaRPr lang="zh-TW" altLang="en-US" dirty="0"/>
          </a:p>
        </p:txBody>
      </p:sp>
      <p:sp>
        <p:nvSpPr>
          <p:cNvPr id="6" name="Oval 5"/>
          <p:cNvSpPr/>
          <p:nvPr/>
        </p:nvSpPr>
        <p:spPr>
          <a:xfrm>
            <a:off x="2971800" y="2590800"/>
            <a:ext cx="11430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11/16</a:t>
            </a:r>
            <a:endParaRPr lang="zh-TW" altLang="en-US" dirty="0"/>
          </a:p>
        </p:txBody>
      </p:sp>
      <p:sp>
        <p:nvSpPr>
          <p:cNvPr id="7" name="Oval 6"/>
          <p:cNvSpPr/>
          <p:nvPr/>
        </p:nvSpPr>
        <p:spPr>
          <a:xfrm>
            <a:off x="5181600" y="2590800"/>
            <a:ext cx="990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1/10</a:t>
            </a:r>
            <a:endParaRPr lang="zh-TW" altLang="en-US" dirty="0"/>
          </a:p>
        </p:txBody>
      </p:sp>
      <p:sp>
        <p:nvSpPr>
          <p:cNvPr id="8" name="Oval 7"/>
          <p:cNvSpPr/>
          <p:nvPr/>
        </p:nvSpPr>
        <p:spPr>
          <a:xfrm>
            <a:off x="762000" y="4800600"/>
            <a:ext cx="11430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12/15</a:t>
            </a:r>
            <a:endParaRPr lang="zh-TW" altLang="en-US" dirty="0"/>
          </a:p>
        </p:txBody>
      </p:sp>
      <p:sp>
        <p:nvSpPr>
          <p:cNvPr id="9" name="Oval 8"/>
          <p:cNvSpPr/>
          <p:nvPr/>
        </p:nvSpPr>
        <p:spPr>
          <a:xfrm>
            <a:off x="3086100" y="4805966"/>
            <a:ext cx="990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3/4</a:t>
            </a:r>
            <a:endParaRPr lang="zh-TW" altLang="en-US" dirty="0"/>
          </a:p>
        </p:txBody>
      </p:sp>
      <p:sp>
        <p:nvSpPr>
          <p:cNvPr id="10" name="Oval 9"/>
          <p:cNvSpPr/>
          <p:nvPr/>
        </p:nvSpPr>
        <p:spPr>
          <a:xfrm>
            <a:off x="5216236" y="4800600"/>
            <a:ext cx="990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2/7</a:t>
            </a:r>
            <a:endParaRPr lang="zh-TW" altLang="en-US" dirty="0"/>
          </a:p>
        </p:txBody>
      </p:sp>
      <p:sp>
        <p:nvSpPr>
          <p:cNvPr id="11" name="Oval 10"/>
          <p:cNvSpPr/>
          <p:nvPr/>
        </p:nvSpPr>
        <p:spPr>
          <a:xfrm>
            <a:off x="7315200" y="4800600"/>
            <a:ext cx="990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5/6</a:t>
            </a:r>
            <a:endParaRPr lang="zh-TW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157811" y="215912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367611" y="215912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B</a:t>
            </a:r>
            <a:endParaRPr lang="zh-TW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501211" y="215912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</a:t>
            </a:r>
            <a:endParaRPr lang="zh-TW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157811" y="556260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E</a:t>
            </a:r>
            <a:endParaRPr lang="zh-TW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367611" y="556260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</a:t>
            </a:r>
            <a:endParaRPr lang="zh-TW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634811" y="2159123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</a:t>
            </a:r>
            <a:endParaRPr lang="zh-TW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634811" y="55626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H</a:t>
            </a:r>
            <a:endParaRPr lang="zh-TW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501211" y="556260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G</a:t>
            </a:r>
            <a:endParaRPr lang="zh-TW" altLang="en-US" dirty="0"/>
          </a:p>
        </p:txBody>
      </p:sp>
      <p:cxnSp>
        <p:nvCxnSpPr>
          <p:cNvPr id="21" name="Straight Arrow Connector 20"/>
          <p:cNvCxnSpPr>
            <a:stCxn id="6" idx="2"/>
            <a:endCxn id="4" idx="6"/>
          </p:cNvCxnSpPr>
          <p:nvPr/>
        </p:nvCxnSpPr>
        <p:spPr>
          <a:xfrm flipH="1">
            <a:off x="1905000" y="2895600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2"/>
            <a:endCxn id="6" idx="6"/>
          </p:cNvCxnSpPr>
          <p:nvPr/>
        </p:nvCxnSpPr>
        <p:spPr>
          <a:xfrm flipH="1">
            <a:off x="4114800" y="2895600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5" idx="2"/>
            <a:endCxn id="7" idx="6"/>
          </p:cNvCxnSpPr>
          <p:nvPr/>
        </p:nvCxnSpPr>
        <p:spPr>
          <a:xfrm flipH="1">
            <a:off x="6172200" y="2895600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206836" y="3048000"/>
            <a:ext cx="110836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7"/>
            <a:endCxn id="6" idx="3"/>
          </p:cNvCxnSpPr>
          <p:nvPr/>
        </p:nvCxnSpPr>
        <p:spPr>
          <a:xfrm flipV="1">
            <a:off x="1737612" y="3111126"/>
            <a:ext cx="1401576" cy="17787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4" idx="4"/>
            <a:endCxn id="8" idx="0"/>
          </p:cNvCxnSpPr>
          <p:nvPr/>
        </p:nvCxnSpPr>
        <p:spPr>
          <a:xfrm>
            <a:off x="1333500" y="3200400"/>
            <a:ext cx="0" cy="1600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9" idx="2"/>
            <a:endCxn id="8" idx="6"/>
          </p:cNvCxnSpPr>
          <p:nvPr/>
        </p:nvCxnSpPr>
        <p:spPr>
          <a:xfrm flipH="1" flipV="1">
            <a:off x="1905000" y="5105400"/>
            <a:ext cx="1181100" cy="536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9" idx="0"/>
            <a:endCxn id="6" idx="4"/>
          </p:cNvCxnSpPr>
          <p:nvPr/>
        </p:nvCxnSpPr>
        <p:spPr>
          <a:xfrm flipH="1" flipV="1">
            <a:off x="3543300" y="3200400"/>
            <a:ext cx="38100" cy="160556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0" idx="0"/>
            <a:endCxn id="7" idx="4"/>
          </p:cNvCxnSpPr>
          <p:nvPr/>
        </p:nvCxnSpPr>
        <p:spPr>
          <a:xfrm flipH="1" flipV="1">
            <a:off x="5676900" y="3200400"/>
            <a:ext cx="34636" cy="1600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0" idx="2"/>
            <a:endCxn id="9" idx="6"/>
          </p:cNvCxnSpPr>
          <p:nvPr/>
        </p:nvCxnSpPr>
        <p:spPr>
          <a:xfrm flipH="1">
            <a:off x="4076700" y="5105400"/>
            <a:ext cx="1139536" cy="536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4076700" y="5257800"/>
            <a:ext cx="113953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1" idx="2"/>
            <a:endCxn id="10" idx="6"/>
          </p:cNvCxnSpPr>
          <p:nvPr/>
        </p:nvCxnSpPr>
        <p:spPr>
          <a:xfrm flipH="1">
            <a:off x="6206836" y="5105400"/>
            <a:ext cx="110836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1" idx="0"/>
            <a:endCxn id="5" idx="4"/>
          </p:cNvCxnSpPr>
          <p:nvPr/>
        </p:nvCxnSpPr>
        <p:spPr>
          <a:xfrm flipV="1">
            <a:off x="7810500" y="3200400"/>
            <a:ext cx="0" cy="1600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7" name="Curved Connector 56"/>
          <p:cNvCxnSpPr>
            <a:stCxn id="11" idx="4"/>
            <a:endCxn id="11" idx="6"/>
          </p:cNvCxnSpPr>
          <p:nvPr/>
        </p:nvCxnSpPr>
        <p:spPr>
          <a:xfrm rot="5400000" flipH="1" flipV="1">
            <a:off x="7905750" y="5010150"/>
            <a:ext cx="304800" cy="495300"/>
          </a:xfrm>
          <a:prstGeom prst="curvedConnector4">
            <a:avLst>
              <a:gd name="adj1" fmla="val -75000"/>
              <a:gd name="adj2" fmla="val 146154"/>
            </a:avLst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618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/>
          <a:lstStyle/>
          <a:p>
            <a:r>
              <a:rPr lang="en-US" altLang="zh-TW" dirty="0" err="1"/>
              <a:t>Kosaraju’s</a:t>
            </a:r>
            <a:r>
              <a:rPr lang="en-US" altLang="zh-TW" dirty="0"/>
              <a:t> Algorithm 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7467600" cy="5330952"/>
          </a:xfrm>
        </p:spPr>
        <p:txBody>
          <a:bodyPr/>
          <a:lstStyle/>
          <a:p>
            <a:r>
              <a:rPr lang="en-US" altLang="zh-TW" dirty="0" smtClean="0"/>
              <a:t>Run DFS(G</a:t>
            </a:r>
            <a:r>
              <a:rPr lang="en-US" altLang="zh-TW" baseline="30000" dirty="0" smtClean="0"/>
              <a:t>T</a:t>
            </a:r>
            <a:r>
              <a:rPr lang="en-US" altLang="zh-TW" dirty="0" smtClean="0"/>
              <a:t>).</a:t>
            </a:r>
          </a:p>
          <a:p>
            <a:r>
              <a:rPr lang="en-US" altLang="zh-TW" dirty="0" smtClean="0"/>
              <a:t>Start from B</a:t>
            </a:r>
          </a:p>
        </p:txBody>
      </p:sp>
      <p:sp>
        <p:nvSpPr>
          <p:cNvPr id="4" name="Oval 3"/>
          <p:cNvSpPr/>
          <p:nvPr/>
        </p:nvSpPr>
        <p:spPr>
          <a:xfrm>
            <a:off x="762000" y="2590800"/>
            <a:ext cx="11430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13/14</a:t>
            </a:r>
            <a:endParaRPr lang="zh-TW" altLang="en-US" dirty="0"/>
          </a:p>
        </p:txBody>
      </p:sp>
      <p:sp>
        <p:nvSpPr>
          <p:cNvPr id="5" name="Oval 4"/>
          <p:cNvSpPr/>
          <p:nvPr/>
        </p:nvSpPr>
        <p:spPr>
          <a:xfrm>
            <a:off x="7315200" y="2590800"/>
            <a:ext cx="990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8/9</a:t>
            </a:r>
            <a:endParaRPr lang="zh-TW" altLang="en-US" dirty="0"/>
          </a:p>
        </p:txBody>
      </p:sp>
      <p:sp>
        <p:nvSpPr>
          <p:cNvPr id="6" name="Oval 5"/>
          <p:cNvSpPr/>
          <p:nvPr/>
        </p:nvSpPr>
        <p:spPr>
          <a:xfrm>
            <a:off x="2971800" y="2590800"/>
            <a:ext cx="1143000" cy="6096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11/16</a:t>
            </a:r>
            <a:endParaRPr lang="zh-TW" altLang="en-US" dirty="0"/>
          </a:p>
        </p:txBody>
      </p:sp>
      <p:sp>
        <p:nvSpPr>
          <p:cNvPr id="7" name="Oval 6"/>
          <p:cNvSpPr/>
          <p:nvPr/>
        </p:nvSpPr>
        <p:spPr>
          <a:xfrm>
            <a:off x="5181600" y="2590800"/>
            <a:ext cx="990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1/10</a:t>
            </a:r>
            <a:endParaRPr lang="zh-TW" altLang="en-US" dirty="0"/>
          </a:p>
        </p:txBody>
      </p:sp>
      <p:sp>
        <p:nvSpPr>
          <p:cNvPr id="8" name="Oval 7"/>
          <p:cNvSpPr/>
          <p:nvPr/>
        </p:nvSpPr>
        <p:spPr>
          <a:xfrm>
            <a:off x="762000" y="4800600"/>
            <a:ext cx="11430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12/15</a:t>
            </a:r>
            <a:endParaRPr lang="zh-TW" altLang="en-US" dirty="0"/>
          </a:p>
        </p:txBody>
      </p:sp>
      <p:sp>
        <p:nvSpPr>
          <p:cNvPr id="9" name="Oval 8"/>
          <p:cNvSpPr/>
          <p:nvPr/>
        </p:nvSpPr>
        <p:spPr>
          <a:xfrm>
            <a:off x="3086100" y="4805966"/>
            <a:ext cx="990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3/4</a:t>
            </a:r>
            <a:endParaRPr lang="zh-TW" altLang="en-US" dirty="0"/>
          </a:p>
        </p:txBody>
      </p:sp>
      <p:sp>
        <p:nvSpPr>
          <p:cNvPr id="10" name="Oval 9"/>
          <p:cNvSpPr/>
          <p:nvPr/>
        </p:nvSpPr>
        <p:spPr>
          <a:xfrm>
            <a:off x="5216236" y="4800600"/>
            <a:ext cx="990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2/7</a:t>
            </a:r>
            <a:endParaRPr lang="zh-TW" altLang="en-US" dirty="0"/>
          </a:p>
        </p:txBody>
      </p:sp>
      <p:sp>
        <p:nvSpPr>
          <p:cNvPr id="11" name="Oval 10"/>
          <p:cNvSpPr/>
          <p:nvPr/>
        </p:nvSpPr>
        <p:spPr>
          <a:xfrm>
            <a:off x="7315200" y="4800600"/>
            <a:ext cx="990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5/6</a:t>
            </a:r>
            <a:endParaRPr lang="zh-TW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157811" y="215912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367611" y="215912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B</a:t>
            </a:r>
            <a:endParaRPr lang="zh-TW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501211" y="215912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</a:t>
            </a:r>
            <a:endParaRPr lang="zh-TW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157811" y="556260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E</a:t>
            </a:r>
            <a:endParaRPr lang="zh-TW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367611" y="556260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</a:t>
            </a:r>
            <a:endParaRPr lang="zh-TW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634811" y="2159123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</a:t>
            </a:r>
            <a:endParaRPr lang="zh-TW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634811" y="55626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H</a:t>
            </a:r>
            <a:endParaRPr lang="zh-TW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501211" y="556260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G</a:t>
            </a:r>
            <a:endParaRPr lang="zh-TW" altLang="en-US" dirty="0"/>
          </a:p>
        </p:txBody>
      </p:sp>
      <p:cxnSp>
        <p:nvCxnSpPr>
          <p:cNvPr id="21" name="Straight Arrow Connector 20"/>
          <p:cNvCxnSpPr>
            <a:stCxn id="6" idx="2"/>
            <a:endCxn id="4" idx="6"/>
          </p:cNvCxnSpPr>
          <p:nvPr/>
        </p:nvCxnSpPr>
        <p:spPr>
          <a:xfrm flipH="1">
            <a:off x="1905000" y="2895600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2"/>
            <a:endCxn id="6" idx="6"/>
          </p:cNvCxnSpPr>
          <p:nvPr/>
        </p:nvCxnSpPr>
        <p:spPr>
          <a:xfrm flipH="1">
            <a:off x="4114800" y="2895600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5" idx="2"/>
            <a:endCxn id="7" idx="6"/>
          </p:cNvCxnSpPr>
          <p:nvPr/>
        </p:nvCxnSpPr>
        <p:spPr>
          <a:xfrm flipH="1">
            <a:off x="6172200" y="2895600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206836" y="3048000"/>
            <a:ext cx="110836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7"/>
            <a:endCxn id="6" idx="3"/>
          </p:cNvCxnSpPr>
          <p:nvPr/>
        </p:nvCxnSpPr>
        <p:spPr>
          <a:xfrm flipV="1">
            <a:off x="1737612" y="3111126"/>
            <a:ext cx="1401576" cy="17787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4" idx="4"/>
            <a:endCxn id="8" idx="0"/>
          </p:cNvCxnSpPr>
          <p:nvPr/>
        </p:nvCxnSpPr>
        <p:spPr>
          <a:xfrm>
            <a:off x="1333500" y="3200400"/>
            <a:ext cx="0" cy="1600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9" idx="2"/>
            <a:endCxn id="8" idx="6"/>
          </p:cNvCxnSpPr>
          <p:nvPr/>
        </p:nvCxnSpPr>
        <p:spPr>
          <a:xfrm flipH="1" flipV="1">
            <a:off x="1905000" y="5105400"/>
            <a:ext cx="1181100" cy="536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9" idx="0"/>
            <a:endCxn id="6" idx="4"/>
          </p:cNvCxnSpPr>
          <p:nvPr/>
        </p:nvCxnSpPr>
        <p:spPr>
          <a:xfrm flipH="1" flipV="1">
            <a:off x="3543300" y="3200400"/>
            <a:ext cx="38100" cy="160556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0" idx="0"/>
            <a:endCxn id="7" idx="4"/>
          </p:cNvCxnSpPr>
          <p:nvPr/>
        </p:nvCxnSpPr>
        <p:spPr>
          <a:xfrm flipH="1" flipV="1">
            <a:off x="5676900" y="3200400"/>
            <a:ext cx="34636" cy="1600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0" idx="2"/>
            <a:endCxn id="9" idx="6"/>
          </p:cNvCxnSpPr>
          <p:nvPr/>
        </p:nvCxnSpPr>
        <p:spPr>
          <a:xfrm flipH="1">
            <a:off x="4076700" y="5105400"/>
            <a:ext cx="1139536" cy="536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4076700" y="5257800"/>
            <a:ext cx="113953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1" idx="2"/>
            <a:endCxn id="10" idx="6"/>
          </p:cNvCxnSpPr>
          <p:nvPr/>
        </p:nvCxnSpPr>
        <p:spPr>
          <a:xfrm flipH="1">
            <a:off x="6206836" y="5105400"/>
            <a:ext cx="110836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1" idx="0"/>
            <a:endCxn id="5" idx="4"/>
          </p:cNvCxnSpPr>
          <p:nvPr/>
        </p:nvCxnSpPr>
        <p:spPr>
          <a:xfrm flipV="1">
            <a:off x="7810500" y="3200400"/>
            <a:ext cx="0" cy="1600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7" name="Curved Connector 56"/>
          <p:cNvCxnSpPr>
            <a:stCxn id="11" idx="4"/>
            <a:endCxn id="11" idx="6"/>
          </p:cNvCxnSpPr>
          <p:nvPr/>
        </p:nvCxnSpPr>
        <p:spPr>
          <a:xfrm rot="5400000" flipH="1" flipV="1">
            <a:off x="7905750" y="5010150"/>
            <a:ext cx="304800" cy="495300"/>
          </a:xfrm>
          <a:prstGeom prst="curvedConnector4">
            <a:avLst>
              <a:gd name="adj1" fmla="val -75000"/>
              <a:gd name="adj2" fmla="val 146154"/>
            </a:avLst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442078" y="1099341"/>
            <a:ext cx="2653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Present SCC set: {B}</a:t>
            </a:r>
            <a:endParaRPr lang="zh-TW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442078" y="1491824"/>
            <a:ext cx="2958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Present SCC list: NULL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3861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/>
          <a:lstStyle/>
          <a:p>
            <a:r>
              <a:rPr lang="en-US" altLang="zh-TW" dirty="0" err="1"/>
              <a:t>Kosaraju’s</a:t>
            </a:r>
            <a:r>
              <a:rPr lang="en-US" altLang="zh-TW" dirty="0"/>
              <a:t> Algorithm 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7467600" cy="5330952"/>
          </a:xfrm>
        </p:spPr>
        <p:txBody>
          <a:bodyPr/>
          <a:lstStyle/>
          <a:p>
            <a:r>
              <a:rPr lang="en-US" altLang="zh-TW" dirty="0" smtClean="0"/>
              <a:t>Run DFS(G</a:t>
            </a:r>
            <a:r>
              <a:rPr lang="en-US" altLang="zh-TW" baseline="30000" dirty="0" smtClean="0"/>
              <a:t>T</a:t>
            </a:r>
            <a:r>
              <a:rPr lang="en-US" altLang="zh-TW" dirty="0" smtClean="0"/>
              <a:t>).</a:t>
            </a:r>
          </a:p>
        </p:txBody>
      </p:sp>
      <p:sp>
        <p:nvSpPr>
          <p:cNvPr id="4" name="Oval 3"/>
          <p:cNvSpPr/>
          <p:nvPr/>
        </p:nvSpPr>
        <p:spPr>
          <a:xfrm>
            <a:off x="762000" y="2590800"/>
            <a:ext cx="1143000" cy="6096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13/14</a:t>
            </a:r>
            <a:endParaRPr lang="zh-TW" altLang="en-US" dirty="0"/>
          </a:p>
        </p:txBody>
      </p:sp>
      <p:sp>
        <p:nvSpPr>
          <p:cNvPr id="5" name="Oval 4"/>
          <p:cNvSpPr/>
          <p:nvPr/>
        </p:nvSpPr>
        <p:spPr>
          <a:xfrm>
            <a:off x="7315200" y="2590800"/>
            <a:ext cx="990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8/9</a:t>
            </a:r>
            <a:endParaRPr lang="zh-TW" altLang="en-US" dirty="0"/>
          </a:p>
        </p:txBody>
      </p:sp>
      <p:sp>
        <p:nvSpPr>
          <p:cNvPr id="6" name="Oval 5"/>
          <p:cNvSpPr/>
          <p:nvPr/>
        </p:nvSpPr>
        <p:spPr>
          <a:xfrm>
            <a:off x="2971800" y="2590800"/>
            <a:ext cx="1143000" cy="6096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11/16</a:t>
            </a:r>
            <a:endParaRPr lang="zh-TW" altLang="en-US" dirty="0"/>
          </a:p>
        </p:txBody>
      </p:sp>
      <p:sp>
        <p:nvSpPr>
          <p:cNvPr id="7" name="Oval 6"/>
          <p:cNvSpPr/>
          <p:nvPr/>
        </p:nvSpPr>
        <p:spPr>
          <a:xfrm>
            <a:off x="5181600" y="2590800"/>
            <a:ext cx="990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1/10</a:t>
            </a:r>
            <a:endParaRPr lang="zh-TW" altLang="en-US" dirty="0"/>
          </a:p>
        </p:txBody>
      </p:sp>
      <p:sp>
        <p:nvSpPr>
          <p:cNvPr id="8" name="Oval 7"/>
          <p:cNvSpPr/>
          <p:nvPr/>
        </p:nvSpPr>
        <p:spPr>
          <a:xfrm>
            <a:off x="762000" y="4800600"/>
            <a:ext cx="11430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12/15</a:t>
            </a:r>
            <a:endParaRPr lang="zh-TW" altLang="en-US" dirty="0"/>
          </a:p>
        </p:txBody>
      </p:sp>
      <p:sp>
        <p:nvSpPr>
          <p:cNvPr id="9" name="Oval 8"/>
          <p:cNvSpPr/>
          <p:nvPr/>
        </p:nvSpPr>
        <p:spPr>
          <a:xfrm>
            <a:off x="3086100" y="4805966"/>
            <a:ext cx="990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3/4</a:t>
            </a:r>
            <a:endParaRPr lang="zh-TW" altLang="en-US" dirty="0"/>
          </a:p>
        </p:txBody>
      </p:sp>
      <p:sp>
        <p:nvSpPr>
          <p:cNvPr id="10" name="Oval 9"/>
          <p:cNvSpPr/>
          <p:nvPr/>
        </p:nvSpPr>
        <p:spPr>
          <a:xfrm>
            <a:off x="5216236" y="4800600"/>
            <a:ext cx="990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2/7</a:t>
            </a:r>
            <a:endParaRPr lang="zh-TW" altLang="en-US" dirty="0"/>
          </a:p>
        </p:txBody>
      </p:sp>
      <p:sp>
        <p:nvSpPr>
          <p:cNvPr id="11" name="Oval 10"/>
          <p:cNvSpPr/>
          <p:nvPr/>
        </p:nvSpPr>
        <p:spPr>
          <a:xfrm>
            <a:off x="7315200" y="4800600"/>
            <a:ext cx="990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5/6</a:t>
            </a:r>
            <a:endParaRPr lang="zh-TW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157811" y="215912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367611" y="215912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B</a:t>
            </a:r>
            <a:endParaRPr lang="zh-TW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501211" y="215912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</a:t>
            </a:r>
            <a:endParaRPr lang="zh-TW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157811" y="556260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E</a:t>
            </a:r>
            <a:endParaRPr lang="zh-TW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367611" y="556260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</a:t>
            </a:r>
            <a:endParaRPr lang="zh-TW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634811" y="2159123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</a:t>
            </a:r>
            <a:endParaRPr lang="zh-TW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634811" y="55626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H</a:t>
            </a:r>
            <a:endParaRPr lang="zh-TW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501211" y="556260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G</a:t>
            </a:r>
            <a:endParaRPr lang="zh-TW" altLang="en-US" dirty="0"/>
          </a:p>
        </p:txBody>
      </p:sp>
      <p:cxnSp>
        <p:nvCxnSpPr>
          <p:cNvPr id="21" name="Straight Arrow Connector 20"/>
          <p:cNvCxnSpPr>
            <a:stCxn id="6" idx="2"/>
            <a:endCxn id="4" idx="6"/>
          </p:cNvCxnSpPr>
          <p:nvPr/>
        </p:nvCxnSpPr>
        <p:spPr>
          <a:xfrm flipH="1">
            <a:off x="1905000" y="2895600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2"/>
            <a:endCxn id="6" idx="6"/>
          </p:cNvCxnSpPr>
          <p:nvPr/>
        </p:nvCxnSpPr>
        <p:spPr>
          <a:xfrm flipH="1">
            <a:off x="4114800" y="2895600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5" idx="2"/>
            <a:endCxn id="7" idx="6"/>
          </p:cNvCxnSpPr>
          <p:nvPr/>
        </p:nvCxnSpPr>
        <p:spPr>
          <a:xfrm flipH="1">
            <a:off x="6172200" y="2895600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206836" y="3048000"/>
            <a:ext cx="110836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7"/>
            <a:endCxn id="6" idx="3"/>
          </p:cNvCxnSpPr>
          <p:nvPr/>
        </p:nvCxnSpPr>
        <p:spPr>
          <a:xfrm flipV="1">
            <a:off x="1737612" y="3111126"/>
            <a:ext cx="1401576" cy="17787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4" idx="4"/>
            <a:endCxn id="8" idx="0"/>
          </p:cNvCxnSpPr>
          <p:nvPr/>
        </p:nvCxnSpPr>
        <p:spPr>
          <a:xfrm>
            <a:off x="1333500" y="3200400"/>
            <a:ext cx="0" cy="1600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9" idx="2"/>
            <a:endCxn id="8" idx="6"/>
          </p:cNvCxnSpPr>
          <p:nvPr/>
        </p:nvCxnSpPr>
        <p:spPr>
          <a:xfrm flipH="1" flipV="1">
            <a:off x="1905000" y="5105400"/>
            <a:ext cx="1181100" cy="536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9" idx="0"/>
            <a:endCxn id="6" idx="4"/>
          </p:cNvCxnSpPr>
          <p:nvPr/>
        </p:nvCxnSpPr>
        <p:spPr>
          <a:xfrm flipH="1" flipV="1">
            <a:off x="3543300" y="3200400"/>
            <a:ext cx="38100" cy="160556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0" idx="0"/>
            <a:endCxn id="7" idx="4"/>
          </p:cNvCxnSpPr>
          <p:nvPr/>
        </p:nvCxnSpPr>
        <p:spPr>
          <a:xfrm flipH="1" flipV="1">
            <a:off x="5676900" y="3200400"/>
            <a:ext cx="34636" cy="1600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0" idx="2"/>
            <a:endCxn id="9" idx="6"/>
          </p:cNvCxnSpPr>
          <p:nvPr/>
        </p:nvCxnSpPr>
        <p:spPr>
          <a:xfrm flipH="1">
            <a:off x="4076700" y="5105400"/>
            <a:ext cx="1139536" cy="536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4076700" y="5257800"/>
            <a:ext cx="113953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1" idx="2"/>
            <a:endCxn id="10" idx="6"/>
          </p:cNvCxnSpPr>
          <p:nvPr/>
        </p:nvCxnSpPr>
        <p:spPr>
          <a:xfrm flipH="1">
            <a:off x="6206836" y="5105400"/>
            <a:ext cx="110836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1" idx="0"/>
            <a:endCxn id="5" idx="4"/>
          </p:cNvCxnSpPr>
          <p:nvPr/>
        </p:nvCxnSpPr>
        <p:spPr>
          <a:xfrm flipV="1">
            <a:off x="7810500" y="3200400"/>
            <a:ext cx="0" cy="1600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7" name="Curved Connector 56"/>
          <p:cNvCxnSpPr>
            <a:stCxn id="11" idx="4"/>
            <a:endCxn id="11" idx="6"/>
          </p:cNvCxnSpPr>
          <p:nvPr/>
        </p:nvCxnSpPr>
        <p:spPr>
          <a:xfrm rot="5400000" flipH="1" flipV="1">
            <a:off x="7905750" y="5010150"/>
            <a:ext cx="304800" cy="495300"/>
          </a:xfrm>
          <a:prstGeom prst="curvedConnector4">
            <a:avLst>
              <a:gd name="adj1" fmla="val -75000"/>
              <a:gd name="adj2" fmla="val 146154"/>
            </a:avLst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442078" y="1099341"/>
            <a:ext cx="2653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Present SCC set: {B, A}</a:t>
            </a:r>
            <a:endParaRPr lang="zh-TW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442078" y="1491824"/>
            <a:ext cx="2958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Present SCC list: NULL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9762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/>
          <a:lstStyle/>
          <a:p>
            <a:r>
              <a:rPr lang="en-US" altLang="zh-TW" dirty="0" err="1"/>
              <a:t>Kosaraju’s</a:t>
            </a:r>
            <a:r>
              <a:rPr lang="en-US" altLang="zh-TW" dirty="0"/>
              <a:t> Algorithm 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7467600" cy="5330952"/>
          </a:xfrm>
        </p:spPr>
        <p:txBody>
          <a:bodyPr/>
          <a:lstStyle/>
          <a:p>
            <a:r>
              <a:rPr lang="en-US" altLang="zh-TW" dirty="0" smtClean="0"/>
              <a:t>Run DFS(G</a:t>
            </a:r>
            <a:r>
              <a:rPr lang="en-US" altLang="zh-TW" baseline="30000" dirty="0" smtClean="0"/>
              <a:t>T</a:t>
            </a:r>
            <a:r>
              <a:rPr lang="en-US" altLang="zh-TW" dirty="0" smtClean="0"/>
              <a:t>).</a:t>
            </a:r>
          </a:p>
        </p:txBody>
      </p:sp>
      <p:sp>
        <p:nvSpPr>
          <p:cNvPr id="4" name="Oval 3"/>
          <p:cNvSpPr/>
          <p:nvPr/>
        </p:nvSpPr>
        <p:spPr>
          <a:xfrm>
            <a:off x="762000" y="2590800"/>
            <a:ext cx="1143000" cy="6096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13/14</a:t>
            </a:r>
            <a:endParaRPr lang="zh-TW" altLang="en-US" dirty="0"/>
          </a:p>
        </p:txBody>
      </p:sp>
      <p:sp>
        <p:nvSpPr>
          <p:cNvPr id="5" name="Oval 4"/>
          <p:cNvSpPr/>
          <p:nvPr/>
        </p:nvSpPr>
        <p:spPr>
          <a:xfrm>
            <a:off x="7315200" y="2590800"/>
            <a:ext cx="990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8/9</a:t>
            </a:r>
            <a:endParaRPr lang="zh-TW" altLang="en-US" dirty="0"/>
          </a:p>
        </p:txBody>
      </p:sp>
      <p:sp>
        <p:nvSpPr>
          <p:cNvPr id="6" name="Oval 5"/>
          <p:cNvSpPr/>
          <p:nvPr/>
        </p:nvSpPr>
        <p:spPr>
          <a:xfrm>
            <a:off x="2971800" y="2590800"/>
            <a:ext cx="1143000" cy="6096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11/16</a:t>
            </a:r>
            <a:endParaRPr lang="zh-TW" altLang="en-US" dirty="0"/>
          </a:p>
        </p:txBody>
      </p:sp>
      <p:sp>
        <p:nvSpPr>
          <p:cNvPr id="7" name="Oval 6"/>
          <p:cNvSpPr/>
          <p:nvPr/>
        </p:nvSpPr>
        <p:spPr>
          <a:xfrm>
            <a:off x="5181600" y="2590800"/>
            <a:ext cx="990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1/10</a:t>
            </a:r>
            <a:endParaRPr lang="zh-TW" altLang="en-US" dirty="0"/>
          </a:p>
        </p:txBody>
      </p:sp>
      <p:sp>
        <p:nvSpPr>
          <p:cNvPr id="8" name="Oval 7"/>
          <p:cNvSpPr/>
          <p:nvPr/>
        </p:nvSpPr>
        <p:spPr>
          <a:xfrm>
            <a:off x="762000" y="4800600"/>
            <a:ext cx="1143000" cy="6096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12/15</a:t>
            </a:r>
            <a:endParaRPr lang="zh-TW" altLang="en-US" dirty="0"/>
          </a:p>
        </p:txBody>
      </p:sp>
      <p:sp>
        <p:nvSpPr>
          <p:cNvPr id="9" name="Oval 8"/>
          <p:cNvSpPr/>
          <p:nvPr/>
        </p:nvSpPr>
        <p:spPr>
          <a:xfrm>
            <a:off x="3086100" y="4805966"/>
            <a:ext cx="990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3/4</a:t>
            </a:r>
            <a:endParaRPr lang="zh-TW" altLang="en-US" dirty="0"/>
          </a:p>
        </p:txBody>
      </p:sp>
      <p:sp>
        <p:nvSpPr>
          <p:cNvPr id="10" name="Oval 9"/>
          <p:cNvSpPr/>
          <p:nvPr/>
        </p:nvSpPr>
        <p:spPr>
          <a:xfrm>
            <a:off x="5216236" y="4800600"/>
            <a:ext cx="990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2/7</a:t>
            </a:r>
            <a:endParaRPr lang="zh-TW" altLang="en-US" dirty="0"/>
          </a:p>
        </p:txBody>
      </p:sp>
      <p:sp>
        <p:nvSpPr>
          <p:cNvPr id="11" name="Oval 10"/>
          <p:cNvSpPr/>
          <p:nvPr/>
        </p:nvSpPr>
        <p:spPr>
          <a:xfrm>
            <a:off x="7315200" y="4800600"/>
            <a:ext cx="990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5/6</a:t>
            </a:r>
            <a:endParaRPr lang="zh-TW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157811" y="215912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367611" y="215912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B</a:t>
            </a:r>
            <a:endParaRPr lang="zh-TW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501211" y="215912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</a:t>
            </a:r>
            <a:endParaRPr lang="zh-TW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157811" y="556260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E</a:t>
            </a:r>
            <a:endParaRPr lang="zh-TW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367611" y="556260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</a:t>
            </a:r>
            <a:endParaRPr lang="zh-TW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634811" y="2159123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</a:t>
            </a:r>
            <a:endParaRPr lang="zh-TW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634811" y="55626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H</a:t>
            </a:r>
            <a:endParaRPr lang="zh-TW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501211" y="556260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G</a:t>
            </a:r>
            <a:endParaRPr lang="zh-TW" altLang="en-US" dirty="0"/>
          </a:p>
        </p:txBody>
      </p:sp>
      <p:cxnSp>
        <p:nvCxnSpPr>
          <p:cNvPr id="21" name="Straight Arrow Connector 20"/>
          <p:cNvCxnSpPr>
            <a:stCxn id="6" idx="2"/>
            <a:endCxn id="4" idx="6"/>
          </p:cNvCxnSpPr>
          <p:nvPr/>
        </p:nvCxnSpPr>
        <p:spPr>
          <a:xfrm flipH="1">
            <a:off x="1905000" y="2895600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2"/>
            <a:endCxn id="6" idx="6"/>
          </p:cNvCxnSpPr>
          <p:nvPr/>
        </p:nvCxnSpPr>
        <p:spPr>
          <a:xfrm flipH="1">
            <a:off x="4114800" y="2895600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5" idx="2"/>
            <a:endCxn id="7" idx="6"/>
          </p:cNvCxnSpPr>
          <p:nvPr/>
        </p:nvCxnSpPr>
        <p:spPr>
          <a:xfrm flipH="1">
            <a:off x="6172200" y="2895600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206836" y="3048000"/>
            <a:ext cx="110836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7"/>
            <a:endCxn id="6" idx="3"/>
          </p:cNvCxnSpPr>
          <p:nvPr/>
        </p:nvCxnSpPr>
        <p:spPr>
          <a:xfrm flipV="1">
            <a:off x="1737612" y="3111126"/>
            <a:ext cx="1401576" cy="17787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4" idx="4"/>
            <a:endCxn id="8" idx="0"/>
          </p:cNvCxnSpPr>
          <p:nvPr/>
        </p:nvCxnSpPr>
        <p:spPr>
          <a:xfrm>
            <a:off x="1333500" y="3200400"/>
            <a:ext cx="0" cy="1600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9" idx="2"/>
            <a:endCxn id="8" idx="6"/>
          </p:cNvCxnSpPr>
          <p:nvPr/>
        </p:nvCxnSpPr>
        <p:spPr>
          <a:xfrm flipH="1" flipV="1">
            <a:off x="1905000" y="5105400"/>
            <a:ext cx="1181100" cy="536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9" idx="0"/>
            <a:endCxn id="6" idx="4"/>
          </p:cNvCxnSpPr>
          <p:nvPr/>
        </p:nvCxnSpPr>
        <p:spPr>
          <a:xfrm flipH="1" flipV="1">
            <a:off x="3543300" y="3200400"/>
            <a:ext cx="38100" cy="160556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0" idx="0"/>
            <a:endCxn id="7" idx="4"/>
          </p:cNvCxnSpPr>
          <p:nvPr/>
        </p:nvCxnSpPr>
        <p:spPr>
          <a:xfrm flipH="1" flipV="1">
            <a:off x="5676900" y="3200400"/>
            <a:ext cx="34636" cy="1600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0" idx="2"/>
            <a:endCxn id="9" idx="6"/>
          </p:cNvCxnSpPr>
          <p:nvPr/>
        </p:nvCxnSpPr>
        <p:spPr>
          <a:xfrm flipH="1">
            <a:off x="4076700" y="5105400"/>
            <a:ext cx="1139536" cy="536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4076700" y="5257800"/>
            <a:ext cx="113953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1" idx="2"/>
            <a:endCxn id="10" idx="6"/>
          </p:cNvCxnSpPr>
          <p:nvPr/>
        </p:nvCxnSpPr>
        <p:spPr>
          <a:xfrm flipH="1">
            <a:off x="6206836" y="5105400"/>
            <a:ext cx="110836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1" idx="0"/>
            <a:endCxn id="5" idx="4"/>
          </p:cNvCxnSpPr>
          <p:nvPr/>
        </p:nvCxnSpPr>
        <p:spPr>
          <a:xfrm flipV="1">
            <a:off x="7810500" y="3200400"/>
            <a:ext cx="0" cy="1600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7" name="Curved Connector 56"/>
          <p:cNvCxnSpPr>
            <a:stCxn id="11" idx="4"/>
            <a:endCxn id="11" idx="6"/>
          </p:cNvCxnSpPr>
          <p:nvPr/>
        </p:nvCxnSpPr>
        <p:spPr>
          <a:xfrm rot="5400000" flipH="1" flipV="1">
            <a:off x="7905750" y="5010150"/>
            <a:ext cx="304800" cy="495300"/>
          </a:xfrm>
          <a:prstGeom prst="curvedConnector4">
            <a:avLst>
              <a:gd name="adj1" fmla="val -75000"/>
              <a:gd name="adj2" fmla="val 146154"/>
            </a:avLst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442078" y="1099341"/>
            <a:ext cx="2958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Present SCC set: {B, A, E}</a:t>
            </a:r>
            <a:endParaRPr lang="zh-TW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442078" y="1491824"/>
            <a:ext cx="2958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Present SCC list: </a:t>
            </a:r>
            <a:r>
              <a:rPr lang="en-US" altLang="zh-TW" dirty="0"/>
              <a:t>{B, A, E}</a:t>
            </a:r>
            <a:endParaRPr lang="zh-TW" altLang="en-US" dirty="0"/>
          </a:p>
        </p:txBody>
      </p:sp>
      <p:sp>
        <p:nvSpPr>
          <p:cNvPr id="22" name="Oval 21"/>
          <p:cNvSpPr/>
          <p:nvPr/>
        </p:nvSpPr>
        <p:spPr>
          <a:xfrm rot="2590357">
            <a:off x="510544" y="1246140"/>
            <a:ext cx="3238848" cy="4768244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598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/>
          <a:lstStyle/>
          <a:p>
            <a:r>
              <a:rPr lang="en-US" altLang="zh-TW" dirty="0" err="1"/>
              <a:t>Kosaraju’s</a:t>
            </a:r>
            <a:r>
              <a:rPr lang="en-US" altLang="zh-TW" dirty="0"/>
              <a:t> Algorithm 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7467600" cy="5330952"/>
          </a:xfrm>
        </p:spPr>
        <p:txBody>
          <a:bodyPr/>
          <a:lstStyle/>
          <a:p>
            <a:r>
              <a:rPr lang="en-US" altLang="zh-TW" dirty="0" smtClean="0"/>
              <a:t>Run DFS(G</a:t>
            </a:r>
            <a:r>
              <a:rPr lang="en-US" altLang="zh-TW" baseline="30000" dirty="0" smtClean="0"/>
              <a:t>T</a:t>
            </a:r>
            <a:r>
              <a:rPr lang="en-US" altLang="zh-TW" dirty="0" smtClean="0"/>
              <a:t>).</a:t>
            </a:r>
          </a:p>
          <a:p>
            <a:r>
              <a:rPr lang="en-US" altLang="zh-TW" dirty="0" smtClean="0"/>
              <a:t>Choose C. </a:t>
            </a:r>
          </a:p>
        </p:txBody>
      </p:sp>
      <p:sp>
        <p:nvSpPr>
          <p:cNvPr id="4" name="Oval 3"/>
          <p:cNvSpPr/>
          <p:nvPr/>
        </p:nvSpPr>
        <p:spPr>
          <a:xfrm>
            <a:off x="762000" y="2590800"/>
            <a:ext cx="1143000" cy="6096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13/14</a:t>
            </a:r>
            <a:endParaRPr lang="zh-TW" altLang="en-US" dirty="0"/>
          </a:p>
        </p:txBody>
      </p:sp>
      <p:sp>
        <p:nvSpPr>
          <p:cNvPr id="5" name="Oval 4"/>
          <p:cNvSpPr/>
          <p:nvPr/>
        </p:nvSpPr>
        <p:spPr>
          <a:xfrm>
            <a:off x="7315200" y="2590800"/>
            <a:ext cx="990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8/9</a:t>
            </a:r>
            <a:endParaRPr lang="zh-TW" altLang="en-US" dirty="0"/>
          </a:p>
        </p:txBody>
      </p:sp>
      <p:sp>
        <p:nvSpPr>
          <p:cNvPr id="6" name="Oval 5"/>
          <p:cNvSpPr/>
          <p:nvPr/>
        </p:nvSpPr>
        <p:spPr>
          <a:xfrm>
            <a:off x="2971800" y="2590800"/>
            <a:ext cx="1143000" cy="6096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11/16</a:t>
            </a:r>
            <a:endParaRPr lang="zh-TW" altLang="en-US" dirty="0"/>
          </a:p>
        </p:txBody>
      </p:sp>
      <p:sp>
        <p:nvSpPr>
          <p:cNvPr id="7" name="Oval 6"/>
          <p:cNvSpPr/>
          <p:nvPr/>
        </p:nvSpPr>
        <p:spPr>
          <a:xfrm>
            <a:off x="5181600" y="2590800"/>
            <a:ext cx="990600" cy="6096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1/10</a:t>
            </a:r>
            <a:endParaRPr lang="zh-TW" altLang="en-US" dirty="0"/>
          </a:p>
        </p:txBody>
      </p:sp>
      <p:sp>
        <p:nvSpPr>
          <p:cNvPr id="8" name="Oval 7"/>
          <p:cNvSpPr/>
          <p:nvPr/>
        </p:nvSpPr>
        <p:spPr>
          <a:xfrm>
            <a:off x="762000" y="4800600"/>
            <a:ext cx="1143000" cy="6096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12/15</a:t>
            </a:r>
            <a:endParaRPr lang="zh-TW" altLang="en-US" dirty="0"/>
          </a:p>
        </p:txBody>
      </p:sp>
      <p:sp>
        <p:nvSpPr>
          <p:cNvPr id="9" name="Oval 8"/>
          <p:cNvSpPr/>
          <p:nvPr/>
        </p:nvSpPr>
        <p:spPr>
          <a:xfrm>
            <a:off x="3086100" y="4805966"/>
            <a:ext cx="990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3/4</a:t>
            </a:r>
            <a:endParaRPr lang="zh-TW" altLang="en-US" dirty="0"/>
          </a:p>
        </p:txBody>
      </p:sp>
      <p:sp>
        <p:nvSpPr>
          <p:cNvPr id="10" name="Oval 9"/>
          <p:cNvSpPr/>
          <p:nvPr/>
        </p:nvSpPr>
        <p:spPr>
          <a:xfrm>
            <a:off x="5216236" y="4800600"/>
            <a:ext cx="990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2/7</a:t>
            </a:r>
            <a:endParaRPr lang="zh-TW" altLang="en-US" dirty="0"/>
          </a:p>
        </p:txBody>
      </p:sp>
      <p:sp>
        <p:nvSpPr>
          <p:cNvPr id="11" name="Oval 10"/>
          <p:cNvSpPr/>
          <p:nvPr/>
        </p:nvSpPr>
        <p:spPr>
          <a:xfrm>
            <a:off x="7315200" y="4800600"/>
            <a:ext cx="990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5/6</a:t>
            </a:r>
            <a:endParaRPr lang="zh-TW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157811" y="215912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367611" y="215912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B</a:t>
            </a:r>
            <a:endParaRPr lang="zh-TW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501211" y="215912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</a:t>
            </a:r>
            <a:endParaRPr lang="zh-TW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157811" y="556260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E</a:t>
            </a:r>
            <a:endParaRPr lang="zh-TW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367611" y="556260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</a:t>
            </a:r>
            <a:endParaRPr lang="zh-TW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634811" y="2159123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</a:t>
            </a:r>
            <a:endParaRPr lang="zh-TW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634811" y="55626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H</a:t>
            </a:r>
            <a:endParaRPr lang="zh-TW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501211" y="556260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G</a:t>
            </a:r>
            <a:endParaRPr lang="zh-TW" altLang="en-US" dirty="0"/>
          </a:p>
        </p:txBody>
      </p:sp>
      <p:cxnSp>
        <p:nvCxnSpPr>
          <p:cNvPr id="21" name="Straight Arrow Connector 20"/>
          <p:cNvCxnSpPr>
            <a:stCxn id="6" idx="2"/>
            <a:endCxn id="4" idx="6"/>
          </p:cNvCxnSpPr>
          <p:nvPr/>
        </p:nvCxnSpPr>
        <p:spPr>
          <a:xfrm flipH="1">
            <a:off x="1905000" y="2895600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2"/>
            <a:endCxn id="6" idx="6"/>
          </p:cNvCxnSpPr>
          <p:nvPr/>
        </p:nvCxnSpPr>
        <p:spPr>
          <a:xfrm flipH="1">
            <a:off x="4114800" y="2895600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5" idx="2"/>
            <a:endCxn id="7" idx="6"/>
          </p:cNvCxnSpPr>
          <p:nvPr/>
        </p:nvCxnSpPr>
        <p:spPr>
          <a:xfrm flipH="1">
            <a:off x="6172200" y="2895600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206836" y="3048000"/>
            <a:ext cx="110836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7"/>
            <a:endCxn id="6" idx="3"/>
          </p:cNvCxnSpPr>
          <p:nvPr/>
        </p:nvCxnSpPr>
        <p:spPr>
          <a:xfrm flipV="1">
            <a:off x="1737612" y="3111126"/>
            <a:ext cx="1401576" cy="17787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4" idx="4"/>
            <a:endCxn id="8" idx="0"/>
          </p:cNvCxnSpPr>
          <p:nvPr/>
        </p:nvCxnSpPr>
        <p:spPr>
          <a:xfrm>
            <a:off x="1333500" y="3200400"/>
            <a:ext cx="0" cy="1600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9" idx="2"/>
            <a:endCxn id="8" idx="6"/>
          </p:cNvCxnSpPr>
          <p:nvPr/>
        </p:nvCxnSpPr>
        <p:spPr>
          <a:xfrm flipH="1" flipV="1">
            <a:off x="1905000" y="5105400"/>
            <a:ext cx="1181100" cy="536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9" idx="0"/>
            <a:endCxn id="6" idx="4"/>
          </p:cNvCxnSpPr>
          <p:nvPr/>
        </p:nvCxnSpPr>
        <p:spPr>
          <a:xfrm flipH="1" flipV="1">
            <a:off x="3543300" y="3200400"/>
            <a:ext cx="38100" cy="160556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0" idx="0"/>
            <a:endCxn id="7" idx="4"/>
          </p:cNvCxnSpPr>
          <p:nvPr/>
        </p:nvCxnSpPr>
        <p:spPr>
          <a:xfrm flipH="1" flipV="1">
            <a:off x="5676900" y="3200400"/>
            <a:ext cx="34636" cy="1600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0" idx="2"/>
            <a:endCxn id="9" idx="6"/>
          </p:cNvCxnSpPr>
          <p:nvPr/>
        </p:nvCxnSpPr>
        <p:spPr>
          <a:xfrm flipH="1">
            <a:off x="4076700" y="5105400"/>
            <a:ext cx="1139536" cy="536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4076700" y="5257800"/>
            <a:ext cx="113953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1" idx="2"/>
            <a:endCxn id="10" idx="6"/>
          </p:cNvCxnSpPr>
          <p:nvPr/>
        </p:nvCxnSpPr>
        <p:spPr>
          <a:xfrm flipH="1">
            <a:off x="6206836" y="5105400"/>
            <a:ext cx="110836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1" idx="0"/>
            <a:endCxn id="5" idx="4"/>
          </p:cNvCxnSpPr>
          <p:nvPr/>
        </p:nvCxnSpPr>
        <p:spPr>
          <a:xfrm flipV="1">
            <a:off x="7810500" y="3200400"/>
            <a:ext cx="0" cy="1600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7" name="Curved Connector 56"/>
          <p:cNvCxnSpPr>
            <a:stCxn id="11" idx="4"/>
            <a:endCxn id="11" idx="6"/>
          </p:cNvCxnSpPr>
          <p:nvPr/>
        </p:nvCxnSpPr>
        <p:spPr>
          <a:xfrm rot="5400000" flipH="1" flipV="1">
            <a:off x="7905750" y="5010150"/>
            <a:ext cx="304800" cy="495300"/>
          </a:xfrm>
          <a:prstGeom prst="curvedConnector4">
            <a:avLst>
              <a:gd name="adj1" fmla="val -75000"/>
              <a:gd name="adj2" fmla="val 146154"/>
            </a:avLst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442078" y="1099341"/>
            <a:ext cx="2958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Present SCC set: {C}</a:t>
            </a:r>
            <a:endParaRPr lang="zh-TW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442078" y="1491824"/>
            <a:ext cx="2958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Present SCC list: </a:t>
            </a:r>
            <a:r>
              <a:rPr lang="en-US" altLang="zh-TW" dirty="0"/>
              <a:t>{B, A, E}</a:t>
            </a:r>
            <a:endParaRPr lang="zh-TW" altLang="en-US" dirty="0"/>
          </a:p>
        </p:txBody>
      </p:sp>
      <p:sp>
        <p:nvSpPr>
          <p:cNvPr id="38" name="Oval 37"/>
          <p:cNvSpPr/>
          <p:nvPr/>
        </p:nvSpPr>
        <p:spPr>
          <a:xfrm rot="2590357">
            <a:off x="510544" y="1224616"/>
            <a:ext cx="3238848" cy="4768244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050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/>
          <a:lstStyle/>
          <a:p>
            <a:r>
              <a:rPr lang="en-US" altLang="zh-TW" dirty="0" err="1"/>
              <a:t>Kosaraju’s</a:t>
            </a:r>
            <a:r>
              <a:rPr lang="en-US" altLang="zh-TW" dirty="0"/>
              <a:t> Algorithm 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7467600" cy="5330952"/>
          </a:xfrm>
        </p:spPr>
        <p:txBody>
          <a:bodyPr/>
          <a:lstStyle/>
          <a:p>
            <a:r>
              <a:rPr lang="en-US" altLang="zh-TW" dirty="0" smtClean="0"/>
              <a:t>Run DFS(G</a:t>
            </a:r>
            <a:r>
              <a:rPr lang="en-US" altLang="zh-TW" baseline="30000" dirty="0" smtClean="0"/>
              <a:t>T</a:t>
            </a:r>
            <a:r>
              <a:rPr lang="en-US" altLang="zh-TW" dirty="0" smtClean="0"/>
              <a:t>).</a:t>
            </a:r>
          </a:p>
        </p:txBody>
      </p:sp>
      <p:sp>
        <p:nvSpPr>
          <p:cNvPr id="4" name="Oval 3"/>
          <p:cNvSpPr/>
          <p:nvPr/>
        </p:nvSpPr>
        <p:spPr>
          <a:xfrm>
            <a:off x="762000" y="2590800"/>
            <a:ext cx="1143000" cy="6096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13/14</a:t>
            </a:r>
            <a:endParaRPr lang="zh-TW" altLang="en-US" dirty="0"/>
          </a:p>
        </p:txBody>
      </p:sp>
      <p:sp>
        <p:nvSpPr>
          <p:cNvPr id="5" name="Oval 4"/>
          <p:cNvSpPr/>
          <p:nvPr/>
        </p:nvSpPr>
        <p:spPr>
          <a:xfrm>
            <a:off x="7315200" y="2590800"/>
            <a:ext cx="990600" cy="6096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8/9</a:t>
            </a:r>
            <a:endParaRPr lang="zh-TW" altLang="en-US" dirty="0"/>
          </a:p>
        </p:txBody>
      </p:sp>
      <p:sp>
        <p:nvSpPr>
          <p:cNvPr id="6" name="Oval 5"/>
          <p:cNvSpPr/>
          <p:nvPr/>
        </p:nvSpPr>
        <p:spPr>
          <a:xfrm>
            <a:off x="2971800" y="2590800"/>
            <a:ext cx="1143000" cy="6096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11/16</a:t>
            </a:r>
            <a:endParaRPr lang="zh-TW" altLang="en-US" dirty="0"/>
          </a:p>
        </p:txBody>
      </p:sp>
      <p:sp>
        <p:nvSpPr>
          <p:cNvPr id="7" name="Oval 6"/>
          <p:cNvSpPr/>
          <p:nvPr/>
        </p:nvSpPr>
        <p:spPr>
          <a:xfrm>
            <a:off x="5181600" y="2590800"/>
            <a:ext cx="990600" cy="6096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1/10</a:t>
            </a:r>
            <a:endParaRPr lang="zh-TW" altLang="en-US" dirty="0"/>
          </a:p>
        </p:txBody>
      </p:sp>
      <p:sp>
        <p:nvSpPr>
          <p:cNvPr id="8" name="Oval 7"/>
          <p:cNvSpPr/>
          <p:nvPr/>
        </p:nvSpPr>
        <p:spPr>
          <a:xfrm>
            <a:off x="762000" y="4800600"/>
            <a:ext cx="1143000" cy="6096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12/15</a:t>
            </a:r>
            <a:endParaRPr lang="zh-TW" altLang="en-US" dirty="0"/>
          </a:p>
        </p:txBody>
      </p:sp>
      <p:sp>
        <p:nvSpPr>
          <p:cNvPr id="9" name="Oval 8"/>
          <p:cNvSpPr/>
          <p:nvPr/>
        </p:nvSpPr>
        <p:spPr>
          <a:xfrm>
            <a:off x="3086100" y="4805966"/>
            <a:ext cx="990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3/4</a:t>
            </a:r>
            <a:endParaRPr lang="zh-TW" altLang="en-US" dirty="0"/>
          </a:p>
        </p:txBody>
      </p:sp>
      <p:sp>
        <p:nvSpPr>
          <p:cNvPr id="10" name="Oval 9"/>
          <p:cNvSpPr/>
          <p:nvPr/>
        </p:nvSpPr>
        <p:spPr>
          <a:xfrm>
            <a:off x="5216236" y="4800600"/>
            <a:ext cx="990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2/7</a:t>
            </a:r>
            <a:endParaRPr lang="zh-TW" altLang="en-US" dirty="0"/>
          </a:p>
        </p:txBody>
      </p:sp>
      <p:sp>
        <p:nvSpPr>
          <p:cNvPr id="11" name="Oval 10"/>
          <p:cNvSpPr/>
          <p:nvPr/>
        </p:nvSpPr>
        <p:spPr>
          <a:xfrm>
            <a:off x="7315200" y="4800600"/>
            <a:ext cx="990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5/6</a:t>
            </a:r>
            <a:endParaRPr lang="zh-TW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157811" y="215912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367611" y="215912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B</a:t>
            </a:r>
            <a:endParaRPr lang="zh-TW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501211" y="215912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</a:t>
            </a:r>
            <a:endParaRPr lang="zh-TW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157811" y="556260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E</a:t>
            </a:r>
            <a:endParaRPr lang="zh-TW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367611" y="556260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</a:t>
            </a:r>
            <a:endParaRPr lang="zh-TW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634811" y="2159123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</a:t>
            </a:r>
            <a:endParaRPr lang="zh-TW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634811" y="55626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H</a:t>
            </a:r>
            <a:endParaRPr lang="zh-TW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501211" y="556260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G</a:t>
            </a:r>
            <a:endParaRPr lang="zh-TW" altLang="en-US" dirty="0"/>
          </a:p>
        </p:txBody>
      </p:sp>
      <p:cxnSp>
        <p:nvCxnSpPr>
          <p:cNvPr id="21" name="Straight Arrow Connector 20"/>
          <p:cNvCxnSpPr>
            <a:stCxn id="6" idx="2"/>
            <a:endCxn id="4" idx="6"/>
          </p:cNvCxnSpPr>
          <p:nvPr/>
        </p:nvCxnSpPr>
        <p:spPr>
          <a:xfrm flipH="1">
            <a:off x="1905000" y="2895600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2"/>
            <a:endCxn id="6" idx="6"/>
          </p:cNvCxnSpPr>
          <p:nvPr/>
        </p:nvCxnSpPr>
        <p:spPr>
          <a:xfrm flipH="1">
            <a:off x="4114800" y="2895600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5" idx="2"/>
            <a:endCxn id="7" idx="6"/>
          </p:cNvCxnSpPr>
          <p:nvPr/>
        </p:nvCxnSpPr>
        <p:spPr>
          <a:xfrm flipH="1">
            <a:off x="6172200" y="2895600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206836" y="3048000"/>
            <a:ext cx="110836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7"/>
            <a:endCxn id="6" idx="3"/>
          </p:cNvCxnSpPr>
          <p:nvPr/>
        </p:nvCxnSpPr>
        <p:spPr>
          <a:xfrm flipV="1">
            <a:off x="1737612" y="3111126"/>
            <a:ext cx="1401576" cy="17787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4" idx="4"/>
            <a:endCxn id="8" idx="0"/>
          </p:cNvCxnSpPr>
          <p:nvPr/>
        </p:nvCxnSpPr>
        <p:spPr>
          <a:xfrm>
            <a:off x="1333500" y="3200400"/>
            <a:ext cx="0" cy="1600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9" idx="2"/>
            <a:endCxn id="8" idx="6"/>
          </p:cNvCxnSpPr>
          <p:nvPr/>
        </p:nvCxnSpPr>
        <p:spPr>
          <a:xfrm flipH="1" flipV="1">
            <a:off x="1905000" y="5105400"/>
            <a:ext cx="1181100" cy="536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9" idx="0"/>
            <a:endCxn id="6" idx="4"/>
          </p:cNvCxnSpPr>
          <p:nvPr/>
        </p:nvCxnSpPr>
        <p:spPr>
          <a:xfrm flipH="1" flipV="1">
            <a:off x="3543300" y="3200400"/>
            <a:ext cx="38100" cy="160556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0" idx="0"/>
            <a:endCxn id="7" idx="4"/>
          </p:cNvCxnSpPr>
          <p:nvPr/>
        </p:nvCxnSpPr>
        <p:spPr>
          <a:xfrm flipH="1" flipV="1">
            <a:off x="5676900" y="3200400"/>
            <a:ext cx="34636" cy="1600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0" idx="2"/>
            <a:endCxn id="9" idx="6"/>
          </p:cNvCxnSpPr>
          <p:nvPr/>
        </p:nvCxnSpPr>
        <p:spPr>
          <a:xfrm flipH="1">
            <a:off x="4076700" y="5105400"/>
            <a:ext cx="1139536" cy="536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4076700" y="5257800"/>
            <a:ext cx="113953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1" idx="2"/>
            <a:endCxn id="10" idx="6"/>
          </p:cNvCxnSpPr>
          <p:nvPr/>
        </p:nvCxnSpPr>
        <p:spPr>
          <a:xfrm flipH="1">
            <a:off x="6206836" y="5105400"/>
            <a:ext cx="110836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1" idx="0"/>
            <a:endCxn id="5" idx="4"/>
          </p:cNvCxnSpPr>
          <p:nvPr/>
        </p:nvCxnSpPr>
        <p:spPr>
          <a:xfrm flipV="1">
            <a:off x="7810500" y="3200400"/>
            <a:ext cx="0" cy="1600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7" name="Curved Connector 56"/>
          <p:cNvCxnSpPr>
            <a:stCxn id="11" idx="4"/>
            <a:endCxn id="11" idx="6"/>
          </p:cNvCxnSpPr>
          <p:nvPr/>
        </p:nvCxnSpPr>
        <p:spPr>
          <a:xfrm rot="5400000" flipH="1" flipV="1">
            <a:off x="7905750" y="5010150"/>
            <a:ext cx="304800" cy="495300"/>
          </a:xfrm>
          <a:prstGeom prst="curvedConnector4">
            <a:avLst>
              <a:gd name="adj1" fmla="val -75000"/>
              <a:gd name="adj2" fmla="val 146154"/>
            </a:avLst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442078" y="1099341"/>
            <a:ext cx="2958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Present SCC set: {C, D}</a:t>
            </a:r>
            <a:endParaRPr lang="zh-TW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442078" y="1491824"/>
            <a:ext cx="3873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Present SCC list: </a:t>
            </a:r>
            <a:r>
              <a:rPr lang="en-US" altLang="zh-TW" dirty="0"/>
              <a:t>{B, A, E</a:t>
            </a:r>
            <a:r>
              <a:rPr lang="en-US" altLang="zh-TW" dirty="0" smtClean="0"/>
              <a:t>}, </a:t>
            </a:r>
            <a:r>
              <a:rPr lang="en-US" altLang="zh-TW" dirty="0"/>
              <a:t>{C, D</a:t>
            </a:r>
            <a:r>
              <a:rPr lang="en-US" altLang="zh-TW" dirty="0" smtClean="0"/>
              <a:t>}</a:t>
            </a:r>
            <a:endParaRPr lang="zh-TW" altLang="en-US" dirty="0"/>
          </a:p>
        </p:txBody>
      </p:sp>
      <p:sp>
        <p:nvSpPr>
          <p:cNvPr id="38" name="Oval 37"/>
          <p:cNvSpPr/>
          <p:nvPr/>
        </p:nvSpPr>
        <p:spPr>
          <a:xfrm rot="2590357">
            <a:off x="510544" y="1224616"/>
            <a:ext cx="3238848" cy="4768244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Oval 21"/>
          <p:cNvSpPr/>
          <p:nvPr/>
        </p:nvSpPr>
        <p:spPr>
          <a:xfrm>
            <a:off x="4800600" y="2159123"/>
            <a:ext cx="3962400" cy="1449615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393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/>
          <a:lstStyle/>
          <a:p>
            <a:r>
              <a:rPr lang="en-US" altLang="zh-TW" dirty="0" err="1"/>
              <a:t>Kosaraju’s</a:t>
            </a:r>
            <a:r>
              <a:rPr lang="en-US" altLang="zh-TW" dirty="0"/>
              <a:t> Algorithm 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7467600" cy="5330952"/>
          </a:xfrm>
        </p:spPr>
        <p:txBody>
          <a:bodyPr/>
          <a:lstStyle/>
          <a:p>
            <a:r>
              <a:rPr lang="en-US" altLang="zh-TW" dirty="0" smtClean="0"/>
              <a:t>Run DFS(G</a:t>
            </a:r>
            <a:r>
              <a:rPr lang="en-US" altLang="zh-TW" baseline="30000" dirty="0" smtClean="0"/>
              <a:t>T</a:t>
            </a:r>
            <a:r>
              <a:rPr lang="en-US" altLang="zh-TW" dirty="0" smtClean="0"/>
              <a:t>).</a:t>
            </a:r>
          </a:p>
          <a:p>
            <a:r>
              <a:rPr lang="en-US" altLang="zh-TW" dirty="0" smtClean="0"/>
              <a:t>Choose G. </a:t>
            </a:r>
          </a:p>
        </p:txBody>
      </p:sp>
      <p:sp>
        <p:nvSpPr>
          <p:cNvPr id="4" name="Oval 3"/>
          <p:cNvSpPr/>
          <p:nvPr/>
        </p:nvSpPr>
        <p:spPr>
          <a:xfrm>
            <a:off x="762000" y="2590800"/>
            <a:ext cx="1143000" cy="6096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13/14</a:t>
            </a:r>
            <a:endParaRPr lang="zh-TW" altLang="en-US" dirty="0"/>
          </a:p>
        </p:txBody>
      </p:sp>
      <p:sp>
        <p:nvSpPr>
          <p:cNvPr id="5" name="Oval 4"/>
          <p:cNvSpPr/>
          <p:nvPr/>
        </p:nvSpPr>
        <p:spPr>
          <a:xfrm>
            <a:off x="7315200" y="2590800"/>
            <a:ext cx="990600" cy="6096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8/9</a:t>
            </a:r>
            <a:endParaRPr lang="zh-TW" altLang="en-US" dirty="0"/>
          </a:p>
        </p:txBody>
      </p:sp>
      <p:sp>
        <p:nvSpPr>
          <p:cNvPr id="6" name="Oval 5"/>
          <p:cNvSpPr/>
          <p:nvPr/>
        </p:nvSpPr>
        <p:spPr>
          <a:xfrm>
            <a:off x="2971800" y="2590800"/>
            <a:ext cx="1143000" cy="6096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11/16</a:t>
            </a:r>
            <a:endParaRPr lang="zh-TW" altLang="en-US" dirty="0"/>
          </a:p>
        </p:txBody>
      </p:sp>
      <p:sp>
        <p:nvSpPr>
          <p:cNvPr id="7" name="Oval 6"/>
          <p:cNvSpPr/>
          <p:nvPr/>
        </p:nvSpPr>
        <p:spPr>
          <a:xfrm>
            <a:off x="5181600" y="2590800"/>
            <a:ext cx="990600" cy="6096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1/10</a:t>
            </a:r>
            <a:endParaRPr lang="zh-TW" altLang="en-US" dirty="0"/>
          </a:p>
        </p:txBody>
      </p:sp>
      <p:sp>
        <p:nvSpPr>
          <p:cNvPr id="8" name="Oval 7"/>
          <p:cNvSpPr/>
          <p:nvPr/>
        </p:nvSpPr>
        <p:spPr>
          <a:xfrm>
            <a:off x="762000" y="4800600"/>
            <a:ext cx="1143000" cy="6096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12/15</a:t>
            </a:r>
            <a:endParaRPr lang="zh-TW" altLang="en-US" dirty="0"/>
          </a:p>
        </p:txBody>
      </p:sp>
      <p:sp>
        <p:nvSpPr>
          <p:cNvPr id="9" name="Oval 8"/>
          <p:cNvSpPr/>
          <p:nvPr/>
        </p:nvSpPr>
        <p:spPr>
          <a:xfrm>
            <a:off x="3086100" y="4805966"/>
            <a:ext cx="990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3/4</a:t>
            </a:r>
            <a:endParaRPr lang="zh-TW" altLang="en-US" dirty="0"/>
          </a:p>
        </p:txBody>
      </p:sp>
      <p:sp>
        <p:nvSpPr>
          <p:cNvPr id="10" name="Oval 9"/>
          <p:cNvSpPr/>
          <p:nvPr/>
        </p:nvSpPr>
        <p:spPr>
          <a:xfrm>
            <a:off x="5216236" y="4800600"/>
            <a:ext cx="990600" cy="6096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2/7</a:t>
            </a:r>
            <a:endParaRPr lang="zh-TW" altLang="en-US" dirty="0"/>
          </a:p>
        </p:txBody>
      </p:sp>
      <p:sp>
        <p:nvSpPr>
          <p:cNvPr id="11" name="Oval 10"/>
          <p:cNvSpPr/>
          <p:nvPr/>
        </p:nvSpPr>
        <p:spPr>
          <a:xfrm>
            <a:off x="7315200" y="4800600"/>
            <a:ext cx="990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5/6</a:t>
            </a:r>
            <a:endParaRPr lang="zh-TW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157811" y="215912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367611" y="215912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B</a:t>
            </a:r>
            <a:endParaRPr lang="zh-TW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501211" y="215912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</a:t>
            </a:r>
            <a:endParaRPr lang="zh-TW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157811" y="556260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E</a:t>
            </a:r>
            <a:endParaRPr lang="zh-TW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367611" y="556260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</a:t>
            </a:r>
            <a:endParaRPr lang="zh-TW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634811" y="2159123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</a:t>
            </a:r>
            <a:endParaRPr lang="zh-TW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634811" y="55626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H</a:t>
            </a:r>
            <a:endParaRPr lang="zh-TW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501211" y="556260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G</a:t>
            </a:r>
            <a:endParaRPr lang="zh-TW" altLang="en-US" dirty="0"/>
          </a:p>
        </p:txBody>
      </p:sp>
      <p:cxnSp>
        <p:nvCxnSpPr>
          <p:cNvPr id="21" name="Straight Arrow Connector 20"/>
          <p:cNvCxnSpPr>
            <a:stCxn id="6" idx="2"/>
            <a:endCxn id="4" idx="6"/>
          </p:cNvCxnSpPr>
          <p:nvPr/>
        </p:nvCxnSpPr>
        <p:spPr>
          <a:xfrm flipH="1">
            <a:off x="1905000" y="2895600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2"/>
            <a:endCxn id="6" idx="6"/>
          </p:cNvCxnSpPr>
          <p:nvPr/>
        </p:nvCxnSpPr>
        <p:spPr>
          <a:xfrm flipH="1">
            <a:off x="4114800" y="2895600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5" idx="2"/>
            <a:endCxn id="7" idx="6"/>
          </p:cNvCxnSpPr>
          <p:nvPr/>
        </p:nvCxnSpPr>
        <p:spPr>
          <a:xfrm flipH="1">
            <a:off x="6172200" y="2895600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206836" y="3048000"/>
            <a:ext cx="110836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7"/>
            <a:endCxn id="6" idx="3"/>
          </p:cNvCxnSpPr>
          <p:nvPr/>
        </p:nvCxnSpPr>
        <p:spPr>
          <a:xfrm flipV="1">
            <a:off x="1737612" y="3111126"/>
            <a:ext cx="1401576" cy="17787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4" idx="4"/>
            <a:endCxn id="8" idx="0"/>
          </p:cNvCxnSpPr>
          <p:nvPr/>
        </p:nvCxnSpPr>
        <p:spPr>
          <a:xfrm>
            <a:off x="1333500" y="3200400"/>
            <a:ext cx="0" cy="1600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9" idx="2"/>
            <a:endCxn id="8" idx="6"/>
          </p:cNvCxnSpPr>
          <p:nvPr/>
        </p:nvCxnSpPr>
        <p:spPr>
          <a:xfrm flipH="1" flipV="1">
            <a:off x="1905000" y="5105400"/>
            <a:ext cx="1181100" cy="536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9" idx="0"/>
            <a:endCxn id="6" idx="4"/>
          </p:cNvCxnSpPr>
          <p:nvPr/>
        </p:nvCxnSpPr>
        <p:spPr>
          <a:xfrm flipH="1" flipV="1">
            <a:off x="3543300" y="3200400"/>
            <a:ext cx="38100" cy="160556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0" idx="0"/>
            <a:endCxn id="7" idx="4"/>
          </p:cNvCxnSpPr>
          <p:nvPr/>
        </p:nvCxnSpPr>
        <p:spPr>
          <a:xfrm flipH="1" flipV="1">
            <a:off x="5676900" y="3200400"/>
            <a:ext cx="34636" cy="1600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0" idx="2"/>
            <a:endCxn id="9" idx="6"/>
          </p:cNvCxnSpPr>
          <p:nvPr/>
        </p:nvCxnSpPr>
        <p:spPr>
          <a:xfrm flipH="1">
            <a:off x="4076700" y="5105400"/>
            <a:ext cx="1139536" cy="536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4076700" y="5257800"/>
            <a:ext cx="113953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1" idx="2"/>
            <a:endCxn id="10" idx="6"/>
          </p:cNvCxnSpPr>
          <p:nvPr/>
        </p:nvCxnSpPr>
        <p:spPr>
          <a:xfrm flipH="1">
            <a:off x="6206836" y="5105400"/>
            <a:ext cx="110836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1" idx="0"/>
            <a:endCxn id="5" idx="4"/>
          </p:cNvCxnSpPr>
          <p:nvPr/>
        </p:nvCxnSpPr>
        <p:spPr>
          <a:xfrm flipV="1">
            <a:off x="7810500" y="3200400"/>
            <a:ext cx="0" cy="1600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7" name="Curved Connector 56"/>
          <p:cNvCxnSpPr>
            <a:stCxn id="11" idx="4"/>
            <a:endCxn id="11" idx="6"/>
          </p:cNvCxnSpPr>
          <p:nvPr/>
        </p:nvCxnSpPr>
        <p:spPr>
          <a:xfrm rot="5400000" flipH="1" flipV="1">
            <a:off x="7905750" y="5010150"/>
            <a:ext cx="304800" cy="495300"/>
          </a:xfrm>
          <a:prstGeom prst="curvedConnector4">
            <a:avLst>
              <a:gd name="adj1" fmla="val -75000"/>
              <a:gd name="adj2" fmla="val 146154"/>
            </a:avLst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442078" y="1099341"/>
            <a:ext cx="2958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Present SCC set: {G}</a:t>
            </a:r>
            <a:endParaRPr lang="zh-TW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442078" y="1491824"/>
            <a:ext cx="3873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Present SCC list: </a:t>
            </a:r>
            <a:r>
              <a:rPr lang="en-US" altLang="zh-TW" dirty="0"/>
              <a:t>{B, A, E</a:t>
            </a:r>
            <a:r>
              <a:rPr lang="en-US" altLang="zh-TW" dirty="0" smtClean="0"/>
              <a:t>}, </a:t>
            </a:r>
            <a:r>
              <a:rPr lang="en-US" altLang="zh-TW" dirty="0"/>
              <a:t>{C, D</a:t>
            </a:r>
            <a:r>
              <a:rPr lang="en-US" altLang="zh-TW" dirty="0" smtClean="0"/>
              <a:t>}</a:t>
            </a:r>
            <a:endParaRPr lang="zh-TW" altLang="en-US" dirty="0"/>
          </a:p>
        </p:txBody>
      </p:sp>
      <p:sp>
        <p:nvSpPr>
          <p:cNvPr id="38" name="Oval 37"/>
          <p:cNvSpPr/>
          <p:nvPr/>
        </p:nvSpPr>
        <p:spPr>
          <a:xfrm rot="2590357">
            <a:off x="510544" y="1224616"/>
            <a:ext cx="3238848" cy="4768244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Oval 39"/>
          <p:cNvSpPr/>
          <p:nvPr/>
        </p:nvSpPr>
        <p:spPr>
          <a:xfrm>
            <a:off x="4800600" y="2159123"/>
            <a:ext cx="3962400" cy="1449615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099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/>
          <a:lstStyle/>
          <a:p>
            <a:r>
              <a:rPr lang="en-US" altLang="zh-TW" dirty="0" err="1"/>
              <a:t>Kosaraju’s</a:t>
            </a:r>
            <a:r>
              <a:rPr lang="en-US" altLang="zh-TW" dirty="0"/>
              <a:t> Algorithm 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7467600" cy="5330952"/>
          </a:xfrm>
        </p:spPr>
        <p:txBody>
          <a:bodyPr/>
          <a:lstStyle/>
          <a:p>
            <a:r>
              <a:rPr lang="en-US" altLang="zh-TW" dirty="0" smtClean="0"/>
              <a:t>Run DFS(G</a:t>
            </a:r>
            <a:r>
              <a:rPr lang="en-US" altLang="zh-TW" baseline="30000" dirty="0" smtClean="0"/>
              <a:t>T</a:t>
            </a:r>
            <a:r>
              <a:rPr lang="en-US" altLang="zh-TW" dirty="0" smtClean="0"/>
              <a:t>).</a:t>
            </a:r>
          </a:p>
        </p:txBody>
      </p:sp>
      <p:sp>
        <p:nvSpPr>
          <p:cNvPr id="4" name="Oval 3"/>
          <p:cNvSpPr/>
          <p:nvPr/>
        </p:nvSpPr>
        <p:spPr>
          <a:xfrm>
            <a:off x="762000" y="2590800"/>
            <a:ext cx="1143000" cy="6096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13/14</a:t>
            </a:r>
            <a:endParaRPr lang="zh-TW" altLang="en-US" dirty="0"/>
          </a:p>
        </p:txBody>
      </p:sp>
      <p:sp>
        <p:nvSpPr>
          <p:cNvPr id="5" name="Oval 4"/>
          <p:cNvSpPr/>
          <p:nvPr/>
        </p:nvSpPr>
        <p:spPr>
          <a:xfrm>
            <a:off x="7315200" y="2590800"/>
            <a:ext cx="990600" cy="6096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8/9</a:t>
            </a:r>
            <a:endParaRPr lang="zh-TW" altLang="en-US" dirty="0"/>
          </a:p>
        </p:txBody>
      </p:sp>
      <p:sp>
        <p:nvSpPr>
          <p:cNvPr id="6" name="Oval 5"/>
          <p:cNvSpPr/>
          <p:nvPr/>
        </p:nvSpPr>
        <p:spPr>
          <a:xfrm>
            <a:off x="2971800" y="2590800"/>
            <a:ext cx="1143000" cy="6096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11/16</a:t>
            </a:r>
            <a:endParaRPr lang="zh-TW" altLang="en-US" dirty="0"/>
          </a:p>
        </p:txBody>
      </p:sp>
      <p:sp>
        <p:nvSpPr>
          <p:cNvPr id="7" name="Oval 6"/>
          <p:cNvSpPr/>
          <p:nvPr/>
        </p:nvSpPr>
        <p:spPr>
          <a:xfrm>
            <a:off x="5181600" y="2590800"/>
            <a:ext cx="990600" cy="6096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1/10</a:t>
            </a:r>
            <a:endParaRPr lang="zh-TW" altLang="en-US" dirty="0"/>
          </a:p>
        </p:txBody>
      </p:sp>
      <p:sp>
        <p:nvSpPr>
          <p:cNvPr id="8" name="Oval 7"/>
          <p:cNvSpPr/>
          <p:nvPr/>
        </p:nvSpPr>
        <p:spPr>
          <a:xfrm>
            <a:off x="762000" y="4800600"/>
            <a:ext cx="1143000" cy="6096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12/15</a:t>
            </a:r>
            <a:endParaRPr lang="zh-TW" altLang="en-US" dirty="0"/>
          </a:p>
        </p:txBody>
      </p:sp>
      <p:sp>
        <p:nvSpPr>
          <p:cNvPr id="9" name="Oval 8"/>
          <p:cNvSpPr/>
          <p:nvPr/>
        </p:nvSpPr>
        <p:spPr>
          <a:xfrm>
            <a:off x="3086100" y="4805966"/>
            <a:ext cx="990600" cy="6096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3/4</a:t>
            </a:r>
            <a:endParaRPr lang="zh-TW" altLang="en-US" dirty="0"/>
          </a:p>
        </p:txBody>
      </p:sp>
      <p:sp>
        <p:nvSpPr>
          <p:cNvPr id="10" name="Oval 9"/>
          <p:cNvSpPr/>
          <p:nvPr/>
        </p:nvSpPr>
        <p:spPr>
          <a:xfrm>
            <a:off x="5216236" y="4800600"/>
            <a:ext cx="990600" cy="6096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2/7</a:t>
            </a:r>
            <a:endParaRPr lang="zh-TW" altLang="en-US" dirty="0"/>
          </a:p>
        </p:txBody>
      </p:sp>
      <p:sp>
        <p:nvSpPr>
          <p:cNvPr id="11" name="Oval 10"/>
          <p:cNvSpPr/>
          <p:nvPr/>
        </p:nvSpPr>
        <p:spPr>
          <a:xfrm>
            <a:off x="7315200" y="4800600"/>
            <a:ext cx="990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5/6</a:t>
            </a:r>
            <a:endParaRPr lang="zh-TW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157811" y="215912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367611" y="215912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B</a:t>
            </a:r>
            <a:endParaRPr lang="zh-TW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501211" y="215912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</a:t>
            </a:r>
            <a:endParaRPr lang="zh-TW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157811" y="556260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E</a:t>
            </a:r>
            <a:endParaRPr lang="zh-TW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367611" y="556260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</a:t>
            </a:r>
            <a:endParaRPr lang="zh-TW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634811" y="2159123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</a:t>
            </a:r>
            <a:endParaRPr lang="zh-TW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634811" y="55626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H</a:t>
            </a:r>
            <a:endParaRPr lang="zh-TW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501211" y="556260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G</a:t>
            </a:r>
            <a:endParaRPr lang="zh-TW" altLang="en-US" dirty="0"/>
          </a:p>
        </p:txBody>
      </p:sp>
      <p:cxnSp>
        <p:nvCxnSpPr>
          <p:cNvPr id="21" name="Straight Arrow Connector 20"/>
          <p:cNvCxnSpPr>
            <a:stCxn id="6" idx="2"/>
            <a:endCxn id="4" idx="6"/>
          </p:cNvCxnSpPr>
          <p:nvPr/>
        </p:nvCxnSpPr>
        <p:spPr>
          <a:xfrm flipH="1">
            <a:off x="1905000" y="2895600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2"/>
            <a:endCxn id="6" idx="6"/>
          </p:cNvCxnSpPr>
          <p:nvPr/>
        </p:nvCxnSpPr>
        <p:spPr>
          <a:xfrm flipH="1">
            <a:off x="4114800" y="2895600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5" idx="2"/>
            <a:endCxn id="7" idx="6"/>
          </p:cNvCxnSpPr>
          <p:nvPr/>
        </p:nvCxnSpPr>
        <p:spPr>
          <a:xfrm flipH="1">
            <a:off x="6172200" y="2895600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206836" y="3048000"/>
            <a:ext cx="110836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7"/>
            <a:endCxn id="6" idx="3"/>
          </p:cNvCxnSpPr>
          <p:nvPr/>
        </p:nvCxnSpPr>
        <p:spPr>
          <a:xfrm flipV="1">
            <a:off x="1737612" y="3111126"/>
            <a:ext cx="1401576" cy="17787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4" idx="4"/>
            <a:endCxn id="8" idx="0"/>
          </p:cNvCxnSpPr>
          <p:nvPr/>
        </p:nvCxnSpPr>
        <p:spPr>
          <a:xfrm>
            <a:off x="1333500" y="3200400"/>
            <a:ext cx="0" cy="1600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9" idx="2"/>
            <a:endCxn id="8" idx="6"/>
          </p:cNvCxnSpPr>
          <p:nvPr/>
        </p:nvCxnSpPr>
        <p:spPr>
          <a:xfrm flipH="1" flipV="1">
            <a:off x="1905000" y="5105400"/>
            <a:ext cx="1181100" cy="536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9" idx="0"/>
            <a:endCxn id="6" idx="4"/>
          </p:cNvCxnSpPr>
          <p:nvPr/>
        </p:nvCxnSpPr>
        <p:spPr>
          <a:xfrm flipH="1" flipV="1">
            <a:off x="3543300" y="3200400"/>
            <a:ext cx="38100" cy="160556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0" idx="0"/>
            <a:endCxn id="7" idx="4"/>
          </p:cNvCxnSpPr>
          <p:nvPr/>
        </p:nvCxnSpPr>
        <p:spPr>
          <a:xfrm flipH="1" flipV="1">
            <a:off x="5676900" y="3200400"/>
            <a:ext cx="34636" cy="1600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0" idx="2"/>
            <a:endCxn id="9" idx="6"/>
          </p:cNvCxnSpPr>
          <p:nvPr/>
        </p:nvCxnSpPr>
        <p:spPr>
          <a:xfrm flipH="1">
            <a:off x="4076700" y="5105400"/>
            <a:ext cx="1139536" cy="536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4076700" y="5257800"/>
            <a:ext cx="113953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1" idx="2"/>
            <a:endCxn id="10" idx="6"/>
          </p:cNvCxnSpPr>
          <p:nvPr/>
        </p:nvCxnSpPr>
        <p:spPr>
          <a:xfrm flipH="1">
            <a:off x="6206836" y="5105400"/>
            <a:ext cx="110836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1" idx="0"/>
            <a:endCxn id="5" idx="4"/>
          </p:cNvCxnSpPr>
          <p:nvPr/>
        </p:nvCxnSpPr>
        <p:spPr>
          <a:xfrm flipV="1">
            <a:off x="7810500" y="3200400"/>
            <a:ext cx="0" cy="1600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7" name="Curved Connector 56"/>
          <p:cNvCxnSpPr>
            <a:stCxn id="11" idx="4"/>
            <a:endCxn id="11" idx="6"/>
          </p:cNvCxnSpPr>
          <p:nvPr/>
        </p:nvCxnSpPr>
        <p:spPr>
          <a:xfrm rot="5400000" flipH="1" flipV="1">
            <a:off x="7905750" y="5010150"/>
            <a:ext cx="304800" cy="495300"/>
          </a:xfrm>
          <a:prstGeom prst="curvedConnector4">
            <a:avLst>
              <a:gd name="adj1" fmla="val -75000"/>
              <a:gd name="adj2" fmla="val 146154"/>
            </a:avLst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442078" y="1099341"/>
            <a:ext cx="2958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Present SCC set: {G, F}</a:t>
            </a:r>
            <a:endParaRPr lang="zh-TW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442077" y="1491824"/>
            <a:ext cx="4711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Present SCC list: </a:t>
            </a:r>
            <a:r>
              <a:rPr lang="en-US" altLang="zh-TW" dirty="0"/>
              <a:t>{B, A, E</a:t>
            </a:r>
            <a:r>
              <a:rPr lang="en-US" altLang="zh-TW" dirty="0" smtClean="0"/>
              <a:t>}, </a:t>
            </a:r>
            <a:r>
              <a:rPr lang="en-US" altLang="zh-TW" dirty="0"/>
              <a:t>{C, D</a:t>
            </a:r>
            <a:r>
              <a:rPr lang="en-US" altLang="zh-TW" dirty="0" smtClean="0"/>
              <a:t>}, </a:t>
            </a:r>
            <a:r>
              <a:rPr lang="en-US" altLang="zh-TW" dirty="0"/>
              <a:t>{G, F</a:t>
            </a:r>
            <a:r>
              <a:rPr lang="en-US" altLang="zh-TW" dirty="0" smtClean="0"/>
              <a:t>}</a:t>
            </a:r>
            <a:endParaRPr lang="zh-TW" altLang="en-US" dirty="0"/>
          </a:p>
        </p:txBody>
      </p:sp>
      <p:sp>
        <p:nvSpPr>
          <p:cNvPr id="38" name="Oval 37"/>
          <p:cNvSpPr/>
          <p:nvPr/>
        </p:nvSpPr>
        <p:spPr>
          <a:xfrm rot="2590357">
            <a:off x="510544" y="1224616"/>
            <a:ext cx="3238848" cy="4768244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Oval 39"/>
          <p:cNvSpPr/>
          <p:nvPr/>
        </p:nvSpPr>
        <p:spPr>
          <a:xfrm>
            <a:off x="4800600" y="2159123"/>
            <a:ext cx="3962400" cy="1449615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Oval 40"/>
          <p:cNvSpPr/>
          <p:nvPr/>
        </p:nvSpPr>
        <p:spPr>
          <a:xfrm>
            <a:off x="2665268" y="4385958"/>
            <a:ext cx="3962400" cy="1449615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101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/>
          <a:lstStyle/>
          <a:p>
            <a:r>
              <a:rPr lang="en-US" altLang="zh-TW" dirty="0" err="1"/>
              <a:t>Kosaraju’s</a:t>
            </a:r>
            <a:r>
              <a:rPr lang="en-US" altLang="zh-TW" dirty="0"/>
              <a:t> Algorithm 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7467600" cy="5330952"/>
          </a:xfrm>
        </p:spPr>
        <p:txBody>
          <a:bodyPr/>
          <a:lstStyle/>
          <a:p>
            <a:r>
              <a:rPr lang="en-US" altLang="zh-TW" dirty="0" smtClean="0"/>
              <a:t>Run DFS(G</a:t>
            </a:r>
            <a:r>
              <a:rPr lang="en-US" altLang="zh-TW" baseline="30000" dirty="0" smtClean="0"/>
              <a:t>T</a:t>
            </a:r>
            <a:r>
              <a:rPr lang="en-US" altLang="zh-TW" dirty="0" smtClean="0"/>
              <a:t>).</a:t>
            </a:r>
          </a:p>
          <a:p>
            <a:r>
              <a:rPr lang="en-US" altLang="zh-TW" dirty="0" smtClean="0"/>
              <a:t>Finish. </a:t>
            </a:r>
          </a:p>
        </p:txBody>
      </p:sp>
      <p:sp>
        <p:nvSpPr>
          <p:cNvPr id="4" name="Oval 3"/>
          <p:cNvSpPr/>
          <p:nvPr/>
        </p:nvSpPr>
        <p:spPr>
          <a:xfrm>
            <a:off x="762000" y="2590800"/>
            <a:ext cx="1143000" cy="6096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13/14</a:t>
            </a:r>
            <a:endParaRPr lang="zh-TW" altLang="en-US" dirty="0"/>
          </a:p>
        </p:txBody>
      </p:sp>
      <p:sp>
        <p:nvSpPr>
          <p:cNvPr id="5" name="Oval 4"/>
          <p:cNvSpPr/>
          <p:nvPr/>
        </p:nvSpPr>
        <p:spPr>
          <a:xfrm>
            <a:off x="7315200" y="2590800"/>
            <a:ext cx="990600" cy="6096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8/9</a:t>
            </a:r>
            <a:endParaRPr lang="zh-TW" altLang="en-US" dirty="0"/>
          </a:p>
        </p:txBody>
      </p:sp>
      <p:sp>
        <p:nvSpPr>
          <p:cNvPr id="6" name="Oval 5"/>
          <p:cNvSpPr/>
          <p:nvPr/>
        </p:nvSpPr>
        <p:spPr>
          <a:xfrm>
            <a:off x="2971800" y="2590800"/>
            <a:ext cx="1143000" cy="6096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11/16</a:t>
            </a:r>
            <a:endParaRPr lang="zh-TW" altLang="en-US" dirty="0"/>
          </a:p>
        </p:txBody>
      </p:sp>
      <p:sp>
        <p:nvSpPr>
          <p:cNvPr id="7" name="Oval 6"/>
          <p:cNvSpPr/>
          <p:nvPr/>
        </p:nvSpPr>
        <p:spPr>
          <a:xfrm>
            <a:off x="5181600" y="2590800"/>
            <a:ext cx="990600" cy="6096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1/10</a:t>
            </a:r>
            <a:endParaRPr lang="zh-TW" altLang="en-US" dirty="0"/>
          </a:p>
        </p:txBody>
      </p:sp>
      <p:sp>
        <p:nvSpPr>
          <p:cNvPr id="8" name="Oval 7"/>
          <p:cNvSpPr/>
          <p:nvPr/>
        </p:nvSpPr>
        <p:spPr>
          <a:xfrm>
            <a:off x="762000" y="4800600"/>
            <a:ext cx="1143000" cy="6096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12/15</a:t>
            </a:r>
            <a:endParaRPr lang="zh-TW" altLang="en-US" dirty="0"/>
          </a:p>
        </p:txBody>
      </p:sp>
      <p:sp>
        <p:nvSpPr>
          <p:cNvPr id="9" name="Oval 8"/>
          <p:cNvSpPr/>
          <p:nvPr/>
        </p:nvSpPr>
        <p:spPr>
          <a:xfrm>
            <a:off x="3086100" y="4805966"/>
            <a:ext cx="990600" cy="6096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3/4</a:t>
            </a:r>
            <a:endParaRPr lang="zh-TW" altLang="en-US" dirty="0"/>
          </a:p>
        </p:txBody>
      </p:sp>
      <p:sp>
        <p:nvSpPr>
          <p:cNvPr id="10" name="Oval 9"/>
          <p:cNvSpPr/>
          <p:nvPr/>
        </p:nvSpPr>
        <p:spPr>
          <a:xfrm>
            <a:off x="5216236" y="4800600"/>
            <a:ext cx="990600" cy="6096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2/7</a:t>
            </a:r>
            <a:endParaRPr lang="zh-TW" altLang="en-US" dirty="0"/>
          </a:p>
        </p:txBody>
      </p:sp>
      <p:sp>
        <p:nvSpPr>
          <p:cNvPr id="11" name="Oval 10"/>
          <p:cNvSpPr/>
          <p:nvPr/>
        </p:nvSpPr>
        <p:spPr>
          <a:xfrm>
            <a:off x="7315200" y="4800600"/>
            <a:ext cx="990600" cy="6096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5/6</a:t>
            </a:r>
            <a:endParaRPr lang="zh-TW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157811" y="215912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367611" y="215912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B</a:t>
            </a:r>
            <a:endParaRPr lang="zh-TW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501211" y="215912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</a:t>
            </a:r>
            <a:endParaRPr lang="zh-TW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157811" y="556260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E</a:t>
            </a:r>
            <a:endParaRPr lang="zh-TW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367611" y="556260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</a:t>
            </a:r>
            <a:endParaRPr lang="zh-TW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634811" y="2159123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</a:t>
            </a:r>
            <a:endParaRPr lang="zh-TW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634811" y="55626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H</a:t>
            </a:r>
            <a:endParaRPr lang="zh-TW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501211" y="556260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G</a:t>
            </a:r>
            <a:endParaRPr lang="zh-TW" altLang="en-US" dirty="0"/>
          </a:p>
        </p:txBody>
      </p:sp>
      <p:cxnSp>
        <p:nvCxnSpPr>
          <p:cNvPr id="21" name="Straight Arrow Connector 20"/>
          <p:cNvCxnSpPr>
            <a:stCxn id="6" idx="2"/>
            <a:endCxn id="4" idx="6"/>
          </p:cNvCxnSpPr>
          <p:nvPr/>
        </p:nvCxnSpPr>
        <p:spPr>
          <a:xfrm flipH="1">
            <a:off x="1905000" y="2895600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2"/>
            <a:endCxn id="6" idx="6"/>
          </p:cNvCxnSpPr>
          <p:nvPr/>
        </p:nvCxnSpPr>
        <p:spPr>
          <a:xfrm flipH="1">
            <a:off x="4114800" y="2895600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5" idx="2"/>
            <a:endCxn id="7" idx="6"/>
          </p:cNvCxnSpPr>
          <p:nvPr/>
        </p:nvCxnSpPr>
        <p:spPr>
          <a:xfrm flipH="1">
            <a:off x="6172200" y="2895600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206836" y="3048000"/>
            <a:ext cx="110836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7"/>
            <a:endCxn id="6" idx="3"/>
          </p:cNvCxnSpPr>
          <p:nvPr/>
        </p:nvCxnSpPr>
        <p:spPr>
          <a:xfrm flipV="1">
            <a:off x="1737612" y="3111126"/>
            <a:ext cx="1401576" cy="17787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4" idx="4"/>
            <a:endCxn id="8" idx="0"/>
          </p:cNvCxnSpPr>
          <p:nvPr/>
        </p:nvCxnSpPr>
        <p:spPr>
          <a:xfrm>
            <a:off x="1333500" y="3200400"/>
            <a:ext cx="0" cy="1600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9" idx="2"/>
            <a:endCxn id="8" idx="6"/>
          </p:cNvCxnSpPr>
          <p:nvPr/>
        </p:nvCxnSpPr>
        <p:spPr>
          <a:xfrm flipH="1" flipV="1">
            <a:off x="1905000" y="5105400"/>
            <a:ext cx="1181100" cy="536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9" idx="0"/>
            <a:endCxn id="6" idx="4"/>
          </p:cNvCxnSpPr>
          <p:nvPr/>
        </p:nvCxnSpPr>
        <p:spPr>
          <a:xfrm flipH="1" flipV="1">
            <a:off x="3543300" y="3200400"/>
            <a:ext cx="38100" cy="160556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0" idx="0"/>
            <a:endCxn id="7" idx="4"/>
          </p:cNvCxnSpPr>
          <p:nvPr/>
        </p:nvCxnSpPr>
        <p:spPr>
          <a:xfrm flipH="1" flipV="1">
            <a:off x="5676900" y="3200400"/>
            <a:ext cx="34636" cy="1600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0" idx="2"/>
            <a:endCxn id="9" idx="6"/>
          </p:cNvCxnSpPr>
          <p:nvPr/>
        </p:nvCxnSpPr>
        <p:spPr>
          <a:xfrm flipH="1">
            <a:off x="4076700" y="5105400"/>
            <a:ext cx="1139536" cy="536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4076700" y="5257800"/>
            <a:ext cx="113953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1" idx="2"/>
            <a:endCxn id="10" idx="6"/>
          </p:cNvCxnSpPr>
          <p:nvPr/>
        </p:nvCxnSpPr>
        <p:spPr>
          <a:xfrm flipH="1">
            <a:off x="6206836" y="5105400"/>
            <a:ext cx="110836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1" idx="0"/>
            <a:endCxn id="5" idx="4"/>
          </p:cNvCxnSpPr>
          <p:nvPr/>
        </p:nvCxnSpPr>
        <p:spPr>
          <a:xfrm flipV="1">
            <a:off x="7810500" y="3200400"/>
            <a:ext cx="0" cy="1600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7" name="Curved Connector 56"/>
          <p:cNvCxnSpPr>
            <a:stCxn id="11" idx="4"/>
            <a:endCxn id="11" idx="6"/>
          </p:cNvCxnSpPr>
          <p:nvPr/>
        </p:nvCxnSpPr>
        <p:spPr>
          <a:xfrm rot="5400000" flipH="1" flipV="1">
            <a:off x="7905750" y="5010150"/>
            <a:ext cx="304800" cy="495300"/>
          </a:xfrm>
          <a:prstGeom prst="curvedConnector4">
            <a:avLst>
              <a:gd name="adj1" fmla="val -75000"/>
              <a:gd name="adj2" fmla="val 146154"/>
            </a:avLst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442078" y="1099341"/>
            <a:ext cx="2958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Present SCC set: {H}</a:t>
            </a:r>
            <a:endParaRPr lang="zh-TW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442077" y="1491824"/>
            <a:ext cx="486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Present SCC list: </a:t>
            </a:r>
            <a:r>
              <a:rPr lang="en-US" altLang="zh-TW" dirty="0"/>
              <a:t>{B, A, E</a:t>
            </a:r>
            <a:r>
              <a:rPr lang="en-US" altLang="zh-TW" dirty="0" smtClean="0"/>
              <a:t>}, </a:t>
            </a:r>
            <a:r>
              <a:rPr lang="en-US" altLang="zh-TW" dirty="0"/>
              <a:t>{C, D</a:t>
            </a:r>
            <a:r>
              <a:rPr lang="en-US" altLang="zh-TW" dirty="0" smtClean="0"/>
              <a:t>}, </a:t>
            </a:r>
            <a:r>
              <a:rPr lang="en-US" altLang="zh-TW" dirty="0"/>
              <a:t>{G, F</a:t>
            </a:r>
            <a:r>
              <a:rPr lang="en-US" altLang="zh-TW" dirty="0" smtClean="0"/>
              <a:t>}, {H}</a:t>
            </a:r>
            <a:endParaRPr lang="zh-TW" altLang="en-US" dirty="0"/>
          </a:p>
        </p:txBody>
      </p:sp>
      <p:sp>
        <p:nvSpPr>
          <p:cNvPr id="38" name="Oval 37"/>
          <p:cNvSpPr/>
          <p:nvPr/>
        </p:nvSpPr>
        <p:spPr>
          <a:xfrm rot="2590357">
            <a:off x="510544" y="1224616"/>
            <a:ext cx="3238848" cy="4768244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Oval 39"/>
          <p:cNvSpPr/>
          <p:nvPr/>
        </p:nvSpPr>
        <p:spPr>
          <a:xfrm>
            <a:off x="4800600" y="2159123"/>
            <a:ext cx="3962400" cy="1449615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Oval 40"/>
          <p:cNvSpPr/>
          <p:nvPr/>
        </p:nvSpPr>
        <p:spPr>
          <a:xfrm>
            <a:off x="2665268" y="4385958"/>
            <a:ext cx="3962400" cy="1449615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Oval 41"/>
          <p:cNvSpPr/>
          <p:nvPr/>
        </p:nvSpPr>
        <p:spPr>
          <a:xfrm>
            <a:off x="6934200" y="4392319"/>
            <a:ext cx="1828800" cy="1449615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381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/>
          <a:lstStyle/>
          <a:p>
            <a:r>
              <a:rPr lang="en-US" altLang="zh-TW" dirty="0" smtClean="0"/>
              <a:t>Why </a:t>
            </a:r>
            <a:r>
              <a:rPr lang="en-US" altLang="zh-TW" dirty="0" err="1" smtClean="0"/>
              <a:t>Kosaraju’s</a:t>
            </a:r>
            <a:r>
              <a:rPr lang="en-US" altLang="zh-TW" dirty="0" smtClean="0"/>
              <a:t> Algorithm Works?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7467600" cy="5483352"/>
          </a:xfrm>
        </p:spPr>
        <p:txBody>
          <a:bodyPr/>
          <a:lstStyle/>
          <a:p>
            <a:r>
              <a:rPr lang="en-US" altLang="zh-TW" dirty="0" smtClean="0"/>
              <a:t>According to Corollary 22.15: Each edge in the transpose of G that goes between different SCC goes </a:t>
            </a:r>
            <a:r>
              <a:rPr lang="en-US" altLang="zh-TW" b="1" dirty="0" smtClean="0"/>
              <a:t>from a vertex with an earlier finishing time to one with a later finishing time</a:t>
            </a:r>
            <a:r>
              <a:rPr lang="en-US" altLang="zh-TW" dirty="0" smtClean="0"/>
              <a:t>. </a:t>
            </a:r>
          </a:p>
          <a:p>
            <a:r>
              <a:rPr lang="en-US" altLang="zh-TW" dirty="0" smtClean="0"/>
              <a:t>According to </a:t>
            </a:r>
            <a:r>
              <a:rPr lang="en-US" altLang="zh-TW" b="1" dirty="0" smtClean="0"/>
              <a:t>property I</a:t>
            </a:r>
            <a:r>
              <a:rPr lang="en-US" altLang="zh-TW" dirty="0" smtClean="0"/>
              <a:t>, we can compress the graph into a </a:t>
            </a:r>
            <a:r>
              <a:rPr lang="en-US" altLang="zh-TW" b="1" dirty="0" smtClean="0"/>
              <a:t>DAG</a:t>
            </a:r>
            <a:r>
              <a:rPr lang="en-US" altLang="zh-TW" dirty="0" smtClean="0"/>
              <a:t>. </a:t>
            </a:r>
          </a:p>
          <a:p>
            <a:r>
              <a:rPr lang="en-US" altLang="zh-TW" dirty="0" smtClean="0"/>
              <a:t>So, if we choose the vertex in the transpose of G to start DFS in the order of decreasing finishing time, we are actually visiting the DAG of SCC in the </a:t>
            </a:r>
            <a:r>
              <a:rPr lang="en-US" altLang="zh-TW" b="1" dirty="0" smtClean="0"/>
              <a:t>reverse topological order</a:t>
            </a:r>
            <a:r>
              <a:rPr lang="en-US" altLang="zh-TW" dirty="0" smtClean="0"/>
              <a:t>.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8715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What is strongly connected components (SCC) ?</a:t>
            </a:r>
          </a:p>
          <a:p>
            <a:r>
              <a:rPr lang="en-US" altLang="zh-TW" dirty="0"/>
              <a:t>2</a:t>
            </a:r>
            <a:r>
              <a:rPr lang="en-US" altLang="zh-TW" dirty="0" smtClean="0"/>
              <a:t> properties of SCC. </a:t>
            </a:r>
          </a:p>
          <a:p>
            <a:r>
              <a:rPr lang="en-US" altLang="zh-TW" dirty="0" smtClean="0"/>
              <a:t>How </a:t>
            </a:r>
            <a:r>
              <a:rPr lang="en-US" altLang="zh-TW" dirty="0" err="1" smtClean="0"/>
              <a:t>Kosaraju’s</a:t>
            </a:r>
            <a:r>
              <a:rPr lang="en-US" altLang="zh-TW" dirty="0" smtClean="0"/>
              <a:t> Algorithm works. </a:t>
            </a:r>
          </a:p>
          <a:p>
            <a:r>
              <a:rPr lang="en-US" altLang="zh-TW" dirty="0" smtClean="0"/>
              <a:t>Complexity </a:t>
            </a:r>
            <a:r>
              <a:rPr lang="en-US" altLang="zh-TW" dirty="0"/>
              <a:t>of </a:t>
            </a:r>
            <a:r>
              <a:rPr lang="en-US" altLang="zh-TW" dirty="0" err="1"/>
              <a:t>Kosaraju’s</a:t>
            </a:r>
            <a:r>
              <a:rPr lang="en-US" altLang="zh-TW" dirty="0"/>
              <a:t> </a:t>
            </a:r>
            <a:r>
              <a:rPr lang="en-US" altLang="zh-TW" dirty="0" smtClean="0"/>
              <a:t>Algorithm.</a:t>
            </a:r>
          </a:p>
          <a:p>
            <a:r>
              <a:rPr lang="en-US" altLang="zh-TW" dirty="0"/>
              <a:t>How </a:t>
            </a:r>
            <a:r>
              <a:rPr lang="en-US" altLang="zh-TW" dirty="0" smtClean="0"/>
              <a:t>’s </a:t>
            </a:r>
            <a:r>
              <a:rPr lang="en-US" altLang="zh-TW" dirty="0" err="1" smtClean="0"/>
              <a:t>Tarjan’s</a:t>
            </a:r>
            <a:r>
              <a:rPr lang="en-US" altLang="zh-TW" dirty="0" smtClean="0"/>
              <a:t> Algorithm </a:t>
            </a:r>
            <a:r>
              <a:rPr lang="en-US" altLang="zh-TW" dirty="0"/>
              <a:t>works. </a:t>
            </a:r>
            <a:endParaRPr lang="en-US" altLang="zh-TW" dirty="0" smtClean="0"/>
          </a:p>
          <a:p>
            <a:r>
              <a:rPr lang="en-US" altLang="zh-TW" dirty="0"/>
              <a:t>Complexity of </a:t>
            </a:r>
            <a:r>
              <a:rPr lang="en-US" altLang="zh-TW" dirty="0" err="1" smtClean="0"/>
              <a:t>Tarjan’s</a:t>
            </a:r>
            <a:r>
              <a:rPr lang="en-US" altLang="zh-TW" dirty="0" smtClean="0"/>
              <a:t> Algorithm. </a:t>
            </a:r>
          </a:p>
        </p:txBody>
      </p:sp>
    </p:spTree>
    <p:extLst>
      <p:ext uri="{BB962C8B-B14F-4D97-AF65-F5344CB8AC3E}">
        <p14:creationId xmlns:p14="http://schemas.microsoft.com/office/powerpoint/2010/main" val="2294286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/>
          <a:lstStyle/>
          <a:p>
            <a:r>
              <a:rPr lang="en-US" altLang="zh-TW" dirty="0" smtClean="0"/>
              <a:t>Why </a:t>
            </a:r>
            <a:r>
              <a:rPr lang="en-US" altLang="zh-TW" dirty="0" err="1" smtClean="0"/>
              <a:t>Kosaraju’s</a:t>
            </a:r>
            <a:r>
              <a:rPr lang="en-US" altLang="zh-TW" dirty="0" smtClean="0"/>
              <a:t> Algorithm Works?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7467600" cy="5483352"/>
          </a:xfrm>
        </p:spPr>
        <p:txBody>
          <a:bodyPr/>
          <a:lstStyle/>
          <a:p>
            <a:r>
              <a:rPr lang="en-US" altLang="zh-TW" dirty="0" smtClean="0"/>
              <a:t>Because there is a two-way path between any pair of vertices in a SCC. </a:t>
            </a:r>
          </a:p>
          <a:p>
            <a:r>
              <a:rPr lang="en-US" altLang="zh-TW" dirty="0"/>
              <a:t>W</a:t>
            </a:r>
            <a:r>
              <a:rPr lang="en-US" altLang="zh-TW" dirty="0" smtClean="0"/>
              <a:t>e can traverse all the vertices in a SCC by DFS in any order. </a:t>
            </a:r>
          </a:p>
          <a:p>
            <a:r>
              <a:rPr lang="en-US" altLang="zh-TW" dirty="0" smtClean="0"/>
              <a:t>Because </a:t>
            </a:r>
            <a:r>
              <a:rPr lang="en-US" altLang="zh-TW" dirty="0"/>
              <a:t>we </a:t>
            </a:r>
            <a:r>
              <a:rPr lang="en-US" altLang="zh-TW" dirty="0" smtClean="0"/>
              <a:t>visit </a:t>
            </a:r>
            <a:r>
              <a:rPr lang="en-US" altLang="zh-TW" dirty="0"/>
              <a:t>the DAG of SCC in </a:t>
            </a:r>
            <a:r>
              <a:rPr lang="en-US" altLang="zh-TW" dirty="0" smtClean="0"/>
              <a:t>the reverse topological order. </a:t>
            </a:r>
          </a:p>
          <a:p>
            <a:r>
              <a:rPr lang="en-US" altLang="zh-TW" dirty="0" smtClean="0"/>
              <a:t>No matter how we traverse all vertices within a SCC by DFS, we won’t accidentally go into other SCC. The vertices we can visit by one time of DFS are constrained to the same SCC set. </a:t>
            </a:r>
          </a:p>
          <a:p>
            <a:r>
              <a:rPr lang="en-US" altLang="zh-TW" dirty="0" smtClean="0"/>
              <a:t>Remember to delete the whole SCC set from the graph once it is visited. </a:t>
            </a:r>
          </a:p>
        </p:txBody>
      </p:sp>
    </p:spTree>
    <p:extLst>
      <p:ext uri="{BB962C8B-B14F-4D97-AF65-F5344CB8AC3E}">
        <p14:creationId xmlns:p14="http://schemas.microsoft.com/office/powerpoint/2010/main" val="149143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/>
          <a:lstStyle/>
          <a:p>
            <a:r>
              <a:rPr lang="en-US" altLang="zh-TW" dirty="0" smtClean="0"/>
              <a:t>Complexity of </a:t>
            </a:r>
            <a:r>
              <a:rPr lang="en-US" altLang="zh-TW" dirty="0" err="1"/>
              <a:t>Kosaraju’s</a:t>
            </a:r>
            <a:r>
              <a:rPr lang="en-US" altLang="zh-TW" dirty="0"/>
              <a:t> Algorithm 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7467600" cy="5483352"/>
          </a:xfrm>
        </p:spPr>
        <p:txBody>
          <a:bodyPr/>
          <a:lstStyle/>
          <a:p>
            <a:r>
              <a:rPr lang="en-US" altLang="zh-TW" dirty="0" smtClean="0"/>
              <a:t>DFS x  2, G transpose x 1</a:t>
            </a:r>
          </a:p>
          <a:p>
            <a:r>
              <a:rPr lang="en-US" altLang="zh-TW" dirty="0" smtClean="0"/>
              <a:t>Analysis: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 smtClean="0"/>
              <a:t>Do DFS(G) first time. =&gt; </a:t>
            </a:r>
            <a:r>
              <a:rPr lang="el-GR" altLang="zh-TW" dirty="0" smtClean="0"/>
              <a:t>Θ</a:t>
            </a:r>
            <a:r>
              <a:rPr lang="en-US" altLang="zh-TW" dirty="0"/>
              <a:t>(V+E</a:t>
            </a:r>
            <a:r>
              <a:rPr lang="en-US" altLang="zh-TW" dirty="0" smtClean="0"/>
              <a:t>) / </a:t>
            </a:r>
            <a:r>
              <a:rPr lang="el-GR" altLang="zh-TW" dirty="0"/>
              <a:t>Θ</a:t>
            </a:r>
            <a:r>
              <a:rPr lang="en-US" altLang="zh-TW" dirty="0"/>
              <a:t>(V^2)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 smtClean="0"/>
              <a:t>Transpose G. =&gt; </a:t>
            </a:r>
            <a:r>
              <a:rPr lang="el-GR" altLang="zh-TW" dirty="0"/>
              <a:t>Θ</a:t>
            </a:r>
            <a:r>
              <a:rPr lang="en-US" altLang="zh-TW" dirty="0" smtClean="0"/>
              <a:t>(E</a:t>
            </a:r>
            <a:r>
              <a:rPr lang="en-US" altLang="zh-TW" dirty="0"/>
              <a:t>) </a:t>
            </a:r>
            <a:r>
              <a:rPr lang="en-US" altLang="zh-TW" dirty="0" smtClean="0"/>
              <a:t>/ 0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 smtClean="0"/>
              <a:t>Do DFS(G</a:t>
            </a:r>
            <a:r>
              <a:rPr lang="en-US" altLang="zh-TW" baseline="30000" dirty="0" smtClean="0"/>
              <a:t>T</a:t>
            </a:r>
            <a:r>
              <a:rPr lang="en-US" altLang="zh-TW" dirty="0" smtClean="0"/>
              <a:t>) and produce SCC sets. </a:t>
            </a:r>
            <a:r>
              <a:rPr lang="en-US" altLang="zh-TW" dirty="0"/>
              <a:t>=&gt; </a:t>
            </a:r>
            <a:r>
              <a:rPr lang="el-GR" altLang="zh-TW" dirty="0"/>
              <a:t>Θ</a:t>
            </a:r>
            <a:r>
              <a:rPr lang="en-US" altLang="zh-TW" dirty="0"/>
              <a:t>(V+E) / </a:t>
            </a:r>
            <a:r>
              <a:rPr lang="el-GR" altLang="zh-TW" dirty="0"/>
              <a:t>Θ</a:t>
            </a:r>
            <a:r>
              <a:rPr lang="en-US" altLang="zh-TW" dirty="0"/>
              <a:t>(V^2</a:t>
            </a:r>
            <a:r>
              <a:rPr lang="en-US" altLang="zh-TW" dirty="0" smtClean="0"/>
              <a:t>)</a:t>
            </a:r>
          </a:p>
          <a:p>
            <a:r>
              <a:rPr lang="en-US" altLang="zh-TW" dirty="0"/>
              <a:t>Using adjacency list: </a:t>
            </a:r>
            <a:r>
              <a:rPr lang="el-GR" altLang="zh-TW" dirty="0"/>
              <a:t>Θ</a:t>
            </a:r>
            <a:r>
              <a:rPr lang="en-US" altLang="zh-TW" dirty="0"/>
              <a:t>(V+E)</a:t>
            </a:r>
          </a:p>
          <a:p>
            <a:r>
              <a:rPr lang="en-US" altLang="zh-TW" dirty="0"/>
              <a:t>Using adjacency matrix: </a:t>
            </a:r>
            <a:r>
              <a:rPr lang="el-GR" altLang="zh-TW" dirty="0"/>
              <a:t>Θ</a:t>
            </a:r>
            <a:r>
              <a:rPr lang="en-US" altLang="zh-TW" dirty="0"/>
              <a:t>(V^2</a:t>
            </a:r>
            <a:r>
              <a:rPr lang="en-US" altLang="zh-TW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8116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/>
          <a:lstStyle/>
          <a:p>
            <a:r>
              <a:rPr lang="en-US" altLang="zh-TW" dirty="0" err="1"/>
              <a:t>Tarjan’s</a:t>
            </a:r>
            <a:r>
              <a:rPr lang="en-US" altLang="zh-TW" dirty="0"/>
              <a:t> Algorithm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66800"/>
            <a:ext cx="7543800" cy="5562600"/>
          </a:xfrm>
        </p:spPr>
        <p:txBody>
          <a:bodyPr>
            <a:normAutofit/>
          </a:bodyPr>
          <a:lstStyle/>
          <a:p>
            <a:r>
              <a:rPr lang="en-US" altLang="zh-TW" dirty="0"/>
              <a:t>Modified DFS.</a:t>
            </a:r>
          </a:p>
          <a:p>
            <a:r>
              <a:rPr lang="en-US" altLang="zh-TW" dirty="0" smtClean="0"/>
              <a:t>Every </a:t>
            </a:r>
            <a:r>
              <a:rPr lang="en-US" altLang="zh-TW" dirty="0"/>
              <a:t>vertex in the SCC can be the root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Traverse every vertex, if a vertex v is unvisited, then it is the root of a new SCC. We call the </a:t>
            </a:r>
            <a:r>
              <a:rPr lang="en-US" altLang="zh-TW" dirty="0" err="1" smtClean="0"/>
              <a:t>funciton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Tarjan</a:t>
            </a:r>
            <a:r>
              <a:rPr lang="en-US" altLang="zh-TW" dirty="0" smtClean="0"/>
              <a:t>(v). </a:t>
            </a:r>
          </a:p>
          <a:p>
            <a:r>
              <a:rPr lang="en-US" altLang="zh-TW" dirty="0" smtClean="0"/>
              <a:t>One time of DFS may produce multiple SCC sets. </a:t>
            </a:r>
          </a:p>
          <a:p>
            <a:r>
              <a:rPr lang="en-US" altLang="zh-TW" dirty="0" smtClean="0"/>
              <a:t>Some </a:t>
            </a:r>
            <a:r>
              <a:rPr lang="en-US" altLang="zh-TW" dirty="0"/>
              <a:t>parameters</a:t>
            </a:r>
            <a:r>
              <a:rPr lang="en-US" altLang="zh-TW" dirty="0" smtClean="0"/>
              <a:t>: </a:t>
            </a:r>
          </a:p>
          <a:p>
            <a:pPr marL="457200" indent="-457200">
              <a:buAutoNum type="arabicPeriod"/>
            </a:pPr>
            <a:r>
              <a:rPr lang="en-US" altLang="zh-TW" dirty="0" err="1" smtClean="0"/>
              <a:t>v.index</a:t>
            </a:r>
            <a:r>
              <a:rPr lang="en-US" altLang="zh-TW" dirty="0" smtClean="0"/>
              <a:t> is the time stamp we discover vertex v; </a:t>
            </a:r>
            <a:r>
              <a:rPr lang="en-US" altLang="zh-TW" dirty="0" err="1" smtClean="0"/>
              <a:t>v.low</a:t>
            </a:r>
            <a:r>
              <a:rPr lang="en-US" altLang="zh-TW" dirty="0" smtClean="0"/>
              <a:t> is the index of oldest ancestor v can reach.</a:t>
            </a:r>
          </a:p>
          <a:p>
            <a:pPr marL="457200" indent="-457200">
              <a:buAutoNum type="arabicPeriod"/>
            </a:pPr>
            <a:endParaRPr lang="en-US" altLang="zh-TW" dirty="0" smtClean="0"/>
          </a:p>
          <a:p>
            <a:pPr marL="457200" indent="-457200">
              <a:buAutoNum type="arabicPeriod"/>
            </a:pPr>
            <a:endParaRPr lang="zh-TW" altLang="en-US" dirty="0"/>
          </a:p>
        </p:txBody>
      </p:sp>
      <p:sp>
        <p:nvSpPr>
          <p:cNvPr id="4" name="Oval 3"/>
          <p:cNvSpPr/>
          <p:nvPr/>
        </p:nvSpPr>
        <p:spPr>
          <a:xfrm>
            <a:off x="762000" y="5410200"/>
            <a:ext cx="762000" cy="762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1/1</a:t>
            </a:r>
            <a:endParaRPr lang="zh-TW" altLang="en-US" dirty="0"/>
          </a:p>
        </p:txBody>
      </p:sp>
      <p:sp>
        <p:nvSpPr>
          <p:cNvPr id="5" name="Oval 4"/>
          <p:cNvSpPr/>
          <p:nvPr/>
        </p:nvSpPr>
        <p:spPr>
          <a:xfrm>
            <a:off x="2895600" y="5410200"/>
            <a:ext cx="762000" cy="762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2/2</a:t>
            </a:r>
            <a:endParaRPr lang="zh-TW" altLang="en-US" dirty="0"/>
          </a:p>
        </p:txBody>
      </p:sp>
      <p:sp>
        <p:nvSpPr>
          <p:cNvPr id="6" name="Oval 5"/>
          <p:cNvSpPr/>
          <p:nvPr/>
        </p:nvSpPr>
        <p:spPr>
          <a:xfrm>
            <a:off x="4953000" y="5410200"/>
            <a:ext cx="762000" cy="762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3/2</a:t>
            </a:r>
            <a:endParaRPr lang="zh-TW" altLang="en-US" dirty="0"/>
          </a:p>
        </p:txBody>
      </p:sp>
      <p:sp>
        <p:nvSpPr>
          <p:cNvPr id="7" name="Oval 6"/>
          <p:cNvSpPr/>
          <p:nvPr/>
        </p:nvSpPr>
        <p:spPr>
          <a:xfrm>
            <a:off x="7086600" y="5410200"/>
            <a:ext cx="762000" cy="762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4/2</a:t>
            </a:r>
            <a:endParaRPr lang="zh-TW" altLang="en-US" dirty="0"/>
          </a:p>
        </p:txBody>
      </p:sp>
      <p:cxnSp>
        <p:nvCxnSpPr>
          <p:cNvPr id="9" name="Straight Arrow Connector 8"/>
          <p:cNvCxnSpPr>
            <a:stCxn id="4" idx="6"/>
            <a:endCxn id="5" idx="2"/>
          </p:cNvCxnSpPr>
          <p:nvPr/>
        </p:nvCxnSpPr>
        <p:spPr>
          <a:xfrm>
            <a:off x="1524000" y="5791200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6" idx="2"/>
          </p:cNvCxnSpPr>
          <p:nvPr/>
        </p:nvCxnSpPr>
        <p:spPr>
          <a:xfrm>
            <a:off x="3657600" y="5784761"/>
            <a:ext cx="1295400" cy="64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715000" y="5752564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7" idx="0"/>
            <a:endCxn id="5" idx="0"/>
          </p:cNvCxnSpPr>
          <p:nvPr/>
        </p:nvCxnSpPr>
        <p:spPr>
          <a:xfrm rot="16200000" flipV="1">
            <a:off x="5372100" y="3314700"/>
            <a:ext cx="12700" cy="4191000"/>
          </a:xfrm>
          <a:prstGeom prst="curvedConnector3">
            <a:avLst>
              <a:gd name="adj1" fmla="val 4132394"/>
            </a:avLst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58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/>
          <a:lstStyle/>
          <a:p>
            <a:r>
              <a:rPr lang="en-US" altLang="zh-TW" dirty="0" err="1" smtClean="0"/>
              <a:t>Tarjan’s</a:t>
            </a:r>
            <a:r>
              <a:rPr lang="en-US" altLang="zh-TW" dirty="0" smtClean="0"/>
              <a:t> Algorithm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66800"/>
            <a:ext cx="7467600" cy="5791200"/>
          </a:xfrm>
        </p:spPr>
        <p:txBody>
          <a:bodyPr>
            <a:normAutofit/>
          </a:bodyPr>
          <a:lstStyle/>
          <a:p>
            <a:r>
              <a:rPr lang="en-US" altLang="zh-TW" dirty="0" err="1" smtClean="0"/>
              <a:t>Tarjan</a:t>
            </a:r>
            <a:r>
              <a:rPr lang="en-US" altLang="zh-TW" dirty="0" smtClean="0"/>
              <a:t>(v)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 smtClean="0"/>
              <a:t>Set both </a:t>
            </a:r>
            <a:r>
              <a:rPr lang="en-US" altLang="zh-TW" dirty="0" err="1" smtClean="0"/>
              <a:t>v.index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v.low</a:t>
            </a:r>
            <a:r>
              <a:rPr lang="en-US" altLang="zh-TW" dirty="0" smtClean="0"/>
              <a:t> to a global variable “t”.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 smtClean="0"/>
              <a:t>++t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 smtClean="0"/>
              <a:t>Push v into the </a:t>
            </a:r>
            <a:r>
              <a:rPr lang="en-US" altLang="zh-TW" b="1" dirty="0" smtClean="0"/>
              <a:t>stack S</a:t>
            </a:r>
            <a:r>
              <a:rPr lang="en-US" altLang="zh-TW" dirty="0" smtClean="0"/>
              <a:t>.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 smtClean="0"/>
              <a:t>Traverse every vertex directly reachable from v.</a:t>
            </a:r>
          </a:p>
          <a:p>
            <a:pPr marL="822960" lvl="1" indent="-457200">
              <a:buFont typeface="+mj-lt"/>
              <a:buAutoNum type="alphaLcPeriod"/>
            </a:pPr>
            <a:r>
              <a:rPr lang="en-US" altLang="zh-TW" b="1" dirty="0" smtClean="0"/>
              <a:t>If vertex w is unvisited</a:t>
            </a:r>
            <a:r>
              <a:rPr lang="en-US" altLang="zh-TW" dirty="0" smtClean="0"/>
              <a:t>, run </a:t>
            </a:r>
            <a:r>
              <a:rPr lang="en-US" altLang="zh-TW" dirty="0" err="1" smtClean="0"/>
              <a:t>Tarjan</a:t>
            </a:r>
            <a:r>
              <a:rPr lang="en-US" altLang="zh-TW" dirty="0" smtClean="0"/>
              <a:t>(w). Then set </a:t>
            </a:r>
            <a:r>
              <a:rPr lang="en-US" altLang="zh-TW" dirty="0" err="1" smtClean="0"/>
              <a:t>v.low</a:t>
            </a:r>
            <a:r>
              <a:rPr lang="en-US" altLang="zh-TW" dirty="0" smtClean="0"/>
              <a:t> = min{</a:t>
            </a:r>
            <a:r>
              <a:rPr lang="en-US" altLang="zh-TW" dirty="0" err="1" smtClean="0"/>
              <a:t>v.low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w.low</a:t>
            </a:r>
            <a:r>
              <a:rPr lang="en-US" altLang="zh-TW" dirty="0" smtClean="0"/>
              <a:t>}. </a:t>
            </a:r>
          </a:p>
          <a:p>
            <a:pPr marL="822960" lvl="1" indent="-457200">
              <a:buFont typeface="+mj-lt"/>
              <a:buAutoNum type="alphaLcPeriod"/>
            </a:pPr>
            <a:r>
              <a:rPr lang="en-US" altLang="zh-TW" b="1" dirty="0" smtClean="0"/>
              <a:t>If vertex w is visited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v.low</a:t>
            </a:r>
            <a:r>
              <a:rPr lang="en-US" altLang="zh-TW" dirty="0" smtClean="0"/>
              <a:t> = min{</a:t>
            </a:r>
            <a:r>
              <a:rPr lang="en-US" altLang="zh-TW" dirty="0" err="1" smtClean="0"/>
              <a:t>v.low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w.low</a:t>
            </a:r>
            <a:r>
              <a:rPr lang="en-US" altLang="zh-TW" dirty="0" smtClean="0"/>
              <a:t>}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 smtClean="0"/>
              <a:t>After the loop above, we can get the index of the oldest ancestor reachable from v (a.k.a. </a:t>
            </a:r>
            <a:r>
              <a:rPr lang="en-US" altLang="zh-TW" b="1" dirty="0" err="1" smtClean="0"/>
              <a:t>v.low</a:t>
            </a:r>
            <a:r>
              <a:rPr lang="en-US" altLang="zh-TW" dirty="0" smtClean="0"/>
              <a:t>).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 smtClean="0"/>
              <a:t>If (</a:t>
            </a:r>
            <a:r>
              <a:rPr lang="en-US" altLang="zh-TW" b="1" dirty="0" err="1" smtClean="0"/>
              <a:t>v.low</a:t>
            </a:r>
            <a:r>
              <a:rPr lang="en-US" altLang="zh-TW" b="1" dirty="0" smtClean="0"/>
              <a:t> == </a:t>
            </a:r>
            <a:r>
              <a:rPr lang="en-US" altLang="zh-TW" b="1" dirty="0" err="1" smtClean="0"/>
              <a:t>v.index</a:t>
            </a:r>
            <a:r>
              <a:rPr lang="en-US" altLang="zh-TW" dirty="0" smtClean="0"/>
              <a:t>), v is the root of the SCC.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 smtClean="0"/>
              <a:t>Pop the items in stack out until v is popped out.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 smtClean="0"/>
              <a:t>Those vertices compose a SCC.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1217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/>
          <a:lstStyle/>
          <a:p>
            <a:r>
              <a:rPr lang="en-US" altLang="zh-TW" dirty="0" err="1" smtClean="0"/>
              <a:t>Tarjan’s</a:t>
            </a:r>
            <a:r>
              <a:rPr lang="en-US" altLang="zh-TW" dirty="0" smtClean="0"/>
              <a:t> Algorithm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66800"/>
            <a:ext cx="7467600" cy="5407152"/>
          </a:xfrm>
        </p:spPr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Oval 3"/>
          <p:cNvSpPr/>
          <p:nvPr/>
        </p:nvSpPr>
        <p:spPr>
          <a:xfrm>
            <a:off x="706192" y="1132804"/>
            <a:ext cx="838200" cy="8382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Oval 4"/>
          <p:cNvSpPr/>
          <p:nvPr/>
        </p:nvSpPr>
        <p:spPr>
          <a:xfrm>
            <a:off x="718197" y="2667000"/>
            <a:ext cx="838200" cy="8382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Oval 5"/>
          <p:cNvSpPr/>
          <p:nvPr/>
        </p:nvSpPr>
        <p:spPr>
          <a:xfrm>
            <a:off x="706192" y="4267200"/>
            <a:ext cx="838200" cy="8382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Oval 6"/>
          <p:cNvSpPr/>
          <p:nvPr/>
        </p:nvSpPr>
        <p:spPr>
          <a:xfrm>
            <a:off x="706192" y="5715000"/>
            <a:ext cx="838200" cy="8382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Oval 7"/>
          <p:cNvSpPr/>
          <p:nvPr/>
        </p:nvSpPr>
        <p:spPr>
          <a:xfrm>
            <a:off x="3200400" y="5715000"/>
            <a:ext cx="838200" cy="8382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Oval 8"/>
          <p:cNvSpPr/>
          <p:nvPr/>
        </p:nvSpPr>
        <p:spPr>
          <a:xfrm>
            <a:off x="5257800" y="5715000"/>
            <a:ext cx="838200" cy="8382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Straight Arrow Connector 11"/>
          <p:cNvCxnSpPr>
            <a:stCxn id="4" idx="4"/>
            <a:endCxn id="5" idx="0"/>
          </p:cNvCxnSpPr>
          <p:nvPr/>
        </p:nvCxnSpPr>
        <p:spPr>
          <a:xfrm>
            <a:off x="1125292" y="1971004"/>
            <a:ext cx="12005" cy="69599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6" idx="0"/>
          </p:cNvCxnSpPr>
          <p:nvPr/>
        </p:nvCxnSpPr>
        <p:spPr>
          <a:xfrm>
            <a:off x="1125292" y="3505200"/>
            <a:ext cx="0" cy="762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125292" y="5105400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6"/>
            <a:endCxn id="8" idx="2"/>
          </p:cNvCxnSpPr>
          <p:nvPr/>
        </p:nvCxnSpPr>
        <p:spPr>
          <a:xfrm>
            <a:off x="1544392" y="4686300"/>
            <a:ext cx="1656008" cy="1447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6"/>
            <a:endCxn id="9" idx="2"/>
          </p:cNvCxnSpPr>
          <p:nvPr/>
        </p:nvCxnSpPr>
        <p:spPr>
          <a:xfrm>
            <a:off x="4038600" y="6134100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4038600" y="6019800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7" idx="2"/>
            <a:endCxn id="5" idx="3"/>
          </p:cNvCxnSpPr>
          <p:nvPr/>
        </p:nvCxnSpPr>
        <p:spPr>
          <a:xfrm rot="10800000" flipH="1">
            <a:off x="706191" y="3382448"/>
            <a:ext cx="134757" cy="2751652"/>
          </a:xfrm>
          <a:prstGeom prst="curvedConnector4">
            <a:avLst>
              <a:gd name="adj1" fmla="val -322552"/>
              <a:gd name="adj2" fmla="val 70362"/>
            </a:avLst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1295400" y="1905000"/>
            <a:ext cx="0" cy="762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7239000" y="5715000"/>
            <a:ext cx="838200" cy="8382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7" name="Straight Arrow Connector 46"/>
          <p:cNvCxnSpPr>
            <a:endCxn id="46" idx="2"/>
          </p:cNvCxnSpPr>
          <p:nvPr/>
        </p:nvCxnSpPr>
        <p:spPr>
          <a:xfrm>
            <a:off x="6096000" y="6134100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622416" y="1367238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</a:t>
            </a:r>
            <a:endParaRPr lang="zh-TW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1622416" y="290143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1622416" y="4240369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622416" y="594943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D</a:t>
            </a:r>
            <a:endParaRPr lang="zh-TW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3458622" y="522553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E</a:t>
            </a:r>
            <a:endParaRPr lang="zh-TW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501211" y="522553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</a:t>
            </a:r>
            <a:endParaRPr lang="zh-TW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7482411" y="522553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G</a:t>
            </a:r>
            <a:endParaRPr lang="zh-TW" altLang="en-US" dirty="0"/>
          </a:p>
        </p:txBody>
      </p:sp>
      <p:cxnSp>
        <p:nvCxnSpPr>
          <p:cNvPr id="58" name="Straight Connector 57"/>
          <p:cNvCxnSpPr/>
          <p:nvPr/>
        </p:nvCxnSpPr>
        <p:spPr>
          <a:xfrm>
            <a:off x="3458622" y="1367238"/>
            <a:ext cx="0" cy="32424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4267200" y="1367237"/>
            <a:ext cx="0" cy="32424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3458622" y="4609700"/>
            <a:ext cx="80857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469213" y="4719570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Stack</a:t>
            </a:r>
            <a:endParaRPr lang="zh-TW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4730166" y="1367237"/>
            <a:ext cx="188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SCC list: NULL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9588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/>
          <a:lstStyle/>
          <a:p>
            <a:r>
              <a:rPr lang="en-US" altLang="zh-TW" dirty="0" err="1" smtClean="0"/>
              <a:t>Tarjan’s</a:t>
            </a:r>
            <a:r>
              <a:rPr lang="en-US" altLang="zh-TW" dirty="0" smtClean="0"/>
              <a:t> Algorithm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66800"/>
            <a:ext cx="7467600" cy="5407152"/>
          </a:xfrm>
        </p:spPr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Oval 3"/>
          <p:cNvSpPr/>
          <p:nvPr/>
        </p:nvSpPr>
        <p:spPr>
          <a:xfrm>
            <a:off x="706192" y="1132804"/>
            <a:ext cx="838200" cy="8382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1/1</a:t>
            </a:r>
            <a:endParaRPr lang="zh-TW" altLang="en-US" dirty="0"/>
          </a:p>
        </p:txBody>
      </p:sp>
      <p:sp>
        <p:nvSpPr>
          <p:cNvPr id="5" name="Oval 4"/>
          <p:cNvSpPr/>
          <p:nvPr/>
        </p:nvSpPr>
        <p:spPr>
          <a:xfrm>
            <a:off x="718197" y="2667000"/>
            <a:ext cx="838200" cy="8382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Oval 5"/>
          <p:cNvSpPr/>
          <p:nvPr/>
        </p:nvSpPr>
        <p:spPr>
          <a:xfrm>
            <a:off x="706192" y="4267200"/>
            <a:ext cx="838200" cy="8382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Oval 6"/>
          <p:cNvSpPr/>
          <p:nvPr/>
        </p:nvSpPr>
        <p:spPr>
          <a:xfrm>
            <a:off x="706192" y="5715000"/>
            <a:ext cx="838200" cy="8382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Oval 7"/>
          <p:cNvSpPr/>
          <p:nvPr/>
        </p:nvSpPr>
        <p:spPr>
          <a:xfrm>
            <a:off x="3200400" y="5715000"/>
            <a:ext cx="838200" cy="8382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Oval 8"/>
          <p:cNvSpPr/>
          <p:nvPr/>
        </p:nvSpPr>
        <p:spPr>
          <a:xfrm>
            <a:off x="5257800" y="5715000"/>
            <a:ext cx="838200" cy="8382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Straight Arrow Connector 11"/>
          <p:cNvCxnSpPr>
            <a:stCxn id="4" idx="4"/>
            <a:endCxn id="5" idx="0"/>
          </p:cNvCxnSpPr>
          <p:nvPr/>
        </p:nvCxnSpPr>
        <p:spPr>
          <a:xfrm>
            <a:off x="1125292" y="1971004"/>
            <a:ext cx="12005" cy="69599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6" idx="0"/>
          </p:cNvCxnSpPr>
          <p:nvPr/>
        </p:nvCxnSpPr>
        <p:spPr>
          <a:xfrm>
            <a:off x="1125292" y="3505200"/>
            <a:ext cx="0" cy="762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125292" y="5105400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6"/>
            <a:endCxn id="8" idx="2"/>
          </p:cNvCxnSpPr>
          <p:nvPr/>
        </p:nvCxnSpPr>
        <p:spPr>
          <a:xfrm>
            <a:off x="1544392" y="4686300"/>
            <a:ext cx="1656008" cy="1447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6"/>
            <a:endCxn id="9" idx="2"/>
          </p:cNvCxnSpPr>
          <p:nvPr/>
        </p:nvCxnSpPr>
        <p:spPr>
          <a:xfrm>
            <a:off x="4038600" y="6134100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4038600" y="6019800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7" idx="2"/>
            <a:endCxn id="5" idx="3"/>
          </p:cNvCxnSpPr>
          <p:nvPr/>
        </p:nvCxnSpPr>
        <p:spPr>
          <a:xfrm rot="10800000" flipH="1">
            <a:off x="706191" y="3382448"/>
            <a:ext cx="134757" cy="2751652"/>
          </a:xfrm>
          <a:prstGeom prst="curvedConnector4">
            <a:avLst>
              <a:gd name="adj1" fmla="val -322552"/>
              <a:gd name="adj2" fmla="val 70362"/>
            </a:avLst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1295400" y="1905000"/>
            <a:ext cx="0" cy="762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7239000" y="5715000"/>
            <a:ext cx="838200" cy="8382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7" name="Straight Arrow Connector 46"/>
          <p:cNvCxnSpPr>
            <a:endCxn id="46" idx="2"/>
          </p:cNvCxnSpPr>
          <p:nvPr/>
        </p:nvCxnSpPr>
        <p:spPr>
          <a:xfrm>
            <a:off x="6096000" y="6134100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622416" y="1367238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</a:t>
            </a:r>
            <a:endParaRPr lang="zh-TW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1622416" y="290143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1622416" y="4240369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622416" y="594943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D</a:t>
            </a:r>
            <a:endParaRPr lang="zh-TW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3458622" y="522553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E</a:t>
            </a:r>
            <a:endParaRPr lang="zh-TW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501211" y="522553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</a:t>
            </a:r>
            <a:endParaRPr lang="zh-TW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7482411" y="522553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G</a:t>
            </a:r>
            <a:endParaRPr lang="zh-TW" altLang="en-US" dirty="0"/>
          </a:p>
        </p:txBody>
      </p:sp>
      <p:cxnSp>
        <p:nvCxnSpPr>
          <p:cNvPr id="58" name="Straight Connector 57"/>
          <p:cNvCxnSpPr/>
          <p:nvPr/>
        </p:nvCxnSpPr>
        <p:spPr>
          <a:xfrm>
            <a:off x="3458622" y="1367238"/>
            <a:ext cx="0" cy="32424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4267200" y="1367237"/>
            <a:ext cx="0" cy="32424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3458622" y="4609700"/>
            <a:ext cx="80857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469213" y="4719570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Stack</a:t>
            </a:r>
            <a:endParaRPr lang="zh-TW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4730166" y="1367237"/>
            <a:ext cx="188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SCC list: NULL</a:t>
            </a:r>
            <a:endParaRPr lang="zh-TW" altLang="en-US" dirty="0"/>
          </a:p>
        </p:txBody>
      </p:sp>
      <p:sp>
        <p:nvSpPr>
          <p:cNvPr id="10" name="Rectangle 9"/>
          <p:cNvSpPr/>
          <p:nvPr/>
        </p:nvSpPr>
        <p:spPr>
          <a:xfrm>
            <a:off x="3458622" y="4240369"/>
            <a:ext cx="808578" cy="369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</a:t>
            </a:r>
            <a:endParaRPr lang="zh-TW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559454" y="4267200"/>
            <a:ext cx="3501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Discover A, put A in the stack.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5397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/>
          <a:lstStyle/>
          <a:p>
            <a:r>
              <a:rPr lang="en-US" altLang="zh-TW" dirty="0" err="1" smtClean="0"/>
              <a:t>Tarjan’s</a:t>
            </a:r>
            <a:r>
              <a:rPr lang="en-US" altLang="zh-TW" dirty="0" smtClean="0"/>
              <a:t> Algorithm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66800"/>
            <a:ext cx="7467600" cy="5407152"/>
          </a:xfrm>
        </p:spPr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Oval 3"/>
          <p:cNvSpPr/>
          <p:nvPr/>
        </p:nvSpPr>
        <p:spPr>
          <a:xfrm>
            <a:off x="706192" y="1132804"/>
            <a:ext cx="838200" cy="8382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1/1</a:t>
            </a:r>
            <a:endParaRPr lang="zh-TW" altLang="en-US" dirty="0"/>
          </a:p>
        </p:txBody>
      </p:sp>
      <p:sp>
        <p:nvSpPr>
          <p:cNvPr id="5" name="Oval 4"/>
          <p:cNvSpPr/>
          <p:nvPr/>
        </p:nvSpPr>
        <p:spPr>
          <a:xfrm>
            <a:off x="718197" y="2667000"/>
            <a:ext cx="838200" cy="8382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2/2</a:t>
            </a:r>
            <a:endParaRPr lang="zh-TW" altLang="en-US" dirty="0"/>
          </a:p>
        </p:txBody>
      </p:sp>
      <p:sp>
        <p:nvSpPr>
          <p:cNvPr id="6" name="Oval 5"/>
          <p:cNvSpPr/>
          <p:nvPr/>
        </p:nvSpPr>
        <p:spPr>
          <a:xfrm>
            <a:off x="706192" y="4267200"/>
            <a:ext cx="838200" cy="8382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Oval 6"/>
          <p:cNvSpPr/>
          <p:nvPr/>
        </p:nvSpPr>
        <p:spPr>
          <a:xfrm>
            <a:off x="706192" y="5715000"/>
            <a:ext cx="838200" cy="8382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Oval 7"/>
          <p:cNvSpPr/>
          <p:nvPr/>
        </p:nvSpPr>
        <p:spPr>
          <a:xfrm>
            <a:off x="3200400" y="5715000"/>
            <a:ext cx="838200" cy="8382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Oval 8"/>
          <p:cNvSpPr/>
          <p:nvPr/>
        </p:nvSpPr>
        <p:spPr>
          <a:xfrm>
            <a:off x="5257800" y="5715000"/>
            <a:ext cx="838200" cy="8382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Straight Arrow Connector 11"/>
          <p:cNvCxnSpPr>
            <a:stCxn id="4" idx="4"/>
            <a:endCxn id="5" idx="0"/>
          </p:cNvCxnSpPr>
          <p:nvPr/>
        </p:nvCxnSpPr>
        <p:spPr>
          <a:xfrm>
            <a:off x="1125292" y="1971004"/>
            <a:ext cx="12005" cy="69599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6" idx="0"/>
          </p:cNvCxnSpPr>
          <p:nvPr/>
        </p:nvCxnSpPr>
        <p:spPr>
          <a:xfrm>
            <a:off x="1125292" y="3505200"/>
            <a:ext cx="0" cy="762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125292" y="5105400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6"/>
            <a:endCxn id="8" idx="2"/>
          </p:cNvCxnSpPr>
          <p:nvPr/>
        </p:nvCxnSpPr>
        <p:spPr>
          <a:xfrm>
            <a:off x="1544392" y="4686300"/>
            <a:ext cx="1656008" cy="1447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6"/>
            <a:endCxn id="9" idx="2"/>
          </p:cNvCxnSpPr>
          <p:nvPr/>
        </p:nvCxnSpPr>
        <p:spPr>
          <a:xfrm>
            <a:off x="4038600" y="6134100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4038600" y="6019800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7" idx="2"/>
            <a:endCxn id="5" idx="3"/>
          </p:cNvCxnSpPr>
          <p:nvPr/>
        </p:nvCxnSpPr>
        <p:spPr>
          <a:xfrm rot="10800000" flipH="1">
            <a:off x="706191" y="3382448"/>
            <a:ext cx="134757" cy="2751652"/>
          </a:xfrm>
          <a:prstGeom prst="curvedConnector4">
            <a:avLst>
              <a:gd name="adj1" fmla="val -322552"/>
              <a:gd name="adj2" fmla="val 70362"/>
            </a:avLst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1295400" y="1905000"/>
            <a:ext cx="0" cy="762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7239000" y="5715000"/>
            <a:ext cx="838200" cy="8382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7" name="Straight Arrow Connector 46"/>
          <p:cNvCxnSpPr>
            <a:endCxn id="46" idx="2"/>
          </p:cNvCxnSpPr>
          <p:nvPr/>
        </p:nvCxnSpPr>
        <p:spPr>
          <a:xfrm>
            <a:off x="6096000" y="6134100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622416" y="1367238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</a:t>
            </a:r>
            <a:endParaRPr lang="zh-TW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1622416" y="290143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1622416" y="4240369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622416" y="594943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D</a:t>
            </a:r>
            <a:endParaRPr lang="zh-TW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3458622" y="522553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E</a:t>
            </a:r>
            <a:endParaRPr lang="zh-TW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501211" y="522553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</a:t>
            </a:r>
            <a:endParaRPr lang="zh-TW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7482411" y="522553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G</a:t>
            </a:r>
            <a:endParaRPr lang="zh-TW" altLang="en-US" dirty="0"/>
          </a:p>
        </p:txBody>
      </p:sp>
      <p:cxnSp>
        <p:nvCxnSpPr>
          <p:cNvPr id="58" name="Straight Connector 57"/>
          <p:cNvCxnSpPr/>
          <p:nvPr/>
        </p:nvCxnSpPr>
        <p:spPr>
          <a:xfrm>
            <a:off x="3458622" y="1367238"/>
            <a:ext cx="0" cy="32424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4267200" y="1367237"/>
            <a:ext cx="0" cy="32424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3458622" y="4609700"/>
            <a:ext cx="80857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469213" y="4719570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Stack</a:t>
            </a:r>
            <a:endParaRPr lang="zh-TW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4730166" y="1367237"/>
            <a:ext cx="188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SCC list: NULL</a:t>
            </a:r>
            <a:endParaRPr lang="zh-TW" altLang="en-US" dirty="0"/>
          </a:p>
        </p:txBody>
      </p:sp>
      <p:sp>
        <p:nvSpPr>
          <p:cNvPr id="10" name="Rectangle 9"/>
          <p:cNvSpPr/>
          <p:nvPr/>
        </p:nvSpPr>
        <p:spPr>
          <a:xfrm>
            <a:off x="3458622" y="4240369"/>
            <a:ext cx="808578" cy="369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</a:t>
            </a:r>
            <a:endParaRPr lang="zh-TW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559454" y="3871037"/>
            <a:ext cx="3501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Discover B, put B in the stack. </a:t>
            </a:r>
            <a:endParaRPr lang="zh-TW" altLang="en-US" dirty="0"/>
          </a:p>
        </p:txBody>
      </p:sp>
      <p:sp>
        <p:nvSpPr>
          <p:cNvPr id="36" name="Rectangle 35"/>
          <p:cNvSpPr/>
          <p:nvPr/>
        </p:nvSpPr>
        <p:spPr>
          <a:xfrm>
            <a:off x="3458622" y="3871038"/>
            <a:ext cx="808578" cy="369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5925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/>
          <a:lstStyle/>
          <a:p>
            <a:r>
              <a:rPr lang="en-US" altLang="zh-TW" dirty="0" err="1" smtClean="0"/>
              <a:t>Tarjan’s</a:t>
            </a:r>
            <a:r>
              <a:rPr lang="en-US" altLang="zh-TW" dirty="0" smtClean="0"/>
              <a:t> Algorithm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66800"/>
            <a:ext cx="7467600" cy="5407152"/>
          </a:xfrm>
        </p:spPr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Oval 3"/>
          <p:cNvSpPr/>
          <p:nvPr/>
        </p:nvSpPr>
        <p:spPr>
          <a:xfrm>
            <a:off x="706192" y="1132804"/>
            <a:ext cx="838200" cy="8382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1/1</a:t>
            </a:r>
            <a:endParaRPr lang="zh-TW" altLang="en-US" dirty="0"/>
          </a:p>
        </p:txBody>
      </p:sp>
      <p:sp>
        <p:nvSpPr>
          <p:cNvPr id="5" name="Oval 4"/>
          <p:cNvSpPr/>
          <p:nvPr/>
        </p:nvSpPr>
        <p:spPr>
          <a:xfrm>
            <a:off x="718197" y="2667000"/>
            <a:ext cx="838200" cy="8382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2/1</a:t>
            </a:r>
            <a:endParaRPr lang="zh-TW" altLang="en-US" dirty="0"/>
          </a:p>
        </p:txBody>
      </p:sp>
      <p:sp>
        <p:nvSpPr>
          <p:cNvPr id="6" name="Oval 5"/>
          <p:cNvSpPr/>
          <p:nvPr/>
        </p:nvSpPr>
        <p:spPr>
          <a:xfrm>
            <a:off x="706192" y="4267200"/>
            <a:ext cx="838200" cy="8382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Oval 6"/>
          <p:cNvSpPr/>
          <p:nvPr/>
        </p:nvSpPr>
        <p:spPr>
          <a:xfrm>
            <a:off x="706192" y="5715000"/>
            <a:ext cx="838200" cy="8382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Oval 7"/>
          <p:cNvSpPr/>
          <p:nvPr/>
        </p:nvSpPr>
        <p:spPr>
          <a:xfrm>
            <a:off x="3200400" y="5715000"/>
            <a:ext cx="838200" cy="8382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Oval 8"/>
          <p:cNvSpPr/>
          <p:nvPr/>
        </p:nvSpPr>
        <p:spPr>
          <a:xfrm>
            <a:off x="5257800" y="5715000"/>
            <a:ext cx="838200" cy="8382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Straight Arrow Connector 11"/>
          <p:cNvCxnSpPr>
            <a:stCxn id="4" idx="4"/>
            <a:endCxn id="5" idx="0"/>
          </p:cNvCxnSpPr>
          <p:nvPr/>
        </p:nvCxnSpPr>
        <p:spPr>
          <a:xfrm>
            <a:off x="1125292" y="1971004"/>
            <a:ext cx="12005" cy="69599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6" idx="0"/>
          </p:cNvCxnSpPr>
          <p:nvPr/>
        </p:nvCxnSpPr>
        <p:spPr>
          <a:xfrm>
            <a:off x="1125292" y="3505200"/>
            <a:ext cx="0" cy="762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125292" y="5105400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6"/>
            <a:endCxn id="8" idx="2"/>
          </p:cNvCxnSpPr>
          <p:nvPr/>
        </p:nvCxnSpPr>
        <p:spPr>
          <a:xfrm>
            <a:off x="1544392" y="4686300"/>
            <a:ext cx="1656008" cy="1447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6"/>
            <a:endCxn id="9" idx="2"/>
          </p:cNvCxnSpPr>
          <p:nvPr/>
        </p:nvCxnSpPr>
        <p:spPr>
          <a:xfrm>
            <a:off x="4038600" y="6134100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4038600" y="6019800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7" idx="2"/>
            <a:endCxn id="5" idx="3"/>
          </p:cNvCxnSpPr>
          <p:nvPr/>
        </p:nvCxnSpPr>
        <p:spPr>
          <a:xfrm rot="10800000" flipH="1">
            <a:off x="706191" y="3382448"/>
            <a:ext cx="134757" cy="2751652"/>
          </a:xfrm>
          <a:prstGeom prst="curvedConnector4">
            <a:avLst>
              <a:gd name="adj1" fmla="val -322552"/>
              <a:gd name="adj2" fmla="val 70362"/>
            </a:avLst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1295400" y="1905000"/>
            <a:ext cx="0" cy="762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7239000" y="5715000"/>
            <a:ext cx="838200" cy="8382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7" name="Straight Arrow Connector 46"/>
          <p:cNvCxnSpPr>
            <a:endCxn id="46" idx="2"/>
          </p:cNvCxnSpPr>
          <p:nvPr/>
        </p:nvCxnSpPr>
        <p:spPr>
          <a:xfrm>
            <a:off x="6096000" y="6134100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622416" y="1367238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</a:t>
            </a:r>
            <a:endParaRPr lang="zh-TW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1622416" y="290143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1622416" y="4240369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622416" y="594943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D</a:t>
            </a:r>
            <a:endParaRPr lang="zh-TW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3458622" y="522553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E</a:t>
            </a:r>
            <a:endParaRPr lang="zh-TW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501211" y="522553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</a:t>
            </a:r>
            <a:endParaRPr lang="zh-TW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7482411" y="522553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G</a:t>
            </a:r>
            <a:endParaRPr lang="zh-TW" altLang="en-US" dirty="0"/>
          </a:p>
        </p:txBody>
      </p:sp>
      <p:cxnSp>
        <p:nvCxnSpPr>
          <p:cNvPr id="58" name="Straight Connector 57"/>
          <p:cNvCxnSpPr/>
          <p:nvPr/>
        </p:nvCxnSpPr>
        <p:spPr>
          <a:xfrm>
            <a:off x="3458622" y="1367238"/>
            <a:ext cx="0" cy="32424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4267200" y="1367237"/>
            <a:ext cx="0" cy="32424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3458622" y="4609700"/>
            <a:ext cx="80857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469213" y="4719570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Stack</a:t>
            </a:r>
            <a:endParaRPr lang="zh-TW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4730166" y="1367237"/>
            <a:ext cx="188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SCC list: NULL</a:t>
            </a:r>
            <a:endParaRPr lang="zh-TW" altLang="en-US" dirty="0"/>
          </a:p>
        </p:txBody>
      </p:sp>
      <p:sp>
        <p:nvSpPr>
          <p:cNvPr id="10" name="Rectangle 9"/>
          <p:cNvSpPr/>
          <p:nvPr/>
        </p:nvSpPr>
        <p:spPr>
          <a:xfrm>
            <a:off x="3458622" y="4240369"/>
            <a:ext cx="808578" cy="369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</a:t>
            </a:r>
            <a:endParaRPr lang="zh-TW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911129" y="2416247"/>
            <a:ext cx="17083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 is a visited ancestor, so we change </a:t>
            </a:r>
            <a:r>
              <a:rPr lang="en-US" altLang="zh-TW" dirty="0" err="1" smtClean="0"/>
              <a:t>B.low</a:t>
            </a:r>
            <a:r>
              <a:rPr lang="en-US" altLang="zh-TW" dirty="0" smtClean="0"/>
              <a:t> to 1</a:t>
            </a:r>
            <a:endParaRPr lang="zh-TW" altLang="en-US" dirty="0"/>
          </a:p>
        </p:txBody>
      </p:sp>
      <p:sp>
        <p:nvSpPr>
          <p:cNvPr id="36" name="Rectangle 35"/>
          <p:cNvSpPr/>
          <p:nvPr/>
        </p:nvSpPr>
        <p:spPr>
          <a:xfrm>
            <a:off x="3458622" y="3871038"/>
            <a:ext cx="808578" cy="369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5484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/>
          <a:lstStyle/>
          <a:p>
            <a:r>
              <a:rPr lang="en-US" altLang="zh-TW" dirty="0" err="1" smtClean="0"/>
              <a:t>Tarjan’s</a:t>
            </a:r>
            <a:r>
              <a:rPr lang="en-US" altLang="zh-TW" dirty="0" smtClean="0"/>
              <a:t> Algorithm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66800"/>
            <a:ext cx="7467600" cy="5407152"/>
          </a:xfrm>
        </p:spPr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Oval 3"/>
          <p:cNvSpPr/>
          <p:nvPr/>
        </p:nvSpPr>
        <p:spPr>
          <a:xfrm>
            <a:off x="706192" y="1132804"/>
            <a:ext cx="838200" cy="8382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1/1</a:t>
            </a:r>
            <a:endParaRPr lang="zh-TW" altLang="en-US" dirty="0"/>
          </a:p>
        </p:txBody>
      </p:sp>
      <p:sp>
        <p:nvSpPr>
          <p:cNvPr id="5" name="Oval 4"/>
          <p:cNvSpPr/>
          <p:nvPr/>
        </p:nvSpPr>
        <p:spPr>
          <a:xfrm>
            <a:off x="718197" y="2667000"/>
            <a:ext cx="838200" cy="8382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2/1</a:t>
            </a:r>
            <a:endParaRPr lang="zh-TW" altLang="en-US" dirty="0"/>
          </a:p>
        </p:txBody>
      </p:sp>
      <p:sp>
        <p:nvSpPr>
          <p:cNvPr id="6" name="Oval 5"/>
          <p:cNvSpPr/>
          <p:nvPr/>
        </p:nvSpPr>
        <p:spPr>
          <a:xfrm>
            <a:off x="706192" y="4267200"/>
            <a:ext cx="838200" cy="8382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3/3</a:t>
            </a:r>
            <a:endParaRPr lang="zh-TW" altLang="en-US" dirty="0"/>
          </a:p>
        </p:txBody>
      </p:sp>
      <p:sp>
        <p:nvSpPr>
          <p:cNvPr id="7" name="Oval 6"/>
          <p:cNvSpPr/>
          <p:nvPr/>
        </p:nvSpPr>
        <p:spPr>
          <a:xfrm>
            <a:off x="706192" y="5715000"/>
            <a:ext cx="838200" cy="8382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Oval 7"/>
          <p:cNvSpPr/>
          <p:nvPr/>
        </p:nvSpPr>
        <p:spPr>
          <a:xfrm>
            <a:off x="3200400" y="5715000"/>
            <a:ext cx="838200" cy="8382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Oval 8"/>
          <p:cNvSpPr/>
          <p:nvPr/>
        </p:nvSpPr>
        <p:spPr>
          <a:xfrm>
            <a:off x="5257800" y="5715000"/>
            <a:ext cx="838200" cy="8382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Straight Arrow Connector 11"/>
          <p:cNvCxnSpPr>
            <a:stCxn id="4" idx="4"/>
            <a:endCxn id="5" idx="0"/>
          </p:cNvCxnSpPr>
          <p:nvPr/>
        </p:nvCxnSpPr>
        <p:spPr>
          <a:xfrm>
            <a:off x="1125292" y="1971004"/>
            <a:ext cx="12005" cy="69599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6" idx="0"/>
          </p:cNvCxnSpPr>
          <p:nvPr/>
        </p:nvCxnSpPr>
        <p:spPr>
          <a:xfrm>
            <a:off x="1125292" y="3505200"/>
            <a:ext cx="0" cy="762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125292" y="5105400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6"/>
            <a:endCxn id="8" idx="2"/>
          </p:cNvCxnSpPr>
          <p:nvPr/>
        </p:nvCxnSpPr>
        <p:spPr>
          <a:xfrm>
            <a:off x="1544392" y="4686300"/>
            <a:ext cx="1656008" cy="1447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6"/>
            <a:endCxn id="9" idx="2"/>
          </p:cNvCxnSpPr>
          <p:nvPr/>
        </p:nvCxnSpPr>
        <p:spPr>
          <a:xfrm>
            <a:off x="4038600" y="6134100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4038600" y="6019800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7" idx="2"/>
            <a:endCxn id="5" idx="3"/>
          </p:cNvCxnSpPr>
          <p:nvPr/>
        </p:nvCxnSpPr>
        <p:spPr>
          <a:xfrm rot="10800000" flipH="1">
            <a:off x="706191" y="3382448"/>
            <a:ext cx="134757" cy="2751652"/>
          </a:xfrm>
          <a:prstGeom prst="curvedConnector4">
            <a:avLst>
              <a:gd name="adj1" fmla="val -322552"/>
              <a:gd name="adj2" fmla="val 70362"/>
            </a:avLst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1295400" y="1905000"/>
            <a:ext cx="0" cy="762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7239000" y="5715000"/>
            <a:ext cx="838200" cy="8382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7" name="Straight Arrow Connector 46"/>
          <p:cNvCxnSpPr>
            <a:endCxn id="46" idx="2"/>
          </p:cNvCxnSpPr>
          <p:nvPr/>
        </p:nvCxnSpPr>
        <p:spPr>
          <a:xfrm>
            <a:off x="6096000" y="6134100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622416" y="1367238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</a:t>
            </a:r>
            <a:endParaRPr lang="zh-TW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1622416" y="290143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1622416" y="4240369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622416" y="594943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D</a:t>
            </a:r>
            <a:endParaRPr lang="zh-TW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3458622" y="522553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E</a:t>
            </a:r>
            <a:endParaRPr lang="zh-TW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501211" y="522553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</a:t>
            </a:r>
            <a:endParaRPr lang="zh-TW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7482411" y="522553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G</a:t>
            </a:r>
            <a:endParaRPr lang="zh-TW" altLang="en-US" dirty="0"/>
          </a:p>
        </p:txBody>
      </p:sp>
      <p:cxnSp>
        <p:nvCxnSpPr>
          <p:cNvPr id="58" name="Straight Connector 57"/>
          <p:cNvCxnSpPr/>
          <p:nvPr/>
        </p:nvCxnSpPr>
        <p:spPr>
          <a:xfrm>
            <a:off x="3458622" y="1367238"/>
            <a:ext cx="0" cy="32424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4267200" y="1367237"/>
            <a:ext cx="0" cy="32424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3458622" y="4609700"/>
            <a:ext cx="80857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469213" y="4719570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Stack</a:t>
            </a:r>
            <a:endParaRPr lang="zh-TW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4730166" y="1367237"/>
            <a:ext cx="188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SCC list: NULL</a:t>
            </a:r>
            <a:endParaRPr lang="zh-TW" altLang="en-US" dirty="0"/>
          </a:p>
        </p:txBody>
      </p:sp>
      <p:sp>
        <p:nvSpPr>
          <p:cNvPr id="10" name="Rectangle 9"/>
          <p:cNvSpPr/>
          <p:nvPr/>
        </p:nvSpPr>
        <p:spPr>
          <a:xfrm>
            <a:off x="3458622" y="4240369"/>
            <a:ext cx="808578" cy="369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</a:t>
            </a:r>
            <a:endParaRPr lang="zh-TW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572859" y="3478087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Discover </a:t>
            </a:r>
            <a:r>
              <a:rPr lang="en-US" altLang="zh-TW" dirty="0" smtClean="0"/>
              <a:t>C, </a:t>
            </a:r>
            <a:r>
              <a:rPr lang="en-US" altLang="zh-TW" dirty="0"/>
              <a:t>put </a:t>
            </a:r>
            <a:r>
              <a:rPr lang="en-US" altLang="zh-TW" dirty="0" smtClean="0"/>
              <a:t>C </a:t>
            </a:r>
            <a:r>
              <a:rPr lang="en-US" altLang="zh-TW" dirty="0"/>
              <a:t>in the stack. </a:t>
            </a:r>
            <a:endParaRPr lang="zh-TW" altLang="en-US" dirty="0"/>
          </a:p>
        </p:txBody>
      </p:sp>
      <p:sp>
        <p:nvSpPr>
          <p:cNvPr id="36" name="Rectangle 35"/>
          <p:cNvSpPr/>
          <p:nvPr/>
        </p:nvSpPr>
        <p:spPr>
          <a:xfrm>
            <a:off x="3458622" y="3871038"/>
            <a:ext cx="808578" cy="369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</a:t>
            </a:r>
            <a:endParaRPr lang="zh-TW" altLang="en-US" dirty="0"/>
          </a:p>
        </p:txBody>
      </p:sp>
      <p:sp>
        <p:nvSpPr>
          <p:cNvPr id="37" name="Rectangle 36"/>
          <p:cNvSpPr/>
          <p:nvPr/>
        </p:nvSpPr>
        <p:spPr>
          <a:xfrm>
            <a:off x="3458622" y="3501707"/>
            <a:ext cx="808578" cy="369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8570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/>
          <a:lstStyle/>
          <a:p>
            <a:r>
              <a:rPr lang="en-US" altLang="zh-TW" dirty="0" err="1" smtClean="0"/>
              <a:t>Tarjan’s</a:t>
            </a:r>
            <a:r>
              <a:rPr lang="en-US" altLang="zh-TW" dirty="0" smtClean="0"/>
              <a:t> Algorithm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66800"/>
            <a:ext cx="7467600" cy="5407152"/>
          </a:xfrm>
        </p:spPr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Oval 3"/>
          <p:cNvSpPr/>
          <p:nvPr/>
        </p:nvSpPr>
        <p:spPr>
          <a:xfrm>
            <a:off x="706192" y="1132804"/>
            <a:ext cx="838200" cy="8382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1/1</a:t>
            </a:r>
            <a:endParaRPr lang="zh-TW" altLang="en-US" dirty="0"/>
          </a:p>
        </p:txBody>
      </p:sp>
      <p:sp>
        <p:nvSpPr>
          <p:cNvPr id="5" name="Oval 4"/>
          <p:cNvSpPr/>
          <p:nvPr/>
        </p:nvSpPr>
        <p:spPr>
          <a:xfrm>
            <a:off x="718197" y="2667000"/>
            <a:ext cx="838200" cy="8382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2/1</a:t>
            </a:r>
            <a:endParaRPr lang="zh-TW" altLang="en-US" dirty="0"/>
          </a:p>
        </p:txBody>
      </p:sp>
      <p:sp>
        <p:nvSpPr>
          <p:cNvPr id="6" name="Oval 5"/>
          <p:cNvSpPr/>
          <p:nvPr/>
        </p:nvSpPr>
        <p:spPr>
          <a:xfrm>
            <a:off x="706192" y="4267200"/>
            <a:ext cx="838200" cy="8382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3/3</a:t>
            </a:r>
            <a:endParaRPr lang="zh-TW" altLang="en-US" dirty="0"/>
          </a:p>
        </p:txBody>
      </p:sp>
      <p:sp>
        <p:nvSpPr>
          <p:cNvPr id="7" name="Oval 6"/>
          <p:cNvSpPr/>
          <p:nvPr/>
        </p:nvSpPr>
        <p:spPr>
          <a:xfrm>
            <a:off x="706192" y="5715000"/>
            <a:ext cx="838200" cy="8382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4/4</a:t>
            </a:r>
            <a:endParaRPr lang="zh-TW" altLang="en-US" dirty="0"/>
          </a:p>
        </p:txBody>
      </p:sp>
      <p:sp>
        <p:nvSpPr>
          <p:cNvPr id="8" name="Oval 7"/>
          <p:cNvSpPr/>
          <p:nvPr/>
        </p:nvSpPr>
        <p:spPr>
          <a:xfrm>
            <a:off x="3200400" y="5715000"/>
            <a:ext cx="838200" cy="8382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Oval 8"/>
          <p:cNvSpPr/>
          <p:nvPr/>
        </p:nvSpPr>
        <p:spPr>
          <a:xfrm>
            <a:off x="5257800" y="5715000"/>
            <a:ext cx="838200" cy="8382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Straight Arrow Connector 11"/>
          <p:cNvCxnSpPr>
            <a:stCxn id="4" idx="4"/>
            <a:endCxn id="5" idx="0"/>
          </p:cNvCxnSpPr>
          <p:nvPr/>
        </p:nvCxnSpPr>
        <p:spPr>
          <a:xfrm>
            <a:off x="1125292" y="1971004"/>
            <a:ext cx="12005" cy="69599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6" idx="0"/>
          </p:cNvCxnSpPr>
          <p:nvPr/>
        </p:nvCxnSpPr>
        <p:spPr>
          <a:xfrm>
            <a:off x="1125292" y="3505200"/>
            <a:ext cx="0" cy="762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125292" y="5105400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6"/>
            <a:endCxn id="8" idx="2"/>
          </p:cNvCxnSpPr>
          <p:nvPr/>
        </p:nvCxnSpPr>
        <p:spPr>
          <a:xfrm>
            <a:off x="1544392" y="4686300"/>
            <a:ext cx="1656008" cy="1447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6"/>
            <a:endCxn id="9" idx="2"/>
          </p:cNvCxnSpPr>
          <p:nvPr/>
        </p:nvCxnSpPr>
        <p:spPr>
          <a:xfrm>
            <a:off x="4038600" y="6134100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4038600" y="6019800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7" idx="2"/>
            <a:endCxn id="5" idx="3"/>
          </p:cNvCxnSpPr>
          <p:nvPr/>
        </p:nvCxnSpPr>
        <p:spPr>
          <a:xfrm rot="10800000" flipH="1">
            <a:off x="706191" y="3382448"/>
            <a:ext cx="134757" cy="2751652"/>
          </a:xfrm>
          <a:prstGeom prst="curvedConnector4">
            <a:avLst>
              <a:gd name="adj1" fmla="val -322552"/>
              <a:gd name="adj2" fmla="val 70362"/>
            </a:avLst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1295400" y="1905000"/>
            <a:ext cx="0" cy="762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7239000" y="5715000"/>
            <a:ext cx="838200" cy="8382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7" name="Straight Arrow Connector 46"/>
          <p:cNvCxnSpPr>
            <a:endCxn id="46" idx="2"/>
          </p:cNvCxnSpPr>
          <p:nvPr/>
        </p:nvCxnSpPr>
        <p:spPr>
          <a:xfrm>
            <a:off x="6096000" y="6134100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622416" y="1367238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</a:t>
            </a:r>
            <a:endParaRPr lang="zh-TW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1622416" y="290143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1622416" y="4240369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622416" y="594943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D</a:t>
            </a:r>
            <a:endParaRPr lang="zh-TW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3458622" y="522553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E</a:t>
            </a:r>
            <a:endParaRPr lang="zh-TW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501211" y="522553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</a:t>
            </a:r>
            <a:endParaRPr lang="zh-TW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7482411" y="522553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G</a:t>
            </a:r>
            <a:endParaRPr lang="zh-TW" altLang="en-US" dirty="0"/>
          </a:p>
        </p:txBody>
      </p:sp>
      <p:cxnSp>
        <p:nvCxnSpPr>
          <p:cNvPr id="58" name="Straight Connector 57"/>
          <p:cNvCxnSpPr/>
          <p:nvPr/>
        </p:nvCxnSpPr>
        <p:spPr>
          <a:xfrm>
            <a:off x="3458622" y="1367238"/>
            <a:ext cx="0" cy="32424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4267200" y="1367237"/>
            <a:ext cx="0" cy="32424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3458622" y="4609700"/>
            <a:ext cx="80857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469213" y="4719570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Stack</a:t>
            </a:r>
            <a:endParaRPr lang="zh-TW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4730166" y="1367237"/>
            <a:ext cx="188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SCC list: NULL</a:t>
            </a:r>
            <a:endParaRPr lang="zh-TW" altLang="en-US" dirty="0"/>
          </a:p>
        </p:txBody>
      </p:sp>
      <p:sp>
        <p:nvSpPr>
          <p:cNvPr id="10" name="Rectangle 9"/>
          <p:cNvSpPr/>
          <p:nvPr/>
        </p:nvSpPr>
        <p:spPr>
          <a:xfrm>
            <a:off x="3458622" y="4240369"/>
            <a:ext cx="808578" cy="369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</a:t>
            </a:r>
            <a:endParaRPr lang="zh-TW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572859" y="3132375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Discover D</a:t>
            </a:r>
            <a:r>
              <a:rPr lang="en-US" altLang="zh-TW" dirty="0" smtClean="0"/>
              <a:t>, </a:t>
            </a:r>
            <a:r>
              <a:rPr lang="en-US" altLang="zh-TW" dirty="0"/>
              <a:t>put D</a:t>
            </a:r>
            <a:r>
              <a:rPr lang="en-US" altLang="zh-TW" dirty="0" smtClean="0"/>
              <a:t> </a:t>
            </a:r>
            <a:r>
              <a:rPr lang="en-US" altLang="zh-TW" dirty="0"/>
              <a:t>in the stack. </a:t>
            </a:r>
            <a:endParaRPr lang="zh-TW" altLang="en-US" dirty="0"/>
          </a:p>
        </p:txBody>
      </p:sp>
      <p:sp>
        <p:nvSpPr>
          <p:cNvPr id="36" name="Rectangle 35"/>
          <p:cNvSpPr/>
          <p:nvPr/>
        </p:nvSpPr>
        <p:spPr>
          <a:xfrm>
            <a:off x="3458622" y="3871038"/>
            <a:ext cx="808578" cy="369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</a:t>
            </a:r>
            <a:endParaRPr lang="zh-TW" altLang="en-US" dirty="0"/>
          </a:p>
        </p:txBody>
      </p:sp>
      <p:sp>
        <p:nvSpPr>
          <p:cNvPr id="37" name="Rectangle 36"/>
          <p:cNvSpPr/>
          <p:nvPr/>
        </p:nvSpPr>
        <p:spPr>
          <a:xfrm>
            <a:off x="3458622" y="3501707"/>
            <a:ext cx="808578" cy="369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38" name="Rectangle 37"/>
          <p:cNvSpPr/>
          <p:nvPr/>
        </p:nvSpPr>
        <p:spPr>
          <a:xfrm>
            <a:off x="3458623" y="3132375"/>
            <a:ext cx="808578" cy="369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2209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What is strongly connected components?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Definition: A strongly connected components (SCC) of a directed graph G = (V, E) is a maximal set of vertices C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/>
                        <a:ea typeface="Cambria Math"/>
                      </a:rPr>
                      <m:t>⊆</m:t>
                    </m:r>
                    <m:r>
                      <a:rPr lang="en-US" altLang="zh-TW" b="0" i="0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altLang="zh-TW" dirty="0" smtClean="0"/>
                  <a:t>V, such that every vertices in C is </a:t>
                </a:r>
                <a:r>
                  <a:rPr lang="en-US" altLang="zh-TW" b="1" dirty="0" smtClean="0"/>
                  <a:t>reachable from each other</a:t>
                </a:r>
                <a:r>
                  <a:rPr lang="en-US" altLang="zh-TW" dirty="0" smtClean="0"/>
                  <a:t>.  </a:t>
                </a:r>
              </a:p>
              <a:p>
                <a:r>
                  <a:rPr lang="en-US" altLang="zh-TW" dirty="0" smtClean="0"/>
                  <a:t>Not strongly connected:        Strongly connected: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327" t="-1001" r="-146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1866900" y="3771900"/>
            <a:ext cx="533400" cy="533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Oval 4"/>
          <p:cNvSpPr/>
          <p:nvPr/>
        </p:nvSpPr>
        <p:spPr>
          <a:xfrm>
            <a:off x="3169227" y="5517573"/>
            <a:ext cx="533400" cy="533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Oval 5"/>
          <p:cNvSpPr/>
          <p:nvPr/>
        </p:nvSpPr>
        <p:spPr>
          <a:xfrm>
            <a:off x="914400" y="5250873"/>
            <a:ext cx="533400" cy="533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Oval 7"/>
          <p:cNvSpPr/>
          <p:nvPr/>
        </p:nvSpPr>
        <p:spPr>
          <a:xfrm>
            <a:off x="5867400" y="3771900"/>
            <a:ext cx="533400" cy="533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Oval 8"/>
          <p:cNvSpPr/>
          <p:nvPr/>
        </p:nvSpPr>
        <p:spPr>
          <a:xfrm>
            <a:off x="7543800" y="5517573"/>
            <a:ext cx="533400" cy="533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Oval 9"/>
          <p:cNvSpPr/>
          <p:nvPr/>
        </p:nvSpPr>
        <p:spPr>
          <a:xfrm>
            <a:off x="5105400" y="5250873"/>
            <a:ext cx="533400" cy="533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Straight Arrow Connector 17"/>
          <p:cNvCxnSpPr>
            <a:stCxn id="4" idx="5"/>
            <a:endCxn id="5" idx="1"/>
          </p:cNvCxnSpPr>
          <p:nvPr/>
        </p:nvCxnSpPr>
        <p:spPr>
          <a:xfrm>
            <a:off x="2322185" y="4227185"/>
            <a:ext cx="925157" cy="136850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6"/>
            <a:endCxn id="5" idx="2"/>
          </p:cNvCxnSpPr>
          <p:nvPr/>
        </p:nvCxnSpPr>
        <p:spPr>
          <a:xfrm>
            <a:off x="1447800" y="5517573"/>
            <a:ext cx="1721427" cy="2667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4" idx="3"/>
            <a:endCxn id="6" idx="7"/>
          </p:cNvCxnSpPr>
          <p:nvPr/>
        </p:nvCxnSpPr>
        <p:spPr>
          <a:xfrm flipH="1">
            <a:off x="1369685" y="4227185"/>
            <a:ext cx="575330" cy="110180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8" idx="3"/>
            <a:endCxn id="10" idx="7"/>
          </p:cNvCxnSpPr>
          <p:nvPr/>
        </p:nvCxnSpPr>
        <p:spPr>
          <a:xfrm flipH="1">
            <a:off x="5560685" y="4227185"/>
            <a:ext cx="384830" cy="110180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9" idx="1"/>
            <a:endCxn id="8" idx="5"/>
          </p:cNvCxnSpPr>
          <p:nvPr/>
        </p:nvCxnSpPr>
        <p:spPr>
          <a:xfrm flipH="1" flipV="1">
            <a:off x="6322685" y="4227185"/>
            <a:ext cx="1299230" cy="136850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0" idx="6"/>
            <a:endCxn id="9" idx="2"/>
          </p:cNvCxnSpPr>
          <p:nvPr/>
        </p:nvCxnSpPr>
        <p:spPr>
          <a:xfrm>
            <a:off x="5638800" y="5517573"/>
            <a:ext cx="1905000" cy="2667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7682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/>
          <a:lstStyle/>
          <a:p>
            <a:r>
              <a:rPr lang="en-US" altLang="zh-TW" dirty="0" err="1" smtClean="0"/>
              <a:t>Tarjan’s</a:t>
            </a:r>
            <a:r>
              <a:rPr lang="en-US" altLang="zh-TW" dirty="0" smtClean="0"/>
              <a:t> Algorithm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66800"/>
            <a:ext cx="7467600" cy="5407152"/>
          </a:xfrm>
        </p:spPr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Oval 3"/>
          <p:cNvSpPr/>
          <p:nvPr/>
        </p:nvSpPr>
        <p:spPr>
          <a:xfrm>
            <a:off x="706192" y="1132804"/>
            <a:ext cx="838200" cy="8382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1/1</a:t>
            </a:r>
            <a:endParaRPr lang="zh-TW" altLang="en-US" dirty="0"/>
          </a:p>
        </p:txBody>
      </p:sp>
      <p:sp>
        <p:nvSpPr>
          <p:cNvPr id="5" name="Oval 4"/>
          <p:cNvSpPr/>
          <p:nvPr/>
        </p:nvSpPr>
        <p:spPr>
          <a:xfrm>
            <a:off x="718197" y="2667000"/>
            <a:ext cx="838200" cy="8382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2/1</a:t>
            </a:r>
            <a:endParaRPr lang="zh-TW" altLang="en-US" dirty="0"/>
          </a:p>
        </p:txBody>
      </p:sp>
      <p:sp>
        <p:nvSpPr>
          <p:cNvPr id="6" name="Oval 5"/>
          <p:cNvSpPr/>
          <p:nvPr/>
        </p:nvSpPr>
        <p:spPr>
          <a:xfrm>
            <a:off x="706192" y="4267200"/>
            <a:ext cx="838200" cy="8382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3/1</a:t>
            </a:r>
            <a:endParaRPr lang="zh-TW" altLang="en-US" dirty="0"/>
          </a:p>
        </p:txBody>
      </p:sp>
      <p:sp>
        <p:nvSpPr>
          <p:cNvPr id="7" name="Oval 6"/>
          <p:cNvSpPr/>
          <p:nvPr/>
        </p:nvSpPr>
        <p:spPr>
          <a:xfrm>
            <a:off x="706192" y="5715000"/>
            <a:ext cx="838200" cy="8382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4/1</a:t>
            </a:r>
            <a:endParaRPr lang="zh-TW" altLang="en-US" dirty="0"/>
          </a:p>
        </p:txBody>
      </p:sp>
      <p:sp>
        <p:nvSpPr>
          <p:cNvPr id="8" name="Oval 7"/>
          <p:cNvSpPr/>
          <p:nvPr/>
        </p:nvSpPr>
        <p:spPr>
          <a:xfrm>
            <a:off x="3200400" y="5715000"/>
            <a:ext cx="838200" cy="8382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Oval 8"/>
          <p:cNvSpPr/>
          <p:nvPr/>
        </p:nvSpPr>
        <p:spPr>
          <a:xfrm>
            <a:off x="5257800" y="5715000"/>
            <a:ext cx="838200" cy="8382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Straight Arrow Connector 11"/>
          <p:cNvCxnSpPr>
            <a:stCxn id="4" idx="4"/>
            <a:endCxn id="5" idx="0"/>
          </p:cNvCxnSpPr>
          <p:nvPr/>
        </p:nvCxnSpPr>
        <p:spPr>
          <a:xfrm>
            <a:off x="1125292" y="1971004"/>
            <a:ext cx="12005" cy="69599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6" idx="0"/>
          </p:cNvCxnSpPr>
          <p:nvPr/>
        </p:nvCxnSpPr>
        <p:spPr>
          <a:xfrm>
            <a:off x="1125292" y="3505200"/>
            <a:ext cx="0" cy="762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125292" y="5105400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6"/>
            <a:endCxn id="8" idx="2"/>
          </p:cNvCxnSpPr>
          <p:nvPr/>
        </p:nvCxnSpPr>
        <p:spPr>
          <a:xfrm>
            <a:off x="1544392" y="4686300"/>
            <a:ext cx="1656008" cy="1447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6"/>
            <a:endCxn id="9" idx="2"/>
          </p:cNvCxnSpPr>
          <p:nvPr/>
        </p:nvCxnSpPr>
        <p:spPr>
          <a:xfrm>
            <a:off x="4038600" y="6134100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4038600" y="6019800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7" idx="2"/>
            <a:endCxn id="5" idx="3"/>
          </p:cNvCxnSpPr>
          <p:nvPr/>
        </p:nvCxnSpPr>
        <p:spPr>
          <a:xfrm rot="10800000" flipH="1">
            <a:off x="706191" y="3382448"/>
            <a:ext cx="134757" cy="2751652"/>
          </a:xfrm>
          <a:prstGeom prst="curvedConnector4">
            <a:avLst>
              <a:gd name="adj1" fmla="val -322552"/>
              <a:gd name="adj2" fmla="val 70362"/>
            </a:avLst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1295400" y="1905000"/>
            <a:ext cx="0" cy="762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7239000" y="5715000"/>
            <a:ext cx="838200" cy="8382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7" name="Straight Arrow Connector 46"/>
          <p:cNvCxnSpPr>
            <a:endCxn id="46" idx="2"/>
          </p:cNvCxnSpPr>
          <p:nvPr/>
        </p:nvCxnSpPr>
        <p:spPr>
          <a:xfrm>
            <a:off x="6096000" y="6134100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622416" y="1367238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</a:t>
            </a:r>
            <a:endParaRPr lang="zh-TW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1622416" y="290143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1622416" y="4240369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622416" y="594943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D</a:t>
            </a:r>
            <a:endParaRPr lang="zh-TW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3458622" y="522553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E</a:t>
            </a:r>
            <a:endParaRPr lang="zh-TW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501211" y="522553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</a:t>
            </a:r>
            <a:endParaRPr lang="zh-TW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7482411" y="522553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G</a:t>
            </a:r>
            <a:endParaRPr lang="zh-TW" altLang="en-US" dirty="0"/>
          </a:p>
        </p:txBody>
      </p:sp>
      <p:cxnSp>
        <p:nvCxnSpPr>
          <p:cNvPr id="58" name="Straight Connector 57"/>
          <p:cNvCxnSpPr/>
          <p:nvPr/>
        </p:nvCxnSpPr>
        <p:spPr>
          <a:xfrm>
            <a:off x="3458622" y="1367238"/>
            <a:ext cx="0" cy="32424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4267200" y="1367237"/>
            <a:ext cx="0" cy="32424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3458622" y="4609700"/>
            <a:ext cx="80857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469213" y="4719570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Stack</a:t>
            </a:r>
            <a:endParaRPr lang="zh-TW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4730166" y="1367237"/>
            <a:ext cx="188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SCC list: NULL</a:t>
            </a:r>
            <a:endParaRPr lang="zh-TW" altLang="en-US" dirty="0"/>
          </a:p>
        </p:txBody>
      </p:sp>
      <p:sp>
        <p:nvSpPr>
          <p:cNvPr id="10" name="Rectangle 9"/>
          <p:cNvSpPr/>
          <p:nvPr/>
        </p:nvSpPr>
        <p:spPr>
          <a:xfrm>
            <a:off x="3458622" y="4240369"/>
            <a:ext cx="808578" cy="369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</a:t>
            </a:r>
            <a:endParaRPr lang="zh-TW" altLang="en-US" dirty="0"/>
          </a:p>
        </p:txBody>
      </p:sp>
      <p:sp>
        <p:nvSpPr>
          <p:cNvPr id="36" name="Rectangle 35"/>
          <p:cNvSpPr/>
          <p:nvPr/>
        </p:nvSpPr>
        <p:spPr>
          <a:xfrm>
            <a:off x="3458622" y="3871038"/>
            <a:ext cx="808578" cy="369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</a:t>
            </a:r>
            <a:endParaRPr lang="zh-TW" altLang="en-US" dirty="0"/>
          </a:p>
        </p:txBody>
      </p:sp>
      <p:sp>
        <p:nvSpPr>
          <p:cNvPr id="37" name="Rectangle 36"/>
          <p:cNvSpPr/>
          <p:nvPr/>
        </p:nvSpPr>
        <p:spPr>
          <a:xfrm>
            <a:off x="3458622" y="3501707"/>
            <a:ext cx="808578" cy="369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38" name="Rectangle 37"/>
          <p:cNvSpPr/>
          <p:nvPr/>
        </p:nvSpPr>
        <p:spPr>
          <a:xfrm>
            <a:off x="3458622" y="3132376"/>
            <a:ext cx="808576" cy="369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</a:t>
            </a:r>
            <a:endParaRPr lang="zh-TW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897177" y="2629567"/>
            <a:ext cx="17083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</a:t>
            </a:r>
            <a:r>
              <a:rPr lang="en-US" altLang="zh-TW" dirty="0" smtClean="0"/>
              <a:t> is a visited ancestor, so we change </a:t>
            </a:r>
            <a:r>
              <a:rPr lang="en-US" altLang="zh-TW" dirty="0" err="1"/>
              <a:t>D</a:t>
            </a:r>
            <a:r>
              <a:rPr lang="en-US" altLang="zh-TW" dirty="0" err="1" smtClean="0"/>
              <a:t>.low</a:t>
            </a:r>
            <a:r>
              <a:rPr lang="en-US" altLang="zh-TW" dirty="0" smtClean="0"/>
              <a:t> to 1. </a:t>
            </a:r>
          </a:p>
          <a:p>
            <a:r>
              <a:rPr lang="en-US" altLang="zh-TW" dirty="0" smtClean="0"/>
              <a:t>Then trace back one level and change </a:t>
            </a:r>
            <a:r>
              <a:rPr lang="en-US" altLang="zh-TW" dirty="0" err="1" smtClean="0"/>
              <a:t>C.low</a:t>
            </a:r>
            <a:r>
              <a:rPr lang="en-US" altLang="zh-TW" dirty="0" smtClean="0"/>
              <a:t> to 1.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3277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/>
          <a:lstStyle/>
          <a:p>
            <a:r>
              <a:rPr lang="en-US" altLang="zh-TW" dirty="0" err="1" smtClean="0"/>
              <a:t>Tarjan’s</a:t>
            </a:r>
            <a:r>
              <a:rPr lang="en-US" altLang="zh-TW" dirty="0" smtClean="0"/>
              <a:t> Algorithm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66800"/>
            <a:ext cx="7467600" cy="5407152"/>
          </a:xfrm>
        </p:spPr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Oval 3"/>
          <p:cNvSpPr/>
          <p:nvPr/>
        </p:nvSpPr>
        <p:spPr>
          <a:xfrm>
            <a:off x="706192" y="1132804"/>
            <a:ext cx="838200" cy="8382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1/1</a:t>
            </a:r>
            <a:endParaRPr lang="zh-TW" altLang="en-US" dirty="0"/>
          </a:p>
        </p:txBody>
      </p:sp>
      <p:sp>
        <p:nvSpPr>
          <p:cNvPr id="5" name="Oval 4"/>
          <p:cNvSpPr/>
          <p:nvPr/>
        </p:nvSpPr>
        <p:spPr>
          <a:xfrm>
            <a:off x="718197" y="2667000"/>
            <a:ext cx="838200" cy="8382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2/1</a:t>
            </a:r>
            <a:endParaRPr lang="zh-TW" altLang="en-US" dirty="0"/>
          </a:p>
        </p:txBody>
      </p:sp>
      <p:sp>
        <p:nvSpPr>
          <p:cNvPr id="6" name="Oval 5"/>
          <p:cNvSpPr/>
          <p:nvPr/>
        </p:nvSpPr>
        <p:spPr>
          <a:xfrm>
            <a:off x="706192" y="4267200"/>
            <a:ext cx="838200" cy="8382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3/1</a:t>
            </a:r>
            <a:endParaRPr lang="zh-TW" altLang="en-US" dirty="0"/>
          </a:p>
        </p:txBody>
      </p:sp>
      <p:sp>
        <p:nvSpPr>
          <p:cNvPr id="7" name="Oval 6"/>
          <p:cNvSpPr/>
          <p:nvPr/>
        </p:nvSpPr>
        <p:spPr>
          <a:xfrm>
            <a:off x="706192" y="5715000"/>
            <a:ext cx="838200" cy="8382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4/1</a:t>
            </a:r>
            <a:endParaRPr lang="zh-TW" altLang="en-US" dirty="0"/>
          </a:p>
        </p:txBody>
      </p:sp>
      <p:sp>
        <p:nvSpPr>
          <p:cNvPr id="8" name="Oval 7"/>
          <p:cNvSpPr/>
          <p:nvPr/>
        </p:nvSpPr>
        <p:spPr>
          <a:xfrm>
            <a:off x="3200400" y="5715000"/>
            <a:ext cx="838200" cy="8382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5/5</a:t>
            </a:r>
            <a:endParaRPr lang="zh-TW" altLang="en-US" dirty="0"/>
          </a:p>
        </p:txBody>
      </p:sp>
      <p:sp>
        <p:nvSpPr>
          <p:cNvPr id="9" name="Oval 8"/>
          <p:cNvSpPr/>
          <p:nvPr/>
        </p:nvSpPr>
        <p:spPr>
          <a:xfrm>
            <a:off x="5257800" y="5715000"/>
            <a:ext cx="838200" cy="8382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Straight Arrow Connector 11"/>
          <p:cNvCxnSpPr>
            <a:stCxn id="4" idx="4"/>
            <a:endCxn id="5" idx="0"/>
          </p:cNvCxnSpPr>
          <p:nvPr/>
        </p:nvCxnSpPr>
        <p:spPr>
          <a:xfrm>
            <a:off x="1125292" y="1971004"/>
            <a:ext cx="12005" cy="69599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6" idx="0"/>
          </p:cNvCxnSpPr>
          <p:nvPr/>
        </p:nvCxnSpPr>
        <p:spPr>
          <a:xfrm>
            <a:off x="1125292" y="3505200"/>
            <a:ext cx="0" cy="762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125292" y="5105400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6"/>
            <a:endCxn id="8" idx="2"/>
          </p:cNvCxnSpPr>
          <p:nvPr/>
        </p:nvCxnSpPr>
        <p:spPr>
          <a:xfrm>
            <a:off x="1544392" y="4686300"/>
            <a:ext cx="1656008" cy="1447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6"/>
            <a:endCxn id="9" idx="2"/>
          </p:cNvCxnSpPr>
          <p:nvPr/>
        </p:nvCxnSpPr>
        <p:spPr>
          <a:xfrm>
            <a:off x="4038600" y="6134100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4038600" y="6019800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7" idx="2"/>
            <a:endCxn id="5" idx="3"/>
          </p:cNvCxnSpPr>
          <p:nvPr/>
        </p:nvCxnSpPr>
        <p:spPr>
          <a:xfrm rot="10800000" flipH="1">
            <a:off x="706191" y="3382448"/>
            <a:ext cx="134757" cy="2751652"/>
          </a:xfrm>
          <a:prstGeom prst="curvedConnector4">
            <a:avLst>
              <a:gd name="adj1" fmla="val -322552"/>
              <a:gd name="adj2" fmla="val 70362"/>
            </a:avLst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1295400" y="1905000"/>
            <a:ext cx="0" cy="762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7239000" y="5715000"/>
            <a:ext cx="838200" cy="8382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7" name="Straight Arrow Connector 46"/>
          <p:cNvCxnSpPr>
            <a:endCxn id="46" idx="2"/>
          </p:cNvCxnSpPr>
          <p:nvPr/>
        </p:nvCxnSpPr>
        <p:spPr>
          <a:xfrm>
            <a:off x="6096000" y="6134100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622416" y="1367238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</a:t>
            </a:r>
            <a:endParaRPr lang="zh-TW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1622416" y="290143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1622416" y="4240369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622416" y="594943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D</a:t>
            </a:r>
            <a:endParaRPr lang="zh-TW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3458622" y="522553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E</a:t>
            </a:r>
            <a:endParaRPr lang="zh-TW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501211" y="522553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</a:t>
            </a:r>
            <a:endParaRPr lang="zh-TW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7482411" y="522553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G</a:t>
            </a:r>
            <a:endParaRPr lang="zh-TW" altLang="en-US" dirty="0"/>
          </a:p>
        </p:txBody>
      </p:sp>
      <p:cxnSp>
        <p:nvCxnSpPr>
          <p:cNvPr id="58" name="Straight Connector 57"/>
          <p:cNvCxnSpPr/>
          <p:nvPr/>
        </p:nvCxnSpPr>
        <p:spPr>
          <a:xfrm>
            <a:off x="3458622" y="1367238"/>
            <a:ext cx="0" cy="32424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4267200" y="1367237"/>
            <a:ext cx="0" cy="32424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3458622" y="4609700"/>
            <a:ext cx="80857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469213" y="4719570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Stack</a:t>
            </a:r>
            <a:endParaRPr lang="zh-TW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4730166" y="1367237"/>
            <a:ext cx="188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SCC list: NULL</a:t>
            </a:r>
            <a:endParaRPr lang="zh-TW" altLang="en-US" dirty="0"/>
          </a:p>
        </p:txBody>
      </p:sp>
      <p:sp>
        <p:nvSpPr>
          <p:cNvPr id="10" name="Rectangle 9"/>
          <p:cNvSpPr/>
          <p:nvPr/>
        </p:nvSpPr>
        <p:spPr>
          <a:xfrm>
            <a:off x="3458622" y="4240369"/>
            <a:ext cx="808578" cy="369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</a:t>
            </a:r>
            <a:endParaRPr lang="zh-TW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572859" y="2745336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Discover </a:t>
            </a:r>
            <a:r>
              <a:rPr lang="en-US" altLang="zh-TW" dirty="0" smtClean="0"/>
              <a:t>E, </a:t>
            </a:r>
            <a:r>
              <a:rPr lang="en-US" altLang="zh-TW" dirty="0"/>
              <a:t>put </a:t>
            </a:r>
            <a:r>
              <a:rPr lang="en-US" altLang="zh-TW" dirty="0" smtClean="0"/>
              <a:t>E </a:t>
            </a:r>
            <a:r>
              <a:rPr lang="en-US" altLang="zh-TW" dirty="0"/>
              <a:t>in the stack. </a:t>
            </a:r>
            <a:endParaRPr lang="zh-TW" altLang="en-US" dirty="0"/>
          </a:p>
        </p:txBody>
      </p:sp>
      <p:sp>
        <p:nvSpPr>
          <p:cNvPr id="36" name="Rectangle 35"/>
          <p:cNvSpPr/>
          <p:nvPr/>
        </p:nvSpPr>
        <p:spPr>
          <a:xfrm>
            <a:off x="3458622" y="3871038"/>
            <a:ext cx="808578" cy="369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</a:t>
            </a:r>
            <a:endParaRPr lang="zh-TW" altLang="en-US" dirty="0"/>
          </a:p>
        </p:txBody>
      </p:sp>
      <p:sp>
        <p:nvSpPr>
          <p:cNvPr id="37" name="Rectangle 36"/>
          <p:cNvSpPr/>
          <p:nvPr/>
        </p:nvSpPr>
        <p:spPr>
          <a:xfrm>
            <a:off x="3458622" y="3501707"/>
            <a:ext cx="808578" cy="369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38" name="Rectangle 37"/>
          <p:cNvSpPr/>
          <p:nvPr/>
        </p:nvSpPr>
        <p:spPr>
          <a:xfrm>
            <a:off x="3458622" y="3137148"/>
            <a:ext cx="808578" cy="369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</a:t>
            </a:r>
            <a:endParaRPr lang="zh-TW" altLang="en-US" dirty="0"/>
          </a:p>
        </p:txBody>
      </p:sp>
      <p:sp>
        <p:nvSpPr>
          <p:cNvPr id="39" name="Rectangle 38"/>
          <p:cNvSpPr/>
          <p:nvPr/>
        </p:nvSpPr>
        <p:spPr>
          <a:xfrm>
            <a:off x="3458622" y="2767817"/>
            <a:ext cx="808578" cy="369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0878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/>
          <a:lstStyle/>
          <a:p>
            <a:r>
              <a:rPr lang="en-US" altLang="zh-TW" dirty="0" err="1" smtClean="0"/>
              <a:t>Tarjan’s</a:t>
            </a:r>
            <a:r>
              <a:rPr lang="en-US" altLang="zh-TW" dirty="0" smtClean="0"/>
              <a:t> Algorithm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66800"/>
            <a:ext cx="7467600" cy="5407152"/>
          </a:xfrm>
        </p:spPr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Oval 3"/>
          <p:cNvSpPr/>
          <p:nvPr/>
        </p:nvSpPr>
        <p:spPr>
          <a:xfrm>
            <a:off x="706192" y="1132804"/>
            <a:ext cx="838200" cy="8382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1/1</a:t>
            </a:r>
            <a:endParaRPr lang="zh-TW" altLang="en-US" dirty="0"/>
          </a:p>
        </p:txBody>
      </p:sp>
      <p:sp>
        <p:nvSpPr>
          <p:cNvPr id="5" name="Oval 4"/>
          <p:cNvSpPr/>
          <p:nvPr/>
        </p:nvSpPr>
        <p:spPr>
          <a:xfrm>
            <a:off x="718197" y="2667000"/>
            <a:ext cx="838200" cy="8382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2/1</a:t>
            </a:r>
            <a:endParaRPr lang="zh-TW" altLang="en-US" dirty="0"/>
          </a:p>
        </p:txBody>
      </p:sp>
      <p:sp>
        <p:nvSpPr>
          <p:cNvPr id="6" name="Oval 5"/>
          <p:cNvSpPr/>
          <p:nvPr/>
        </p:nvSpPr>
        <p:spPr>
          <a:xfrm>
            <a:off x="706192" y="4267200"/>
            <a:ext cx="838200" cy="8382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3/1</a:t>
            </a:r>
            <a:endParaRPr lang="zh-TW" altLang="en-US" dirty="0"/>
          </a:p>
        </p:txBody>
      </p:sp>
      <p:sp>
        <p:nvSpPr>
          <p:cNvPr id="7" name="Oval 6"/>
          <p:cNvSpPr/>
          <p:nvPr/>
        </p:nvSpPr>
        <p:spPr>
          <a:xfrm>
            <a:off x="706192" y="5715000"/>
            <a:ext cx="838200" cy="8382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4/1</a:t>
            </a:r>
            <a:endParaRPr lang="zh-TW" altLang="en-US" dirty="0"/>
          </a:p>
        </p:txBody>
      </p:sp>
      <p:sp>
        <p:nvSpPr>
          <p:cNvPr id="8" name="Oval 7"/>
          <p:cNvSpPr/>
          <p:nvPr/>
        </p:nvSpPr>
        <p:spPr>
          <a:xfrm>
            <a:off x="3200400" y="5715000"/>
            <a:ext cx="838200" cy="8382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5/5</a:t>
            </a:r>
            <a:endParaRPr lang="zh-TW" altLang="en-US" dirty="0"/>
          </a:p>
        </p:txBody>
      </p:sp>
      <p:sp>
        <p:nvSpPr>
          <p:cNvPr id="9" name="Oval 8"/>
          <p:cNvSpPr/>
          <p:nvPr/>
        </p:nvSpPr>
        <p:spPr>
          <a:xfrm>
            <a:off x="5257800" y="5715000"/>
            <a:ext cx="838200" cy="8382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6/6</a:t>
            </a:r>
            <a:endParaRPr lang="zh-TW" altLang="en-US" dirty="0"/>
          </a:p>
        </p:txBody>
      </p:sp>
      <p:cxnSp>
        <p:nvCxnSpPr>
          <p:cNvPr id="12" name="Straight Arrow Connector 11"/>
          <p:cNvCxnSpPr>
            <a:stCxn id="4" idx="4"/>
            <a:endCxn id="5" idx="0"/>
          </p:cNvCxnSpPr>
          <p:nvPr/>
        </p:nvCxnSpPr>
        <p:spPr>
          <a:xfrm>
            <a:off x="1125292" y="1971004"/>
            <a:ext cx="12005" cy="69599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6" idx="0"/>
          </p:cNvCxnSpPr>
          <p:nvPr/>
        </p:nvCxnSpPr>
        <p:spPr>
          <a:xfrm>
            <a:off x="1125292" y="3505200"/>
            <a:ext cx="0" cy="762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125292" y="5105400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6"/>
            <a:endCxn id="8" idx="2"/>
          </p:cNvCxnSpPr>
          <p:nvPr/>
        </p:nvCxnSpPr>
        <p:spPr>
          <a:xfrm>
            <a:off x="1544392" y="4686300"/>
            <a:ext cx="1656008" cy="1447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6"/>
            <a:endCxn id="9" idx="2"/>
          </p:cNvCxnSpPr>
          <p:nvPr/>
        </p:nvCxnSpPr>
        <p:spPr>
          <a:xfrm>
            <a:off x="4038600" y="6134100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4038600" y="6019800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7" idx="2"/>
            <a:endCxn id="5" idx="3"/>
          </p:cNvCxnSpPr>
          <p:nvPr/>
        </p:nvCxnSpPr>
        <p:spPr>
          <a:xfrm rot="10800000" flipH="1">
            <a:off x="706191" y="3382448"/>
            <a:ext cx="134757" cy="2751652"/>
          </a:xfrm>
          <a:prstGeom prst="curvedConnector4">
            <a:avLst>
              <a:gd name="adj1" fmla="val -322552"/>
              <a:gd name="adj2" fmla="val 70362"/>
            </a:avLst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1295400" y="1905000"/>
            <a:ext cx="0" cy="762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7239000" y="5715000"/>
            <a:ext cx="838200" cy="8382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7" name="Straight Arrow Connector 46"/>
          <p:cNvCxnSpPr>
            <a:endCxn id="46" idx="2"/>
          </p:cNvCxnSpPr>
          <p:nvPr/>
        </p:nvCxnSpPr>
        <p:spPr>
          <a:xfrm>
            <a:off x="6096000" y="6134100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622416" y="1367238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</a:t>
            </a:r>
            <a:endParaRPr lang="zh-TW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1622416" y="290143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1622416" y="4240369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622416" y="594943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D</a:t>
            </a:r>
            <a:endParaRPr lang="zh-TW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3458622" y="522553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E</a:t>
            </a:r>
            <a:endParaRPr lang="zh-TW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501211" y="522553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</a:t>
            </a:r>
            <a:endParaRPr lang="zh-TW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7482411" y="522553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G</a:t>
            </a:r>
            <a:endParaRPr lang="zh-TW" altLang="en-US" dirty="0"/>
          </a:p>
        </p:txBody>
      </p:sp>
      <p:cxnSp>
        <p:nvCxnSpPr>
          <p:cNvPr id="58" name="Straight Connector 57"/>
          <p:cNvCxnSpPr/>
          <p:nvPr/>
        </p:nvCxnSpPr>
        <p:spPr>
          <a:xfrm>
            <a:off x="3458622" y="1367238"/>
            <a:ext cx="0" cy="32424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4267200" y="1367237"/>
            <a:ext cx="0" cy="32424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3458622" y="4609700"/>
            <a:ext cx="80857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469213" y="4719570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Stack</a:t>
            </a:r>
            <a:endParaRPr lang="zh-TW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4730166" y="1367237"/>
            <a:ext cx="188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SCC list: NULL</a:t>
            </a:r>
            <a:endParaRPr lang="zh-TW" altLang="en-US" dirty="0"/>
          </a:p>
        </p:txBody>
      </p:sp>
      <p:sp>
        <p:nvSpPr>
          <p:cNvPr id="10" name="Rectangle 9"/>
          <p:cNvSpPr/>
          <p:nvPr/>
        </p:nvSpPr>
        <p:spPr>
          <a:xfrm>
            <a:off x="3458622" y="4240369"/>
            <a:ext cx="808578" cy="369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</a:t>
            </a:r>
            <a:endParaRPr lang="zh-TW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565346" y="2376004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Discover F</a:t>
            </a:r>
            <a:r>
              <a:rPr lang="en-US" altLang="zh-TW" dirty="0" smtClean="0"/>
              <a:t>, </a:t>
            </a:r>
            <a:r>
              <a:rPr lang="en-US" altLang="zh-TW" dirty="0"/>
              <a:t>put </a:t>
            </a:r>
            <a:r>
              <a:rPr lang="en-US" altLang="zh-TW" dirty="0" smtClean="0"/>
              <a:t>F </a:t>
            </a:r>
            <a:r>
              <a:rPr lang="en-US" altLang="zh-TW" dirty="0"/>
              <a:t>in the stack. </a:t>
            </a:r>
            <a:endParaRPr lang="zh-TW" altLang="en-US" dirty="0"/>
          </a:p>
        </p:txBody>
      </p:sp>
      <p:sp>
        <p:nvSpPr>
          <p:cNvPr id="36" name="Rectangle 35"/>
          <p:cNvSpPr/>
          <p:nvPr/>
        </p:nvSpPr>
        <p:spPr>
          <a:xfrm>
            <a:off x="3458622" y="3871038"/>
            <a:ext cx="808578" cy="369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</a:t>
            </a:r>
            <a:endParaRPr lang="zh-TW" altLang="en-US" dirty="0"/>
          </a:p>
        </p:txBody>
      </p:sp>
      <p:sp>
        <p:nvSpPr>
          <p:cNvPr id="37" name="Rectangle 36"/>
          <p:cNvSpPr/>
          <p:nvPr/>
        </p:nvSpPr>
        <p:spPr>
          <a:xfrm>
            <a:off x="3458622" y="3501707"/>
            <a:ext cx="808578" cy="369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38" name="Rectangle 37"/>
          <p:cNvSpPr/>
          <p:nvPr/>
        </p:nvSpPr>
        <p:spPr>
          <a:xfrm>
            <a:off x="3458622" y="3135869"/>
            <a:ext cx="808578" cy="369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</a:t>
            </a:r>
            <a:endParaRPr lang="zh-TW" altLang="en-US" dirty="0"/>
          </a:p>
        </p:txBody>
      </p:sp>
      <p:sp>
        <p:nvSpPr>
          <p:cNvPr id="39" name="Rectangle 38"/>
          <p:cNvSpPr/>
          <p:nvPr/>
        </p:nvSpPr>
        <p:spPr>
          <a:xfrm>
            <a:off x="3458622" y="2763044"/>
            <a:ext cx="808578" cy="369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</a:t>
            </a:r>
            <a:endParaRPr lang="zh-TW" altLang="en-US" dirty="0"/>
          </a:p>
        </p:txBody>
      </p:sp>
      <p:sp>
        <p:nvSpPr>
          <p:cNvPr id="40" name="Rectangle 39"/>
          <p:cNvSpPr/>
          <p:nvPr/>
        </p:nvSpPr>
        <p:spPr>
          <a:xfrm>
            <a:off x="3458622" y="2393713"/>
            <a:ext cx="808578" cy="369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F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45011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/>
          <a:lstStyle/>
          <a:p>
            <a:r>
              <a:rPr lang="en-US" altLang="zh-TW" dirty="0" err="1" smtClean="0"/>
              <a:t>Tarjan’s</a:t>
            </a:r>
            <a:r>
              <a:rPr lang="en-US" altLang="zh-TW" dirty="0" smtClean="0"/>
              <a:t> Algorithm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66800"/>
            <a:ext cx="7467600" cy="5407152"/>
          </a:xfrm>
        </p:spPr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Oval 3"/>
          <p:cNvSpPr/>
          <p:nvPr/>
        </p:nvSpPr>
        <p:spPr>
          <a:xfrm>
            <a:off x="706192" y="1132804"/>
            <a:ext cx="838200" cy="8382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1/1</a:t>
            </a:r>
            <a:endParaRPr lang="zh-TW" altLang="en-US" dirty="0"/>
          </a:p>
        </p:txBody>
      </p:sp>
      <p:sp>
        <p:nvSpPr>
          <p:cNvPr id="5" name="Oval 4"/>
          <p:cNvSpPr/>
          <p:nvPr/>
        </p:nvSpPr>
        <p:spPr>
          <a:xfrm>
            <a:off x="718197" y="2667000"/>
            <a:ext cx="838200" cy="8382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2/1</a:t>
            </a:r>
            <a:endParaRPr lang="zh-TW" altLang="en-US" dirty="0"/>
          </a:p>
        </p:txBody>
      </p:sp>
      <p:sp>
        <p:nvSpPr>
          <p:cNvPr id="6" name="Oval 5"/>
          <p:cNvSpPr/>
          <p:nvPr/>
        </p:nvSpPr>
        <p:spPr>
          <a:xfrm>
            <a:off x="706192" y="4267200"/>
            <a:ext cx="838200" cy="8382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3/1</a:t>
            </a:r>
            <a:endParaRPr lang="zh-TW" altLang="en-US" dirty="0"/>
          </a:p>
        </p:txBody>
      </p:sp>
      <p:sp>
        <p:nvSpPr>
          <p:cNvPr id="7" name="Oval 6"/>
          <p:cNvSpPr/>
          <p:nvPr/>
        </p:nvSpPr>
        <p:spPr>
          <a:xfrm>
            <a:off x="706192" y="5715000"/>
            <a:ext cx="838200" cy="8382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4/1</a:t>
            </a:r>
            <a:endParaRPr lang="zh-TW" altLang="en-US" dirty="0"/>
          </a:p>
        </p:txBody>
      </p:sp>
      <p:sp>
        <p:nvSpPr>
          <p:cNvPr id="8" name="Oval 7"/>
          <p:cNvSpPr/>
          <p:nvPr/>
        </p:nvSpPr>
        <p:spPr>
          <a:xfrm>
            <a:off x="3200400" y="5715000"/>
            <a:ext cx="838200" cy="8382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5/5</a:t>
            </a:r>
            <a:endParaRPr lang="zh-TW" altLang="en-US" dirty="0"/>
          </a:p>
        </p:txBody>
      </p:sp>
      <p:sp>
        <p:nvSpPr>
          <p:cNvPr id="9" name="Oval 8"/>
          <p:cNvSpPr/>
          <p:nvPr/>
        </p:nvSpPr>
        <p:spPr>
          <a:xfrm>
            <a:off x="5257800" y="5715000"/>
            <a:ext cx="838200" cy="8382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6/5</a:t>
            </a:r>
            <a:endParaRPr lang="zh-TW" altLang="en-US" dirty="0"/>
          </a:p>
        </p:txBody>
      </p:sp>
      <p:cxnSp>
        <p:nvCxnSpPr>
          <p:cNvPr id="12" name="Straight Arrow Connector 11"/>
          <p:cNvCxnSpPr>
            <a:stCxn id="4" idx="4"/>
            <a:endCxn id="5" idx="0"/>
          </p:cNvCxnSpPr>
          <p:nvPr/>
        </p:nvCxnSpPr>
        <p:spPr>
          <a:xfrm>
            <a:off x="1125292" y="1971004"/>
            <a:ext cx="12005" cy="69599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6" idx="0"/>
          </p:cNvCxnSpPr>
          <p:nvPr/>
        </p:nvCxnSpPr>
        <p:spPr>
          <a:xfrm>
            <a:off x="1125292" y="3505200"/>
            <a:ext cx="0" cy="762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125292" y="5105400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6"/>
            <a:endCxn id="8" idx="2"/>
          </p:cNvCxnSpPr>
          <p:nvPr/>
        </p:nvCxnSpPr>
        <p:spPr>
          <a:xfrm>
            <a:off x="1544392" y="4686300"/>
            <a:ext cx="1656008" cy="1447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6"/>
            <a:endCxn id="9" idx="2"/>
          </p:cNvCxnSpPr>
          <p:nvPr/>
        </p:nvCxnSpPr>
        <p:spPr>
          <a:xfrm>
            <a:off x="4038600" y="6134100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4038600" y="6019800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7" idx="2"/>
            <a:endCxn id="5" idx="3"/>
          </p:cNvCxnSpPr>
          <p:nvPr/>
        </p:nvCxnSpPr>
        <p:spPr>
          <a:xfrm rot="10800000" flipH="1">
            <a:off x="706191" y="3382448"/>
            <a:ext cx="134757" cy="2751652"/>
          </a:xfrm>
          <a:prstGeom prst="curvedConnector4">
            <a:avLst>
              <a:gd name="adj1" fmla="val -322552"/>
              <a:gd name="adj2" fmla="val 70362"/>
            </a:avLst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1295400" y="1905000"/>
            <a:ext cx="0" cy="762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7239000" y="5715000"/>
            <a:ext cx="838200" cy="8382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7" name="Straight Arrow Connector 46"/>
          <p:cNvCxnSpPr>
            <a:endCxn id="46" idx="2"/>
          </p:cNvCxnSpPr>
          <p:nvPr/>
        </p:nvCxnSpPr>
        <p:spPr>
          <a:xfrm>
            <a:off x="6096000" y="6134100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622416" y="1367238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</a:t>
            </a:r>
            <a:endParaRPr lang="zh-TW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1622416" y="290143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1622416" y="4240369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622416" y="594943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D</a:t>
            </a:r>
            <a:endParaRPr lang="zh-TW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3458622" y="522553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E</a:t>
            </a:r>
            <a:endParaRPr lang="zh-TW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501211" y="522553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</a:t>
            </a:r>
            <a:endParaRPr lang="zh-TW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7482411" y="522553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G</a:t>
            </a:r>
            <a:endParaRPr lang="zh-TW" altLang="en-US" dirty="0"/>
          </a:p>
        </p:txBody>
      </p:sp>
      <p:cxnSp>
        <p:nvCxnSpPr>
          <p:cNvPr id="58" name="Straight Connector 57"/>
          <p:cNvCxnSpPr/>
          <p:nvPr/>
        </p:nvCxnSpPr>
        <p:spPr>
          <a:xfrm>
            <a:off x="3458622" y="1367238"/>
            <a:ext cx="0" cy="32424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4267200" y="1367237"/>
            <a:ext cx="0" cy="32424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3458622" y="4609700"/>
            <a:ext cx="80857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469213" y="4719570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Stack</a:t>
            </a:r>
            <a:endParaRPr lang="zh-TW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4730166" y="1367237"/>
            <a:ext cx="188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SCC list: NULL</a:t>
            </a:r>
            <a:endParaRPr lang="zh-TW" altLang="en-US" dirty="0"/>
          </a:p>
        </p:txBody>
      </p:sp>
      <p:sp>
        <p:nvSpPr>
          <p:cNvPr id="10" name="Rectangle 9"/>
          <p:cNvSpPr/>
          <p:nvPr/>
        </p:nvSpPr>
        <p:spPr>
          <a:xfrm>
            <a:off x="3458622" y="4240369"/>
            <a:ext cx="808578" cy="369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</a:t>
            </a:r>
            <a:endParaRPr lang="zh-TW" altLang="en-US" dirty="0"/>
          </a:p>
        </p:txBody>
      </p:sp>
      <p:sp>
        <p:nvSpPr>
          <p:cNvPr id="36" name="Rectangle 35"/>
          <p:cNvSpPr/>
          <p:nvPr/>
        </p:nvSpPr>
        <p:spPr>
          <a:xfrm>
            <a:off x="3458623" y="3871038"/>
            <a:ext cx="808577" cy="369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</a:t>
            </a:r>
            <a:endParaRPr lang="zh-TW" altLang="en-US" dirty="0"/>
          </a:p>
        </p:txBody>
      </p:sp>
      <p:sp>
        <p:nvSpPr>
          <p:cNvPr id="37" name="Rectangle 36"/>
          <p:cNvSpPr/>
          <p:nvPr/>
        </p:nvSpPr>
        <p:spPr>
          <a:xfrm>
            <a:off x="3458622" y="3501707"/>
            <a:ext cx="808578" cy="369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38" name="Rectangle 37"/>
          <p:cNvSpPr/>
          <p:nvPr/>
        </p:nvSpPr>
        <p:spPr>
          <a:xfrm>
            <a:off x="3458623" y="3135869"/>
            <a:ext cx="808578" cy="369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</a:t>
            </a:r>
            <a:endParaRPr lang="zh-TW" altLang="en-US" dirty="0"/>
          </a:p>
        </p:txBody>
      </p:sp>
      <p:sp>
        <p:nvSpPr>
          <p:cNvPr id="39" name="Rectangle 38"/>
          <p:cNvSpPr/>
          <p:nvPr/>
        </p:nvSpPr>
        <p:spPr>
          <a:xfrm>
            <a:off x="3458622" y="2763044"/>
            <a:ext cx="808578" cy="369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</a:t>
            </a:r>
            <a:endParaRPr lang="zh-TW" altLang="en-US" dirty="0"/>
          </a:p>
        </p:txBody>
      </p:sp>
      <p:sp>
        <p:nvSpPr>
          <p:cNvPr id="40" name="Rectangle 39"/>
          <p:cNvSpPr/>
          <p:nvPr/>
        </p:nvSpPr>
        <p:spPr>
          <a:xfrm>
            <a:off x="3458622" y="2393713"/>
            <a:ext cx="808578" cy="369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F</a:t>
            </a:r>
            <a:endParaRPr lang="zh-TW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741972" y="4425035"/>
            <a:ext cx="4184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</a:t>
            </a:r>
            <a:r>
              <a:rPr lang="en-US" altLang="zh-TW" dirty="0" smtClean="0"/>
              <a:t> is a visited ancestor, so we change </a:t>
            </a:r>
            <a:r>
              <a:rPr lang="en-US" altLang="zh-TW" dirty="0" err="1"/>
              <a:t>F</a:t>
            </a:r>
            <a:r>
              <a:rPr lang="en-US" altLang="zh-TW" dirty="0" err="1" smtClean="0"/>
              <a:t>.low</a:t>
            </a:r>
            <a:r>
              <a:rPr lang="en-US" altLang="zh-TW" dirty="0" smtClean="0"/>
              <a:t> to 5.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2896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/>
          <a:lstStyle/>
          <a:p>
            <a:r>
              <a:rPr lang="en-US" altLang="zh-TW" dirty="0" err="1" smtClean="0"/>
              <a:t>Tarjan’s</a:t>
            </a:r>
            <a:r>
              <a:rPr lang="en-US" altLang="zh-TW" dirty="0" smtClean="0"/>
              <a:t> Algorithm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66800"/>
            <a:ext cx="7467600" cy="5407152"/>
          </a:xfrm>
        </p:spPr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Oval 3"/>
          <p:cNvSpPr/>
          <p:nvPr/>
        </p:nvSpPr>
        <p:spPr>
          <a:xfrm>
            <a:off x="706192" y="1132804"/>
            <a:ext cx="838200" cy="8382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1/1</a:t>
            </a:r>
            <a:endParaRPr lang="zh-TW" altLang="en-US" dirty="0"/>
          </a:p>
        </p:txBody>
      </p:sp>
      <p:sp>
        <p:nvSpPr>
          <p:cNvPr id="5" name="Oval 4"/>
          <p:cNvSpPr/>
          <p:nvPr/>
        </p:nvSpPr>
        <p:spPr>
          <a:xfrm>
            <a:off x="718197" y="2667000"/>
            <a:ext cx="838200" cy="8382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2/1</a:t>
            </a:r>
            <a:endParaRPr lang="zh-TW" altLang="en-US" dirty="0"/>
          </a:p>
        </p:txBody>
      </p:sp>
      <p:sp>
        <p:nvSpPr>
          <p:cNvPr id="6" name="Oval 5"/>
          <p:cNvSpPr/>
          <p:nvPr/>
        </p:nvSpPr>
        <p:spPr>
          <a:xfrm>
            <a:off x="706192" y="4267200"/>
            <a:ext cx="838200" cy="8382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3/1</a:t>
            </a:r>
            <a:endParaRPr lang="zh-TW" altLang="en-US" dirty="0"/>
          </a:p>
        </p:txBody>
      </p:sp>
      <p:sp>
        <p:nvSpPr>
          <p:cNvPr id="7" name="Oval 6"/>
          <p:cNvSpPr/>
          <p:nvPr/>
        </p:nvSpPr>
        <p:spPr>
          <a:xfrm>
            <a:off x="706192" y="5715000"/>
            <a:ext cx="838200" cy="8382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4/1</a:t>
            </a:r>
            <a:endParaRPr lang="zh-TW" altLang="en-US" dirty="0"/>
          </a:p>
        </p:txBody>
      </p:sp>
      <p:sp>
        <p:nvSpPr>
          <p:cNvPr id="8" name="Oval 7"/>
          <p:cNvSpPr/>
          <p:nvPr/>
        </p:nvSpPr>
        <p:spPr>
          <a:xfrm>
            <a:off x="3200400" y="5715000"/>
            <a:ext cx="838200" cy="8382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5/5</a:t>
            </a:r>
            <a:endParaRPr lang="zh-TW" altLang="en-US" dirty="0"/>
          </a:p>
        </p:txBody>
      </p:sp>
      <p:sp>
        <p:nvSpPr>
          <p:cNvPr id="9" name="Oval 8"/>
          <p:cNvSpPr/>
          <p:nvPr/>
        </p:nvSpPr>
        <p:spPr>
          <a:xfrm>
            <a:off x="5257800" y="5715000"/>
            <a:ext cx="838200" cy="8382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6/5</a:t>
            </a:r>
            <a:endParaRPr lang="zh-TW" altLang="en-US" dirty="0"/>
          </a:p>
        </p:txBody>
      </p:sp>
      <p:cxnSp>
        <p:nvCxnSpPr>
          <p:cNvPr id="12" name="Straight Arrow Connector 11"/>
          <p:cNvCxnSpPr>
            <a:stCxn id="4" idx="4"/>
            <a:endCxn id="5" idx="0"/>
          </p:cNvCxnSpPr>
          <p:nvPr/>
        </p:nvCxnSpPr>
        <p:spPr>
          <a:xfrm>
            <a:off x="1125292" y="1971004"/>
            <a:ext cx="12005" cy="69599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6" idx="0"/>
          </p:cNvCxnSpPr>
          <p:nvPr/>
        </p:nvCxnSpPr>
        <p:spPr>
          <a:xfrm>
            <a:off x="1125292" y="3505200"/>
            <a:ext cx="0" cy="762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125292" y="5105400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6"/>
            <a:endCxn id="8" idx="2"/>
          </p:cNvCxnSpPr>
          <p:nvPr/>
        </p:nvCxnSpPr>
        <p:spPr>
          <a:xfrm>
            <a:off x="1544392" y="4686300"/>
            <a:ext cx="1656008" cy="1447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6"/>
            <a:endCxn id="9" idx="2"/>
          </p:cNvCxnSpPr>
          <p:nvPr/>
        </p:nvCxnSpPr>
        <p:spPr>
          <a:xfrm>
            <a:off x="4038600" y="6134100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4038600" y="6019800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7" idx="2"/>
            <a:endCxn id="5" idx="3"/>
          </p:cNvCxnSpPr>
          <p:nvPr/>
        </p:nvCxnSpPr>
        <p:spPr>
          <a:xfrm rot="10800000" flipH="1">
            <a:off x="706191" y="3382448"/>
            <a:ext cx="134757" cy="2751652"/>
          </a:xfrm>
          <a:prstGeom prst="curvedConnector4">
            <a:avLst>
              <a:gd name="adj1" fmla="val -322552"/>
              <a:gd name="adj2" fmla="val 70362"/>
            </a:avLst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1295400" y="1905000"/>
            <a:ext cx="0" cy="762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7245412" y="5715000"/>
            <a:ext cx="838200" cy="8382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7/7</a:t>
            </a:r>
            <a:endParaRPr lang="zh-TW" altLang="en-US" dirty="0"/>
          </a:p>
        </p:txBody>
      </p:sp>
      <p:cxnSp>
        <p:nvCxnSpPr>
          <p:cNvPr id="47" name="Straight Arrow Connector 46"/>
          <p:cNvCxnSpPr>
            <a:endCxn id="46" idx="2"/>
          </p:cNvCxnSpPr>
          <p:nvPr/>
        </p:nvCxnSpPr>
        <p:spPr>
          <a:xfrm>
            <a:off x="6102412" y="6134100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622416" y="1367238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</a:t>
            </a:r>
            <a:endParaRPr lang="zh-TW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1622416" y="290143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1622416" y="4240369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622416" y="594943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D</a:t>
            </a:r>
            <a:endParaRPr lang="zh-TW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3458622" y="522553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E</a:t>
            </a:r>
            <a:endParaRPr lang="zh-TW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501211" y="522553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</a:t>
            </a:r>
            <a:endParaRPr lang="zh-TW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7482411" y="522553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G</a:t>
            </a:r>
            <a:endParaRPr lang="zh-TW" altLang="en-US" dirty="0"/>
          </a:p>
        </p:txBody>
      </p:sp>
      <p:cxnSp>
        <p:nvCxnSpPr>
          <p:cNvPr id="58" name="Straight Connector 57"/>
          <p:cNvCxnSpPr/>
          <p:nvPr/>
        </p:nvCxnSpPr>
        <p:spPr>
          <a:xfrm>
            <a:off x="3458622" y="1367238"/>
            <a:ext cx="0" cy="32424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4267200" y="1367237"/>
            <a:ext cx="0" cy="32424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3458622" y="4609700"/>
            <a:ext cx="80857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469213" y="4719570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Stack</a:t>
            </a:r>
            <a:endParaRPr lang="zh-TW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4730166" y="1367237"/>
            <a:ext cx="188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SCC list: NULL</a:t>
            </a:r>
            <a:endParaRPr lang="zh-TW" altLang="en-US" dirty="0"/>
          </a:p>
        </p:txBody>
      </p:sp>
      <p:sp>
        <p:nvSpPr>
          <p:cNvPr id="10" name="Rectangle 9"/>
          <p:cNvSpPr/>
          <p:nvPr/>
        </p:nvSpPr>
        <p:spPr>
          <a:xfrm>
            <a:off x="3458622" y="4240369"/>
            <a:ext cx="808578" cy="369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</a:t>
            </a:r>
            <a:endParaRPr lang="zh-TW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565346" y="2017793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Discover </a:t>
            </a:r>
            <a:r>
              <a:rPr lang="en-US" altLang="zh-TW" dirty="0" smtClean="0"/>
              <a:t>G, </a:t>
            </a:r>
            <a:r>
              <a:rPr lang="en-US" altLang="zh-TW" dirty="0"/>
              <a:t>put G</a:t>
            </a:r>
            <a:r>
              <a:rPr lang="en-US" altLang="zh-TW" dirty="0" smtClean="0"/>
              <a:t> </a:t>
            </a:r>
            <a:r>
              <a:rPr lang="en-US" altLang="zh-TW" dirty="0"/>
              <a:t>in the stack. </a:t>
            </a:r>
            <a:endParaRPr lang="zh-TW" altLang="en-US" dirty="0"/>
          </a:p>
        </p:txBody>
      </p:sp>
      <p:sp>
        <p:nvSpPr>
          <p:cNvPr id="36" name="Rectangle 35"/>
          <p:cNvSpPr/>
          <p:nvPr/>
        </p:nvSpPr>
        <p:spPr>
          <a:xfrm>
            <a:off x="3458622" y="3871038"/>
            <a:ext cx="808578" cy="369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</a:t>
            </a:r>
            <a:endParaRPr lang="zh-TW" altLang="en-US" dirty="0"/>
          </a:p>
        </p:txBody>
      </p:sp>
      <p:sp>
        <p:nvSpPr>
          <p:cNvPr id="37" name="Rectangle 36"/>
          <p:cNvSpPr/>
          <p:nvPr/>
        </p:nvSpPr>
        <p:spPr>
          <a:xfrm>
            <a:off x="3458622" y="3501707"/>
            <a:ext cx="808578" cy="369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38" name="Rectangle 37"/>
          <p:cNvSpPr/>
          <p:nvPr/>
        </p:nvSpPr>
        <p:spPr>
          <a:xfrm>
            <a:off x="3458622" y="3135869"/>
            <a:ext cx="808578" cy="369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</a:t>
            </a:r>
            <a:endParaRPr lang="zh-TW" altLang="en-US" dirty="0"/>
          </a:p>
        </p:txBody>
      </p:sp>
      <p:sp>
        <p:nvSpPr>
          <p:cNvPr id="39" name="Rectangle 38"/>
          <p:cNvSpPr/>
          <p:nvPr/>
        </p:nvSpPr>
        <p:spPr>
          <a:xfrm>
            <a:off x="3458622" y="2763044"/>
            <a:ext cx="808578" cy="369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</a:t>
            </a:r>
            <a:endParaRPr lang="zh-TW" altLang="en-US" dirty="0"/>
          </a:p>
        </p:txBody>
      </p:sp>
      <p:sp>
        <p:nvSpPr>
          <p:cNvPr id="40" name="Rectangle 39"/>
          <p:cNvSpPr/>
          <p:nvPr/>
        </p:nvSpPr>
        <p:spPr>
          <a:xfrm>
            <a:off x="3458622" y="2393713"/>
            <a:ext cx="808578" cy="369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F</a:t>
            </a:r>
            <a:endParaRPr lang="zh-TW" altLang="en-US" dirty="0"/>
          </a:p>
        </p:txBody>
      </p:sp>
      <p:sp>
        <p:nvSpPr>
          <p:cNvPr id="41" name="Rectangle 40"/>
          <p:cNvSpPr/>
          <p:nvPr/>
        </p:nvSpPr>
        <p:spPr>
          <a:xfrm>
            <a:off x="3458622" y="2041406"/>
            <a:ext cx="808578" cy="369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4527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/>
          <a:lstStyle/>
          <a:p>
            <a:r>
              <a:rPr lang="en-US" altLang="zh-TW" dirty="0" err="1" smtClean="0"/>
              <a:t>Tarjan’s</a:t>
            </a:r>
            <a:r>
              <a:rPr lang="en-US" altLang="zh-TW" dirty="0" smtClean="0"/>
              <a:t> Algorithm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66800"/>
            <a:ext cx="7467600" cy="5407152"/>
          </a:xfrm>
        </p:spPr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Oval 3"/>
          <p:cNvSpPr/>
          <p:nvPr/>
        </p:nvSpPr>
        <p:spPr>
          <a:xfrm>
            <a:off x="706192" y="1132804"/>
            <a:ext cx="838200" cy="8382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1/1</a:t>
            </a:r>
            <a:endParaRPr lang="zh-TW" altLang="en-US" dirty="0"/>
          </a:p>
        </p:txBody>
      </p:sp>
      <p:sp>
        <p:nvSpPr>
          <p:cNvPr id="5" name="Oval 4"/>
          <p:cNvSpPr/>
          <p:nvPr/>
        </p:nvSpPr>
        <p:spPr>
          <a:xfrm>
            <a:off x="718197" y="2667000"/>
            <a:ext cx="838200" cy="8382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2/1</a:t>
            </a:r>
            <a:endParaRPr lang="zh-TW" altLang="en-US" dirty="0"/>
          </a:p>
        </p:txBody>
      </p:sp>
      <p:sp>
        <p:nvSpPr>
          <p:cNvPr id="6" name="Oval 5"/>
          <p:cNvSpPr/>
          <p:nvPr/>
        </p:nvSpPr>
        <p:spPr>
          <a:xfrm>
            <a:off x="706192" y="4267200"/>
            <a:ext cx="838200" cy="8382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3/1</a:t>
            </a:r>
            <a:endParaRPr lang="zh-TW" altLang="en-US" dirty="0"/>
          </a:p>
        </p:txBody>
      </p:sp>
      <p:sp>
        <p:nvSpPr>
          <p:cNvPr id="7" name="Oval 6"/>
          <p:cNvSpPr/>
          <p:nvPr/>
        </p:nvSpPr>
        <p:spPr>
          <a:xfrm>
            <a:off x="706192" y="5715000"/>
            <a:ext cx="838200" cy="8382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4/1</a:t>
            </a:r>
            <a:endParaRPr lang="zh-TW" altLang="en-US" dirty="0"/>
          </a:p>
        </p:txBody>
      </p:sp>
      <p:sp>
        <p:nvSpPr>
          <p:cNvPr id="8" name="Oval 7"/>
          <p:cNvSpPr/>
          <p:nvPr/>
        </p:nvSpPr>
        <p:spPr>
          <a:xfrm>
            <a:off x="3200400" y="5715000"/>
            <a:ext cx="838200" cy="8382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5/5</a:t>
            </a:r>
            <a:endParaRPr lang="zh-TW" altLang="en-US" dirty="0"/>
          </a:p>
        </p:txBody>
      </p:sp>
      <p:sp>
        <p:nvSpPr>
          <p:cNvPr id="9" name="Oval 8"/>
          <p:cNvSpPr/>
          <p:nvPr/>
        </p:nvSpPr>
        <p:spPr>
          <a:xfrm>
            <a:off x="5257800" y="5715000"/>
            <a:ext cx="838200" cy="8382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6/5</a:t>
            </a:r>
            <a:endParaRPr lang="zh-TW" altLang="en-US" dirty="0"/>
          </a:p>
        </p:txBody>
      </p:sp>
      <p:cxnSp>
        <p:nvCxnSpPr>
          <p:cNvPr id="12" name="Straight Arrow Connector 11"/>
          <p:cNvCxnSpPr>
            <a:stCxn id="4" idx="4"/>
            <a:endCxn id="5" idx="0"/>
          </p:cNvCxnSpPr>
          <p:nvPr/>
        </p:nvCxnSpPr>
        <p:spPr>
          <a:xfrm>
            <a:off x="1125292" y="1971004"/>
            <a:ext cx="12005" cy="69599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6" idx="0"/>
          </p:cNvCxnSpPr>
          <p:nvPr/>
        </p:nvCxnSpPr>
        <p:spPr>
          <a:xfrm>
            <a:off x="1125292" y="3505200"/>
            <a:ext cx="0" cy="762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125292" y="5105400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6"/>
            <a:endCxn id="8" idx="2"/>
          </p:cNvCxnSpPr>
          <p:nvPr/>
        </p:nvCxnSpPr>
        <p:spPr>
          <a:xfrm>
            <a:off x="1544392" y="4686300"/>
            <a:ext cx="1656008" cy="1447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6"/>
            <a:endCxn id="9" idx="2"/>
          </p:cNvCxnSpPr>
          <p:nvPr/>
        </p:nvCxnSpPr>
        <p:spPr>
          <a:xfrm>
            <a:off x="4038600" y="6134100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4038600" y="6019800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7" idx="2"/>
            <a:endCxn id="5" idx="3"/>
          </p:cNvCxnSpPr>
          <p:nvPr/>
        </p:nvCxnSpPr>
        <p:spPr>
          <a:xfrm rot="10800000" flipH="1">
            <a:off x="706191" y="3382448"/>
            <a:ext cx="134757" cy="2751652"/>
          </a:xfrm>
          <a:prstGeom prst="curvedConnector4">
            <a:avLst>
              <a:gd name="adj1" fmla="val -322552"/>
              <a:gd name="adj2" fmla="val 70362"/>
            </a:avLst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1295400" y="1905000"/>
            <a:ext cx="0" cy="762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7245412" y="5715000"/>
            <a:ext cx="838200" cy="8382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7/7</a:t>
            </a:r>
            <a:endParaRPr lang="zh-TW" altLang="en-US" dirty="0"/>
          </a:p>
        </p:txBody>
      </p:sp>
      <p:cxnSp>
        <p:nvCxnSpPr>
          <p:cNvPr id="47" name="Straight Arrow Connector 46"/>
          <p:cNvCxnSpPr>
            <a:endCxn id="46" idx="2"/>
          </p:cNvCxnSpPr>
          <p:nvPr/>
        </p:nvCxnSpPr>
        <p:spPr>
          <a:xfrm>
            <a:off x="6102412" y="6134100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622416" y="1367238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</a:t>
            </a:r>
            <a:endParaRPr lang="zh-TW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1622416" y="290143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1622416" y="4240369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622416" y="594943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D</a:t>
            </a:r>
            <a:endParaRPr lang="zh-TW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3458622" y="522553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E</a:t>
            </a:r>
            <a:endParaRPr lang="zh-TW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501211" y="522553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</a:t>
            </a:r>
            <a:endParaRPr lang="zh-TW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7482411" y="522553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G</a:t>
            </a:r>
            <a:endParaRPr lang="zh-TW" altLang="en-US" dirty="0"/>
          </a:p>
        </p:txBody>
      </p:sp>
      <p:cxnSp>
        <p:nvCxnSpPr>
          <p:cNvPr id="58" name="Straight Connector 57"/>
          <p:cNvCxnSpPr/>
          <p:nvPr/>
        </p:nvCxnSpPr>
        <p:spPr>
          <a:xfrm>
            <a:off x="3458622" y="1367238"/>
            <a:ext cx="0" cy="32424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4267200" y="1367237"/>
            <a:ext cx="0" cy="32424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3458622" y="4609700"/>
            <a:ext cx="80857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469213" y="4719570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Stack</a:t>
            </a:r>
            <a:endParaRPr lang="zh-TW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4730166" y="1367237"/>
            <a:ext cx="188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SCC list: NULL</a:t>
            </a:r>
            <a:endParaRPr lang="zh-TW" altLang="en-US" dirty="0"/>
          </a:p>
        </p:txBody>
      </p:sp>
      <p:sp>
        <p:nvSpPr>
          <p:cNvPr id="10" name="Rectangle 9"/>
          <p:cNvSpPr/>
          <p:nvPr/>
        </p:nvSpPr>
        <p:spPr>
          <a:xfrm>
            <a:off x="3458622" y="4240369"/>
            <a:ext cx="808578" cy="369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</a:t>
            </a:r>
            <a:endParaRPr lang="zh-TW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565346" y="2017793"/>
            <a:ext cx="365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Pop items out until </a:t>
            </a:r>
            <a:r>
              <a:rPr lang="en-US" altLang="zh-TW" dirty="0" err="1" smtClean="0"/>
              <a:t>v.index</a:t>
            </a:r>
            <a:r>
              <a:rPr lang="en-US" altLang="zh-TW" dirty="0" smtClean="0"/>
              <a:t> == </a:t>
            </a:r>
            <a:r>
              <a:rPr lang="en-US" altLang="zh-TW" dirty="0" err="1" smtClean="0"/>
              <a:t>v.low</a:t>
            </a:r>
            <a:r>
              <a:rPr lang="en-US" altLang="zh-TW" dirty="0" smtClean="0"/>
              <a:t>. </a:t>
            </a:r>
          </a:p>
          <a:p>
            <a:r>
              <a:rPr lang="en-US" altLang="zh-TW" dirty="0" smtClean="0"/>
              <a:t>That is, pop until the root vertex of present SCC is popped out. </a:t>
            </a:r>
            <a:endParaRPr lang="zh-TW" altLang="en-US" dirty="0"/>
          </a:p>
        </p:txBody>
      </p:sp>
      <p:sp>
        <p:nvSpPr>
          <p:cNvPr id="36" name="Rectangle 35"/>
          <p:cNvSpPr/>
          <p:nvPr/>
        </p:nvSpPr>
        <p:spPr>
          <a:xfrm>
            <a:off x="3458622" y="3871038"/>
            <a:ext cx="808578" cy="369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</a:t>
            </a:r>
            <a:endParaRPr lang="zh-TW" altLang="en-US" dirty="0"/>
          </a:p>
        </p:txBody>
      </p:sp>
      <p:sp>
        <p:nvSpPr>
          <p:cNvPr id="37" name="Rectangle 36"/>
          <p:cNvSpPr/>
          <p:nvPr/>
        </p:nvSpPr>
        <p:spPr>
          <a:xfrm>
            <a:off x="3458622" y="3501707"/>
            <a:ext cx="808578" cy="369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38" name="Rectangle 37"/>
          <p:cNvSpPr/>
          <p:nvPr/>
        </p:nvSpPr>
        <p:spPr>
          <a:xfrm>
            <a:off x="3458622" y="3135869"/>
            <a:ext cx="808578" cy="369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</a:t>
            </a:r>
            <a:endParaRPr lang="zh-TW" altLang="en-US" dirty="0"/>
          </a:p>
        </p:txBody>
      </p:sp>
      <p:sp>
        <p:nvSpPr>
          <p:cNvPr id="39" name="Rectangle 38"/>
          <p:cNvSpPr/>
          <p:nvPr/>
        </p:nvSpPr>
        <p:spPr>
          <a:xfrm>
            <a:off x="3458622" y="2763044"/>
            <a:ext cx="808578" cy="369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</a:t>
            </a:r>
            <a:endParaRPr lang="zh-TW" altLang="en-US" dirty="0"/>
          </a:p>
        </p:txBody>
      </p:sp>
      <p:sp>
        <p:nvSpPr>
          <p:cNvPr id="40" name="Rectangle 39"/>
          <p:cNvSpPr/>
          <p:nvPr/>
        </p:nvSpPr>
        <p:spPr>
          <a:xfrm>
            <a:off x="3458622" y="2393713"/>
            <a:ext cx="808578" cy="369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F</a:t>
            </a:r>
            <a:endParaRPr lang="zh-TW" altLang="en-US" dirty="0"/>
          </a:p>
        </p:txBody>
      </p:sp>
      <p:sp>
        <p:nvSpPr>
          <p:cNvPr id="41" name="Rectangle 40"/>
          <p:cNvSpPr/>
          <p:nvPr/>
        </p:nvSpPr>
        <p:spPr>
          <a:xfrm>
            <a:off x="3458622" y="2041406"/>
            <a:ext cx="808578" cy="3693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1012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/>
          <a:lstStyle/>
          <a:p>
            <a:r>
              <a:rPr lang="en-US" altLang="zh-TW" dirty="0" err="1" smtClean="0"/>
              <a:t>Tarjan’s</a:t>
            </a:r>
            <a:r>
              <a:rPr lang="en-US" altLang="zh-TW" dirty="0" smtClean="0"/>
              <a:t> Algorithm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66800"/>
            <a:ext cx="7467600" cy="5407152"/>
          </a:xfrm>
        </p:spPr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Oval 3"/>
          <p:cNvSpPr/>
          <p:nvPr/>
        </p:nvSpPr>
        <p:spPr>
          <a:xfrm>
            <a:off x="706192" y="1132804"/>
            <a:ext cx="838200" cy="8382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1/1</a:t>
            </a:r>
            <a:endParaRPr lang="zh-TW" altLang="en-US" dirty="0"/>
          </a:p>
        </p:txBody>
      </p:sp>
      <p:sp>
        <p:nvSpPr>
          <p:cNvPr id="5" name="Oval 4"/>
          <p:cNvSpPr/>
          <p:nvPr/>
        </p:nvSpPr>
        <p:spPr>
          <a:xfrm>
            <a:off x="718197" y="2667000"/>
            <a:ext cx="838200" cy="8382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2/1</a:t>
            </a:r>
            <a:endParaRPr lang="zh-TW" altLang="en-US" dirty="0"/>
          </a:p>
        </p:txBody>
      </p:sp>
      <p:sp>
        <p:nvSpPr>
          <p:cNvPr id="6" name="Oval 5"/>
          <p:cNvSpPr/>
          <p:nvPr/>
        </p:nvSpPr>
        <p:spPr>
          <a:xfrm>
            <a:off x="706192" y="4267200"/>
            <a:ext cx="838200" cy="8382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3/1</a:t>
            </a:r>
            <a:endParaRPr lang="zh-TW" altLang="en-US" dirty="0"/>
          </a:p>
        </p:txBody>
      </p:sp>
      <p:sp>
        <p:nvSpPr>
          <p:cNvPr id="7" name="Oval 6"/>
          <p:cNvSpPr/>
          <p:nvPr/>
        </p:nvSpPr>
        <p:spPr>
          <a:xfrm>
            <a:off x="706192" y="5715000"/>
            <a:ext cx="838200" cy="8382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4/1</a:t>
            </a:r>
            <a:endParaRPr lang="zh-TW" altLang="en-US" dirty="0"/>
          </a:p>
        </p:txBody>
      </p:sp>
      <p:sp>
        <p:nvSpPr>
          <p:cNvPr id="8" name="Oval 7"/>
          <p:cNvSpPr/>
          <p:nvPr/>
        </p:nvSpPr>
        <p:spPr>
          <a:xfrm>
            <a:off x="3200400" y="5715000"/>
            <a:ext cx="838200" cy="8382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5/5</a:t>
            </a:r>
            <a:endParaRPr lang="zh-TW" altLang="en-US" dirty="0"/>
          </a:p>
        </p:txBody>
      </p:sp>
      <p:sp>
        <p:nvSpPr>
          <p:cNvPr id="9" name="Oval 8"/>
          <p:cNvSpPr/>
          <p:nvPr/>
        </p:nvSpPr>
        <p:spPr>
          <a:xfrm>
            <a:off x="5257800" y="5715000"/>
            <a:ext cx="838200" cy="8382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6/5</a:t>
            </a:r>
            <a:endParaRPr lang="zh-TW" altLang="en-US" dirty="0"/>
          </a:p>
        </p:txBody>
      </p:sp>
      <p:cxnSp>
        <p:nvCxnSpPr>
          <p:cNvPr id="12" name="Straight Arrow Connector 11"/>
          <p:cNvCxnSpPr>
            <a:stCxn id="4" idx="4"/>
            <a:endCxn id="5" idx="0"/>
          </p:cNvCxnSpPr>
          <p:nvPr/>
        </p:nvCxnSpPr>
        <p:spPr>
          <a:xfrm>
            <a:off x="1125292" y="1971004"/>
            <a:ext cx="12005" cy="69599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6" idx="0"/>
          </p:cNvCxnSpPr>
          <p:nvPr/>
        </p:nvCxnSpPr>
        <p:spPr>
          <a:xfrm>
            <a:off x="1125292" y="3505200"/>
            <a:ext cx="0" cy="762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125292" y="5105400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6"/>
            <a:endCxn id="8" idx="2"/>
          </p:cNvCxnSpPr>
          <p:nvPr/>
        </p:nvCxnSpPr>
        <p:spPr>
          <a:xfrm>
            <a:off x="1544392" y="4686300"/>
            <a:ext cx="1656008" cy="1447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6"/>
            <a:endCxn id="9" idx="2"/>
          </p:cNvCxnSpPr>
          <p:nvPr/>
        </p:nvCxnSpPr>
        <p:spPr>
          <a:xfrm>
            <a:off x="4038600" y="6134100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4038600" y="6019800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7" idx="2"/>
            <a:endCxn id="5" idx="3"/>
          </p:cNvCxnSpPr>
          <p:nvPr/>
        </p:nvCxnSpPr>
        <p:spPr>
          <a:xfrm rot="10800000" flipH="1">
            <a:off x="706191" y="3382448"/>
            <a:ext cx="134757" cy="2751652"/>
          </a:xfrm>
          <a:prstGeom prst="curvedConnector4">
            <a:avLst>
              <a:gd name="adj1" fmla="val -322552"/>
              <a:gd name="adj2" fmla="val 70362"/>
            </a:avLst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1295400" y="1905000"/>
            <a:ext cx="0" cy="762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7245412" y="5715000"/>
            <a:ext cx="838200" cy="8382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7/7</a:t>
            </a:r>
            <a:endParaRPr lang="zh-TW" altLang="en-US" dirty="0"/>
          </a:p>
        </p:txBody>
      </p:sp>
      <p:cxnSp>
        <p:nvCxnSpPr>
          <p:cNvPr id="47" name="Straight Arrow Connector 46"/>
          <p:cNvCxnSpPr>
            <a:endCxn id="46" idx="2"/>
          </p:cNvCxnSpPr>
          <p:nvPr/>
        </p:nvCxnSpPr>
        <p:spPr>
          <a:xfrm>
            <a:off x="6102412" y="6134100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622416" y="1367238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</a:t>
            </a:r>
            <a:endParaRPr lang="zh-TW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1622416" y="290143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1622416" y="4240369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622416" y="594943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D</a:t>
            </a:r>
            <a:endParaRPr lang="zh-TW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3458622" y="522553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E</a:t>
            </a:r>
            <a:endParaRPr lang="zh-TW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501211" y="522553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</a:t>
            </a:r>
            <a:endParaRPr lang="zh-TW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7482411" y="522553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G</a:t>
            </a:r>
            <a:endParaRPr lang="zh-TW" altLang="en-US" dirty="0"/>
          </a:p>
        </p:txBody>
      </p:sp>
      <p:cxnSp>
        <p:nvCxnSpPr>
          <p:cNvPr id="58" name="Straight Connector 57"/>
          <p:cNvCxnSpPr/>
          <p:nvPr/>
        </p:nvCxnSpPr>
        <p:spPr>
          <a:xfrm>
            <a:off x="3458622" y="1367238"/>
            <a:ext cx="0" cy="32424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4267200" y="1367237"/>
            <a:ext cx="0" cy="32424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3458622" y="4609700"/>
            <a:ext cx="80857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469213" y="4719570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Stack</a:t>
            </a:r>
            <a:endParaRPr lang="zh-TW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4730166" y="1367237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SCC list: {G}</a:t>
            </a:r>
            <a:endParaRPr lang="zh-TW" altLang="en-US" dirty="0"/>
          </a:p>
        </p:txBody>
      </p:sp>
      <p:sp>
        <p:nvSpPr>
          <p:cNvPr id="10" name="Rectangle 9"/>
          <p:cNvSpPr/>
          <p:nvPr/>
        </p:nvSpPr>
        <p:spPr>
          <a:xfrm>
            <a:off x="3458622" y="4240369"/>
            <a:ext cx="808578" cy="369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</a:t>
            </a:r>
            <a:endParaRPr lang="zh-TW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565346" y="2017793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Pop until G. (7==7)</a:t>
            </a:r>
          </a:p>
          <a:p>
            <a:r>
              <a:rPr lang="en-US" altLang="zh-TW" dirty="0" smtClean="0"/>
              <a:t>We got a SCC set: {G} </a:t>
            </a:r>
            <a:endParaRPr lang="zh-TW" altLang="en-US" dirty="0"/>
          </a:p>
        </p:txBody>
      </p:sp>
      <p:sp>
        <p:nvSpPr>
          <p:cNvPr id="36" name="Rectangle 35"/>
          <p:cNvSpPr/>
          <p:nvPr/>
        </p:nvSpPr>
        <p:spPr>
          <a:xfrm>
            <a:off x="3458622" y="3871038"/>
            <a:ext cx="808578" cy="369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</a:t>
            </a:r>
            <a:endParaRPr lang="zh-TW" altLang="en-US" dirty="0"/>
          </a:p>
        </p:txBody>
      </p:sp>
      <p:sp>
        <p:nvSpPr>
          <p:cNvPr id="37" name="Rectangle 36"/>
          <p:cNvSpPr/>
          <p:nvPr/>
        </p:nvSpPr>
        <p:spPr>
          <a:xfrm>
            <a:off x="3458622" y="3501707"/>
            <a:ext cx="808578" cy="369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38" name="Rectangle 37"/>
          <p:cNvSpPr/>
          <p:nvPr/>
        </p:nvSpPr>
        <p:spPr>
          <a:xfrm>
            <a:off x="3458622" y="3135869"/>
            <a:ext cx="808578" cy="369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</a:t>
            </a:r>
            <a:endParaRPr lang="zh-TW" altLang="en-US" dirty="0"/>
          </a:p>
        </p:txBody>
      </p:sp>
      <p:sp>
        <p:nvSpPr>
          <p:cNvPr id="39" name="Rectangle 38"/>
          <p:cNvSpPr/>
          <p:nvPr/>
        </p:nvSpPr>
        <p:spPr>
          <a:xfrm>
            <a:off x="3458622" y="2763044"/>
            <a:ext cx="808578" cy="369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</a:t>
            </a:r>
            <a:endParaRPr lang="zh-TW" altLang="en-US" dirty="0"/>
          </a:p>
        </p:txBody>
      </p:sp>
      <p:sp>
        <p:nvSpPr>
          <p:cNvPr id="40" name="Rectangle 39"/>
          <p:cNvSpPr/>
          <p:nvPr/>
        </p:nvSpPr>
        <p:spPr>
          <a:xfrm>
            <a:off x="3458622" y="2393713"/>
            <a:ext cx="808578" cy="369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F</a:t>
            </a:r>
            <a:endParaRPr lang="zh-TW" altLang="en-US" dirty="0"/>
          </a:p>
        </p:txBody>
      </p:sp>
      <p:sp>
        <p:nvSpPr>
          <p:cNvPr id="41" name="Rectangle 40"/>
          <p:cNvSpPr/>
          <p:nvPr/>
        </p:nvSpPr>
        <p:spPr>
          <a:xfrm>
            <a:off x="3458622" y="2041406"/>
            <a:ext cx="808578" cy="3693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5807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/>
          <a:lstStyle/>
          <a:p>
            <a:r>
              <a:rPr lang="en-US" altLang="zh-TW" dirty="0" err="1" smtClean="0"/>
              <a:t>Tarjan’s</a:t>
            </a:r>
            <a:r>
              <a:rPr lang="en-US" altLang="zh-TW" dirty="0" smtClean="0"/>
              <a:t> Algorithm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66800"/>
            <a:ext cx="7467600" cy="5407152"/>
          </a:xfrm>
        </p:spPr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Oval 3"/>
          <p:cNvSpPr/>
          <p:nvPr/>
        </p:nvSpPr>
        <p:spPr>
          <a:xfrm>
            <a:off x="706192" y="1132804"/>
            <a:ext cx="838200" cy="8382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1/1</a:t>
            </a:r>
            <a:endParaRPr lang="zh-TW" altLang="en-US" dirty="0"/>
          </a:p>
        </p:txBody>
      </p:sp>
      <p:sp>
        <p:nvSpPr>
          <p:cNvPr id="5" name="Oval 4"/>
          <p:cNvSpPr/>
          <p:nvPr/>
        </p:nvSpPr>
        <p:spPr>
          <a:xfrm>
            <a:off x="718197" y="2667000"/>
            <a:ext cx="838200" cy="8382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2/1</a:t>
            </a:r>
            <a:endParaRPr lang="zh-TW" altLang="en-US" dirty="0"/>
          </a:p>
        </p:txBody>
      </p:sp>
      <p:sp>
        <p:nvSpPr>
          <p:cNvPr id="6" name="Oval 5"/>
          <p:cNvSpPr/>
          <p:nvPr/>
        </p:nvSpPr>
        <p:spPr>
          <a:xfrm>
            <a:off x="706192" y="4267200"/>
            <a:ext cx="838200" cy="8382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3/1</a:t>
            </a:r>
            <a:endParaRPr lang="zh-TW" altLang="en-US" dirty="0"/>
          </a:p>
        </p:txBody>
      </p:sp>
      <p:sp>
        <p:nvSpPr>
          <p:cNvPr id="7" name="Oval 6"/>
          <p:cNvSpPr/>
          <p:nvPr/>
        </p:nvSpPr>
        <p:spPr>
          <a:xfrm>
            <a:off x="706192" y="5715000"/>
            <a:ext cx="838200" cy="8382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4/1</a:t>
            </a:r>
            <a:endParaRPr lang="zh-TW" altLang="en-US" dirty="0"/>
          </a:p>
        </p:txBody>
      </p:sp>
      <p:sp>
        <p:nvSpPr>
          <p:cNvPr id="8" name="Oval 7"/>
          <p:cNvSpPr/>
          <p:nvPr/>
        </p:nvSpPr>
        <p:spPr>
          <a:xfrm>
            <a:off x="3200400" y="5715000"/>
            <a:ext cx="838200" cy="8382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5/5</a:t>
            </a:r>
            <a:endParaRPr lang="zh-TW" altLang="en-US" dirty="0"/>
          </a:p>
        </p:txBody>
      </p:sp>
      <p:sp>
        <p:nvSpPr>
          <p:cNvPr id="9" name="Oval 8"/>
          <p:cNvSpPr/>
          <p:nvPr/>
        </p:nvSpPr>
        <p:spPr>
          <a:xfrm>
            <a:off x="5257800" y="5715000"/>
            <a:ext cx="838200" cy="8382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6/5</a:t>
            </a:r>
            <a:endParaRPr lang="zh-TW" altLang="en-US" dirty="0"/>
          </a:p>
        </p:txBody>
      </p:sp>
      <p:cxnSp>
        <p:nvCxnSpPr>
          <p:cNvPr id="12" name="Straight Arrow Connector 11"/>
          <p:cNvCxnSpPr>
            <a:stCxn id="4" idx="4"/>
            <a:endCxn id="5" idx="0"/>
          </p:cNvCxnSpPr>
          <p:nvPr/>
        </p:nvCxnSpPr>
        <p:spPr>
          <a:xfrm>
            <a:off x="1125292" y="1971004"/>
            <a:ext cx="12005" cy="69599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6" idx="0"/>
          </p:cNvCxnSpPr>
          <p:nvPr/>
        </p:nvCxnSpPr>
        <p:spPr>
          <a:xfrm>
            <a:off x="1125292" y="3505200"/>
            <a:ext cx="0" cy="762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125292" y="5105400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6"/>
            <a:endCxn id="8" idx="2"/>
          </p:cNvCxnSpPr>
          <p:nvPr/>
        </p:nvCxnSpPr>
        <p:spPr>
          <a:xfrm>
            <a:off x="1544392" y="4686300"/>
            <a:ext cx="1656008" cy="1447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6"/>
            <a:endCxn id="9" idx="2"/>
          </p:cNvCxnSpPr>
          <p:nvPr/>
        </p:nvCxnSpPr>
        <p:spPr>
          <a:xfrm>
            <a:off x="4038600" y="6134100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4038600" y="6019800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7" idx="2"/>
            <a:endCxn id="5" idx="3"/>
          </p:cNvCxnSpPr>
          <p:nvPr/>
        </p:nvCxnSpPr>
        <p:spPr>
          <a:xfrm rot="10800000" flipH="1">
            <a:off x="706191" y="3382448"/>
            <a:ext cx="134757" cy="2751652"/>
          </a:xfrm>
          <a:prstGeom prst="curvedConnector4">
            <a:avLst>
              <a:gd name="adj1" fmla="val -322552"/>
              <a:gd name="adj2" fmla="val 70362"/>
            </a:avLst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1295400" y="1905000"/>
            <a:ext cx="0" cy="762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7245412" y="5715000"/>
            <a:ext cx="838200" cy="8382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7/7</a:t>
            </a:r>
            <a:endParaRPr lang="zh-TW" altLang="en-US" dirty="0"/>
          </a:p>
        </p:txBody>
      </p:sp>
      <p:cxnSp>
        <p:nvCxnSpPr>
          <p:cNvPr id="47" name="Straight Arrow Connector 46"/>
          <p:cNvCxnSpPr>
            <a:endCxn id="46" idx="2"/>
          </p:cNvCxnSpPr>
          <p:nvPr/>
        </p:nvCxnSpPr>
        <p:spPr>
          <a:xfrm>
            <a:off x="6102412" y="6134100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622416" y="1367238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</a:t>
            </a:r>
            <a:endParaRPr lang="zh-TW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1622416" y="290143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1622416" y="4240369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622416" y="594943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D</a:t>
            </a:r>
            <a:endParaRPr lang="zh-TW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3458622" y="522553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E</a:t>
            </a:r>
            <a:endParaRPr lang="zh-TW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501211" y="522553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</a:t>
            </a:r>
            <a:endParaRPr lang="zh-TW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7482411" y="522553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G</a:t>
            </a:r>
            <a:endParaRPr lang="zh-TW" altLang="en-US" dirty="0"/>
          </a:p>
        </p:txBody>
      </p:sp>
      <p:cxnSp>
        <p:nvCxnSpPr>
          <p:cNvPr id="58" name="Straight Connector 57"/>
          <p:cNvCxnSpPr/>
          <p:nvPr/>
        </p:nvCxnSpPr>
        <p:spPr>
          <a:xfrm>
            <a:off x="3458622" y="1367238"/>
            <a:ext cx="0" cy="32424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4267200" y="1367237"/>
            <a:ext cx="0" cy="32424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3458622" y="4609700"/>
            <a:ext cx="80857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469213" y="4719570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Stack</a:t>
            </a:r>
            <a:endParaRPr lang="zh-TW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4730166" y="1367237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SCC list: {G}, {E, F}</a:t>
            </a:r>
            <a:endParaRPr lang="zh-TW" altLang="en-US" dirty="0"/>
          </a:p>
        </p:txBody>
      </p:sp>
      <p:sp>
        <p:nvSpPr>
          <p:cNvPr id="10" name="Rectangle 9"/>
          <p:cNvSpPr/>
          <p:nvPr/>
        </p:nvSpPr>
        <p:spPr>
          <a:xfrm>
            <a:off x="3458622" y="4240369"/>
            <a:ext cx="808578" cy="369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</a:t>
            </a:r>
            <a:endParaRPr lang="zh-TW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494699" y="2393713"/>
            <a:ext cx="31698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Pop until E. (5==</a:t>
            </a:r>
            <a:r>
              <a:rPr lang="en-US" altLang="zh-TW" dirty="0"/>
              <a:t>5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We got a SCC set: {E, F} </a:t>
            </a:r>
            <a:endParaRPr lang="zh-TW" altLang="en-US" dirty="0"/>
          </a:p>
        </p:txBody>
      </p:sp>
      <p:sp>
        <p:nvSpPr>
          <p:cNvPr id="36" name="Rectangle 35"/>
          <p:cNvSpPr/>
          <p:nvPr/>
        </p:nvSpPr>
        <p:spPr>
          <a:xfrm>
            <a:off x="3458622" y="3871038"/>
            <a:ext cx="808578" cy="369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</a:t>
            </a:r>
            <a:endParaRPr lang="zh-TW" altLang="en-US" dirty="0"/>
          </a:p>
        </p:txBody>
      </p:sp>
      <p:sp>
        <p:nvSpPr>
          <p:cNvPr id="37" name="Rectangle 36"/>
          <p:cNvSpPr/>
          <p:nvPr/>
        </p:nvSpPr>
        <p:spPr>
          <a:xfrm>
            <a:off x="3458622" y="3501707"/>
            <a:ext cx="808578" cy="369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38" name="Rectangle 37"/>
          <p:cNvSpPr/>
          <p:nvPr/>
        </p:nvSpPr>
        <p:spPr>
          <a:xfrm>
            <a:off x="3458622" y="3135869"/>
            <a:ext cx="808578" cy="369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</a:t>
            </a:r>
            <a:endParaRPr lang="zh-TW" altLang="en-US" dirty="0"/>
          </a:p>
        </p:txBody>
      </p:sp>
      <p:sp>
        <p:nvSpPr>
          <p:cNvPr id="39" name="Rectangle 38"/>
          <p:cNvSpPr/>
          <p:nvPr/>
        </p:nvSpPr>
        <p:spPr>
          <a:xfrm>
            <a:off x="3458622" y="2763044"/>
            <a:ext cx="808578" cy="3693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</a:t>
            </a:r>
            <a:endParaRPr lang="zh-TW" altLang="en-US" dirty="0"/>
          </a:p>
        </p:txBody>
      </p:sp>
      <p:sp>
        <p:nvSpPr>
          <p:cNvPr id="40" name="Rectangle 39"/>
          <p:cNvSpPr/>
          <p:nvPr/>
        </p:nvSpPr>
        <p:spPr>
          <a:xfrm>
            <a:off x="3458622" y="2393713"/>
            <a:ext cx="808578" cy="3693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F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1584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/>
          <a:lstStyle/>
          <a:p>
            <a:r>
              <a:rPr lang="en-US" altLang="zh-TW" dirty="0" err="1" smtClean="0"/>
              <a:t>Tarjan’s</a:t>
            </a:r>
            <a:r>
              <a:rPr lang="en-US" altLang="zh-TW" dirty="0" smtClean="0"/>
              <a:t> Algorithm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66800"/>
            <a:ext cx="7467600" cy="5407152"/>
          </a:xfrm>
        </p:spPr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Oval 3"/>
          <p:cNvSpPr/>
          <p:nvPr/>
        </p:nvSpPr>
        <p:spPr>
          <a:xfrm>
            <a:off x="706192" y="1132804"/>
            <a:ext cx="838200" cy="8382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1/1</a:t>
            </a:r>
            <a:endParaRPr lang="zh-TW" altLang="en-US" dirty="0"/>
          </a:p>
        </p:txBody>
      </p:sp>
      <p:sp>
        <p:nvSpPr>
          <p:cNvPr id="5" name="Oval 4"/>
          <p:cNvSpPr/>
          <p:nvPr/>
        </p:nvSpPr>
        <p:spPr>
          <a:xfrm>
            <a:off x="718197" y="2667000"/>
            <a:ext cx="838200" cy="8382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2/1</a:t>
            </a:r>
            <a:endParaRPr lang="zh-TW" altLang="en-US" dirty="0"/>
          </a:p>
        </p:txBody>
      </p:sp>
      <p:sp>
        <p:nvSpPr>
          <p:cNvPr id="6" name="Oval 5"/>
          <p:cNvSpPr/>
          <p:nvPr/>
        </p:nvSpPr>
        <p:spPr>
          <a:xfrm>
            <a:off x="706192" y="4267200"/>
            <a:ext cx="838200" cy="8382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3/1</a:t>
            </a:r>
            <a:endParaRPr lang="zh-TW" altLang="en-US" dirty="0"/>
          </a:p>
        </p:txBody>
      </p:sp>
      <p:sp>
        <p:nvSpPr>
          <p:cNvPr id="7" name="Oval 6"/>
          <p:cNvSpPr/>
          <p:nvPr/>
        </p:nvSpPr>
        <p:spPr>
          <a:xfrm>
            <a:off x="706192" y="5715000"/>
            <a:ext cx="838200" cy="8382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4/1</a:t>
            </a:r>
            <a:endParaRPr lang="zh-TW" altLang="en-US" dirty="0"/>
          </a:p>
        </p:txBody>
      </p:sp>
      <p:sp>
        <p:nvSpPr>
          <p:cNvPr id="8" name="Oval 7"/>
          <p:cNvSpPr/>
          <p:nvPr/>
        </p:nvSpPr>
        <p:spPr>
          <a:xfrm>
            <a:off x="3200400" y="5715000"/>
            <a:ext cx="838200" cy="8382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5/5</a:t>
            </a:r>
            <a:endParaRPr lang="zh-TW" altLang="en-US" dirty="0"/>
          </a:p>
        </p:txBody>
      </p:sp>
      <p:sp>
        <p:nvSpPr>
          <p:cNvPr id="9" name="Oval 8"/>
          <p:cNvSpPr/>
          <p:nvPr/>
        </p:nvSpPr>
        <p:spPr>
          <a:xfrm>
            <a:off x="5257800" y="5715000"/>
            <a:ext cx="838200" cy="8382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6/5</a:t>
            </a:r>
            <a:endParaRPr lang="zh-TW" altLang="en-US" dirty="0"/>
          </a:p>
        </p:txBody>
      </p:sp>
      <p:cxnSp>
        <p:nvCxnSpPr>
          <p:cNvPr id="12" name="Straight Arrow Connector 11"/>
          <p:cNvCxnSpPr>
            <a:stCxn id="4" idx="4"/>
            <a:endCxn id="5" idx="0"/>
          </p:cNvCxnSpPr>
          <p:nvPr/>
        </p:nvCxnSpPr>
        <p:spPr>
          <a:xfrm>
            <a:off x="1125292" y="1971004"/>
            <a:ext cx="12005" cy="69599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6" idx="0"/>
          </p:cNvCxnSpPr>
          <p:nvPr/>
        </p:nvCxnSpPr>
        <p:spPr>
          <a:xfrm>
            <a:off x="1125292" y="3505200"/>
            <a:ext cx="0" cy="762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125292" y="5105400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6"/>
            <a:endCxn id="8" idx="2"/>
          </p:cNvCxnSpPr>
          <p:nvPr/>
        </p:nvCxnSpPr>
        <p:spPr>
          <a:xfrm>
            <a:off x="1544392" y="4686300"/>
            <a:ext cx="1656008" cy="1447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6"/>
            <a:endCxn id="9" idx="2"/>
          </p:cNvCxnSpPr>
          <p:nvPr/>
        </p:nvCxnSpPr>
        <p:spPr>
          <a:xfrm>
            <a:off x="4038600" y="6134100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4038600" y="6019800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7" idx="2"/>
            <a:endCxn id="5" idx="3"/>
          </p:cNvCxnSpPr>
          <p:nvPr/>
        </p:nvCxnSpPr>
        <p:spPr>
          <a:xfrm rot="10800000" flipH="1">
            <a:off x="706191" y="3382448"/>
            <a:ext cx="134757" cy="2751652"/>
          </a:xfrm>
          <a:prstGeom prst="curvedConnector4">
            <a:avLst>
              <a:gd name="adj1" fmla="val -322552"/>
              <a:gd name="adj2" fmla="val 70362"/>
            </a:avLst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1295400" y="1905000"/>
            <a:ext cx="0" cy="762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7245412" y="5715000"/>
            <a:ext cx="838200" cy="8382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7/7</a:t>
            </a:r>
            <a:endParaRPr lang="zh-TW" altLang="en-US" dirty="0"/>
          </a:p>
        </p:txBody>
      </p:sp>
      <p:cxnSp>
        <p:nvCxnSpPr>
          <p:cNvPr id="47" name="Straight Arrow Connector 46"/>
          <p:cNvCxnSpPr>
            <a:endCxn id="46" idx="2"/>
          </p:cNvCxnSpPr>
          <p:nvPr/>
        </p:nvCxnSpPr>
        <p:spPr>
          <a:xfrm>
            <a:off x="6102412" y="6134100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622416" y="1367238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</a:t>
            </a:r>
            <a:endParaRPr lang="zh-TW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1622416" y="290143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1622416" y="4240369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622416" y="594943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D</a:t>
            </a:r>
            <a:endParaRPr lang="zh-TW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3458622" y="522553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E</a:t>
            </a:r>
            <a:endParaRPr lang="zh-TW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501211" y="522553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</a:t>
            </a:r>
            <a:endParaRPr lang="zh-TW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7482411" y="522553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G</a:t>
            </a:r>
            <a:endParaRPr lang="zh-TW" altLang="en-US" dirty="0"/>
          </a:p>
        </p:txBody>
      </p:sp>
      <p:cxnSp>
        <p:nvCxnSpPr>
          <p:cNvPr id="58" name="Straight Connector 57"/>
          <p:cNvCxnSpPr/>
          <p:nvPr/>
        </p:nvCxnSpPr>
        <p:spPr>
          <a:xfrm>
            <a:off x="3458622" y="1367238"/>
            <a:ext cx="0" cy="32424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4267200" y="1367237"/>
            <a:ext cx="0" cy="32424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3458622" y="4609700"/>
            <a:ext cx="80857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469213" y="4719570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Stack</a:t>
            </a:r>
            <a:endParaRPr lang="zh-TW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4730166" y="1367237"/>
            <a:ext cx="3608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SCC list: {G}, {E, F}, {A, B, C, D}</a:t>
            </a:r>
            <a:endParaRPr lang="zh-TW" altLang="en-US" dirty="0"/>
          </a:p>
        </p:txBody>
      </p:sp>
      <p:sp>
        <p:nvSpPr>
          <p:cNvPr id="10" name="Rectangle 9"/>
          <p:cNvSpPr/>
          <p:nvPr/>
        </p:nvSpPr>
        <p:spPr>
          <a:xfrm>
            <a:off x="3458622" y="4240369"/>
            <a:ext cx="808578" cy="3693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</a:t>
            </a:r>
            <a:endParaRPr lang="zh-TW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442279" y="3547872"/>
            <a:ext cx="3351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Pop until A. (1==1)</a:t>
            </a:r>
          </a:p>
          <a:p>
            <a:r>
              <a:rPr lang="en-US" altLang="zh-TW" dirty="0" smtClean="0"/>
              <a:t>We got a SCC set: {A, B, C, D} </a:t>
            </a:r>
            <a:endParaRPr lang="zh-TW" altLang="en-US" dirty="0"/>
          </a:p>
        </p:txBody>
      </p:sp>
      <p:sp>
        <p:nvSpPr>
          <p:cNvPr id="36" name="Rectangle 35"/>
          <p:cNvSpPr/>
          <p:nvPr/>
        </p:nvSpPr>
        <p:spPr>
          <a:xfrm>
            <a:off x="3458622" y="3871038"/>
            <a:ext cx="808578" cy="3693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</a:t>
            </a:r>
            <a:endParaRPr lang="zh-TW" altLang="en-US" dirty="0"/>
          </a:p>
        </p:txBody>
      </p:sp>
      <p:sp>
        <p:nvSpPr>
          <p:cNvPr id="37" name="Rectangle 36"/>
          <p:cNvSpPr/>
          <p:nvPr/>
        </p:nvSpPr>
        <p:spPr>
          <a:xfrm>
            <a:off x="3458622" y="3501707"/>
            <a:ext cx="808578" cy="3693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38" name="Rectangle 37"/>
          <p:cNvSpPr/>
          <p:nvPr/>
        </p:nvSpPr>
        <p:spPr>
          <a:xfrm>
            <a:off x="3458622" y="3135869"/>
            <a:ext cx="808578" cy="3693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03638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en-US" altLang="zh-TW" dirty="0" smtClean="0"/>
              <a:t>Complexity of </a:t>
            </a:r>
            <a:r>
              <a:rPr lang="en-US" altLang="zh-TW" dirty="0" err="1" smtClean="0"/>
              <a:t>Tarjan’s</a:t>
            </a:r>
            <a:r>
              <a:rPr lang="en-US" altLang="zh-TW" dirty="0" smtClean="0"/>
              <a:t> Algorithm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7467600" cy="5330952"/>
          </a:xfrm>
        </p:spPr>
        <p:txBody>
          <a:bodyPr/>
          <a:lstStyle/>
          <a:p>
            <a:r>
              <a:rPr lang="en-US" altLang="zh-TW" dirty="0" smtClean="0"/>
              <a:t>Total operation: DFS x 1</a:t>
            </a:r>
          </a:p>
          <a:p>
            <a:r>
              <a:rPr lang="en-US" altLang="zh-TW" dirty="0" smtClean="0"/>
              <a:t>Analysis: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 smtClean="0"/>
              <a:t>Discover every vertex and initialize </a:t>
            </a:r>
            <a:r>
              <a:rPr lang="en-US" altLang="zh-TW" dirty="0" err="1" smtClean="0"/>
              <a:t>v.index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v.low</a:t>
            </a:r>
            <a:r>
              <a:rPr lang="en-US" altLang="zh-TW" dirty="0" smtClean="0"/>
              <a:t>. =&gt;</a:t>
            </a:r>
            <a:r>
              <a:rPr lang="el-GR" altLang="zh-TW" dirty="0"/>
              <a:t> Θ</a:t>
            </a:r>
            <a:r>
              <a:rPr lang="en-US" altLang="zh-TW" dirty="0" smtClean="0"/>
              <a:t>(V)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 smtClean="0"/>
              <a:t>Traverse every edge. =&gt; </a:t>
            </a:r>
            <a:r>
              <a:rPr lang="el-GR" altLang="zh-TW" dirty="0"/>
              <a:t>Θ</a:t>
            </a:r>
            <a:r>
              <a:rPr lang="en-US" altLang="zh-TW" dirty="0" smtClean="0"/>
              <a:t>(E) / </a:t>
            </a:r>
            <a:r>
              <a:rPr lang="el-GR" altLang="zh-TW" dirty="0" smtClean="0"/>
              <a:t>Θ</a:t>
            </a:r>
            <a:r>
              <a:rPr lang="en-US" altLang="zh-TW" dirty="0" smtClean="0"/>
              <a:t>(V^2)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en-US" altLang="zh-TW" dirty="0" smtClean="0"/>
              <a:t>Pop items out and build SCC sets. =&gt; </a:t>
            </a:r>
            <a:r>
              <a:rPr lang="el-GR" altLang="zh-TW" dirty="0"/>
              <a:t>Θ</a:t>
            </a:r>
            <a:r>
              <a:rPr lang="en-US" altLang="zh-TW" dirty="0"/>
              <a:t>(V</a:t>
            </a:r>
            <a:r>
              <a:rPr lang="en-US" altLang="zh-TW" dirty="0" smtClean="0"/>
              <a:t>)</a:t>
            </a:r>
          </a:p>
          <a:p>
            <a:r>
              <a:rPr lang="en-US" altLang="zh-TW" dirty="0"/>
              <a:t>Using adjacency list: </a:t>
            </a:r>
            <a:r>
              <a:rPr lang="el-GR" altLang="zh-TW" dirty="0"/>
              <a:t>Θ</a:t>
            </a:r>
            <a:r>
              <a:rPr lang="en-US" altLang="zh-TW" dirty="0"/>
              <a:t>(V+E)</a:t>
            </a:r>
          </a:p>
          <a:p>
            <a:r>
              <a:rPr lang="en-US" altLang="zh-TW" dirty="0"/>
              <a:t>Using adjacency matrix: </a:t>
            </a:r>
            <a:r>
              <a:rPr lang="el-GR" altLang="zh-TW" dirty="0"/>
              <a:t>Θ</a:t>
            </a:r>
            <a:r>
              <a:rPr lang="en-US" altLang="zh-TW" dirty="0"/>
              <a:t>(V^2</a:t>
            </a:r>
            <a:r>
              <a:rPr lang="en-US" altLang="zh-TW" dirty="0" smtClean="0"/>
              <a:t>)</a:t>
            </a:r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26632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Property(I) of strongly connected components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If we compress each SCC set in the graph G to a single vertex, G will become a DAG. </a:t>
            </a:r>
            <a:endParaRPr lang="zh-TW" altLang="en-US" dirty="0"/>
          </a:p>
        </p:txBody>
      </p:sp>
      <p:sp>
        <p:nvSpPr>
          <p:cNvPr id="4" name="Oval 3"/>
          <p:cNvSpPr/>
          <p:nvPr/>
        </p:nvSpPr>
        <p:spPr>
          <a:xfrm>
            <a:off x="762000" y="2743200"/>
            <a:ext cx="533400" cy="533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5" name="Oval 4"/>
          <p:cNvSpPr/>
          <p:nvPr/>
        </p:nvSpPr>
        <p:spPr>
          <a:xfrm>
            <a:off x="762000" y="4191000"/>
            <a:ext cx="533400" cy="533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E</a:t>
            </a:r>
            <a:endParaRPr lang="zh-TW" altLang="en-US" dirty="0"/>
          </a:p>
        </p:txBody>
      </p:sp>
      <p:sp>
        <p:nvSpPr>
          <p:cNvPr id="6" name="Oval 5"/>
          <p:cNvSpPr/>
          <p:nvPr/>
        </p:nvSpPr>
        <p:spPr>
          <a:xfrm>
            <a:off x="2133600" y="2743200"/>
            <a:ext cx="533400" cy="533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</a:t>
            </a:r>
            <a:endParaRPr lang="zh-TW" altLang="en-US" dirty="0"/>
          </a:p>
        </p:txBody>
      </p:sp>
      <p:sp>
        <p:nvSpPr>
          <p:cNvPr id="7" name="Oval 6"/>
          <p:cNvSpPr/>
          <p:nvPr/>
        </p:nvSpPr>
        <p:spPr>
          <a:xfrm>
            <a:off x="2133600" y="4191000"/>
            <a:ext cx="533400" cy="533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F</a:t>
            </a:r>
            <a:endParaRPr lang="zh-TW" altLang="en-US" dirty="0"/>
          </a:p>
        </p:txBody>
      </p:sp>
      <p:sp>
        <p:nvSpPr>
          <p:cNvPr id="8" name="Oval 7"/>
          <p:cNvSpPr/>
          <p:nvPr/>
        </p:nvSpPr>
        <p:spPr>
          <a:xfrm>
            <a:off x="3581400" y="4191000"/>
            <a:ext cx="533400" cy="533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G</a:t>
            </a:r>
            <a:endParaRPr lang="zh-TW" altLang="en-US" dirty="0"/>
          </a:p>
        </p:txBody>
      </p:sp>
      <p:sp>
        <p:nvSpPr>
          <p:cNvPr id="9" name="Oval 8"/>
          <p:cNvSpPr/>
          <p:nvPr/>
        </p:nvSpPr>
        <p:spPr>
          <a:xfrm>
            <a:off x="3581400" y="2743200"/>
            <a:ext cx="533400" cy="533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</a:t>
            </a:r>
            <a:endParaRPr lang="zh-TW" altLang="en-US" dirty="0"/>
          </a:p>
        </p:txBody>
      </p:sp>
      <p:sp>
        <p:nvSpPr>
          <p:cNvPr id="10" name="Oval 9"/>
          <p:cNvSpPr/>
          <p:nvPr/>
        </p:nvSpPr>
        <p:spPr>
          <a:xfrm>
            <a:off x="5105400" y="2743200"/>
            <a:ext cx="533400" cy="533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</a:t>
            </a:r>
            <a:endParaRPr lang="zh-TW" altLang="en-US" dirty="0"/>
          </a:p>
        </p:txBody>
      </p:sp>
      <p:cxnSp>
        <p:nvCxnSpPr>
          <p:cNvPr id="12" name="Straight Arrow Connector 11"/>
          <p:cNvCxnSpPr>
            <a:stCxn id="4" idx="4"/>
            <a:endCxn id="5" idx="0"/>
          </p:cNvCxnSpPr>
          <p:nvPr/>
        </p:nvCxnSpPr>
        <p:spPr>
          <a:xfrm>
            <a:off x="1028700" y="3276600"/>
            <a:ext cx="0" cy="914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7"/>
            <a:endCxn id="6" idx="3"/>
          </p:cNvCxnSpPr>
          <p:nvPr/>
        </p:nvCxnSpPr>
        <p:spPr>
          <a:xfrm flipV="1">
            <a:off x="1217285" y="3198485"/>
            <a:ext cx="994430" cy="107063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2"/>
            <a:endCxn id="4" idx="6"/>
          </p:cNvCxnSpPr>
          <p:nvPr/>
        </p:nvCxnSpPr>
        <p:spPr>
          <a:xfrm flipH="1">
            <a:off x="1295400" y="30099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4"/>
            <a:endCxn id="7" idx="0"/>
          </p:cNvCxnSpPr>
          <p:nvPr/>
        </p:nvCxnSpPr>
        <p:spPr>
          <a:xfrm>
            <a:off x="2400300" y="3276600"/>
            <a:ext cx="0" cy="914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6"/>
            <a:endCxn id="7" idx="2"/>
          </p:cNvCxnSpPr>
          <p:nvPr/>
        </p:nvCxnSpPr>
        <p:spPr>
          <a:xfrm>
            <a:off x="1295400" y="44577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6" idx="6"/>
            <a:endCxn id="9" idx="2"/>
          </p:cNvCxnSpPr>
          <p:nvPr/>
        </p:nvCxnSpPr>
        <p:spPr>
          <a:xfrm>
            <a:off x="2667000" y="3009900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848100" y="3276600"/>
            <a:ext cx="0" cy="914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4114800" y="2895600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4114800" y="3030682"/>
            <a:ext cx="10287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2590800" y="4450772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2609850" y="4572000"/>
            <a:ext cx="10287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3124200" y="2362200"/>
            <a:ext cx="2895600" cy="12192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Oval 39"/>
          <p:cNvSpPr/>
          <p:nvPr/>
        </p:nvSpPr>
        <p:spPr>
          <a:xfrm>
            <a:off x="1981199" y="3848100"/>
            <a:ext cx="2576945" cy="12192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Oval 40"/>
          <p:cNvSpPr/>
          <p:nvPr/>
        </p:nvSpPr>
        <p:spPr>
          <a:xfrm rot="8015186">
            <a:off x="-49461" y="2592227"/>
            <a:ext cx="2898433" cy="1897417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Oval 41"/>
          <p:cNvSpPr/>
          <p:nvPr/>
        </p:nvSpPr>
        <p:spPr>
          <a:xfrm>
            <a:off x="5181600" y="4381500"/>
            <a:ext cx="1295400" cy="6858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ABE</a:t>
            </a:r>
            <a:endParaRPr lang="zh-TW" altLang="en-US" dirty="0"/>
          </a:p>
        </p:txBody>
      </p:sp>
      <p:sp>
        <p:nvSpPr>
          <p:cNvPr id="43" name="Oval 42"/>
          <p:cNvSpPr/>
          <p:nvPr/>
        </p:nvSpPr>
        <p:spPr>
          <a:xfrm>
            <a:off x="7509164" y="3957388"/>
            <a:ext cx="1295400" cy="6858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CD</a:t>
            </a:r>
            <a:endParaRPr lang="zh-TW" altLang="en-US" dirty="0"/>
          </a:p>
        </p:txBody>
      </p:sp>
      <p:sp>
        <p:nvSpPr>
          <p:cNvPr id="44" name="Oval 43"/>
          <p:cNvSpPr/>
          <p:nvPr/>
        </p:nvSpPr>
        <p:spPr>
          <a:xfrm>
            <a:off x="6705600" y="5715000"/>
            <a:ext cx="1295400" cy="6858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FG</a:t>
            </a:r>
            <a:endParaRPr lang="zh-TW" altLang="en-US" dirty="0"/>
          </a:p>
        </p:txBody>
      </p:sp>
      <p:cxnSp>
        <p:nvCxnSpPr>
          <p:cNvPr id="45" name="Straight Arrow Connector 44"/>
          <p:cNvCxnSpPr>
            <a:endCxn id="43" idx="2"/>
          </p:cNvCxnSpPr>
          <p:nvPr/>
        </p:nvCxnSpPr>
        <p:spPr>
          <a:xfrm flipV="1">
            <a:off x="6477000" y="4300288"/>
            <a:ext cx="1032164" cy="34290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4"/>
            <a:endCxn id="44" idx="7"/>
          </p:cNvCxnSpPr>
          <p:nvPr/>
        </p:nvCxnSpPr>
        <p:spPr>
          <a:xfrm flipH="1">
            <a:off x="7811293" y="4643188"/>
            <a:ext cx="345571" cy="117224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2" idx="4"/>
            <a:endCxn id="44" idx="1"/>
          </p:cNvCxnSpPr>
          <p:nvPr/>
        </p:nvCxnSpPr>
        <p:spPr>
          <a:xfrm>
            <a:off x="5829300" y="5067300"/>
            <a:ext cx="1066007" cy="74813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8" name="Bent Arrow 57"/>
          <p:cNvSpPr/>
          <p:nvPr/>
        </p:nvSpPr>
        <p:spPr>
          <a:xfrm rot="5400000">
            <a:off x="6494592" y="2905716"/>
            <a:ext cx="741766" cy="873935"/>
          </a:xfrm>
          <a:prstGeom prst="ben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631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Property(I) </a:t>
            </a:r>
            <a:r>
              <a:rPr lang="en-US" altLang="zh-TW" dirty="0"/>
              <a:t>of strongly connected components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zh-TW" dirty="0" smtClean="0"/>
                  <a:t>The compressed SCC graph is a DAG. </a:t>
                </a:r>
              </a:p>
              <a:p>
                <a:r>
                  <a:rPr lang="en-US" altLang="zh-TW" dirty="0" smtClean="0"/>
                  <a:t>Lemma 22.13: Let C and C’ be distinct SCCs in directed graph G. Let u, v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C; u’, v’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C’. If G contains a path (u, u’), then G cannot also contain a path (v’, v).</a:t>
                </a:r>
              </a:p>
              <a:p>
                <a:r>
                  <a:rPr lang="en-US" altLang="zh-TW" dirty="0" smtClean="0"/>
                  <a:t>Proof: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zh-TW" dirty="0" smtClean="0"/>
                  <a:t>If G contains both </a:t>
                </a:r>
                <a:r>
                  <a:rPr lang="en-US" altLang="zh-TW" dirty="0"/>
                  <a:t>(u, u</a:t>
                </a:r>
                <a:r>
                  <a:rPr lang="en-US" altLang="zh-TW" dirty="0" smtClean="0"/>
                  <a:t>’) and (v</a:t>
                </a:r>
                <a:r>
                  <a:rPr lang="en-US" altLang="zh-TW" dirty="0"/>
                  <a:t>’, v</a:t>
                </a:r>
                <a:r>
                  <a:rPr lang="en-US" altLang="zh-TW" dirty="0" smtClean="0"/>
                  <a:t>), then C and C’ is reachable from each other.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zh-TW" dirty="0" smtClean="0"/>
                  <a:t>Because vertices in a SCC set is reachable from each other, every vertex in C and C’ will be reachable from each other.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zh-TW" dirty="0" smtClean="0"/>
                  <a:t>Thus, C and C’ are not distinct SCC =&gt; contradiction.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490" t="-1752" r="-2122" b="-3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064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Property(II) of strongly connected components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Graph G and its transpose G</a:t>
            </a:r>
            <a:r>
              <a:rPr lang="en-US" altLang="zh-TW" baseline="30000" dirty="0" smtClean="0"/>
              <a:t>T </a:t>
            </a:r>
            <a:r>
              <a:rPr lang="en-US" altLang="zh-TW" dirty="0" smtClean="0"/>
              <a:t>have exactly the same SCCs. </a:t>
            </a:r>
            <a:endParaRPr lang="zh-TW" altLang="en-US" dirty="0"/>
          </a:p>
        </p:txBody>
      </p:sp>
      <p:sp>
        <p:nvSpPr>
          <p:cNvPr id="4" name="Oval 3"/>
          <p:cNvSpPr/>
          <p:nvPr/>
        </p:nvSpPr>
        <p:spPr>
          <a:xfrm>
            <a:off x="762000" y="2743200"/>
            <a:ext cx="533400" cy="533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5" name="Oval 4"/>
          <p:cNvSpPr/>
          <p:nvPr/>
        </p:nvSpPr>
        <p:spPr>
          <a:xfrm>
            <a:off x="762000" y="4191000"/>
            <a:ext cx="533400" cy="533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E</a:t>
            </a:r>
            <a:endParaRPr lang="zh-TW" altLang="en-US" dirty="0"/>
          </a:p>
        </p:txBody>
      </p:sp>
      <p:sp>
        <p:nvSpPr>
          <p:cNvPr id="6" name="Oval 5"/>
          <p:cNvSpPr/>
          <p:nvPr/>
        </p:nvSpPr>
        <p:spPr>
          <a:xfrm>
            <a:off x="2133600" y="2743200"/>
            <a:ext cx="533400" cy="533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</a:t>
            </a:r>
            <a:endParaRPr lang="zh-TW" altLang="en-US" dirty="0"/>
          </a:p>
        </p:txBody>
      </p:sp>
      <p:sp>
        <p:nvSpPr>
          <p:cNvPr id="9" name="Oval 8"/>
          <p:cNvSpPr/>
          <p:nvPr/>
        </p:nvSpPr>
        <p:spPr>
          <a:xfrm>
            <a:off x="3581400" y="2743200"/>
            <a:ext cx="533400" cy="533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</a:t>
            </a:r>
            <a:endParaRPr lang="zh-TW" altLang="en-US" dirty="0"/>
          </a:p>
        </p:txBody>
      </p:sp>
      <p:sp>
        <p:nvSpPr>
          <p:cNvPr id="10" name="Oval 9"/>
          <p:cNvSpPr/>
          <p:nvPr/>
        </p:nvSpPr>
        <p:spPr>
          <a:xfrm>
            <a:off x="5105400" y="2743200"/>
            <a:ext cx="533400" cy="533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</a:t>
            </a:r>
            <a:endParaRPr lang="zh-TW" altLang="en-US" dirty="0"/>
          </a:p>
        </p:txBody>
      </p:sp>
      <p:cxnSp>
        <p:nvCxnSpPr>
          <p:cNvPr id="12" name="Straight Arrow Connector 11"/>
          <p:cNvCxnSpPr>
            <a:stCxn id="4" idx="4"/>
            <a:endCxn id="5" idx="0"/>
          </p:cNvCxnSpPr>
          <p:nvPr/>
        </p:nvCxnSpPr>
        <p:spPr>
          <a:xfrm>
            <a:off x="1028700" y="3276600"/>
            <a:ext cx="0" cy="914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7"/>
            <a:endCxn id="6" idx="3"/>
          </p:cNvCxnSpPr>
          <p:nvPr/>
        </p:nvCxnSpPr>
        <p:spPr>
          <a:xfrm flipV="1">
            <a:off x="1217285" y="3198485"/>
            <a:ext cx="994430" cy="107063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2"/>
            <a:endCxn id="4" idx="6"/>
          </p:cNvCxnSpPr>
          <p:nvPr/>
        </p:nvCxnSpPr>
        <p:spPr>
          <a:xfrm flipH="1">
            <a:off x="1295400" y="30099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6" idx="6"/>
            <a:endCxn id="9" idx="2"/>
          </p:cNvCxnSpPr>
          <p:nvPr/>
        </p:nvCxnSpPr>
        <p:spPr>
          <a:xfrm>
            <a:off x="2667000" y="3009900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4114800" y="2895600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4114800" y="3030682"/>
            <a:ext cx="10287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3124200" y="2362200"/>
            <a:ext cx="2895600" cy="12192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Oval 40"/>
          <p:cNvSpPr/>
          <p:nvPr/>
        </p:nvSpPr>
        <p:spPr>
          <a:xfrm rot="8015186">
            <a:off x="91434" y="2546721"/>
            <a:ext cx="2861497" cy="1997047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Oval 58"/>
          <p:cNvSpPr/>
          <p:nvPr/>
        </p:nvSpPr>
        <p:spPr>
          <a:xfrm>
            <a:off x="3276600" y="4495800"/>
            <a:ext cx="533400" cy="533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60" name="Oval 59"/>
          <p:cNvSpPr/>
          <p:nvPr/>
        </p:nvSpPr>
        <p:spPr>
          <a:xfrm>
            <a:off x="3276600" y="5943600"/>
            <a:ext cx="533400" cy="533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E</a:t>
            </a:r>
            <a:endParaRPr lang="zh-TW" altLang="en-US" dirty="0"/>
          </a:p>
        </p:txBody>
      </p:sp>
      <p:sp>
        <p:nvSpPr>
          <p:cNvPr id="61" name="Oval 60"/>
          <p:cNvSpPr/>
          <p:nvPr/>
        </p:nvSpPr>
        <p:spPr>
          <a:xfrm>
            <a:off x="4648200" y="4495800"/>
            <a:ext cx="533400" cy="533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</a:t>
            </a:r>
            <a:endParaRPr lang="zh-TW" altLang="en-US" dirty="0"/>
          </a:p>
        </p:txBody>
      </p:sp>
      <p:sp>
        <p:nvSpPr>
          <p:cNvPr id="62" name="Oval 61"/>
          <p:cNvSpPr/>
          <p:nvPr/>
        </p:nvSpPr>
        <p:spPr>
          <a:xfrm>
            <a:off x="6096000" y="4495800"/>
            <a:ext cx="533400" cy="533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</a:t>
            </a:r>
            <a:endParaRPr lang="zh-TW" altLang="en-US" dirty="0"/>
          </a:p>
        </p:txBody>
      </p:sp>
      <p:sp>
        <p:nvSpPr>
          <p:cNvPr id="63" name="Oval 62"/>
          <p:cNvSpPr/>
          <p:nvPr/>
        </p:nvSpPr>
        <p:spPr>
          <a:xfrm>
            <a:off x="7620000" y="4495800"/>
            <a:ext cx="533400" cy="533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</a:t>
            </a:r>
            <a:endParaRPr lang="zh-TW" altLang="en-US" dirty="0"/>
          </a:p>
        </p:txBody>
      </p:sp>
      <p:cxnSp>
        <p:nvCxnSpPr>
          <p:cNvPr id="64" name="Straight Arrow Connector 63"/>
          <p:cNvCxnSpPr>
            <a:stCxn id="60" idx="0"/>
            <a:endCxn id="59" idx="4"/>
          </p:cNvCxnSpPr>
          <p:nvPr/>
        </p:nvCxnSpPr>
        <p:spPr>
          <a:xfrm flipV="1">
            <a:off x="3543300" y="5029200"/>
            <a:ext cx="0" cy="914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61" idx="3"/>
            <a:endCxn id="60" idx="7"/>
          </p:cNvCxnSpPr>
          <p:nvPr/>
        </p:nvCxnSpPr>
        <p:spPr>
          <a:xfrm flipH="1">
            <a:off x="3731885" y="4951085"/>
            <a:ext cx="994430" cy="107063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59" idx="6"/>
            <a:endCxn id="61" idx="2"/>
          </p:cNvCxnSpPr>
          <p:nvPr/>
        </p:nvCxnSpPr>
        <p:spPr>
          <a:xfrm>
            <a:off x="3810000" y="47625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2" idx="2"/>
            <a:endCxn id="61" idx="6"/>
          </p:cNvCxnSpPr>
          <p:nvPr/>
        </p:nvCxnSpPr>
        <p:spPr>
          <a:xfrm flipH="1">
            <a:off x="5181600" y="4762500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62" idx="7"/>
            <a:endCxn id="63" idx="1"/>
          </p:cNvCxnSpPr>
          <p:nvPr/>
        </p:nvCxnSpPr>
        <p:spPr>
          <a:xfrm>
            <a:off x="6551285" y="4573915"/>
            <a:ext cx="114683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63" idx="2"/>
            <a:endCxn id="62" idx="6"/>
          </p:cNvCxnSpPr>
          <p:nvPr/>
        </p:nvCxnSpPr>
        <p:spPr>
          <a:xfrm flipH="1">
            <a:off x="6629400" y="4762500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5638800" y="4114800"/>
            <a:ext cx="2895600" cy="12192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Oval 70"/>
          <p:cNvSpPr/>
          <p:nvPr/>
        </p:nvSpPr>
        <p:spPr>
          <a:xfrm rot="8015186">
            <a:off x="2474822" y="4280580"/>
            <a:ext cx="3013074" cy="1997047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2" name="Left-Up Arrow 91"/>
          <p:cNvSpPr/>
          <p:nvPr/>
        </p:nvSpPr>
        <p:spPr>
          <a:xfrm rot="5400000">
            <a:off x="1267325" y="4959927"/>
            <a:ext cx="1146830" cy="1143000"/>
          </a:xfrm>
          <a:prstGeom prst="leftUpArrow">
            <a:avLst>
              <a:gd name="adj1" fmla="val 12879"/>
              <a:gd name="adj2" fmla="val 14697"/>
              <a:gd name="adj3" fmla="val 2621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7110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Property(II) of strongly connected components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Informal proof.</a:t>
            </a:r>
          </a:p>
          <a:p>
            <a:r>
              <a:rPr lang="en-US" altLang="zh-TW" dirty="0" smtClean="0"/>
              <a:t>A SCC set </a:t>
            </a:r>
            <a:r>
              <a:rPr lang="zh-TW" altLang="en-US" dirty="0" smtClean="0"/>
              <a:t>→ </a:t>
            </a:r>
            <a:r>
              <a:rPr lang="en-US" altLang="zh-TW" dirty="0" smtClean="0"/>
              <a:t>vertices within it construct  a cycle. </a:t>
            </a:r>
          </a:p>
          <a:p>
            <a:r>
              <a:rPr lang="en-US" altLang="zh-TW" dirty="0" smtClean="0"/>
              <a:t>Reverse the edges of a cycle </a:t>
            </a:r>
            <a:r>
              <a:rPr lang="zh-TW" altLang="en-US" dirty="0" smtClean="0"/>
              <a:t>→ </a:t>
            </a:r>
            <a:r>
              <a:rPr lang="en-US" altLang="zh-TW" dirty="0" smtClean="0"/>
              <a:t>still a cycle. </a:t>
            </a:r>
          </a:p>
          <a:p>
            <a:r>
              <a:rPr lang="en-US" altLang="zh-TW" dirty="0" smtClean="0"/>
              <a:t>According to property I, we can transform graph G in to a DAG. </a:t>
            </a:r>
          </a:p>
          <a:p>
            <a:r>
              <a:rPr lang="en-US" altLang="zh-TW" dirty="0" smtClean="0"/>
              <a:t>Reverse the edges of a DAG </a:t>
            </a:r>
            <a:r>
              <a:rPr lang="zh-TW" altLang="en-US" dirty="0" smtClean="0"/>
              <a:t>→</a:t>
            </a:r>
            <a:r>
              <a:rPr lang="en-US" altLang="zh-TW" dirty="0"/>
              <a:t> </a:t>
            </a:r>
            <a:r>
              <a:rPr lang="en-US" altLang="zh-TW" dirty="0" smtClean="0"/>
              <a:t>still a DAG. </a:t>
            </a:r>
          </a:p>
          <a:p>
            <a:r>
              <a:rPr lang="en-US" altLang="zh-TW" dirty="0" smtClean="0"/>
              <a:t>So the SCC sets of G is the same as </a:t>
            </a:r>
            <a:r>
              <a:rPr lang="en-US" altLang="zh-TW" dirty="0"/>
              <a:t>G</a:t>
            </a:r>
            <a:r>
              <a:rPr lang="en-US" altLang="zh-TW" baseline="30000" dirty="0"/>
              <a:t>T </a:t>
            </a:r>
            <a:r>
              <a:rPr lang="en-US" altLang="zh-TW" dirty="0" smtClean="0"/>
              <a:t>’s.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7936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/>
          <a:lstStyle/>
          <a:p>
            <a:r>
              <a:rPr lang="en-US" altLang="zh-TW" dirty="0" err="1" smtClean="0"/>
              <a:t>Kosaraju’s</a:t>
            </a:r>
            <a:r>
              <a:rPr lang="en-US" altLang="zh-TW" dirty="0" smtClean="0"/>
              <a:t> Algorithm 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66800"/>
            <a:ext cx="7543800" cy="5562600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Make use of the second property of SCC. </a:t>
            </a:r>
          </a:p>
          <a:p>
            <a:r>
              <a:rPr lang="en-US" altLang="zh-TW" dirty="0" err="1" smtClean="0"/>
              <a:t>Kosaraju</a:t>
            </a:r>
            <a:r>
              <a:rPr lang="en-US" altLang="zh-TW" dirty="0" smtClean="0"/>
              <a:t>(G)</a:t>
            </a:r>
          </a:p>
          <a:p>
            <a:pPr marL="457200" indent="-457200">
              <a:buAutoNum type="arabicPeriod"/>
            </a:pPr>
            <a:r>
              <a:rPr lang="en-US" altLang="zh-TW" dirty="0" smtClean="0"/>
              <a:t>Run DFS(G) to compute </a:t>
            </a:r>
            <a:r>
              <a:rPr lang="en-US" altLang="zh-TW" b="1" dirty="0" smtClean="0"/>
              <a:t>finishing times </a:t>
            </a:r>
            <a:r>
              <a:rPr lang="en-US" altLang="zh-TW" b="1" dirty="0" err="1" smtClean="0"/>
              <a:t>u.f</a:t>
            </a:r>
            <a:r>
              <a:rPr lang="en-US" altLang="zh-TW" dirty="0" smtClean="0"/>
              <a:t> for each vertex u.</a:t>
            </a:r>
          </a:p>
          <a:p>
            <a:pPr marL="457200" indent="-457200">
              <a:buAutoNum type="arabicPeriod"/>
            </a:pPr>
            <a:r>
              <a:rPr lang="en-US" altLang="zh-TW" dirty="0" smtClean="0"/>
              <a:t>Compute G</a:t>
            </a:r>
            <a:r>
              <a:rPr lang="en-US" altLang="zh-TW" baseline="30000" dirty="0" smtClean="0"/>
              <a:t>T</a:t>
            </a:r>
            <a:r>
              <a:rPr lang="en-US" altLang="zh-TW" dirty="0"/>
              <a:t>.</a:t>
            </a:r>
            <a:endParaRPr lang="en-US" altLang="zh-TW" dirty="0" smtClean="0"/>
          </a:p>
          <a:p>
            <a:pPr marL="457200" indent="-457200">
              <a:buAutoNum type="arabicPeriod"/>
            </a:pPr>
            <a:r>
              <a:rPr lang="en-US" altLang="zh-TW" dirty="0" smtClean="0"/>
              <a:t>Run DFS(G</a:t>
            </a:r>
            <a:r>
              <a:rPr lang="en-US" altLang="zh-TW" baseline="30000" dirty="0" smtClean="0"/>
              <a:t>T</a:t>
            </a:r>
            <a:r>
              <a:rPr lang="en-US" altLang="zh-TW" dirty="0" smtClean="0"/>
              <a:t>), choose the vertices with the </a:t>
            </a:r>
            <a:r>
              <a:rPr lang="en-US" altLang="zh-TW" b="1" dirty="0" smtClean="0"/>
              <a:t>decreasing order</a:t>
            </a:r>
            <a:r>
              <a:rPr lang="en-US" altLang="zh-TW" dirty="0" smtClean="0"/>
              <a:t> of </a:t>
            </a:r>
            <a:r>
              <a:rPr lang="en-US" altLang="zh-TW" dirty="0" err="1" smtClean="0"/>
              <a:t>u.f</a:t>
            </a:r>
            <a:r>
              <a:rPr lang="en-US" altLang="zh-TW" dirty="0" smtClean="0"/>
              <a:t> calculated in step 1.</a:t>
            </a:r>
          </a:p>
          <a:p>
            <a:pPr marL="457200" indent="-457200">
              <a:buAutoNum type="arabicPeriod"/>
            </a:pPr>
            <a:r>
              <a:rPr lang="en-US" altLang="zh-TW" dirty="0" smtClean="0"/>
              <a:t>Put every vertex visited during each DFS iteration into current SCC set. </a:t>
            </a:r>
          </a:p>
          <a:p>
            <a:pPr marL="457200" indent="-457200">
              <a:buAutoNum type="arabicPeriod"/>
            </a:pPr>
            <a:r>
              <a:rPr lang="en-US" altLang="zh-TW" dirty="0" smtClean="0"/>
              <a:t>When current DFS iteration comes to an end, put current SCC set into SCC list, and start next DFS iteration from another unvisited vertex. </a:t>
            </a:r>
          </a:p>
          <a:p>
            <a:pPr marL="457200" indent="-457200">
              <a:buAutoNum type="arabicPeriod"/>
            </a:pPr>
            <a:r>
              <a:rPr lang="en-US" altLang="zh-TW" dirty="0" smtClean="0"/>
              <a:t>After all vertices are visited, we get a complete SCC list. </a:t>
            </a:r>
          </a:p>
          <a:p>
            <a:pPr marL="457200" indent="-457200">
              <a:buAutoNum type="arabicPeriod"/>
            </a:pPr>
            <a:endParaRPr lang="en-US" altLang="zh-TW" dirty="0" smtClean="0"/>
          </a:p>
          <a:p>
            <a:pPr marL="457200" indent="-457200"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16626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/>
          <a:lstStyle/>
          <a:p>
            <a:r>
              <a:rPr lang="en-US" altLang="zh-TW" dirty="0" err="1"/>
              <a:t>Kosaraju’s</a:t>
            </a:r>
            <a:r>
              <a:rPr lang="en-US" altLang="zh-TW" dirty="0"/>
              <a:t> Algorithm 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7467600" cy="5330952"/>
          </a:xfrm>
        </p:spPr>
        <p:txBody>
          <a:bodyPr/>
          <a:lstStyle/>
          <a:p>
            <a:r>
              <a:rPr lang="en-US" altLang="zh-TW" dirty="0" smtClean="0"/>
              <a:t>Run DFS(G).</a:t>
            </a:r>
          </a:p>
        </p:txBody>
      </p:sp>
      <p:sp>
        <p:nvSpPr>
          <p:cNvPr id="4" name="Oval 3"/>
          <p:cNvSpPr/>
          <p:nvPr/>
        </p:nvSpPr>
        <p:spPr>
          <a:xfrm>
            <a:off x="762000" y="2590800"/>
            <a:ext cx="11430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13/14</a:t>
            </a:r>
            <a:endParaRPr lang="zh-TW" altLang="en-US" dirty="0"/>
          </a:p>
        </p:txBody>
      </p:sp>
      <p:sp>
        <p:nvSpPr>
          <p:cNvPr id="5" name="Oval 4"/>
          <p:cNvSpPr/>
          <p:nvPr/>
        </p:nvSpPr>
        <p:spPr>
          <a:xfrm>
            <a:off x="7315200" y="2590800"/>
            <a:ext cx="990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8/9</a:t>
            </a:r>
            <a:endParaRPr lang="zh-TW" altLang="en-US" dirty="0"/>
          </a:p>
        </p:txBody>
      </p:sp>
      <p:sp>
        <p:nvSpPr>
          <p:cNvPr id="6" name="Oval 5"/>
          <p:cNvSpPr/>
          <p:nvPr/>
        </p:nvSpPr>
        <p:spPr>
          <a:xfrm>
            <a:off x="2971800" y="2590800"/>
            <a:ext cx="11430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11/16</a:t>
            </a:r>
            <a:endParaRPr lang="zh-TW" altLang="en-US" dirty="0"/>
          </a:p>
        </p:txBody>
      </p:sp>
      <p:sp>
        <p:nvSpPr>
          <p:cNvPr id="7" name="Oval 6"/>
          <p:cNvSpPr/>
          <p:nvPr/>
        </p:nvSpPr>
        <p:spPr>
          <a:xfrm>
            <a:off x="5181600" y="2590800"/>
            <a:ext cx="990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1/10</a:t>
            </a:r>
            <a:endParaRPr lang="zh-TW" altLang="en-US" dirty="0"/>
          </a:p>
        </p:txBody>
      </p:sp>
      <p:sp>
        <p:nvSpPr>
          <p:cNvPr id="8" name="Oval 7"/>
          <p:cNvSpPr/>
          <p:nvPr/>
        </p:nvSpPr>
        <p:spPr>
          <a:xfrm>
            <a:off x="762000" y="4800600"/>
            <a:ext cx="11430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12/15</a:t>
            </a:r>
            <a:endParaRPr lang="zh-TW" altLang="en-US" dirty="0"/>
          </a:p>
        </p:txBody>
      </p:sp>
      <p:sp>
        <p:nvSpPr>
          <p:cNvPr id="9" name="Oval 8"/>
          <p:cNvSpPr/>
          <p:nvPr/>
        </p:nvSpPr>
        <p:spPr>
          <a:xfrm>
            <a:off x="3086100" y="4805966"/>
            <a:ext cx="990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3/4</a:t>
            </a:r>
            <a:endParaRPr lang="zh-TW" altLang="en-US" dirty="0"/>
          </a:p>
        </p:txBody>
      </p:sp>
      <p:sp>
        <p:nvSpPr>
          <p:cNvPr id="10" name="Oval 9"/>
          <p:cNvSpPr/>
          <p:nvPr/>
        </p:nvSpPr>
        <p:spPr>
          <a:xfrm>
            <a:off x="5216236" y="4800600"/>
            <a:ext cx="990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2/7</a:t>
            </a:r>
            <a:endParaRPr lang="zh-TW" altLang="en-US" dirty="0"/>
          </a:p>
        </p:txBody>
      </p:sp>
      <p:sp>
        <p:nvSpPr>
          <p:cNvPr id="11" name="Oval 10"/>
          <p:cNvSpPr/>
          <p:nvPr/>
        </p:nvSpPr>
        <p:spPr>
          <a:xfrm>
            <a:off x="7315200" y="4800600"/>
            <a:ext cx="990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5/6</a:t>
            </a:r>
            <a:endParaRPr lang="zh-TW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157811" y="215912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367611" y="215912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B</a:t>
            </a:r>
            <a:endParaRPr lang="zh-TW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501211" y="215912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</a:t>
            </a:r>
            <a:endParaRPr lang="zh-TW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157811" y="556260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E</a:t>
            </a:r>
            <a:endParaRPr lang="zh-TW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367611" y="556260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</a:t>
            </a:r>
            <a:endParaRPr lang="zh-TW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634811" y="2159123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</a:t>
            </a:r>
            <a:endParaRPr lang="zh-TW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634811" y="55626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H</a:t>
            </a:r>
            <a:endParaRPr lang="zh-TW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501211" y="556260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G</a:t>
            </a:r>
            <a:endParaRPr lang="zh-TW" altLang="en-US" dirty="0"/>
          </a:p>
        </p:txBody>
      </p:sp>
      <p:cxnSp>
        <p:nvCxnSpPr>
          <p:cNvPr id="21" name="Straight Arrow Connector 20"/>
          <p:cNvCxnSpPr>
            <a:stCxn id="4" idx="6"/>
            <a:endCxn id="6" idx="2"/>
          </p:cNvCxnSpPr>
          <p:nvPr/>
        </p:nvCxnSpPr>
        <p:spPr>
          <a:xfrm>
            <a:off x="1905000" y="2895600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114800" y="2854036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6"/>
            <a:endCxn id="5" idx="2"/>
          </p:cNvCxnSpPr>
          <p:nvPr/>
        </p:nvCxnSpPr>
        <p:spPr>
          <a:xfrm>
            <a:off x="6172200" y="2895600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6059888" y="3048000"/>
            <a:ext cx="125531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3"/>
            <a:endCxn id="8" idx="7"/>
          </p:cNvCxnSpPr>
          <p:nvPr/>
        </p:nvCxnSpPr>
        <p:spPr>
          <a:xfrm flipH="1">
            <a:off x="1737612" y="3111126"/>
            <a:ext cx="1401576" cy="17787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8" idx="0"/>
            <a:endCxn id="4" idx="4"/>
          </p:cNvCxnSpPr>
          <p:nvPr/>
        </p:nvCxnSpPr>
        <p:spPr>
          <a:xfrm flipV="1">
            <a:off x="1333500" y="3200400"/>
            <a:ext cx="0" cy="1600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9" idx="2"/>
          </p:cNvCxnSpPr>
          <p:nvPr/>
        </p:nvCxnSpPr>
        <p:spPr>
          <a:xfrm>
            <a:off x="1866900" y="5110766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6" idx="4"/>
            <a:endCxn id="9" idx="0"/>
          </p:cNvCxnSpPr>
          <p:nvPr/>
        </p:nvCxnSpPr>
        <p:spPr>
          <a:xfrm>
            <a:off x="3543300" y="3200400"/>
            <a:ext cx="38100" cy="160556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7" idx="4"/>
            <a:endCxn id="10" idx="0"/>
          </p:cNvCxnSpPr>
          <p:nvPr/>
        </p:nvCxnSpPr>
        <p:spPr>
          <a:xfrm>
            <a:off x="5676900" y="3200400"/>
            <a:ext cx="34636" cy="1600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10" idx="2"/>
          </p:cNvCxnSpPr>
          <p:nvPr/>
        </p:nvCxnSpPr>
        <p:spPr>
          <a:xfrm>
            <a:off x="4031673" y="5105400"/>
            <a:ext cx="118456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4031673" y="5257800"/>
            <a:ext cx="118456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6206836" y="5105400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5" idx="4"/>
            <a:endCxn id="11" idx="0"/>
          </p:cNvCxnSpPr>
          <p:nvPr/>
        </p:nvCxnSpPr>
        <p:spPr>
          <a:xfrm>
            <a:off x="7810500" y="3200400"/>
            <a:ext cx="0" cy="1600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7" name="Curved Connector 56"/>
          <p:cNvCxnSpPr>
            <a:stCxn id="11" idx="4"/>
            <a:endCxn id="11" idx="6"/>
          </p:cNvCxnSpPr>
          <p:nvPr/>
        </p:nvCxnSpPr>
        <p:spPr>
          <a:xfrm rot="5400000" flipH="1" flipV="1">
            <a:off x="7905750" y="5010150"/>
            <a:ext cx="304800" cy="495300"/>
          </a:xfrm>
          <a:prstGeom prst="curvedConnector4">
            <a:avLst>
              <a:gd name="adj1" fmla="val -75000"/>
              <a:gd name="adj2" fmla="val 146154"/>
            </a:avLst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229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627</TotalTime>
  <Words>1954</Words>
  <Application>Microsoft Office PowerPoint</Application>
  <PresentationFormat>On-screen Show (4:3)</PresentationFormat>
  <Paragraphs>612</Paragraphs>
  <Slides>39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Oriel</vt:lpstr>
      <vt:lpstr>Find Strongly Connected Components Using Kosaraju’s Algorithm And Tarjan’s Algorithm</vt:lpstr>
      <vt:lpstr>Outline</vt:lpstr>
      <vt:lpstr>What is strongly connected components?</vt:lpstr>
      <vt:lpstr>Property(I) of strongly connected components</vt:lpstr>
      <vt:lpstr>Property(I) of strongly connected components</vt:lpstr>
      <vt:lpstr>Property(II) of strongly connected components</vt:lpstr>
      <vt:lpstr>Property(II) of strongly connected components</vt:lpstr>
      <vt:lpstr>Kosaraju’s Algorithm </vt:lpstr>
      <vt:lpstr>Kosaraju’s Algorithm </vt:lpstr>
      <vt:lpstr>Kosaraju’s Algorithm </vt:lpstr>
      <vt:lpstr>Kosaraju’s Algorithm </vt:lpstr>
      <vt:lpstr>Kosaraju’s Algorithm </vt:lpstr>
      <vt:lpstr>Kosaraju’s Algorithm </vt:lpstr>
      <vt:lpstr>Kosaraju’s Algorithm </vt:lpstr>
      <vt:lpstr>Kosaraju’s Algorithm </vt:lpstr>
      <vt:lpstr>Kosaraju’s Algorithm </vt:lpstr>
      <vt:lpstr>Kosaraju’s Algorithm </vt:lpstr>
      <vt:lpstr>Kosaraju’s Algorithm </vt:lpstr>
      <vt:lpstr>Why Kosaraju’s Algorithm Works?</vt:lpstr>
      <vt:lpstr>Why Kosaraju’s Algorithm Works?</vt:lpstr>
      <vt:lpstr>Complexity of Kosaraju’s Algorithm </vt:lpstr>
      <vt:lpstr>Tarjan’s Algorithm</vt:lpstr>
      <vt:lpstr>Tarjan’s Algorithm</vt:lpstr>
      <vt:lpstr>Tarjan’s Algorithm</vt:lpstr>
      <vt:lpstr>Tarjan’s Algorithm</vt:lpstr>
      <vt:lpstr>Tarjan’s Algorithm</vt:lpstr>
      <vt:lpstr>Tarjan’s Algorithm</vt:lpstr>
      <vt:lpstr>Tarjan’s Algorithm</vt:lpstr>
      <vt:lpstr>Tarjan’s Algorithm</vt:lpstr>
      <vt:lpstr>Tarjan’s Algorithm</vt:lpstr>
      <vt:lpstr>Tarjan’s Algorithm</vt:lpstr>
      <vt:lpstr>Tarjan’s Algorithm</vt:lpstr>
      <vt:lpstr>Tarjan’s Algorithm</vt:lpstr>
      <vt:lpstr>Tarjan’s Algorithm</vt:lpstr>
      <vt:lpstr>Tarjan’s Algorithm</vt:lpstr>
      <vt:lpstr>Tarjan’s Algorithm</vt:lpstr>
      <vt:lpstr>Tarjan’s Algorithm</vt:lpstr>
      <vt:lpstr>Tarjan’s Algorithm</vt:lpstr>
      <vt:lpstr>Complexity of Tarjan’s Algorithm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 Strongly Connected Components Using Kosaraju’s Algorithm And Tarjan’s Algorithm</dc:title>
  <dc:creator/>
  <cp:lastModifiedBy>李冠瑜</cp:lastModifiedBy>
  <cp:revision>51</cp:revision>
  <dcterms:created xsi:type="dcterms:W3CDTF">2006-08-16T00:00:00Z</dcterms:created>
  <dcterms:modified xsi:type="dcterms:W3CDTF">2014-05-31T02:20:47Z</dcterms:modified>
</cp:coreProperties>
</file>