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2013/9/30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Nuts and Bolts of </a:t>
            </a:r>
            <a:br>
              <a:rPr lang="en-US" altLang="zh-TW" dirty="0" smtClean="0"/>
            </a:br>
            <a:r>
              <a:rPr lang="en-US" altLang="zh-TW" dirty="0" smtClean="0"/>
              <a:t>Linux Socket Programming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Chun-Han Lin</a:t>
            </a:r>
          </a:p>
        </p:txBody>
      </p:sp>
    </p:spTree>
    <p:extLst>
      <p:ext uri="{BB962C8B-B14F-4D97-AF65-F5344CB8AC3E}">
        <p14:creationId xmlns:p14="http://schemas.microsoft.com/office/powerpoint/2010/main" val="213254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Echo </a:t>
            </a:r>
            <a:r>
              <a:rPr lang="en-US" altLang="zh-TW" dirty="0" smtClean="0"/>
              <a:t>Server – Create Socket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err="1"/>
              <a:t>i</a:t>
            </a:r>
            <a:r>
              <a:rPr lang="en-US" altLang="zh-TW" dirty="0" err="1" smtClean="0"/>
              <a:t>nt</a:t>
            </a:r>
            <a:r>
              <a:rPr lang="en-US" altLang="zh-TW" dirty="0" smtClean="0"/>
              <a:t> socket(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domain,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type,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protocol)</a:t>
            </a:r>
          </a:p>
          <a:p>
            <a:pPr lvl="1"/>
            <a:r>
              <a:rPr lang="en-US" altLang="zh-TW" dirty="0" smtClean="0"/>
              <a:t>In sys/</a:t>
            </a:r>
            <a:r>
              <a:rPr lang="en-US" altLang="zh-TW" dirty="0" err="1" smtClean="0"/>
              <a:t>socket.h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Arguments</a:t>
            </a:r>
          </a:p>
          <a:p>
            <a:pPr lvl="2"/>
            <a:r>
              <a:rPr lang="en-US" altLang="zh-TW" dirty="0" smtClean="0"/>
              <a:t>Domain</a:t>
            </a:r>
          </a:p>
          <a:p>
            <a:pPr lvl="3"/>
            <a:r>
              <a:rPr lang="en-US" altLang="zh-TW" dirty="0" smtClean="0"/>
              <a:t>AF_INET : The IPv4 address family</a:t>
            </a:r>
          </a:p>
          <a:p>
            <a:pPr lvl="2"/>
            <a:r>
              <a:rPr lang="en-US" altLang="zh-TW" dirty="0" smtClean="0"/>
              <a:t>Type</a:t>
            </a:r>
          </a:p>
          <a:p>
            <a:pPr lvl="3"/>
            <a:r>
              <a:rPr lang="en-US" altLang="zh-TW" dirty="0" smtClean="0"/>
              <a:t>SOCK_STREAM : TCP</a:t>
            </a:r>
          </a:p>
          <a:p>
            <a:pPr lvl="2"/>
            <a:r>
              <a:rPr lang="en-US" altLang="zh-TW" dirty="0" smtClean="0"/>
              <a:t>Protocol</a:t>
            </a:r>
          </a:p>
          <a:p>
            <a:pPr lvl="3"/>
            <a:r>
              <a:rPr lang="en-US" altLang="zh-TW" dirty="0" smtClean="0"/>
              <a:t>0 : Auto</a:t>
            </a:r>
          </a:p>
          <a:p>
            <a:pPr lvl="1"/>
            <a:r>
              <a:rPr lang="en-US" altLang="zh-TW" dirty="0" smtClean="0"/>
              <a:t>Return</a:t>
            </a:r>
          </a:p>
          <a:p>
            <a:pPr lvl="2"/>
            <a:r>
              <a:rPr lang="en-US" altLang="zh-TW" dirty="0" smtClean="0"/>
              <a:t>Success : The socket ID</a:t>
            </a:r>
          </a:p>
          <a:p>
            <a:pPr lvl="2"/>
            <a:r>
              <a:rPr lang="en-US" altLang="zh-TW" dirty="0" smtClean="0"/>
              <a:t>Fail : -1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805264"/>
            <a:ext cx="35814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309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Echo </a:t>
            </a:r>
            <a:r>
              <a:rPr lang="en-US" altLang="zh-TW" dirty="0" smtClean="0"/>
              <a:t>Server – Initialize </a:t>
            </a:r>
            <a:r>
              <a:rPr lang="en-US" altLang="zh-TW" dirty="0" err="1" smtClean="0"/>
              <a:t>sockaddr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Structure member</a:t>
            </a:r>
          </a:p>
          <a:p>
            <a:pPr lvl="1"/>
            <a:r>
              <a:rPr lang="en-US" altLang="zh-TW" dirty="0" err="1" smtClean="0"/>
              <a:t>sin_family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AF_INET : The IPv4 address family</a:t>
            </a:r>
          </a:p>
          <a:p>
            <a:pPr lvl="1"/>
            <a:r>
              <a:rPr lang="en-US" altLang="zh-TW" dirty="0" err="1" smtClean="0"/>
              <a:t>sin_addr.s_addr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INADDR_ANY : All interfaces</a:t>
            </a:r>
          </a:p>
          <a:p>
            <a:pPr lvl="1"/>
            <a:r>
              <a:rPr lang="en-US" altLang="zh-TW" dirty="0" err="1" smtClean="0"/>
              <a:t>sin_port</a:t>
            </a:r>
            <a:endParaRPr lang="en-US" altLang="zh-TW" dirty="0" smtClean="0"/>
          </a:p>
          <a:p>
            <a:pPr lvl="2"/>
            <a:r>
              <a:rPr lang="en-US" altLang="zh-TW" dirty="0"/>
              <a:t>P</a:t>
            </a:r>
            <a:r>
              <a:rPr lang="en-US" altLang="zh-TW" dirty="0" smtClean="0"/>
              <a:t>ort number</a:t>
            </a:r>
          </a:p>
          <a:p>
            <a:pPr lvl="3"/>
            <a:r>
              <a:rPr lang="en-US" altLang="zh-TW" dirty="0" err="1" smtClean="0"/>
              <a:t>htons</a:t>
            </a:r>
            <a:endParaRPr lang="en-US" altLang="zh-TW" dirty="0"/>
          </a:p>
          <a:p>
            <a:pPr lvl="4"/>
            <a:r>
              <a:rPr lang="en-US" altLang="zh-TW" dirty="0" smtClean="0"/>
              <a:t>Convert a short from host to TCP/IP network byte order</a:t>
            </a:r>
          </a:p>
          <a:p>
            <a:pPr lvl="4"/>
            <a:r>
              <a:rPr lang="en-US" altLang="zh-TW" dirty="0" smtClean="0"/>
              <a:t>In </a:t>
            </a:r>
            <a:r>
              <a:rPr lang="en-US" altLang="zh-TW" dirty="0" err="1" smtClean="0"/>
              <a:t>netinet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in.h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6093296"/>
            <a:ext cx="30480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458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Echo </a:t>
            </a:r>
            <a:r>
              <a:rPr lang="en-US" altLang="zh-TW" dirty="0" smtClean="0"/>
              <a:t>Server - bind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Associates a socket with a local endpoint</a:t>
            </a:r>
          </a:p>
          <a:p>
            <a:r>
              <a:rPr lang="en-US" altLang="zh-TW" dirty="0" err="1"/>
              <a:t>i</a:t>
            </a:r>
            <a:r>
              <a:rPr lang="en-US" altLang="zh-TW" dirty="0" err="1" smtClean="0"/>
              <a:t>nt</a:t>
            </a:r>
            <a:r>
              <a:rPr lang="en-US" altLang="zh-TW" dirty="0" smtClean="0"/>
              <a:t> bind(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socketfd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sockaddr</a:t>
            </a:r>
            <a:r>
              <a:rPr lang="en-US" altLang="zh-TW" dirty="0" smtClean="0"/>
              <a:t> * </a:t>
            </a:r>
            <a:r>
              <a:rPr lang="en-US" altLang="zh-TW" dirty="0" err="1" smtClean="0"/>
              <a:t>addr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size_t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addr_len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In sys/</a:t>
            </a:r>
            <a:r>
              <a:rPr lang="en-US" altLang="zh-TW" dirty="0" err="1" smtClean="0"/>
              <a:t>socket.h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Arguments</a:t>
            </a:r>
          </a:p>
          <a:p>
            <a:pPr lvl="2"/>
            <a:r>
              <a:rPr lang="en-US" altLang="zh-TW" dirty="0" err="1"/>
              <a:t>s</a:t>
            </a:r>
            <a:r>
              <a:rPr lang="en-US" altLang="zh-TW" dirty="0" err="1" smtClean="0"/>
              <a:t>ocketfd</a:t>
            </a:r>
            <a:r>
              <a:rPr lang="en-US" altLang="zh-TW" dirty="0" smtClean="0"/>
              <a:t> : The socket</a:t>
            </a:r>
          </a:p>
          <a:p>
            <a:pPr lvl="2"/>
            <a:r>
              <a:rPr lang="en-US" altLang="zh-TW" dirty="0" err="1"/>
              <a:t>a</a:t>
            </a:r>
            <a:r>
              <a:rPr lang="en-US" altLang="zh-TW" dirty="0" err="1" smtClean="0"/>
              <a:t>ddr</a:t>
            </a:r>
            <a:r>
              <a:rPr lang="en-US" altLang="zh-TW" dirty="0" smtClean="0"/>
              <a:t> : A pointer which points to the </a:t>
            </a:r>
            <a:r>
              <a:rPr lang="en-US" altLang="zh-TW" dirty="0" err="1" smtClean="0"/>
              <a:t>sockaddr_in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addr_len</a:t>
            </a:r>
            <a:r>
              <a:rPr lang="en-US" altLang="zh-TW" dirty="0" smtClean="0"/>
              <a:t> : The length of </a:t>
            </a:r>
            <a:r>
              <a:rPr lang="en-US" altLang="zh-TW" dirty="0" err="1" smtClean="0"/>
              <a:t>sockaddr_in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Return</a:t>
            </a:r>
          </a:p>
          <a:p>
            <a:pPr lvl="2"/>
            <a:r>
              <a:rPr lang="en-US" altLang="zh-TW" dirty="0" smtClean="0"/>
              <a:t>Success : 0</a:t>
            </a:r>
          </a:p>
          <a:p>
            <a:pPr lvl="2"/>
            <a:r>
              <a:rPr lang="en-US" altLang="zh-TW" dirty="0" smtClean="0"/>
              <a:t>Fail : -1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6018126"/>
            <a:ext cx="5943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769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Echo </a:t>
            </a:r>
            <a:r>
              <a:rPr lang="en-US" altLang="zh-TW" dirty="0" smtClean="0"/>
              <a:t>Server - listen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Set the  socket to listening socket, and inform the OS that the socket is ready for accepting incoming connections</a:t>
            </a:r>
          </a:p>
          <a:p>
            <a:r>
              <a:rPr lang="en-US" altLang="zh-TW" dirty="0" err="1"/>
              <a:t>i</a:t>
            </a:r>
            <a:r>
              <a:rPr lang="en-US" altLang="zh-TW" dirty="0" err="1" smtClean="0"/>
              <a:t>nt</a:t>
            </a:r>
            <a:r>
              <a:rPr lang="en-US" altLang="zh-TW" dirty="0" smtClean="0"/>
              <a:t> listen(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socketfd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backlog)</a:t>
            </a:r>
          </a:p>
          <a:p>
            <a:pPr lvl="1"/>
            <a:r>
              <a:rPr lang="en-US" altLang="zh-TW" dirty="0" smtClean="0"/>
              <a:t>In sys/</a:t>
            </a:r>
            <a:r>
              <a:rPr lang="en-US" altLang="zh-TW" dirty="0" err="1" smtClean="0"/>
              <a:t>socket.h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Arguments</a:t>
            </a:r>
          </a:p>
          <a:p>
            <a:pPr lvl="2"/>
            <a:r>
              <a:rPr lang="en-US" altLang="zh-TW" dirty="0" err="1"/>
              <a:t>s</a:t>
            </a:r>
            <a:r>
              <a:rPr lang="en-US" altLang="zh-TW" dirty="0" err="1" smtClean="0"/>
              <a:t>ocketfd</a:t>
            </a:r>
            <a:r>
              <a:rPr lang="en-US" altLang="zh-TW" dirty="0" smtClean="0"/>
              <a:t> : The socket</a:t>
            </a:r>
          </a:p>
          <a:p>
            <a:pPr lvl="2"/>
            <a:r>
              <a:rPr lang="en-US" altLang="zh-TW" dirty="0"/>
              <a:t>b</a:t>
            </a:r>
            <a:r>
              <a:rPr lang="en-US" altLang="zh-TW" dirty="0" smtClean="0"/>
              <a:t>acklog : The maximum rate at which the server can accept new TCP connections</a:t>
            </a:r>
          </a:p>
          <a:p>
            <a:pPr lvl="1"/>
            <a:r>
              <a:rPr lang="en-US" altLang="zh-TW" dirty="0" smtClean="0"/>
              <a:t>Return</a:t>
            </a:r>
          </a:p>
          <a:p>
            <a:pPr lvl="2"/>
            <a:r>
              <a:rPr lang="en-US" altLang="zh-TW" dirty="0" smtClean="0"/>
              <a:t>Success : 0</a:t>
            </a:r>
          </a:p>
          <a:p>
            <a:pPr lvl="2"/>
            <a:r>
              <a:rPr lang="en-US" altLang="zh-TW" dirty="0" smtClean="0"/>
              <a:t>Fail : -1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49280"/>
            <a:ext cx="36385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579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Echo Server - accept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493096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Accept the request of the incoming connection</a:t>
            </a:r>
          </a:p>
          <a:p>
            <a:r>
              <a:rPr lang="en-US" altLang="zh-TW" dirty="0" err="1"/>
              <a:t>i</a:t>
            </a:r>
            <a:r>
              <a:rPr lang="en-US" altLang="zh-TW" dirty="0" err="1" smtClean="0"/>
              <a:t>nt</a:t>
            </a:r>
            <a:r>
              <a:rPr lang="en-US" altLang="zh-TW" dirty="0" smtClean="0"/>
              <a:t> accept(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socketfd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sockaddr</a:t>
            </a:r>
            <a:r>
              <a:rPr lang="en-US" altLang="zh-TW" dirty="0" smtClean="0"/>
              <a:t> * </a:t>
            </a:r>
            <a:r>
              <a:rPr lang="en-US" altLang="zh-TW" dirty="0" err="1" smtClean="0"/>
              <a:t>addr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size_t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addrlen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In sys/</a:t>
            </a:r>
            <a:r>
              <a:rPr lang="en-US" altLang="zh-TW" dirty="0" err="1" smtClean="0"/>
              <a:t>socket.h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Arguments</a:t>
            </a:r>
          </a:p>
          <a:p>
            <a:pPr lvl="2"/>
            <a:r>
              <a:rPr lang="en-US" altLang="zh-TW" dirty="0" err="1"/>
              <a:t>s</a:t>
            </a:r>
            <a:r>
              <a:rPr lang="en-US" altLang="zh-TW" dirty="0" err="1" smtClean="0"/>
              <a:t>ocketfd</a:t>
            </a:r>
            <a:r>
              <a:rPr lang="en-US" altLang="zh-TW" dirty="0" smtClean="0"/>
              <a:t> : The socket</a:t>
            </a:r>
          </a:p>
          <a:p>
            <a:pPr lvl="2"/>
            <a:r>
              <a:rPr lang="en-US" altLang="zh-TW" dirty="0" err="1"/>
              <a:t>a</a:t>
            </a:r>
            <a:r>
              <a:rPr lang="en-US" altLang="zh-TW" dirty="0" err="1" smtClean="0"/>
              <a:t>ddr</a:t>
            </a:r>
            <a:r>
              <a:rPr lang="en-US" altLang="zh-TW" dirty="0" smtClean="0"/>
              <a:t> : A pointer points to the </a:t>
            </a:r>
            <a:r>
              <a:rPr lang="en-US" altLang="zh-TW" dirty="0" err="1" smtClean="0"/>
              <a:t>sockaddr_in</a:t>
            </a:r>
            <a:r>
              <a:rPr lang="en-US" altLang="zh-TW" dirty="0" smtClean="0"/>
              <a:t> which stores the IP address of the client</a:t>
            </a:r>
          </a:p>
          <a:p>
            <a:pPr lvl="2"/>
            <a:r>
              <a:rPr lang="en-US" altLang="zh-TW" dirty="0" err="1"/>
              <a:t>a</a:t>
            </a:r>
            <a:r>
              <a:rPr lang="en-US" altLang="zh-TW" dirty="0" err="1" smtClean="0"/>
              <a:t>ddrlen</a:t>
            </a:r>
            <a:r>
              <a:rPr lang="en-US" altLang="zh-TW" dirty="0" smtClean="0"/>
              <a:t> : </a:t>
            </a:r>
            <a:r>
              <a:rPr lang="en-US" altLang="zh-TW" dirty="0"/>
              <a:t>The length of </a:t>
            </a:r>
            <a:r>
              <a:rPr lang="en-US" altLang="zh-TW" dirty="0" err="1" smtClean="0"/>
              <a:t>sockaddr_in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Return</a:t>
            </a:r>
          </a:p>
          <a:p>
            <a:pPr lvl="2"/>
            <a:r>
              <a:rPr lang="en-US" altLang="zh-TW" dirty="0" smtClean="0"/>
              <a:t>Success : The socket ID of the client</a:t>
            </a:r>
          </a:p>
          <a:p>
            <a:pPr lvl="2"/>
            <a:r>
              <a:rPr lang="en-US" altLang="zh-TW" dirty="0" smtClean="0"/>
              <a:t>Fail : -1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889393"/>
            <a:ext cx="63817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277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Echo </a:t>
            </a:r>
            <a:r>
              <a:rPr lang="en-US" altLang="zh-TW" dirty="0" smtClean="0"/>
              <a:t>Server - </a:t>
            </a:r>
            <a:r>
              <a:rPr lang="en-US" altLang="zh-TW" dirty="0" err="1" smtClean="0"/>
              <a:t>recv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Receive data from socket</a:t>
            </a:r>
          </a:p>
          <a:p>
            <a:r>
              <a:rPr lang="en-US" altLang="zh-TW" sz="2400" dirty="0" err="1"/>
              <a:t>i</a:t>
            </a:r>
            <a:r>
              <a:rPr lang="en-US" altLang="zh-TW" sz="2400" dirty="0" err="1" smtClean="0"/>
              <a:t>nt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recv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socket, void *</a:t>
            </a:r>
            <a:r>
              <a:rPr lang="en-US" altLang="zh-TW" sz="2400" dirty="0" err="1" smtClean="0"/>
              <a:t>buf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len</a:t>
            </a:r>
            <a:r>
              <a:rPr lang="en-US" altLang="zh-TW" sz="2400" dirty="0" smtClean="0"/>
              <a:t>, unsigned 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flag)</a:t>
            </a:r>
          </a:p>
          <a:p>
            <a:pPr lvl="1"/>
            <a:r>
              <a:rPr lang="en-US" altLang="zh-TW" sz="2400" dirty="0" smtClean="0"/>
              <a:t>In sys/</a:t>
            </a:r>
            <a:r>
              <a:rPr lang="en-US" altLang="zh-TW" sz="2400" dirty="0" err="1" smtClean="0"/>
              <a:t>socket.h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Arguments</a:t>
            </a:r>
          </a:p>
          <a:p>
            <a:pPr lvl="2"/>
            <a:r>
              <a:rPr lang="en-US" altLang="zh-TW" sz="2000" dirty="0"/>
              <a:t>s</a:t>
            </a:r>
            <a:r>
              <a:rPr lang="en-US" altLang="zh-TW" sz="2000" dirty="0" smtClean="0"/>
              <a:t>ocket : The socket</a:t>
            </a:r>
          </a:p>
          <a:p>
            <a:pPr lvl="2"/>
            <a:r>
              <a:rPr lang="en-US" altLang="zh-TW" sz="2000" dirty="0" err="1"/>
              <a:t>b</a:t>
            </a:r>
            <a:r>
              <a:rPr lang="en-US" altLang="zh-TW" sz="2000" dirty="0" err="1" smtClean="0"/>
              <a:t>uf</a:t>
            </a:r>
            <a:r>
              <a:rPr lang="en-US" altLang="zh-TW" sz="2000" dirty="0" smtClean="0"/>
              <a:t> : A pointer which points to the buffer for the incoming data</a:t>
            </a:r>
          </a:p>
          <a:p>
            <a:pPr lvl="2"/>
            <a:r>
              <a:rPr lang="en-US" altLang="zh-TW" sz="2000" dirty="0" err="1"/>
              <a:t>l</a:t>
            </a:r>
            <a:r>
              <a:rPr lang="en-US" altLang="zh-TW" sz="2000" dirty="0" err="1" smtClean="0"/>
              <a:t>en</a:t>
            </a:r>
            <a:r>
              <a:rPr lang="en-US" altLang="zh-TW" sz="2000" dirty="0" smtClean="0"/>
              <a:t> : The maximum length of receiving data</a:t>
            </a:r>
          </a:p>
          <a:p>
            <a:pPr lvl="2"/>
            <a:r>
              <a:rPr lang="en-US" altLang="zh-TW" sz="2000" dirty="0"/>
              <a:t>f</a:t>
            </a:r>
            <a:r>
              <a:rPr lang="en-US" altLang="zh-TW" sz="2000" dirty="0" smtClean="0"/>
              <a:t>lag : 0</a:t>
            </a:r>
          </a:p>
          <a:p>
            <a:pPr lvl="1"/>
            <a:r>
              <a:rPr lang="en-US" altLang="zh-TW" sz="2400" dirty="0" smtClean="0"/>
              <a:t>Return</a:t>
            </a:r>
          </a:p>
          <a:p>
            <a:pPr lvl="2"/>
            <a:r>
              <a:rPr lang="en-US" altLang="zh-TW" sz="2000" dirty="0" smtClean="0"/>
              <a:t>Success : The length of received data</a:t>
            </a:r>
          </a:p>
          <a:p>
            <a:pPr lvl="2"/>
            <a:r>
              <a:rPr lang="en-US" altLang="zh-TW" sz="2000" dirty="0" smtClean="0"/>
              <a:t>Fail : -1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6237312"/>
            <a:ext cx="39624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70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Echo Server - send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Send data through socket</a:t>
            </a:r>
          </a:p>
          <a:p>
            <a:r>
              <a:rPr lang="en-US" altLang="zh-TW" dirty="0" err="1"/>
              <a:t>i</a:t>
            </a:r>
            <a:r>
              <a:rPr lang="en-US" altLang="zh-TW" dirty="0" err="1" smtClean="0"/>
              <a:t>nt</a:t>
            </a:r>
            <a:r>
              <a:rPr lang="en-US" altLang="zh-TW" dirty="0" smtClean="0"/>
              <a:t> send(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socket, void *</a:t>
            </a:r>
            <a:r>
              <a:rPr lang="en-US" altLang="zh-TW" dirty="0" err="1" smtClean="0"/>
              <a:t>msg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, unsigned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flags)</a:t>
            </a:r>
          </a:p>
          <a:p>
            <a:pPr lvl="1"/>
            <a:r>
              <a:rPr lang="en-US" altLang="zh-TW" dirty="0" smtClean="0"/>
              <a:t>In sys/</a:t>
            </a:r>
            <a:r>
              <a:rPr lang="en-US" altLang="zh-TW" dirty="0" err="1" smtClean="0"/>
              <a:t>socket.h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Arguments</a:t>
            </a:r>
          </a:p>
          <a:p>
            <a:pPr lvl="2"/>
            <a:r>
              <a:rPr lang="en-US" altLang="zh-TW" dirty="0" smtClean="0"/>
              <a:t>socket : the socket</a:t>
            </a:r>
          </a:p>
          <a:p>
            <a:pPr lvl="2"/>
            <a:r>
              <a:rPr lang="en-US" altLang="zh-TW" dirty="0" err="1"/>
              <a:t>m</a:t>
            </a:r>
            <a:r>
              <a:rPr lang="en-US" altLang="zh-TW" dirty="0" err="1" smtClean="0"/>
              <a:t>sg</a:t>
            </a:r>
            <a:r>
              <a:rPr lang="en-US" altLang="zh-TW" dirty="0" smtClean="0"/>
              <a:t> : A pointer which points to the buffer</a:t>
            </a:r>
          </a:p>
          <a:p>
            <a:pPr lvl="2"/>
            <a:r>
              <a:rPr lang="en-US" altLang="zh-TW" dirty="0" err="1"/>
              <a:t>l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 : The maximum length of outgoing data</a:t>
            </a:r>
          </a:p>
          <a:p>
            <a:pPr lvl="2"/>
            <a:r>
              <a:rPr lang="en-US" altLang="zh-TW" dirty="0"/>
              <a:t>f</a:t>
            </a:r>
            <a:r>
              <a:rPr lang="en-US" altLang="zh-TW" dirty="0" smtClean="0"/>
              <a:t>lags : 0</a:t>
            </a:r>
          </a:p>
          <a:p>
            <a:pPr lvl="1"/>
            <a:r>
              <a:rPr lang="en-US" altLang="zh-TW" dirty="0" smtClean="0"/>
              <a:t>Return</a:t>
            </a:r>
          </a:p>
          <a:p>
            <a:pPr lvl="2"/>
            <a:r>
              <a:rPr lang="en-US" altLang="zh-TW" dirty="0" smtClean="0"/>
              <a:t>Success : The length of transmitted data</a:t>
            </a:r>
          </a:p>
          <a:p>
            <a:pPr lvl="2"/>
            <a:r>
              <a:rPr lang="en-US" altLang="zh-TW" dirty="0" smtClean="0"/>
              <a:t>Fail : -1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6525344"/>
            <a:ext cx="2886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265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Echo Client - Overview</a:t>
            </a:r>
            <a:endParaRPr lang="zh-TW" alt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44080" y="1196752"/>
            <a:ext cx="3675367" cy="558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987824" y="3408218"/>
            <a:ext cx="2188738" cy="58189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987824" y="4065679"/>
            <a:ext cx="2808312" cy="37143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987824" y="4509120"/>
            <a:ext cx="3456384" cy="5040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987824" y="5085184"/>
            <a:ext cx="2376264" cy="5040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987824" y="5805264"/>
            <a:ext cx="2520280" cy="5040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圖說文字 12"/>
          <p:cNvSpPr/>
          <p:nvPr/>
        </p:nvSpPr>
        <p:spPr>
          <a:xfrm>
            <a:off x="5288789" y="2592771"/>
            <a:ext cx="1224136" cy="504056"/>
          </a:xfrm>
          <a:prstGeom prst="wedgeRoundRectCallout">
            <a:avLst>
              <a:gd name="adj1" fmla="val -60672"/>
              <a:gd name="adj2" fmla="val 11389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Create socket</a:t>
            </a:r>
            <a:endParaRPr lang="zh-TW" altLang="en-US" dirty="0"/>
          </a:p>
        </p:txBody>
      </p:sp>
      <p:sp>
        <p:nvSpPr>
          <p:cNvPr id="14" name="圓角矩形圖說文字 13"/>
          <p:cNvSpPr/>
          <p:nvPr/>
        </p:nvSpPr>
        <p:spPr>
          <a:xfrm>
            <a:off x="1331640" y="3747339"/>
            <a:ext cx="1224136" cy="504056"/>
          </a:xfrm>
          <a:prstGeom prst="wedgeRoundRectCallout">
            <a:avLst>
              <a:gd name="adj1" fmla="val 82499"/>
              <a:gd name="adj2" fmla="val 4284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Initialize</a:t>
            </a:r>
          </a:p>
          <a:p>
            <a:pPr algn="ctr"/>
            <a:r>
              <a:rPr lang="en-US" altLang="zh-TW" dirty="0" err="1" smtClean="0"/>
              <a:t>sockaddr</a:t>
            </a:r>
            <a:endParaRPr lang="zh-TW" altLang="en-US" dirty="0"/>
          </a:p>
        </p:txBody>
      </p:sp>
      <p:sp>
        <p:nvSpPr>
          <p:cNvPr id="15" name="圓角矩形圖說文字 14"/>
          <p:cNvSpPr/>
          <p:nvPr/>
        </p:nvSpPr>
        <p:spPr>
          <a:xfrm>
            <a:off x="6732240" y="4103464"/>
            <a:ext cx="1224136" cy="504056"/>
          </a:xfrm>
          <a:prstGeom prst="wedgeRoundRectCallout">
            <a:avLst>
              <a:gd name="adj1" fmla="val -72452"/>
              <a:gd name="adj2" fmla="val 4584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connect</a:t>
            </a:r>
            <a:endParaRPr lang="zh-TW" altLang="en-US" dirty="0"/>
          </a:p>
        </p:txBody>
      </p:sp>
      <p:sp>
        <p:nvSpPr>
          <p:cNvPr id="16" name="圓角矩形圖說文字 15"/>
          <p:cNvSpPr/>
          <p:nvPr/>
        </p:nvSpPr>
        <p:spPr>
          <a:xfrm>
            <a:off x="1331640" y="5104645"/>
            <a:ext cx="1224136" cy="504056"/>
          </a:xfrm>
          <a:prstGeom prst="wedgeRoundRectCallout">
            <a:avLst>
              <a:gd name="adj1" fmla="val 84351"/>
              <a:gd name="adj2" fmla="val 86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send</a:t>
            </a:r>
            <a:endParaRPr lang="zh-TW" altLang="en-US" dirty="0"/>
          </a:p>
        </p:txBody>
      </p:sp>
      <p:sp>
        <p:nvSpPr>
          <p:cNvPr id="17" name="圓角矩形圖說文字 16"/>
          <p:cNvSpPr/>
          <p:nvPr/>
        </p:nvSpPr>
        <p:spPr>
          <a:xfrm>
            <a:off x="6120172" y="6028765"/>
            <a:ext cx="1224136" cy="504056"/>
          </a:xfrm>
          <a:prstGeom prst="wedgeRoundRectCallout">
            <a:avLst>
              <a:gd name="adj1" fmla="val -96528"/>
              <a:gd name="adj2" fmla="val -3661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recv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292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Echo Client – Initialize </a:t>
            </a:r>
            <a:r>
              <a:rPr lang="en-US" altLang="zh-TW" dirty="0" err="1" smtClean="0"/>
              <a:t>sockaddr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Structure member</a:t>
            </a:r>
          </a:p>
          <a:p>
            <a:pPr lvl="1"/>
            <a:r>
              <a:rPr lang="en-US" altLang="zh-TW" dirty="0" err="1"/>
              <a:t>sin_family</a:t>
            </a:r>
            <a:endParaRPr lang="en-US" altLang="zh-TW" dirty="0"/>
          </a:p>
          <a:p>
            <a:pPr lvl="2"/>
            <a:r>
              <a:rPr lang="en-US" altLang="zh-TW" dirty="0"/>
              <a:t>AF_INET : The IPv4 address family</a:t>
            </a:r>
          </a:p>
          <a:p>
            <a:pPr lvl="1"/>
            <a:r>
              <a:rPr lang="en-US" altLang="zh-TW" dirty="0" err="1" smtClean="0"/>
              <a:t>sin_addr.s_addr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IP address of the server</a:t>
            </a:r>
          </a:p>
          <a:p>
            <a:pPr lvl="3"/>
            <a:r>
              <a:rPr lang="en-US" altLang="zh-TW" dirty="0" err="1" smtClean="0"/>
              <a:t>inet_addr</a:t>
            </a:r>
            <a:endParaRPr lang="en-US" altLang="zh-TW" dirty="0" smtClean="0"/>
          </a:p>
          <a:p>
            <a:pPr lvl="4"/>
            <a:r>
              <a:rPr lang="en-US" altLang="zh-TW" dirty="0" smtClean="0"/>
              <a:t>Convert string of IP address to 32-bit unsigned integer</a:t>
            </a:r>
          </a:p>
          <a:p>
            <a:pPr lvl="4"/>
            <a:r>
              <a:rPr lang="en-US" altLang="zh-TW" dirty="0" smtClean="0"/>
              <a:t>In </a:t>
            </a:r>
            <a:r>
              <a:rPr lang="en-US" altLang="zh-TW" dirty="0" err="1" smtClean="0"/>
              <a:t>netinet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in.h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arpa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inet.h</a:t>
            </a:r>
            <a:endParaRPr lang="en-US" altLang="zh-TW" dirty="0"/>
          </a:p>
          <a:p>
            <a:pPr lvl="1"/>
            <a:r>
              <a:rPr lang="en-US" altLang="zh-TW" dirty="0" err="1" smtClean="0"/>
              <a:t>sin_port</a:t>
            </a:r>
            <a:endParaRPr lang="en-US" altLang="zh-TW" dirty="0"/>
          </a:p>
          <a:p>
            <a:pPr lvl="2"/>
            <a:r>
              <a:rPr lang="en-US" altLang="zh-TW" dirty="0"/>
              <a:t>Port number</a:t>
            </a:r>
          </a:p>
          <a:p>
            <a:pPr lvl="3"/>
            <a:r>
              <a:rPr lang="en-US" altLang="zh-TW" dirty="0" err="1"/>
              <a:t>htons</a:t>
            </a:r>
            <a:endParaRPr lang="en-US" altLang="zh-TW" dirty="0"/>
          </a:p>
          <a:p>
            <a:pPr lvl="4"/>
            <a:r>
              <a:rPr lang="en-US" altLang="zh-TW" dirty="0"/>
              <a:t>Convert a short from host to TCP/IP network byte order</a:t>
            </a:r>
          </a:p>
          <a:p>
            <a:pPr lvl="4"/>
            <a:r>
              <a:rPr lang="en-US" altLang="zh-TW" dirty="0"/>
              <a:t>In </a:t>
            </a:r>
            <a:r>
              <a:rPr lang="en-US" altLang="zh-TW" dirty="0" err="1"/>
              <a:t>netinet</a:t>
            </a:r>
            <a:r>
              <a:rPr lang="en-US" altLang="zh-TW" dirty="0"/>
              <a:t>/</a:t>
            </a:r>
            <a:r>
              <a:rPr lang="en-US" altLang="zh-TW" dirty="0" err="1"/>
              <a:t>in.h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935" y="6118267"/>
            <a:ext cx="46005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430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Echo Client - connect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Establish connection between client and server</a:t>
            </a:r>
          </a:p>
          <a:p>
            <a:r>
              <a:rPr lang="en-US" altLang="zh-TW" dirty="0" err="1"/>
              <a:t>i</a:t>
            </a:r>
            <a:r>
              <a:rPr lang="en-US" altLang="zh-TW" dirty="0" err="1" smtClean="0"/>
              <a:t>nt</a:t>
            </a:r>
            <a:r>
              <a:rPr lang="en-US" altLang="zh-TW" dirty="0" smtClean="0"/>
              <a:t> connect(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sockfd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sockaddr</a:t>
            </a:r>
            <a:r>
              <a:rPr lang="en-US" altLang="zh-TW" dirty="0" smtClean="0"/>
              <a:t> *</a:t>
            </a:r>
            <a:r>
              <a:rPr lang="en-US" altLang="zh-TW" dirty="0" err="1" smtClean="0"/>
              <a:t>addr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addrlen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In sys/</a:t>
            </a:r>
            <a:r>
              <a:rPr lang="en-US" altLang="zh-TW" dirty="0" err="1" smtClean="0"/>
              <a:t>socket.h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Arguments</a:t>
            </a:r>
          </a:p>
          <a:p>
            <a:pPr lvl="2"/>
            <a:r>
              <a:rPr lang="en-US" altLang="zh-TW" dirty="0" err="1"/>
              <a:t>s</a:t>
            </a:r>
            <a:r>
              <a:rPr lang="en-US" altLang="zh-TW" dirty="0" err="1" smtClean="0"/>
              <a:t>ockfd</a:t>
            </a:r>
            <a:r>
              <a:rPr lang="en-US" altLang="zh-TW" dirty="0" smtClean="0"/>
              <a:t> : The socket</a:t>
            </a:r>
          </a:p>
          <a:p>
            <a:pPr lvl="2"/>
            <a:r>
              <a:rPr lang="en-US" altLang="zh-TW" dirty="0" err="1" smtClean="0"/>
              <a:t>addr</a:t>
            </a:r>
            <a:r>
              <a:rPr lang="en-US" altLang="zh-TW" dirty="0" smtClean="0"/>
              <a:t> : </a:t>
            </a:r>
            <a:r>
              <a:rPr lang="en-US" altLang="zh-TW" dirty="0"/>
              <a:t>A pointer points to the </a:t>
            </a:r>
            <a:r>
              <a:rPr lang="en-US" altLang="zh-TW" dirty="0" err="1"/>
              <a:t>sockaddr_in</a:t>
            </a:r>
            <a:r>
              <a:rPr lang="en-US" altLang="zh-TW" dirty="0"/>
              <a:t> which stores the IP </a:t>
            </a:r>
            <a:r>
              <a:rPr lang="en-US" altLang="zh-TW" dirty="0" smtClean="0"/>
              <a:t>address and port number </a:t>
            </a:r>
            <a:r>
              <a:rPr lang="en-US" altLang="zh-TW" dirty="0"/>
              <a:t>of the </a:t>
            </a:r>
            <a:r>
              <a:rPr lang="en-US" altLang="zh-TW" dirty="0" smtClean="0"/>
              <a:t>server</a:t>
            </a:r>
          </a:p>
          <a:p>
            <a:pPr lvl="2"/>
            <a:r>
              <a:rPr lang="en-US" altLang="zh-TW" dirty="0" err="1"/>
              <a:t>a</a:t>
            </a:r>
            <a:r>
              <a:rPr lang="en-US" altLang="zh-TW" dirty="0" err="1" smtClean="0"/>
              <a:t>ddrlen</a:t>
            </a:r>
            <a:r>
              <a:rPr lang="en-US" altLang="zh-TW" dirty="0" smtClean="0"/>
              <a:t> : </a:t>
            </a:r>
            <a:r>
              <a:rPr lang="en-US" altLang="zh-TW" dirty="0"/>
              <a:t>The length of </a:t>
            </a:r>
            <a:r>
              <a:rPr lang="en-US" altLang="zh-TW" dirty="0" err="1" smtClean="0"/>
              <a:t>sockaddr_in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Return</a:t>
            </a:r>
          </a:p>
          <a:p>
            <a:pPr lvl="2"/>
            <a:r>
              <a:rPr lang="en-US" altLang="zh-TW" dirty="0" smtClean="0"/>
              <a:t>Success : 0</a:t>
            </a:r>
          </a:p>
          <a:p>
            <a:pPr lvl="2"/>
            <a:r>
              <a:rPr lang="en-US" altLang="zh-TW" dirty="0" smtClean="0"/>
              <a:t>Fail : -1</a:t>
            </a:r>
            <a:endParaRPr lang="en-US" altLang="zh-TW" dirty="0"/>
          </a:p>
          <a:p>
            <a:pPr lvl="2"/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877272"/>
            <a:ext cx="57626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516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Mail Analogy</a:t>
            </a:r>
          </a:p>
          <a:p>
            <a:r>
              <a:rPr lang="en-US" altLang="zh-TW" dirty="0" smtClean="0"/>
              <a:t>HTTP Example</a:t>
            </a:r>
          </a:p>
          <a:p>
            <a:r>
              <a:rPr lang="en-US" altLang="zh-TW" dirty="0" smtClean="0"/>
              <a:t>IP address</a:t>
            </a:r>
          </a:p>
          <a:p>
            <a:r>
              <a:rPr lang="en-US" altLang="zh-TW" dirty="0" smtClean="0"/>
              <a:t>Port</a:t>
            </a:r>
          </a:p>
          <a:p>
            <a:r>
              <a:rPr lang="en-US" altLang="zh-TW" dirty="0" smtClean="0"/>
              <a:t>Communication Protocol</a:t>
            </a:r>
          </a:p>
          <a:p>
            <a:r>
              <a:rPr lang="en-US" altLang="zh-TW" dirty="0" smtClean="0"/>
              <a:t>Socket</a:t>
            </a:r>
          </a:p>
          <a:p>
            <a:r>
              <a:rPr lang="en-US" altLang="zh-TW" dirty="0" smtClean="0"/>
              <a:t>Echo Server and Client</a:t>
            </a:r>
          </a:p>
        </p:txBody>
      </p:sp>
    </p:spTree>
    <p:extLst>
      <p:ext uri="{BB962C8B-B14F-4D97-AF65-F5344CB8AC3E}">
        <p14:creationId xmlns:p14="http://schemas.microsoft.com/office/powerpoint/2010/main" val="52691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 &amp; A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771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/>
          <p:cNvGrpSpPr/>
          <p:nvPr/>
        </p:nvGrpSpPr>
        <p:grpSpPr>
          <a:xfrm>
            <a:off x="3275856" y="1713680"/>
            <a:ext cx="2368630" cy="4393781"/>
            <a:chOff x="683568" y="1744139"/>
            <a:chExt cx="2368630" cy="4393781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1758612"/>
              <a:ext cx="2368630" cy="4379308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10234" y="1744139"/>
              <a:ext cx="139653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5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媽！！我沒錢了，</a:t>
              </a:r>
              <a:endParaRPr lang="en-US" altLang="zh-TW" sz="1050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105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快匯錢給我！！！！</a:t>
              </a:r>
              <a:endPara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Mail Analogy</a:t>
            </a:r>
            <a:endParaRPr lang="zh-TW" altLang="en-US" dirty="0"/>
          </a:p>
        </p:txBody>
      </p:sp>
      <p:pic>
        <p:nvPicPr>
          <p:cNvPr id="14" name="內容版面配置區 1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845" y="1207200"/>
            <a:ext cx="2538105" cy="5650800"/>
          </a:xfrm>
        </p:spPr>
      </p:pic>
      <p:sp>
        <p:nvSpPr>
          <p:cNvPr id="9" name="文字方塊 8"/>
          <p:cNvSpPr txBox="1"/>
          <p:nvPr/>
        </p:nvSpPr>
        <p:spPr>
          <a:xfrm>
            <a:off x="4932040" y="1999921"/>
            <a:ext cx="461665" cy="28623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台北市○○區○○路○○號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340430" y="2363994"/>
            <a:ext cx="461665" cy="309315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　○　○　　　女士　　收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658934" y="3804181"/>
            <a:ext cx="353943" cy="227882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1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新竹市大學路</a:t>
            </a:r>
            <a:r>
              <a:rPr lang="en-US" altLang="zh-TW" sz="11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1001</a:t>
            </a:r>
            <a:r>
              <a:rPr lang="zh-TW" altLang="en-US" sz="11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號工程三館</a:t>
            </a:r>
            <a:r>
              <a:rPr lang="en-US" altLang="zh-TW" sz="11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622</a:t>
            </a:r>
            <a:r>
              <a:rPr lang="zh-TW" altLang="en-US" sz="11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室</a:t>
            </a:r>
            <a:endParaRPr lang="zh-TW" altLang="en-US" sz="1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354200" y="3857081"/>
            <a:ext cx="346249" cy="49629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05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林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○○</a:t>
            </a:r>
          </a:p>
        </p:txBody>
      </p:sp>
      <p:sp>
        <p:nvSpPr>
          <p:cNvPr id="15" name="矩形圖說文字 14"/>
          <p:cNvSpPr/>
          <p:nvPr/>
        </p:nvSpPr>
        <p:spPr>
          <a:xfrm>
            <a:off x="5724128" y="1758612"/>
            <a:ext cx="1368152" cy="720080"/>
          </a:xfrm>
          <a:prstGeom prst="wedgeRectCallout">
            <a:avLst>
              <a:gd name="adj1" fmla="val -84730"/>
              <a:gd name="adj2" fmla="val 1002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Destination</a:t>
            </a:r>
          </a:p>
          <a:p>
            <a:pPr algn="ctr"/>
            <a:r>
              <a:rPr lang="en-US" altLang="zh-TW" dirty="0" smtClean="0"/>
              <a:t>IP Address</a:t>
            </a:r>
            <a:endParaRPr lang="zh-TW" altLang="en-US" dirty="0"/>
          </a:p>
        </p:txBody>
      </p:sp>
      <p:sp>
        <p:nvSpPr>
          <p:cNvPr id="16" name="矩形圖說文字 15"/>
          <p:cNvSpPr/>
          <p:nvPr/>
        </p:nvSpPr>
        <p:spPr>
          <a:xfrm>
            <a:off x="3354200" y="1412776"/>
            <a:ext cx="1259147" cy="489852"/>
          </a:xfrm>
          <a:prstGeom prst="wedgeRectCallout">
            <a:avLst>
              <a:gd name="adj1" fmla="val 41585"/>
              <a:gd name="adj2" fmla="val 14889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Destination</a:t>
            </a:r>
          </a:p>
          <a:p>
            <a:pPr algn="ctr"/>
            <a:r>
              <a:rPr lang="en-US" altLang="zh-TW" dirty="0" smtClean="0"/>
              <a:t>Port</a:t>
            </a:r>
            <a:endParaRPr lang="zh-TW" altLang="en-US" dirty="0"/>
          </a:p>
        </p:txBody>
      </p:sp>
      <p:sp>
        <p:nvSpPr>
          <p:cNvPr id="21" name="矩形圖說文字 20"/>
          <p:cNvSpPr/>
          <p:nvPr/>
        </p:nvSpPr>
        <p:spPr>
          <a:xfrm>
            <a:off x="1907704" y="4893564"/>
            <a:ext cx="1224136" cy="720080"/>
          </a:xfrm>
          <a:prstGeom prst="wedgeRectCallout">
            <a:avLst>
              <a:gd name="adj1" fmla="val 96461"/>
              <a:gd name="adj2" fmla="val -26705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Source</a:t>
            </a:r>
          </a:p>
          <a:p>
            <a:pPr algn="ctr"/>
            <a:r>
              <a:rPr lang="en-US" altLang="zh-TW" dirty="0" smtClean="0"/>
              <a:t>IP Address</a:t>
            </a:r>
            <a:endParaRPr lang="zh-TW" altLang="en-US" dirty="0"/>
          </a:p>
        </p:txBody>
      </p:sp>
      <p:sp>
        <p:nvSpPr>
          <p:cNvPr id="22" name="矩形圖說文字 21"/>
          <p:cNvSpPr/>
          <p:nvPr/>
        </p:nvSpPr>
        <p:spPr>
          <a:xfrm>
            <a:off x="2177264" y="3095834"/>
            <a:ext cx="1080120" cy="708347"/>
          </a:xfrm>
          <a:prstGeom prst="wedgeRectCallout">
            <a:avLst>
              <a:gd name="adj1" fmla="val 63125"/>
              <a:gd name="adj2" fmla="val 7957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Source</a:t>
            </a:r>
          </a:p>
          <a:p>
            <a:pPr algn="ctr"/>
            <a:r>
              <a:rPr lang="en-US" altLang="zh-TW" dirty="0" smtClean="0"/>
              <a:t>Port</a:t>
            </a:r>
            <a:endParaRPr lang="zh-TW" altLang="en-US" dirty="0"/>
          </a:p>
        </p:txBody>
      </p:sp>
      <p:sp>
        <p:nvSpPr>
          <p:cNvPr id="23" name="矩形圖說文字 22"/>
          <p:cNvSpPr/>
          <p:nvPr/>
        </p:nvSpPr>
        <p:spPr>
          <a:xfrm>
            <a:off x="1403458" y="1426125"/>
            <a:ext cx="1547612" cy="792088"/>
          </a:xfrm>
          <a:prstGeom prst="wedgeRectCallout">
            <a:avLst>
              <a:gd name="adj1" fmla="val 79269"/>
              <a:gd name="adj2" fmla="val 1384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Protocol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224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2" grpId="0"/>
      <p:bldP spid="12" grpId="1"/>
      <p:bldP spid="13" grpId="0"/>
      <p:bldP spid="13" grpId="1"/>
      <p:bldP spid="15" grpId="0" animBg="1"/>
      <p:bldP spid="15" grpId="1" animBg="1"/>
      <p:bldP spid="16" grpId="0" animBg="1"/>
      <p:bldP spid="16" grpId="1" animBg="1"/>
      <p:bldP spid="21" grpId="0" animBg="1"/>
      <p:bldP spid="21" grpId="1" animBg="1"/>
      <p:bldP spid="22" grpId="0" animBg="1"/>
      <p:bldP spid="22" grpId="1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/>
          <p:cNvGrpSpPr/>
          <p:nvPr/>
        </p:nvGrpSpPr>
        <p:grpSpPr>
          <a:xfrm>
            <a:off x="3275856" y="1713680"/>
            <a:ext cx="2368630" cy="4393781"/>
            <a:chOff x="683568" y="1744139"/>
            <a:chExt cx="2368630" cy="4393781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1758612"/>
              <a:ext cx="2368630" cy="4379308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10234" y="1744139"/>
              <a:ext cx="119455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GET /index.html</a:t>
              </a:r>
              <a:endPara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pic>
        <p:nvPicPr>
          <p:cNvPr id="14" name="內容版面配置區 1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845" y="1234584"/>
            <a:ext cx="2538105" cy="5650800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HTTP Example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932040" y="1999921"/>
            <a:ext cx="461665" cy="182357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www.nctu.edu.tw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340430" y="2363994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80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658934" y="3804181"/>
            <a:ext cx="353943" cy="11503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sz="11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140.113.210.234</a:t>
            </a:r>
            <a:endParaRPr lang="zh-TW" altLang="en-US" sz="1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354200" y="3857081"/>
            <a:ext cx="346249" cy="42896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sz="105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55481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矩形圖說文字 14"/>
          <p:cNvSpPr/>
          <p:nvPr/>
        </p:nvSpPr>
        <p:spPr>
          <a:xfrm>
            <a:off x="5724128" y="1758612"/>
            <a:ext cx="1368152" cy="720080"/>
          </a:xfrm>
          <a:prstGeom prst="wedgeRectCallout">
            <a:avLst>
              <a:gd name="adj1" fmla="val -84730"/>
              <a:gd name="adj2" fmla="val 1002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Destination</a:t>
            </a:r>
          </a:p>
          <a:p>
            <a:pPr algn="ctr"/>
            <a:r>
              <a:rPr lang="en-US" altLang="zh-TW" dirty="0" smtClean="0"/>
              <a:t>IP Address</a:t>
            </a:r>
            <a:endParaRPr lang="zh-TW" altLang="en-US" dirty="0"/>
          </a:p>
        </p:txBody>
      </p:sp>
      <p:sp>
        <p:nvSpPr>
          <p:cNvPr id="16" name="矩形圖說文字 15"/>
          <p:cNvSpPr/>
          <p:nvPr/>
        </p:nvSpPr>
        <p:spPr>
          <a:xfrm>
            <a:off x="3354200" y="1412776"/>
            <a:ext cx="1259147" cy="489852"/>
          </a:xfrm>
          <a:prstGeom prst="wedgeRectCallout">
            <a:avLst>
              <a:gd name="adj1" fmla="val 41585"/>
              <a:gd name="adj2" fmla="val 14889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Destination</a:t>
            </a:r>
          </a:p>
          <a:p>
            <a:pPr algn="ctr"/>
            <a:r>
              <a:rPr lang="en-US" altLang="zh-TW" dirty="0" smtClean="0"/>
              <a:t>Port</a:t>
            </a:r>
            <a:endParaRPr lang="zh-TW" altLang="en-US" dirty="0"/>
          </a:p>
        </p:txBody>
      </p:sp>
      <p:sp>
        <p:nvSpPr>
          <p:cNvPr id="21" name="矩形圖說文字 20"/>
          <p:cNvSpPr/>
          <p:nvPr/>
        </p:nvSpPr>
        <p:spPr>
          <a:xfrm>
            <a:off x="1907704" y="4893564"/>
            <a:ext cx="1224136" cy="720080"/>
          </a:xfrm>
          <a:prstGeom prst="wedgeRectCallout">
            <a:avLst>
              <a:gd name="adj1" fmla="val 96461"/>
              <a:gd name="adj2" fmla="val -26705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Source</a:t>
            </a:r>
          </a:p>
          <a:p>
            <a:pPr algn="ctr"/>
            <a:r>
              <a:rPr lang="en-US" altLang="zh-TW" dirty="0" smtClean="0"/>
              <a:t>IP Address</a:t>
            </a:r>
            <a:endParaRPr lang="zh-TW" altLang="en-US" dirty="0"/>
          </a:p>
        </p:txBody>
      </p:sp>
      <p:sp>
        <p:nvSpPr>
          <p:cNvPr id="22" name="矩形圖說文字 21"/>
          <p:cNvSpPr/>
          <p:nvPr/>
        </p:nvSpPr>
        <p:spPr>
          <a:xfrm>
            <a:off x="2177264" y="3095834"/>
            <a:ext cx="1080120" cy="708347"/>
          </a:xfrm>
          <a:prstGeom prst="wedgeRectCallout">
            <a:avLst>
              <a:gd name="adj1" fmla="val 63125"/>
              <a:gd name="adj2" fmla="val 7957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Source</a:t>
            </a:r>
          </a:p>
          <a:p>
            <a:pPr algn="ctr"/>
            <a:r>
              <a:rPr lang="en-US" altLang="zh-TW" dirty="0" smtClean="0"/>
              <a:t>Port</a:t>
            </a:r>
            <a:endParaRPr lang="zh-TW" altLang="en-US" dirty="0"/>
          </a:p>
        </p:txBody>
      </p:sp>
      <p:sp>
        <p:nvSpPr>
          <p:cNvPr id="23" name="矩形圖說文字 22"/>
          <p:cNvSpPr/>
          <p:nvPr/>
        </p:nvSpPr>
        <p:spPr>
          <a:xfrm>
            <a:off x="1403458" y="1426125"/>
            <a:ext cx="1547612" cy="792088"/>
          </a:xfrm>
          <a:prstGeom prst="wedgeRectCallout">
            <a:avLst>
              <a:gd name="adj1" fmla="val 79269"/>
              <a:gd name="adj2" fmla="val 1384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Protocol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932039" y="2057629"/>
            <a:ext cx="461665" cy="170816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140.113.60.211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774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2" grpId="0"/>
      <p:bldP spid="12" grpId="1"/>
      <p:bldP spid="13" grpId="0"/>
      <p:bldP spid="13" grpId="1"/>
      <p:bldP spid="15" grpId="0" animBg="1"/>
      <p:bldP spid="15" grpId="1" animBg="1"/>
      <p:bldP spid="16" grpId="0" animBg="1"/>
      <p:bldP spid="16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17" grpId="0"/>
      <p:bldP spid="1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IP Address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An IP address is a numerical label assigned to each device participating in a computer network</a:t>
            </a:r>
          </a:p>
          <a:p>
            <a:pPr lvl="1"/>
            <a:r>
              <a:rPr lang="en-US" altLang="zh-TW" dirty="0" smtClean="0"/>
              <a:t>Host identification</a:t>
            </a:r>
          </a:p>
          <a:p>
            <a:pPr lvl="1"/>
            <a:r>
              <a:rPr lang="en-US" altLang="zh-TW" dirty="0" smtClean="0"/>
              <a:t>Location addressing</a:t>
            </a:r>
          </a:p>
          <a:p>
            <a:r>
              <a:rPr lang="en-US" altLang="zh-TW" dirty="0" smtClean="0"/>
              <a:t>IP addresses are binary numbers</a:t>
            </a:r>
          </a:p>
          <a:p>
            <a:pPr lvl="1"/>
            <a:r>
              <a:rPr lang="en-US" altLang="zh-TW" dirty="0" smtClean="0"/>
              <a:t>IPv4 : 32-bit</a:t>
            </a:r>
          </a:p>
          <a:p>
            <a:pPr lvl="2"/>
            <a:r>
              <a:rPr lang="en-US" altLang="zh-TW" dirty="0" smtClean="0"/>
              <a:t>74.125.31.103</a:t>
            </a:r>
          </a:p>
          <a:p>
            <a:pPr lvl="1"/>
            <a:r>
              <a:rPr lang="en-US" altLang="zh-TW" dirty="0" smtClean="0"/>
              <a:t>IPv6 : 128-bit</a:t>
            </a:r>
          </a:p>
          <a:p>
            <a:pPr lvl="2"/>
            <a:r>
              <a:rPr lang="en-US" altLang="zh-TW" dirty="0" smtClean="0"/>
              <a:t>2404:6800:4008:c01::93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988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A port is an application-specific software construct serving as a communications endpoints in a computer’s host operating system</a:t>
            </a:r>
          </a:p>
          <a:p>
            <a:r>
              <a:rPr lang="en-US" altLang="zh-TW" dirty="0" smtClean="0"/>
              <a:t>A port number is a 16-bit number</a:t>
            </a:r>
          </a:p>
          <a:p>
            <a:pPr lvl="1"/>
            <a:r>
              <a:rPr lang="en-US" altLang="zh-TW" dirty="0" smtClean="0"/>
              <a:t>20 : FTP data transfer</a:t>
            </a:r>
          </a:p>
          <a:p>
            <a:pPr lvl="1"/>
            <a:r>
              <a:rPr lang="en-US" altLang="zh-TW" dirty="0" smtClean="0"/>
              <a:t>21 : FTP control</a:t>
            </a:r>
          </a:p>
          <a:p>
            <a:pPr lvl="1"/>
            <a:r>
              <a:rPr lang="en-US" altLang="zh-TW" dirty="0" smtClean="0"/>
              <a:t>23 : Telnet</a:t>
            </a:r>
          </a:p>
          <a:p>
            <a:pPr lvl="1"/>
            <a:r>
              <a:rPr lang="en-US" altLang="zh-TW" dirty="0" smtClean="0"/>
              <a:t>53 : Domain Name System</a:t>
            </a:r>
          </a:p>
          <a:p>
            <a:pPr lvl="1"/>
            <a:r>
              <a:rPr lang="en-US" altLang="zh-TW" dirty="0" smtClean="0"/>
              <a:t>80 : HTTP</a:t>
            </a:r>
          </a:p>
          <a:p>
            <a:pPr lvl="1"/>
            <a:r>
              <a:rPr lang="en-US" altLang="zh-TW" dirty="0" smtClean="0"/>
              <a:t>etc…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889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Communication Protocol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communication protocol is a system of digital rules for message exchange between computers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120" y="3356992"/>
            <a:ext cx="5893743" cy="2720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853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Socket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</a:t>
            </a:r>
            <a:r>
              <a:rPr lang="en-US" altLang="zh-TW" dirty="0" smtClean="0"/>
              <a:t>etwork socket</a:t>
            </a:r>
          </a:p>
          <a:p>
            <a:pPr lvl="1"/>
            <a:r>
              <a:rPr lang="en-US" altLang="zh-TW" dirty="0"/>
              <a:t>A</a:t>
            </a:r>
            <a:r>
              <a:rPr lang="en-US" altLang="zh-TW" dirty="0" smtClean="0"/>
              <a:t>n endpoint of an inter-process communication flow across a computer network</a:t>
            </a:r>
          </a:p>
          <a:p>
            <a:r>
              <a:rPr lang="en-US" altLang="zh-TW" dirty="0" smtClean="0"/>
              <a:t>Socket API</a:t>
            </a:r>
          </a:p>
          <a:p>
            <a:pPr lvl="1"/>
            <a:r>
              <a:rPr lang="en-US" altLang="zh-TW" dirty="0" smtClean="0"/>
              <a:t>Allows application programs to control and use network sockets</a:t>
            </a:r>
          </a:p>
          <a:p>
            <a:pPr lvl="1"/>
            <a:r>
              <a:rPr lang="en-US" altLang="zh-TW" dirty="0" smtClean="0"/>
              <a:t>By using socket API, programmers can focus on the design of their application instead of how to transfer data over the network</a:t>
            </a:r>
          </a:p>
        </p:txBody>
      </p:sp>
    </p:spTree>
    <p:extLst>
      <p:ext uri="{BB962C8B-B14F-4D97-AF65-F5344CB8AC3E}">
        <p14:creationId xmlns:p14="http://schemas.microsoft.com/office/powerpoint/2010/main" val="111270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Echo Server - Overview</a:t>
            </a:r>
            <a:endParaRPr lang="zh-TW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9859" y="1412776"/>
            <a:ext cx="3892026" cy="530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2843808" y="2852936"/>
            <a:ext cx="2002512" cy="5151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圖說文字 10"/>
          <p:cNvSpPr/>
          <p:nvPr/>
        </p:nvSpPr>
        <p:spPr>
          <a:xfrm>
            <a:off x="5005244" y="2112308"/>
            <a:ext cx="1224136" cy="504056"/>
          </a:xfrm>
          <a:prstGeom prst="wedgeRoundRectCallout">
            <a:avLst>
              <a:gd name="adj1" fmla="val -60672"/>
              <a:gd name="adj2" fmla="val 11389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Create socket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43808" y="3429000"/>
            <a:ext cx="1705332" cy="3657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圖說文字 16"/>
          <p:cNvSpPr/>
          <p:nvPr/>
        </p:nvSpPr>
        <p:spPr>
          <a:xfrm>
            <a:off x="1187624" y="3176972"/>
            <a:ext cx="1224136" cy="504056"/>
          </a:xfrm>
          <a:prstGeom prst="wedgeRoundRectCallout">
            <a:avLst>
              <a:gd name="adj1" fmla="val 82499"/>
              <a:gd name="adj2" fmla="val 4284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Initialize</a:t>
            </a:r>
          </a:p>
          <a:p>
            <a:pPr algn="ctr"/>
            <a:r>
              <a:rPr lang="en-US" altLang="zh-TW" dirty="0" err="1" smtClean="0"/>
              <a:t>sockaddr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857500" y="3855720"/>
            <a:ext cx="3322320" cy="4648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圖說文字 18"/>
          <p:cNvSpPr/>
          <p:nvPr/>
        </p:nvSpPr>
        <p:spPr>
          <a:xfrm>
            <a:off x="6732240" y="3811352"/>
            <a:ext cx="1224136" cy="504056"/>
          </a:xfrm>
          <a:prstGeom prst="wedgeRoundRectCallout">
            <a:avLst>
              <a:gd name="adj1" fmla="val -88683"/>
              <a:gd name="adj2" fmla="val 807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bind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849880" y="4366260"/>
            <a:ext cx="2026920" cy="4419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圓角矩形圖說文字 20"/>
          <p:cNvSpPr/>
          <p:nvPr/>
        </p:nvSpPr>
        <p:spPr>
          <a:xfrm>
            <a:off x="1403648" y="4215780"/>
            <a:ext cx="1224136" cy="504056"/>
          </a:xfrm>
          <a:prstGeom prst="wedgeRoundRectCallout">
            <a:avLst>
              <a:gd name="adj1" fmla="val 63202"/>
              <a:gd name="adj2" fmla="val 2621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listen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009900" y="5059680"/>
            <a:ext cx="3558540" cy="5105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圖說文字 22"/>
          <p:cNvSpPr/>
          <p:nvPr/>
        </p:nvSpPr>
        <p:spPr>
          <a:xfrm>
            <a:off x="6876256" y="5015312"/>
            <a:ext cx="1224136" cy="504056"/>
          </a:xfrm>
          <a:prstGeom prst="wedgeRoundRectCallout">
            <a:avLst>
              <a:gd name="adj1" fmla="val -70009"/>
              <a:gd name="adj2" fmla="val 1261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accept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017520" y="5821680"/>
            <a:ext cx="2217420" cy="2819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圖說文字 24"/>
          <p:cNvSpPr/>
          <p:nvPr/>
        </p:nvSpPr>
        <p:spPr>
          <a:xfrm>
            <a:off x="1403648" y="5458594"/>
            <a:ext cx="1224136" cy="504056"/>
          </a:xfrm>
          <a:prstGeom prst="wedgeRoundRectCallout">
            <a:avLst>
              <a:gd name="adj1" fmla="val 78764"/>
              <a:gd name="adj2" fmla="val 3528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recv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009900" y="6172200"/>
            <a:ext cx="1638300" cy="990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圓角矩形圖說文字 26"/>
          <p:cNvSpPr/>
          <p:nvPr/>
        </p:nvSpPr>
        <p:spPr>
          <a:xfrm>
            <a:off x="5223540" y="6160770"/>
            <a:ext cx="1224136" cy="504056"/>
          </a:xfrm>
          <a:prstGeom prst="wedgeRoundRectCallout">
            <a:avLst>
              <a:gd name="adj1" fmla="val -92417"/>
              <a:gd name="adj2" fmla="val -3727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344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7" grpId="0" animBg="1"/>
      <p:bldP spid="13" grpId="0" animBg="1"/>
      <p:bldP spid="19" grpId="0" animBg="1"/>
      <p:bldP spid="14" grpId="0" animBg="1"/>
      <p:bldP spid="21" grpId="0" animBg="1"/>
      <p:bldP spid="15" grpId="0" animBg="1"/>
      <p:bldP spid="23" grpId="0" animBg="1"/>
      <p:bldP spid="18" grpId="0" animBg="1"/>
      <p:bldP spid="25" grpId="0" animBg="1"/>
      <p:bldP spid="20" grpId="0" animBg="1"/>
      <p:bldP spid="27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</TotalTime>
  <Words>762</Words>
  <Application>Microsoft Office PowerPoint</Application>
  <PresentationFormat>如螢幕大小 (4:3)</PresentationFormat>
  <Paragraphs>190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佈景主題</vt:lpstr>
      <vt:lpstr>Nuts and Bolts of  Linux Socket Programming</vt:lpstr>
      <vt:lpstr>Outline</vt:lpstr>
      <vt:lpstr>Mail Analogy</vt:lpstr>
      <vt:lpstr>HTTP Example</vt:lpstr>
      <vt:lpstr>IP Address</vt:lpstr>
      <vt:lpstr>Port</vt:lpstr>
      <vt:lpstr>Communication Protocol</vt:lpstr>
      <vt:lpstr>Socket</vt:lpstr>
      <vt:lpstr>Echo Server - Overview</vt:lpstr>
      <vt:lpstr>Echo Server – Create Socket</vt:lpstr>
      <vt:lpstr>Echo Server – Initialize sockaddr</vt:lpstr>
      <vt:lpstr>Echo Server - bind</vt:lpstr>
      <vt:lpstr>Echo Server - listen</vt:lpstr>
      <vt:lpstr>Echo Server - accept</vt:lpstr>
      <vt:lpstr>Echo Server - recv</vt:lpstr>
      <vt:lpstr>Echo Server - send</vt:lpstr>
      <vt:lpstr>Echo Client - Overview</vt:lpstr>
      <vt:lpstr>Echo Client – Initialize sockaddr </vt:lpstr>
      <vt:lpstr>Echo Client - connect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MotherTiger</dc:creator>
  <cp:lastModifiedBy>MotherTiger</cp:lastModifiedBy>
  <cp:revision>43</cp:revision>
  <dcterms:created xsi:type="dcterms:W3CDTF">2013-09-27T02:02:11Z</dcterms:created>
  <dcterms:modified xsi:type="dcterms:W3CDTF">2013-09-30T02:41:52Z</dcterms:modified>
</cp:coreProperties>
</file>