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2" r:id="rId8"/>
    <p:sldId id="263" r:id="rId9"/>
    <p:sldId id="269" r:id="rId10"/>
    <p:sldId id="270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85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4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5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1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2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65D1-338F-4827-952A-147784E2ADA9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6B66-80D1-44C7-8E9E-2DF1F645A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7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gif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jpe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gif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jpe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mple_Mail_Transfer_Protocol" TargetMode="External"/><Relationship Id="rId2" Type="http://schemas.openxmlformats.org/officeDocument/2006/relationships/hyperlink" Target="http://www.cqi.com.tw/coopermaa/932-DC/practice/SMTPCmd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gif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jpe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Project 1</a:t>
            </a:r>
            <a:br>
              <a:rPr lang="en-US" altLang="zh-TW" b="1" dirty="0" smtClean="0"/>
            </a:br>
            <a:r>
              <a:rPr lang="en-US" altLang="zh-TW" b="1" dirty="0" smtClean="0"/>
              <a:t>Email Client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2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Your Work ( 3 steps )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051720" y="1950869"/>
            <a:ext cx="4985084" cy="646331"/>
            <a:chOff x="2051720" y="1950869"/>
            <a:chExt cx="4985084" cy="64633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051720" y="2597200"/>
              <a:ext cx="49850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2347862" y="1950869"/>
              <a:ext cx="4553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Use socket programming to </a:t>
              </a:r>
              <a:r>
                <a:rPr lang="en-US" altLang="zh-TW" b="1" dirty="0"/>
                <a:t>c</a:t>
              </a:r>
              <a:r>
                <a:rPr lang="en-US" altLang="zh-TW" b="1" dirty="0" smtClean="0"/>
                <a:t>onstruct connection with server at port 25</a:t>
              </a:r>
              <a:endParaRPr lang="zh-TW" altLang="en-US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51720" y="3550612"/>
            <a:ext cx="4985084" cy="426588"/>
            <a:chOff x="2051720" y="3550612"/>
            <a:chExt cx="4985084" cy="426588"/>
          </a:xfrm>
        </p:grpSpPr>
        <p:cxnSp>
          <p:nvCxnSpPr>
            <p:cNvPr id="11" name="直線單箭頭接點 10"/>
            <p:cNvCxnSpPr/>
            <p:nvPr/>
          </p:nvCxnSpPr>
          <p:spPr>
            <a:xfrm>
              <a:off x="2051720" y="3977200"/>
              <a:ext cx="49850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896190" y="355061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Disconnect</a:t>
              </a:r>
              <a:endParaRPr lang="zh-TW" altLang="en-US" b="1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051720" y="2915652"/>
            <a:ext cx="4985084" cy="369332"/>
            <a:chOff x="2051720" y="2915652"/>
            <a:chExt cx="4985084" cy="369332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2051720" y="3284984"/>
              <a:ext cx="49850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3630293" y="2915652"/>
              <a:ext cx="1827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SMTP Session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79512" y="2302624"/>
            <a:ext cx="9078663" cy="2010942"/>
            <a:chOff x="179512" y="2302624"/>
            <a:chExt cx="9078663" cy="2010942"/>
          </a:xfrm>
        </p:grpSpPr>
        <p:pic>
          <p:nvPicPr>
            <p:cNvPr id="18" name="Picture 2" descr="http://www.alastair.pro/wp-content/uploads/2012/04/application-x-executab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01398"/>
              <a:ext cx="151216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94" y="2680880"/>
              <a:ext cx="1543236" cy="154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7313959" y="230262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Mail Server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80206" y="24485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Mail Client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Project Note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/>
              <a:t>mail server’s </a:t>
            </a:r>
            <a:r>
              <a:rPr lang="en-US" altLang="zh-TW" dirty="0" smtClean="0"/>
              <a:t>IP is </a:t>
            </a:r>
            <a:r>
              <a:rPr lang="en-US" altLang="zh-TW" b="1" dirty="0" smtClean="0"/>
              <a:t>140.113.2.70 port 25 </a:t>
            </a:r>
            <a:r>
              <a:rPr lang="en-US" altLang="zh-TW" dirty="0" smtClean="0"/>
              <a:t>( service only IP under 140.113.x.x )</a:t>
            </a:r>
            <a:endParaRPr lang="en-US" altLang="zh-TW" b="1" dirty="0" smtClean="0"/>
          </a:p>
          <a:p>
            <a:r>
              <a:rPr lang="en-US" altLang="zh-TW" dirty="0" smtClean="0"/>
              <a:t>Write your program </a:t>
            </a:r>
            <a:r>
              <a:rPr lang="en-US" altLang="zh-TW" b="1" dirty="0" smtClean="0">
                <a:solidFill>
                  <a:srgbClr val="FF0000"/>
                </a:solidFill>
              </a:rPr>
              <a:t>on Linux with C or C++</a:t>
            </a:r>
          </a:p>
          <a:p>
            <a:r>
              <a:rPr lang="en-US" altLang="zh-TW" dirty="0" smtClean="0"/>
              <a:t>Mail body </a:t>
            </a:r>
            <a:r>
              <a:rPr lang="en-US" altLang="zh-TW" b="1" dirty="0" smtClean="0">
                <a:solidFill>
                  <a:srgbClr val="FF0000"/>
                </a:solidFill>
              </a:rPr>
              <a:t>needs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text only</a:t>
            </a:r>
          </a:p>
          <a:p>
            <a:r>
              <a:rPr lang="en-US" altLang="zh-TW" dirty="0" smtClean="0"/>
              <a:t>Upload your </a:t>
            </a:r>
            <a:r>
              <a:rPr lang="en-US" altLang="zh-TW" b="1" dirty="0" smtClean="0">
                <a:solidFill>
                  <a:srgbClr val="FF0000"/>
                </a:solidFill>
              </a:rPr>
              <a:t>code and program </a:t>
            </a:r>
            <a:r>
              <a:rPr lang="en-US" altLang="zh-TW" dirty="0" smtClean="0"/>
              <a:t>to E3 </a:t>
            </a:r>
            <a:r>
              <a:rPr lang="en-US" altLang="zh-TW" b="1" dirty="0" smtClean="0">
                <a:solidFill>
                  <a:srgbClr val="FF0000"/>
                </a:solidFill>
              </a:rPr>
              <a:t>before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10/28</a:t>
            </a:r>
          </a:p>
          <a:p>
            <a:r>
              <a:rPr lang="en-US" altLang="zh-TW" dirty="0" smtClean="0"/>
              <a:t>We will announce the </a:t>
            </a:r>
            <a:r>
              <a:rPr lang="en-US" altLang="zh-TW" b="1" dirty="0" smtClean="0"/>
              <a:t>demo time </a:t>
            </a:r>
            <a:r>
              <a:rPr lang="en-US" altLang="zh-TW" dirty="0" smtClean="0"/>
              <a:t>around </a:t>
            </a:r>
            <a:r>
              <a:rPr lang="en-US" altLang="zh-TW" b="1" dirty="0" smtClean="0"/>
              <a:t>10/28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Demo and Scoring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Correct </a:t>
            </a:r>
            <a:r>
              <a:rPr lang="en-US" altLang="zh-TW" dirty="0" smtClean="0"/>
              <a:t>program execution ( Successfully send a mail to a specified address ) – 70%</a:t>
            </a:r>
          </a:p>
          <a:p>
            <a:r>
              <a:rPr lang="en-US" altLang="zh-TW" dirty="0" smtClean="0"/>
              <a:t>Code explanation – 30%</a:t>
            </a:r>
            <a:r>
              <a:rPr lang="en-US" altLang="zh-TW" dirty="0"/>
              <a:t>	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90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Email System Concept</a:t>
            </a:r>
          </a:p>
          <a:p>
            <a:r>
              <a:rPr lang="pt-BR" altLang="zh-TW" dirty="0" smtClean="0"/>
              <a:t>Simple Mail Transfer Protocol (SMTP)</a:t>
            </a:r>
            <a:endParaRPr lang="en-US" altLang="zh-TW" dirty="0" smtClean="0"/>
          </a:p>
          <a:p>
            <a:r>
              <a:rPr lang="en-US" altLang="zh-TW" dirty="0" smtClean="0"/>
              <a:t>Project Work</a:t>
            </a:r>
          </a:p>
          <a:p>
            <a:r>
              <a:rPr lang="en-US" altLang="zh-TW" dirty="0" smtClean="0"/>
              <a:t>Project Note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2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Mail System Concept</a:t>
            </a:r>
            <a:endParaRPr lang="zh-TW" altLang="en-US" b="1" dirty="0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1130117" y="3174552"/>
            <a:ext cx="718366" cy="6477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" y="3885573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橢圓形圖說文字 49"/>
          <p:cNvSpPr/>
          <p:nvPr/>
        </p:nvSpPr>
        <p:spPr>
          <a:xfrm>
            <a:off x="1386754" y="4963384"/>
            <a:ext cx="3311688" cy="942922"/>
          </a:xfrm>
          <a:prstGeom prst="wedgeEllipseCallout">
            <a:avLst>
              <a:gd name="adj1" fmla="val -61917"/>
              <a:gd name="adj2" fmla="val -91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To: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王大明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台北市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大安區仁愛里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1386754" y="1607504"/>
            <a:ext cx="6169678" cy="2647401"/>
            <a:chOff x="1365113" y="2868158"/>
            <a:chExt cx="6169678" cy="2647401"/>
          </a:xfrm>
        </p:grpSpPr>
        <p:grpSp>
          <p:nvGrpSpPr>
            <p:cNvPr id="42" name="群組 41"/>
            <p:cNvGrpSpPr/>
            <p:nvPr/>
          </p:nvGrpSpPr>
          <p:grpSpPr>
            <a:xfrm>
              <a:off x="1522549" y="3242547"/>
              <a:ext cx="5696956" cy="1233018"/>
              <a:chOff x="1870596" y="3060949"/>
              <a:chExt cx="5696956" cy="1233018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1870596" y="3060950"/>
                <a:ext cx="1200150" cy="1216679"/>
                <a:chOff x="2440906" y="3612496"/>
                <a:chExt cx="1200150" cy="1216679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0906" y="3867150"/>
                  <a:ext cx="1200150" cy="962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" name="Picture 2" descr="http://www.eion.com.tw/Blogger/VectorLibrary/TwPos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0981" y="3612496"/>
                  <a:ext cx="504056" cy="509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群組 7"/>
              <p:cNvGrpSpPr/>
              <p:nvPr/>
            </p:nvGrpSpPr>
            <p:grpSpPr>
              <a:xfrm>
                <a:off x="6367402" y="3060949"/>
                <a:ext cx="1200150" cy="1233018"/>
                <a:chOff x="1577742" y="3634277"/>
                <a:chExt cx="1200150" cy="1233018"/>
              </a:xfrm>
            </p:grpSpPr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7742" y="3905270"/>
                  <a:ext cx="1200150" cy="962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2" descr="http://www.eion.com.tw/Blogger/VectorLibrary/TwPos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68614" y="3634277"/>
                  <a:ext cx="504056" cy="509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9112" y="3463315"/>
                <a:ext cx="600869" cy="609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0655" y="3491815"/>
                <a:ext cx="600869" cy="609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直線單箭頭接點 6"/>
              <p:cNvCxnSpPr/>
              <p:nvPr/>
            </p:nvCxnSpPr>
            <p:spPr>
              <a:xfrm>
                <a:off x="3070746" y="3812955"/>
                <a:ext cx="71836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>
                <a:off x="4389981" y="3809812"/>
                <a:ext cx="530066" cy="314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>
                <a:off x="5640127" y="3796617"/>
                <a:ext cx="72727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字方塊 50"/>
            <p:cNvSpPr txBox="1"/>
            <p:nvPr/>
          </p:nvSpPr>
          <p:spPr>
            <a:xfrm>
              <a:off x="2961895" y="2964600"/>
              <a:ext cx="1345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新竹</a:t>
              </a:r>
              <a:endParaRPr lang="en-US" altLang="zh-TW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郵政總局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365113" y="2868158"/>
              <a:ext cx="134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交大郵局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332349" y="2919382"/>
              <a:ext cx="1345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台北</a:t>
              </a:r>
              <a:endParaRPr lang="en-US" altLang="zh-TW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郵政總局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189719" y="2939158"/>
              <a:ext cx="134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仁愛里郵局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621137" y="5146227"/>
              <a:ext cx="134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郵差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0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286" y="3531778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文字方塊 80"/>
          <p:cNvSpPr txBox="1"/>
          <p:nvPr/>
        </p:nvSpPr>
        <p:spPr>
          <a:xfrm>
            <a:off x="7816617" y="3129605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王大明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-118115" y="3498421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陳小華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橢圓形圖說文字 82"/>
          <p:cNvSpPr/>
          <p:nvPr/>
        </p:nvSpPr>
        <p:spPr>
          <a:xfrm>
            <a:off x="5177465" y="5032024"/>
            <a:ext cx="3311688" cy="942922"/>
          </a:xfrm>
          <a:prstGeom prst="wedgeEllipseCallout">
            <a:avLst>
              <a:gd name="adj1" fmla="val 24369"/>
              <a:gd name="adj2" fmla="val -1114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From: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陳小華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</a:rPr>
              <a:t>新竹市交通大學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6" name="Picture 12" descr="http://www.myplus.com.tw/eweb/uploadfile/201303272015014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90" y="3123031"/>
            <a:ext cx="634822" cy="8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2.s3.envato.com/files/53917027/pr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41146" y="3635165"/>
            <a:ext cx="690914" cy="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單箭頭接點 86"/>
          <p:cNvCxnSpPr/>
          <p:nvPr/>
        </p:nvCxnSpPr>
        <p:spPr>
          <a:xfrm>
            <a:off x="6762712" y="3498937"/>
            <a:ext cx="793720" cy="386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0" y="2919574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40" y="2140680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289" y="2119145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21" y="2133433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99" y="3058483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http://icons.iconarchive.com/icons/oxygen-icons.org/oxygen/256/Categories-applications-internet-icon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5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81" y="1503183"/>
            <a:ext cx="2834863" cy="28348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Email System Concept</a:t>
            </a:r>
            <a:endParaRPr lang="zh-TW" altLang="en-US" b="1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147499" y="3230513"/>
            <a:ext cx="718366" cy="6477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" y="3824014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形圖說文字 5"/>
          <p:cNvSpPr/>
          <p:nvPr/>
        </p:nvSpPr>
        <p:spPr>
          <a:xfrm>
            <a:off x="1404136" y="5019345"/>
            <a:ext cx="3311688" cy="942922"/>
          </a:xfrm>
          <a:prstGeom prst="wedgeEllipseCallout">
            <a:avLst>
              <a:gd name="adj1" fmla="val -61917"/>
              <a:gd name="adj2" fmla="val -91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To: </a:t>
            </a:r>
            <a:r>
              <a:rPr lang="zh-TW" altLang="en-US" b="1" dirty="0" smtClean="0">
                <a:solidFill>
                  <a:srgbClr val="002060"/>
                </a:solidFill>
              </a:rPr>
              <a:t>王大明</a:t>
            </a:r>
            <a:r>
              <a:rPr lang="en-US" altLang="zh-TW" b="1" dirty="0" smtClean="0">
                <a:solidFill>
                  <a:srgbClr val="002060"/>
                </a:solidFill>
              </a:rPr>
              <a:t>@hotmail.com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761722" y="2773522"/>
            <a:ext cx="3296656" cy="16338"/>
            <a:chOff x="3070746" y="3796617"/>
            <a:chExt cx="3296656" cy="16338"/>
          </a:xfrm>
        </p:grpSpPr>
        <p:cxnSp>
          <p:nvCxnSpPr>
            <p:cNvPr id="17" name="直線單箭頭接點 16"/>
            <p:cNvCxnSpPr/>
            <p:nvPr/>
          </p:nvCxnSpPr>
          <p:spPr>
            <a:xfrm>
              <a:off x="3070746" y="3812955"/>
              <a:ext cx="71836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477168" y="3809812"/>
              <a:ext cx="530066" cy="31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640127" y="3796617"/>
              <a:ext cx="7272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3024929" y="1995433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xxx.com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97970" y="1975092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gmail.com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71372" y="1995433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xxx.com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80956" y="1919131"/>
            <a:ext cx="14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hotmail.com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4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68" y="3587739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7853251" y="3305873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王大明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橢圓形圖說文字 25"/>
          <p:cNvSpPr/>
          <p:nvPr/>
        </p:nvSpPr>
        <p:spPr>
          <a:xfrm>
            <a:off x="5397219" y="5178835"/>
            <a:ext cx="3311688" cy="942922"/>
          </a:xfrm>
          <a:prstGeom prst="wedgeEllipseCallout">
            <a:avLst>
              <a:gd name="adj1" fmla="val 24369"/>
              <a:gd name="adj2" fmla="val -1114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From: </a:t>
            </a:r>
            <a:r>
              <a:rPr lang="zh-TW" altLang="en-US" b="1" dirty="0" smtClean="0">
                <a:solidFill>
                  <a:srgbClr val="002060"/>
                </a:solidFill>
              </a:rPr>
              <a:t>陳小華</a:t>
            </a:r>
            <a:r>
              <a:rPr lang="en-US" altLang="zh-TW" b="1" dirty="0" smtClean="0">
                <a:solidFill>
                  <a:srgbClr val="002060"/>
                </a:solidFill>
              </a:rPr>
              <a:t>@gmail.com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pic>
        <p:nvPicPr>
          <p:cNvPr id="28" name="Picture 14" descr="http://2.s3.envato.com/files/53917027/pr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9794" y="2765476"/>
            <a:ext cx="690914" cy="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-11564" y="3462304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陳小華</a:t>
            </a:r>
          </a:p>
        </p:txBody>
      </p:sp>
      <p:pic>
        <p:nvPicPr>
          <p:cNvPr id="2051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65" y="2412757"/>
            <a:ext cx="1015716" cy="10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83" y="2462501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92" y="2449306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98" y="2282675"/>
            <a:ext cx="1022235" cy="10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1968149" y="33723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Server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157827" y="313893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Mail Server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584812" y="313893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Mail Server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961598" y="333659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Server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 flipV="1">
            <a:off x="7367090" y="3501603"/>
            <a:ext cx="624245" cy="5935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992608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89" y="2450561"/>
            <a:ext cx="360003" cy="3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39" y="2442310"/>
            <a:ext cx="337539" cy="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85" y="2453174"/>
            <a:ext cx="312302" cy="3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62" y="3249403"/>
            <a:ext cx="425802" cy="4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8" y="3917939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290648" y="3617212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653260" y="286118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953710" y="2842947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331103" y="282881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7480675" y="3483512"/>
            <a:ext cx="583040" cy="5422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229643" y="2442310"/>
            <a:ext cx="134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王大明</a:t>
            </a:r>
            <a:r>
              <a:rPr lang="en-US" altLang="zh-TW" dirty="0" smtClean="0">
                <a:solidFill>
                  <a:srgbClr val="FF0000"/>
                </a:solidFill>
              </a:rPr>
              <a:t>’s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mailbox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947201" y="1268760"/>
            <a:ext cx="109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914640" y="4238628"/>
            <a:ext cx="166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Outlook,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Thunder Bird…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85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31" y="4080099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1320077" y="43549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Client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902179" y="42386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Client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弧形箭號 (上彎) 76"/>
          <p:cNvSpPr/>
          <p:nvPr/>
        </p:nvSpPr>
        <p:spPr>
          <a:xfrm rot="2657728" flipV="1">
            <a:off x="7057673" y="2460445"/>
            <a:ext cx="343940" cy="262252"/>
          </a:xfrm>
          <a:prstGeom prst="curvedUp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63" y="2274692"/>
            <a:ext cx="192357" cy="17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06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4" grpId="0"/>
      <p:bldP spid="57" grpId="0"/>
      <p:bldP spid="58" grpId="0"/>
      <p:bldP spid="59" grpId="0"/>
      <p:bldP spid="56" grpId="0"/>
      <p:bldP spid="73" grpId="0"/>
      <p:bldP spid="74" grpId="0"/>
      <p:bldP spid="75" grpId="0"/>
      <p:bldP spid="84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http://icons.iconarchive.com/icons/oxygen-icons.org/oxygen/256/Categories-applications-internet-icon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5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81" y="1503183"/>
            <a:ext cx="2834863" cy="28348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Email System Concept</a:t>
            </a:r>
            <a:endParaRPr lang="zh-TW" altLang="en-US" b="1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147499" y="3230513"/>
            <a:ext cx="718366" cy="6477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" y="3824014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形圖說文字 5"/>
          <p:cNvSpPr/>
          <p:nvPr/>
        </p:nvSpPr>
        <p:spPr>
          <a:xfrm>
            <a:off x="1404136" y="5019345"/>
            <a:ext cx="3311688" cy="942922"/>
          </a:xfrm>
          <a:prstGeom prst="wedgeEllipseCallout">
            <a:avLst>
              <a:gd name="adj1" fmla="val -61917"/>
              <a:gd name="adj2" fmla="val -91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To: </a:t>
            </a:r>
            <a:r>
              <a:rPr lang="zh-TW" altLang="en-US" dirty="0" smtClean="0">
                <a:solidFill>
                  <a:srgbClr val="002060"/>
                </a:solidFill>
              </a:rPr>
              <a:t>王大明</a:t>
            </a:r>
            <a:r>
              <a:rPr lang="en-US" altLang="zh-TW" dirty="0" smtClean="0">
                <a:solidFill>
                  <a:srgbClr val="002060"/>
                </a:solidFill>
              </a:rPr>
              <a:t>@hotmail.com</a:t>
            </a:r>
            <a:endParaRPr lang="zh-TW" altLang="en-US" dirty="0">
              <a:solidFill>
                <a:srgbClr val="00206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761722" y="2773522"/>
            <a:ext cx="3296656" cy="16338"/>
            <a:chOff x="3070746" y="3796617"/>
            <a:chExt cx="3296656" cy="16338"/>
          </a:xfrm>
        </p:grpSpPr>
        <p:cxnSp>
          <p:nvCxnSpPr>
            <p:cNvPr id="17" name="直線單箭頭接點 16"/>
            <p:cNvCxnSpPr/>
            <p:nvPr/>
          </p:nvCxnSpPr>
          <p:spPr>
            <a:xfrm>
              <a:off x="3070746" y="3812955"/>
              <a:ext cx="71836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477168" y="3809812"/>
              <a:ext cx="530066" cy="31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640127" y="3796617"/>
              <a:ext cx="7272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68" y="3587739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7853251" y="3305873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王大明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橢圓形圖說文字 25"/>
          <p:cNvSpPr/>
          <p:nvPr/>
        </p:nvSpPr>
        <p:spPr>
          <a:xfrm>
            <a:off x="5397219" y="5178835"/>
            <a:ext cx="3311688" cy="942922"/>
          </a:xfrm>
          <a:prstGeom prst="wedgeEllipseCallout">
            <a:avLst>
              <a:gd name="adj1" fmla="val 24369"/>
              <a:gd name="adj2" fmla="val -1114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From: </a:t>
            </a:r>
            <a:r>
              <a:rPr lang="zh-TW" altLang="en-US" dirty="0" smtClean="0">
                <a:solidFill>
                  <a:srgbClr val="002060"/>
                </a:solidFill>
              </a:rPr>
              <a:t>陳小華</a:t>
            </a:r>
            <a:r>
              <a:rPr lang="en-US" altLang="zh-TW" dirty="0" smtClean="0">
                <a:solidFill>
                  <a:srgbClr val="002060"/>
                </a:solidFill>
              </a:rPr>
              <a:t>@gmail.com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28" name="Picture 14" descr="http://2.s3.envato.com/files/53917027/pr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9794" y="2765476"/>
            <a:ext cx="690914" cy="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-11564" y="3462304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陳小華</a:t>
            </a:r>
          </a:p>
        </p:txBody>
      </p:sp>
      <p:pic>
        <p:nvPicPr>
          <p:cNvPr id="2051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65" y="2412757"/>
            <a:ext cx="1015716" cy="10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83" y="2462501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92" y="2449306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98" y="2282675"/>
            <a:ext cx="1022235" cy="10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1968148" y="3372375"/>
            <a:ext cx="151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Transfer Agent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(MTA)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79767" y="313667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MTA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829784" y="3095376"/>
            <a:ext cx="6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MTA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225660" y="3336595"/>
            <a:ext cx="66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MTA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 flipV="1">
            <a:off x="7367090" y="3501603"/>
            <a:ext cx="624245" cy="5935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992608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89" y="2450561"/>
            <a:ext cx="360003" cy="3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39" y="2442310"/>
            <a:ext cx="337539" cy="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85" y="2453174"/>
            <a:ext cx="312302" cy="3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62" y="3249403"/>
            <a:ext cx="425802" cy="4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8" y="3917939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290648" y="3617212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653260" y="286118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953710" y="2842947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331103" y="282881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7480675" y="3483512"/>
            <a:ext cx="583040" cy="5422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180715" y="2786717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Mailbox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947201" y="1268760"/>
            <a:ext cx="109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5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31" y="4080099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1320076" y="4354922"/>
            <a:ext cx="23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User Agent (MUA)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612548" y="42805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MUA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弧形箭號 (上彎) 76"/>
          <p:cNvSpPr/>
          <p:nvPr/>
        </p:nvSpPr>
        <p:spPr>
          <a:xfrm rot="2657728" flipV="1">
            <a:off x="7057673" y="2460445"/>
            <a:ext cx="343940" cy="262252"/>
          </a:xfrm>
          <a:prstGeom prst="curvedUp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31" y="2325738"/>
            <a:ext cx="192357" cy="17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7398109" y="1853445"/>
            <a:ext cx="149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Mail Deliver Agent (MDA)</a:t>
            </a:r>
          </a:p>
        </p:txBody>
      </p:sp>
    </p:spTree>
    <p:extLst>
      <p:ext uri="{BB962C8B-B14F-4D97-AF65-F5344CB8AC3E}">
        <p14:creationId xmlns:p14="http://schemas.microsoft.com/office/powerpoint/2010/main" val="39080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59" grpId="0"/>
      <p:bldP spid="56" grpId="0"/>
      <p:bldP spid="73" grpId="0"/>
      <p:bldP spid="74" grpId="0"/>
      <p:bldP spid="75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Simple Mail Transfer Protocol</a:t>
            </a:r>
            <a:br>
              <a:rPr lang="en-US" altLang="zh-TW" b="1" dirty="0" smtClean="0"/>
            </a:br>
            <a:r>
              <a:rPr lang="en-US" altLang="zh-TW" b="1" dirty="0" smtClean="0"/>
              <a:t>(SMTP)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for email “push” ( to retrieve your mail, use other protocol, such as POP3/IMAP … )</a:t>
            </a:r>
          </a:p>
          <a:p>
            <a:r>
              <a:rPr lang="en-US" altLang="zh-TW" dirty="0" smtClean="0"/>
              <a:t>Use TCP port 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1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Basic SMTP Session</a:t>
            </a:r>
            <a:endParaRPr lang="zh-TW" altLang="en-US" b="1" dirty="0"/>
          </a:p>
        </p:txBody>
      </p:sp>
      <p:grpSp>
        <p:nvGrpSpPr>
          <p:cNvPr id="37" name="群組 36"/>
          <p:cNvGrpSpPr/>
          <p:nvPr/>
        </p:nvGrpSpPr>
        <p:grpSpPr>
          <a:xfrm>
            <a:off x="1888879" y="1576744"/>
            <a:ext cx="5399978" cy="841867"/>
            <a:chOff x="1873474" y="1759674"/>
            <a:chExt cx="5399978" cy="841867"/>
          </a:xfrm>
        </p:grpSpPr>
        <p:sp>
          <p:nvSpPr>
            <p:cNvPr id="16" name="文字方塊 15"/>
            <p:cNvSpPr txBox="1"/>
            <p:nvPr/>
          </p:nvSpPr>
          <p:spPr>
            <a:xfrm>
              <a:off x="2702716" y="1759674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1a. Say hello to mail server( Not Necessary )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1873474" y="2177936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1873474" y="2587774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2702717" y="2232209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1b. </a:t>
              </a:r>
              <a:r>
                <a:rPr lang="en-US" altLang="zh-TW" dirty="0"/>
                <a:t>m</a:t>
              </a:r>
              <a:r>
                <a:rPr lang="en-US" altLang="zh-TW" dirty="0" smtClean="0"/>
                <a:t>ail server message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888879" y="2616732"/>
            <a:ext cx="5418261" cy="756084"/>
            <a:chOff x="1873473" y="2801398"/>
            <a:chExt cx="5418261" cy="75608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1873474" y="3170730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720999" y="2801398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en-US" altLang="zh-TW" dirty="0" smtClean="0"/>
                <a:t>a. who the sender is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H="1">
              <a:off x="1873473" y="3557482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701577" y="3188150"/>
              <a:ext cx="3053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2b. mail server message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918071" y="4468180"/>
            <a:ext cx="5434831" cy="740550"/>
            <a:chOff x="1856903" y="2801398"/>
            <a:chExt cx="5434831" cy="74055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1873474" y="3170730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2720999" y="2801398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4a. mail body</a:t>
              </a:r>
              <a:endParaRPr lang="zh-TW" altLang="en-US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H="1">
              <a:off x="1856903" y="3541948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712441" y="3172616"/>
              <a:ext cx="3053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4b. mail server message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918071" y="3372816"/>
            <a:ext cx="6282356" cy="940750"/>
            <a:chOff x="1856903" y="2601198"/>
            <a:chExt cx="6282356" cy="940750"/>
          </a:xfrm>
        </p:grpSpPr>
        <p:cxnSp>
          <p:nvCxnSpPr>
            <p:cNvPr id="33" name="直線單箭頭接點 32"/>
            <p:cNvCxnSpPr/>
            <p:nvPr/>
          </p:nvCxnSpPr>
          <p:spPr>
            <a:xfrm>
              <a:off x="1873474" y="3170730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765551" y="2601198"/>
              <a:ext cx="5373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3a. </a:t>
              </a:r>
              <a:r>
                <a:rPr lang="en-US" altLang="zh-TW" dirty="0"/>
                <a:t>W</a:t>
              </a:r>
              <a:r>
                <a:rPr lang="en-US" altLang="zh-TW" dirty="0" smtClean="0"/>
                <a:t>ho you want to send to </a:t>
              </a:r>
            </a:p>
            <a:p>
              <a:r>
                <a:rPr lang="en-US" altLang="zh-TW" dirty="0" smtClean="0"/>
                <a:t>( Can do multiple times )</a:t>
              </a:r>
              <a:endParaRPr lang="zh-TW" altLang="en-US" dirty="0"/>
            </a:p>
          </p:txBody>
        </p:sp>
        <p:cxnSp>
          <p:nvCxnSpPr>
            <p:cNvPr id="35" name="直線單箭頭接點 34"/>
            <p:cNvCxnSpPr/>
            <p:nvPr/>
          </p:nvCxnSpPr>
          <p:spPr>
            <a:xfrm flipH="1">
              <a:off x="1856903" y="3541948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712441" y="3172616"/>
              <a:ext cx="3053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b. mail server message</a:t>
              </a:r>
              <a:endParaRPr lang="zh-TW" altLang="en-US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1962623" y="5422779"/>
            <a:ext cx="5434831" cy="740550"/>
            <a:chOff x="1856903" y="2801398"/>
            <a:chExt cx="5434831" cy="740550"/>
          </a:xfrm>
        </p:grpSpPr>
        <p:cxnSp>
          <p:nvCxnSpPr>
            <p:cNvPr id="44" name="直線單箭頭接點 43"/>
            <p:cNvCxnSpPr/>
            <p:nvPr/>
          </p:nvCxnSpPr>
          <p:spPr>
            <a:xfrm>
              <a:off x="1873474" y="3170730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2720999" y="2801398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en-US" altLang="zh-TW" dirty="0" smtClean="0"/>
                <a:t>a. Terminate the session</a:t>
              </a:r>
              <a:endParaRPr lang="zh-TW" altLang="en-US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 flipH="1">
              <a:off x="1856903" y="3541948"/>
              <a:ext cx="5218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712441" y="3172616"/>
              <a:ext cx="3053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en-US" altLang="zh-TW" dirty="0" smtClean="0"/>
                <a:t>b. mail server message</a:t>
              </a:r>
              <a:endParaRPr lang="zh-TW" altLang="en-US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179512" y="2302624"/>
            <a:ext cx="9078663" cy="2010942"/>
            <a:chOff x="179512" y="2302624"/>
            <a:chExt cx="9078663" cy="2010942"/>
          </a:xfrm>
        </p:grpSpPr>
        <p:pic>
          <p:nvPicPr>
            <p:cNvPr id="4" name="Picture 2" descr="http://www.alastair.pro/wp-content/uploads/2012/04/application-x-executab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01398"/>
              <a:ext cx="151216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94" y="2680880"/>
              <a:ext cx="1543236" cy="154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字方塊 47"/>
            <p:cNvSpPr txBox="1"/>
            <p:nvPr/>
          </p:nvSpPr>
          <p:spPr>
            <a:xfrm>
              <a:off x="7313959" y="230262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Mail Server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0206" y="24485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Mail Client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4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Basic Session Command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55837" y="21531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When you send the message to server “&lt;“ and “&gt;” should be eliminated!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07825" y="4264669"/>
            <a:ext cx="4430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More about the session command:</a:t>
            </a:r>
          </a:p>
          <a:p>
            <a:r>
              <a:rPr lang="en-US" altLang="zh-TW" dirty="0" smtClean="0">
                <a:hlinkClick r:id="rId2"/>
              </a:rPr>
              <a:t>http://www.cqi.com.tw/coopermaa/932-DC/practice/SMTPCmds.htm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http://en.wikipedia.org/wiki/Simple_Mail_Transfer_Protocol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091378" y="1133594"/>
            <a:ext cx="6610711" cy="5732203"/>
            <a:chOff x="1091378" y="1133594"/>
            <a:chExt cx="6610711" cy="5732203"/>
          </a:xfrm>
        </p:grpSpPr>
        <p:sp>
          <p:nvSpPr>
            <p:cNvPr id="4" name="文字方塊 3"/>
            <p:cNvSpPr txBox="1"/>
            <p:nvPr/>
          </p:nvSpPr>
          <p:spPr>
            <a:xfrm>
              <a:off x="1091378" y="1516142"/>
              <a:ext cx="460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HELO </a:t>
              </a:r>
              <a:r>
                <a:rPr lang="en-US" altLang="zh-TW" dirty="0" smtClean="0"/>
                <a:t>&lt;something to introduce your self…&gt;</a:t>
              </a:r>
              <a:endParaRPr lang="zh-TW" altLang="en-US" b="1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124045" y="2285500"/>
              <a:ext cx="6552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MAIL FROM: </a:t>
              </a:r>
              <a:r>
                <a:rPr lang="en-US" altLang="zh-TW" dirty="0" smtClean="0"/>
                <a:t>&lt;sender’s email address&gt;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113702" y="3063813"/>
              <a:ext cx="6552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RCPT TO</a:t>
              </a:r>
              <a:r>
                <a:rPr lang="en-US" altLang="zh-TW" b="1" dirty="0" smtClean="0"/>
                <a:t>: </a:t>
              </a:r>
              <a:r>
                <a:rPr lang="en-US" altLang="zh-TW" dirty="0" smtClean="0"/>
                <a:t>&lt;recipient's email address&gt;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49361" y="3822099"/>
              <a:ext cx="65527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DATA</a:t>
              </a:r>
            </a:p>
            <a:p>
              <a:r>
                <a:rPr lang="en-US" altLang="zh-TW" dirty="0" smtClean="0"/>
                <a:t>&lt;</a:t>
              </a:r>
            </a:p>
            <a:p>
              <a:r>
                <a:rPr lang="en-US" altLang="zh-TW" b="1" dirty="0" smtClean="0"/>
                <a:t>Subject: </a:t>
              </a:r>
              <a:r>
                <a:rPr lang="en-US" altLang="zh-TW" dirty="0" smtClean="0"/>
                <a:t>mail subject </a:t>
              </a:r>
            </a:p>
            <a:p>
              <a:r>
                <a:rPr lang="en-US" altLang="zh-TW" dirty="0" smtClean="0"/>
                <a:t>Anything you want to say…</a:t>
              </a:r>
              <a:endParaRPr lang="en-US" altLang="zh-TW" dirty="0"/>
            </a:p>
            <a:p>
              <a:r>
                <a:rPr lang="en-US" altLang="zh-TW" dirty="0" smtClean="0"/>
                <a:t>.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(Termination)</a:t>
              </a:r>
            </a:p>
            <a:p>
              <a:r>
                <a:rPr lang="en-US" altLang="zh-TW" dirty="0" smtClean="0"/>
                <a:t>&gt;</a:t>
              </a:r>
              <a:endParaRPr lang="zh-TW" alt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3702" y="1133594"/>
              <a:ext cx="4826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Say hello to mail server ( Not Necessary )</a:t>
              </a:r>
              <a:endParaRPr lang="zh-TW" altLang="en-US" dirty="0" smtClean="0">
                <a:solidFill>
                  <a:srgbClr val="FF0000"/>
                </a:solidFill>
              </a:endParaRPr>
            </a:p>
            <a:p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124045" y="1916168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W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ho the sender is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13702" y="2678121"/>
              <a:ext cx="457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W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ho you want to send to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9361" y="3452767"/>
              <a:ext cx="1124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Mail Body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35456" y="5567908"/>
              <a:ext cx="2230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Terminate the session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135456" y="5919658"/>
              <a:ext cx="6552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QUIT</a:t>
              </a:r>
              <a:endParaRPr lang="zh-TW" altLang="en-US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13156" y="6219466"/>
              <a:ext cx="18714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Reset your setting</a:t>
              </a:r>
            </a:p>
            <a:p>
              <a:r>
                <a:rPr lang="en-US" altLang="zh-TW" b="1" dirty="0" smtClean="0"/>
                <a:t>RSET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2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http://icons.iconarchive.com/icons/oxygen-icons.org/oxygen/256/Categories-applications-internet-icon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5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81" y="1503183"/>
            <a:ext cx="2834863" cy="28348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Your work in this project</a:t>
            </a:r>
            <a:endParaRPr lang="zh-TW" altLang="en-US" b="1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147499" y="3230513"/>
            <a:ext cx="718366" cy="6477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" y="3824014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2761722" y="2773522"/>
            <a:ext cx="3296656" cy="16338"/>
            <a:chOff x="3070746" y="3796617"/>
            <a:chExt cx="3296656" cy="16338"/>
          </a:xfrm>
        </p:grpSpPr>
        <p:cxnSp>
          <p:nvCxnSpPr>
            <p:cNvPr id="17" name="直線單箭頭接點 16"/>
            <p:cNvCxnSpPr/>
            <p:nvPr/>
          </p:nvCxnSpPr>
          <p:spPr>
            <a:xfrm>
              <a:off x="3070746" y="3812955"/>
              <a:ext cx="71836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477168" y="3809812"/>
              <a:ext cx="530066" cy="31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640127" y="3796617"/>
              <a:ext cx="7272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8" descr="http://www.clker.com/cliparts/g/c/W/l/H/m/people-ico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68" y="3587739"/>
            <a:ext cx="1000125" cy="8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http://2.s3.envato.com/files/53917027/pr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9794" y="2765476"/>
            <a:ext cx="690914" cy="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65" y="2412757"/>
            <a:ext cx="1015716" cy="10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83" y="2462501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92" y="2449306"/>
            <a:ext cx="648432" cy="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98" y="2282675"/>
            <a:ext cx="1022235" cy="10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1976267" y="3428998"/>
            <a:ext cx="15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51052" y="3110933"/>
            <a:ext cx="68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Mail Server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 flipV="1">
            <a:off x="7367090" y="3501603"/>
            <a:ext cx="624245" cy="5935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82847" y="4463687"/>
            <a:ext cx="17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Client</a:t>
            </a:r>
          </a:p>
        </p:txBody>
      </p:sp>
      <p:pic>
        <p:nvPicPr>
          <p:cNvPr id="65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992608"/>
            <a:ext cx="624604" cy="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32" y="2447834"/>
            <a:ext cx="351254" cy="3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740" y="2424128"/>
            <a:ext cx="369664" cy="3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95" y="2453174"/>
            <a:ext cx="312302" cy="3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 descr="http://icons.iconarchive.com/icons/mysitemyway/blue-jeans-social-media/512/mail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66" y="3304910"/>
            <a:ext cx="419781" cy="41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8" y="3917939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" descr="http://cdn.ttgtmedia.com/ITKE/uploads/blogs.dir/107/files/2010/07/exe-icon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77" y="4137336"/>
            <a:ext cx="569262" cy="5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290648" y="3617212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653260" y="286118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953710" y="2842947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331103" y="2828811"/>
            <a:ext cx="8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SMTP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480675" y="3483512"/>
            <a:ext cx="583040" cy="5422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020993" y="2541439"/>
            <a:ext cx="134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Mailbox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947201" y="1268760"/>
            <a:ext cx="109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00564" y="3053538"/>
            <a:ext cx="68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Mail Server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58211" y="3271724"/>
            <a:ext cx="15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Server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050231" y="4660174"/>
            <a:ext cx="17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Mail Client</a:t>
            </a:r>
          </a:p>
        </p:txBody>
      </p:sp>
      <p:sp>
        <p:nvSpPr>
          <p:cNvPr id="16" name="矩形 15"/>
          <p:cNvSpPr/>
          <p:nvPr/>
        </p:nvSpPr>
        <p:spPr>
          <a:xfrm>
            <a:off x="71739" y="2282674"/>
            <a:ext cx="2689983" cy="274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5029506"/>
            <a:ext cx="288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Your Work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454</Words>
  <Application>Microsoft Office PowerPoint</Application>
  <PresentationFormat>如螢幕大小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Project 1 Email Client</vt:lpstr>
      <vt:lpstr>Outline</vt:lpstr>
      <vt:lpstr>Mail System Concept</vt:lpstr>
      <vt:lpstr>Email System Concept</vt:lpstr>
      <vt:lpstr>Email System Concept</vt:lpstr>
      <vt:lpstr>Simple Mail Transfer Protocol (SMTP)</vt:lpstr>
      <vt:lpstr>Basic SMTP Session</vt:lpstr>
      <vt:lpstr>Basic Session Command</vt:lpstr>
      <vt:lpstr>Your work in this project</vt:lpstr>
      <vt:lpstr>Your Work ( 3 steps )</vt:lpstr>
      <vt:lpstr>Project Note</vt:lpstr>
      <vt:lpstr>Demo and Scoring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Email Client</dc:title>
  <dc:creator>vcshox</dc:creator>
  <cp:lastModifiedBy>vcshox</cp:lastModifiedBy>
  <cp:revision>32</cp:revision>
  <dcterms:created xsi:type="dcterms:W3CDTF">2013-10-06T11:47:00Z</dcterms:created>
  <dcterms:modified xsi:type="dcterms:W3CDTF">2013-10-07T02:18:47Z</dcterms:modified>
</cp:coreProperties>
</file>