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6" r:id="rId16"/>
    <p:sldId id="273" r:id="rId17"/>
    <p:sldId id="272" r:id="rId18"/>
    <p:sldId id="275" r:id="rId19"/>
    <p:sldId id="277" r:id="rId20"/>
    <p:sldId id="278" r:id="rId21"/>
    <p:sldId id="279" r:id="rId22"/>
    <p:sldId id="286" r:id="rId23"/>
    <p:sldId id="280" r:id="rId24"/>
    <p:sldId id="281" r:id="rId25"/>
    <p:sldId id="282" r:id="rId26"/>
    <p:sldId id="271" r:id="rId27"/>
    <p:sldId id="290" r:id="rId28"/>
    <p:sldId id="274" r:id="rId29"/>
    <p:sldId id="284" r:id="rId30"/>
    <p:sldId id="288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92010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3820D-53B2-4F4E-9714-C1F129FCEF65}" type="datetimeFigureOut">
              <a:rPr lang="zh-TW" altLang="en-US" smtClean="0"/>
              <a:t>2014/9/19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34599-405D-4552-9AE9-1A55DC07C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286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Vim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http://zh.wikipedia.org/wiki/Vim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34599-405D-4552-9AE9-1A55DC07C5A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346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1736-91A9-41D7-9690-BD0864C7DFF8}" type="datetimeFigureOut">
              <a:rPr lang="zh-TW" altLang="en-US" smtClean="0"/>
              <a:t>2014/9/19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4875-1CB3-4418-9E35-2858C5E15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95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1736-91A9-41D7-9690-BD0864C7DFF8}" type="datetimeFigureOut">
              <a:rPr lang="zh-TW" altLang="en-US" smtClean="0"/>
              <a:t>2014/9/19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4875-1CB3-4418-9E35-2858C5E15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97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1736-91A9-41D7-9690-BD0864C7DFF8}" type="datetimeFigureOut">
              <a:rPr lang="zh-TW" altLang="en-US" smtClean="0"/>
              <a:t>2014/9/19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4875-1CB3-4418-9E35-2858C5E15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01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1736-91A9-41D7-9690-BD0864C7DFF8}" type="datetimeFigureOut">
              <a:rPr lang="zh-TW" altLang="en-US" smtClean="0"/>
              <a:t>2014/9/19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4875-1CB3-4418-9E35-2858C5E15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1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1736-91A9-41D7-9690-BD0864C7DFF8}" type="datetimeFigureOut">
              <a:rPr lang="zh-TW" altLang="en-US" smtClean="0"/>
              <a:t>2014/9/19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4875-1CB3-4418-9E35-2858C5E15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28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1736-91A9-41D7-9690-BD0864C7DFF8}" type="datetimeFigureOut">
              <a:rPr lang="zh-TW" altLang="en-US" smtClean="0"/>
              <a:t>2014/9/19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4875-1CB3-4418-9E35-2858C5E15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39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1736-91A9-41D7-9690-BD0864C7DFF8}" type="datetimeFigureOut">
              <a:rPr lang="zh-TW" altLang="en-US" smtClean="0"/>
              <a:t>2014/9/19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4875-1CB3-4418-9E35-2858C5E15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32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1736-91A9-41D7-9690-BD0864C7DFF8}" type="datetimeFigureOut">
              <a:rPr lang="zh-TW" altLang="en-US" smtClean="0"/>
              <a:t>2014/9/19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4875-1CB3-4418-9E35-2858C5E15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8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1736-91A9-41D7-9690-BD0864C7DFF8}" type="datetimeFigureOut">
              <a:rPr lang="zh-TW" altLang="en-US" smtClean="0"/>
              <a:t>2014/9/19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4875-1CB3-4418-9E35-2858C5E15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3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1736-91A9-41D7-9690-BD0864C7DFF8}" type="datetimeFigureOut">
              <a:rPr lang="zh-TW" altLang="en-US" smtClean="0"/>
              <a:t>2014/9/19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4875-1CB3-4418-9E35-2858C5E15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779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1736-91A9-41D7-9690-BD0864C7DFF8}" type="datetimeFigureOut">
              <a:rPr lang="zh-TW" altLang="en-US" smtClean="0"/>
              <a:t>2014/9/19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4875-1CB3-4418-9E35-2858C5E15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921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61736-91A9-41D7-9690-BD0864C7DFF8}" type="datetimeFigureOut">
              <a:rPr lang="zh-TW" altLang="en-US" smtClean="0"/>
              <a:t>2014/9/19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44875-1CB3-4418-9E35-2858C5E15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63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hiark.greenend.org.uk/~sgtatham/putty/download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nsl22.cs.nctu.edu.tw/" TargetMode="External"/><Relationship Id="rId2" Type="http://schemas.openxmlformats.org/officeDocument/2006/relationships/hyperlink" Target="https://dcpc.nctu.edu.tw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Simple Linux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Network programming</a:t>
            </a:r>
          </a:p>
          <a:p>
            <a:r>
              <a:rPr lang="en-US" altLang="zh-TW" dirty="0" smtClean="0"/>
              <a:t>2014/09/19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176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Important Linux command </a:t>
            </a:r>
            <a:r>
              <a:rPr lang="en-US" altLang="zh-TW" dirty="0"/>
              <a:t>(Continued)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823744" cy="41428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74237" y="5188779"/>
            <a:ext cx="5413855" cy="630347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54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Let’s </a:t>
            </a:r>
            <a:r>
              <a:rPr lang="en-US" altLang="zh-TW" dirty="0"/>
              <a:t>start programming </a:t>
            </a:r>
            <a:r>
              <a:rPr lang="en-US" altLang="zh-TW" dirty="0" smtClean="0"/>
              <a:t>– VIM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89722"/>
            <a:ext cx="10515600" cy="512634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vim is a text editor</a:t>
            </a:r>
          </a:p>
          <a:p>
            <a:r>
              <a:rPr lang="en-US" altLang="zh-TW" dirty="0" smtClean="0"/>
              <a:t>vim </a:t>
            </a:r>
            <a:r>
              <a:rPr lang="en-US" altLang="zh-TW" dirty="0" err="1" smtClean="0"/>
              <a:t>hello.c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Press ”insert” or “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” to enter insert mode, or you can type nothing.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862" y="1974377"/>
            <a:ext cx="4486275" cy="20955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437" y="4557711"/>
            <a:ext cx="44577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4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Let’s start programming – </a:t>
            </a:r>
            <a:r>
              <a:rPr lang="en-US" altLang="zh-TW" dirty="0"/>
              <a:t>VIM (Continued)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Press “Esc” to enter back to normal mode, where you can type some commands, including “:</a:t>
            </a:r>
            <a:r>
              <a:rPr lang="en-US" altLang="zh-TW" dirty="0" err="1" smtClean="0"/>
              <a:t>wq</a:t>
            </a:r>
            <a:r>
              <a:rPr lang="en-US" altLang="zh-TW" dirty="0" smtClean="0"/>
              <a:t>” for saving and leaving, “:q!” for leaving without saving, “/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” for searching the string “</a:t>
            </a:r>
            <a:r>
              <a:rPr lang="en-US" altLang="zh-TW" smtClean="0"/>
              <a:t>printf”.</a:t>
            </a:r>
            <a:endParaRPr lang="en-US" altLang="zh-TW" dirty="0" smtClean="0"/>
          </a:p>
          <a:p>
            <a:r>
              <a:rPr lang="en-US" altLang="zh-TW" dirty="0" smtClean="0"/>
              <a:t>You can pick up other usage by your self.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425" y="3935888"/>
            <a:ext cx="4524375" cy="21621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95" y="3935889"/>
            <a:ext cx="44577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6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Let’s </a:t>
            </a:r>
            <a:r>
              <a:rPr lang="en-US" altLang="zh-TW" dirty="0"/>
              <a:t>start programming </a:t>
            </a:r>
            <a:r>
              <a:rPr lang="en-US" altLang="zh-TW" dirty="0" smtClean="0"/>
              <a:t>– GCC/G++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gcc</a:t>
            </a:r>
            <a:r>
              <a:rPr lang="en-US" altLang="zh-TW" dirty="0" smtClean="0"/>
              <a:t>/g++ –o &lt;output&gt; &lt;filename&gt;</a:t>
            </a:r>
          </a:p>
          <a:p>
            <a:pPr lvl="1"/>
            <a:r>
              <a:rPr lang="en-US" altLang="zh-TW" dirty="0" smtClean="0"/>
              <a:t>-o</a:t>
            </a:r>
          </a:p>
          <a:p>
            <a:pPr lvl="2"/>
            <a:r>
              <a:rPr lang="en-US" altLang="zh-TW" dirty="0" smtClean="0"/>
              <a:t>Binary produced wil</a:t>
            </a:r>
            <a:r>
              <a:rPr lang="en-US" altLang="zh-TW" dirty="0"/>
              <a:t>l</a:t>
            </a:r>
            <a:r>
              <a:rPr lang="en-US" altLang="zh-TW" dirty="0" smtClean="0"/>
              <a:t> be the same name as assigned.</a:t>
            </a:r>
          </a:p>
          <a:p>
            <a:pPr lvl="2"/>
            <a:r>
              <a:rPr lang="en-US" altLang="zh-TW" dirty="0" smtClean="0"/>
              <a:t>If –o is not provide, </a:t>
            </a:r>
            <a:r>
              <a:rPr lang="en-US" altLang="zh-TW" dirty="0" err="1" smtClean="0"/>
              <a:t>a.out</a:t>
            </a:r>
            <a:r>
              <a:rPr lang="en-US" altLang="zh-TW" dirty="0" smtClean="0"/>
              <a:t> will be default output.</a:t>
            </a:r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534" y="3429000"/>
            <a:ext cx="7733665" cy="31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3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Let’s start programming – Execute and  Forced Terminate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Execute</a:t>
            </a:r>
          </a:p>
          <a:p>
            <a:pPr lvl="1"/>
            <a:r>
              <a:rPr lang="en-US" altLang="zh-TW" dirty="0" smtClean="0"/>
              <a:t>./</a:t>
            </a:r>
            <a:r>
              <a:rPr lang="en-US" altLang="zh-TW" dirty="0" err="1" smtClean="0"/>
              <a:t>a.out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./hello</a:t>
            </a:r>
          </a:p>
          <a:p>
            <a:pPr lvl="1"/>
            <a:r>
              <a:rPr lang="en-US" altLang="zh-TW" dirty="0" smtClean="0"/>
              <a:t>~/demo/</a:t>
            </a:r>
            <a:r>
              <a:rPr lang="en-US" altLang="zh-TW" dirty="0" err="1" smtClean="0"/>
              <a:t>a.out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~/demo/hello</a:t>
            </a:r>
          </a:p>
          <a:p>
            <a:r>
              <a:rPr lang="en-US" altLang="zh-TW" dirty="0" smtClean="0"/>
              <a:t>Forced Terminate</a:t>
            </a:r>
          </a:p>
          <a:p>
            <a:pPr lvl="1"/>
            <a:r>
              <a:rPr lang="en-US" altLang="zh-TW" dirty="0" err="1" smtClean="0"/>
              <a:t>Ctrl+c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352" y="4001294"/>
            <a:ext cx="61245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4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More explanation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87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Argument variable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19980" b="20504"/>
          <a:stretch/>
        </p:blipFill>
        <p:spPr>
          <a:xfrm>
            <a:off x="264160" y="1646873"/>
            <a:ext cx="8498576" cy="45072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40808" y="2808733"/>
            <a:ext cx="1874513" cy="35801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452487" y="2808733"/>
            <a:ext cx="2039482" cy="35801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8933984" y="2285513"/>
            <a:ext cx="2556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Argument count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8933984" y="3708018"/>
            <a:ext cx="2642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Argument vector</a:t>
            </a:r>
            <a:endParaRPr lang="zh-TW" altLang="en-US" sz="2800" dirty="0"/>
          </a:p>
        </p:txBody>
      </p:sp>
      <p:cxnSp>
        <p:nvCxnSpPr>
          <p:cNvPr id="10" name="直線單箭頭接點 9"/>
          <p:cNvCxnSpPr>
            <a:stCxn id="6" idx="0"/>
            <a:endCxn id="4" idx="1"/>
          </p:cNvCxnSpPr>
          <p:nvPr/>
        </p:nvCxnSpPr>
        <p:spPr>
          <a:xfrm flipV="1">
            <a:off x="3378065" y="2547123"/>
            <a:ext cx="5555919" cy="2616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2"/>
            <a:endCxn id="8" idx="1"/>
          </p:cNvCxnSpPr>
          <p:nvPr/>
        </p:nvCxnSpPr>
        <p:spPr>
          <a:xfrm>
            <a:off x="5472228" y="3166745"/>
            <a:ext cx="3461756" cy="8028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72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Argument variable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 (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argc</a:t>
            </a:r>
            <a:r>
              <a:rPr lang="en-US" altLang="zh-TW" dirty="0" smtClean="0"/>
              <a:t>,  char** </a:t>
            </a:r>
            <a:r>
              <a:rPr lang="en-US" altLang="zh-TW" dirty="0" err="1" smtClean="0"/>
              <a:t>argv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argc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Integer</a:t>
            </a:r>
          </a:p>
          <a:p>
            <a:pPr lvl="1"/>
            <a:r>
              <a:rPr lang="en-US" altLang="zh-TW" dirty="0" smtClean="0"/>
              <a:t>The sum of given arguments count, including  the binary name. </a:t>
            </a:r>
          </a:p>
          <a:p>
            <a:r>
              <a:rPr lang="en-US" altLang="zh-TW" dirty="0" err="1" smtClean="0"/>
              <a:t>argv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Char** (string array)</a:t>
            </a:r>
          </a:p>
          <a:p>
            <a:pPr lvl="1"/>
            <a:r>
              <a:rPr lang="en-US" altLang="zh-TW" dirty="0"/>
              <a:t>a</a:t>
            </a:r>
            <a:r>
              <a:rPr lang="en-US" altLang="zh-TW" dirty="0" smtClean="0"/>
              <a:t> string array that holds arguments.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161" y="2516823"/>
            <a:ext cx="5562600" cy="4635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161" y="3671570"/>
            <a:ext cx="5450509" cy="78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3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Argument variable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67" y="1872456"/>
            <a:ext cx="7172674" cy="479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0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Process </a:t>
            </a:r>
            <a:r>
              <a:rPr lang="en-US" altLang="zh-TW" dirty="0"/>
              <a:t>commands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4040" y="1690688"/>
            <a:ext cx="10662920" cy="4758055"/>
          </a:xfrm>
        </p:spPr>
        <p:txBody>
          <a:bodyPr>
            <a:normAutofit/>
          </a:bodyPr>
          <a:lstStyle/>
          <a:p>
            <a:r>
              <a:rPr lang="en-US" altLang="zh-TW" dirty="0" err="1" smtClean="0">
                <a:latin typeface="+mj-lt"/>
              </a:rPr>
              <a:t>ps</a:t>
            </a:r>
            <a:r>
              <a:rPr lang="en-US" altLang="zh-TW" dirty="0" smtClean="0">
                <a:latin typeface="+mj-lt"/>
              </a:rPr>
              <a:t> </a:t>
            </a:r>
          </a:p>
          <a:p>
            <a:pPr lvl="1"/>
            <a:r>
              <a:rPr lang="en-US" altLang="zh-TW" dirty="0" smtClean="0">
                <a:latin typeface="+mj-lt"/>
              </a:rPr>
              <a:t>report </a:t>
            </a:r>
            <a:r>
              <a:rPr lang="en-US" altLang="zh-TW" dirty="0">
                <a:latin typeface="+mj-lt"/>
              </a:rPr>
              <a:t>a snapshot of the current processes. </a:t>
            </a:r>
            <a:endParaRPr lang="en-US" altLang="zh-TW" dirty="0" smtClean="0">
              <a:latin typeface="+mj-lt"/>
            </a:endParaRPr>
          </a:p>
          <a:p>
            <a:pPr lvl="1"/>
            <a:r>
              <a:rPr lang="en-US" altLang="zh-TW" dirty="0" err="1" smtClean="0">
                <a:latin typeface="+mj-lt"/>
              </a:rPr>
              <a:t>ps</a:t>
            </a:r>
            <a:r>
              <a:rPr lang="en-US" altLang="zh-TW" dirty="0" smtClean="0">
                <a:latin typeface="+mj-lt"/>
              </a:rPr>
              <a:t> </a:t>
            </a:r>
            <a:r>
              <a:rPr lang="en-US" altLang="zh-TW" dirty="0">
                <a:latin typeface="+mj-lt"/>
              </a:rPr>
              <a:t>u </a:t>
            </a:r>
            <a:endParaRPr lang="en-US" altLang="zh-TW" dirty="0" smtClean="0">
              <a:latin typeface="+mj-lt"/>
            </a:endParaRPr>
          </a:p>
          <a:p>
            <a:pPr lvl="2"/>
            <a:r>
              <a:rPr lang="en-US" altLang="zh-TW" dirty="0" smtClean="0">
                <a:latin typeface="+mj-lt"/>
              </a:rPr>
              <a:t>All </a:t>
            </a:r>
            <a:r>
              <a:rPr lang="en-US" altLang="zh-TW" dirty="0">
                <a:latin typeface="+mj-lt"/>
              </a:rPr>
              <a:t>of your process in difference login session. </a:t>
            </a:r>
            <a:endParaRPr lang="en-US" altLang="zh-TW" dirty="0" smtClean="0">
              <a:latin typeface="+mj-lt"/>
            </a:endParaRPr>
          </a:p>
          <a:p>
            <a:pPr lvl="2"/>
            <a:r>
              <a:rPr lang="en-US" altLang="zh-TW" dirty="0" smtClean="0">
                <a:latin typeface="+mj-lt"/>
              </a:rPr>
              <a:t>Get </a:t>
            </a:r>
            <a:r>
              <a:rPr lang="en-US" altLang="zh-TW" dirty="0">
                <a:latin typeface="+mj-lt"/>
              </a:rPr>
              <a:t>process ID </a:t>
            </a:r>
          </a:p>
          <a:p>
            <a:r>
              <a:rPr lang="en-US" altLang="zh-TW" dirty="0" smtClean="0">
                <a:latin typeface="+mj-lt"/>
              </a:rPr>
              <a:t>kill </a:t>
            </a:r>
          </a:p>
          <a:p>
            <a:pPr lvl="1"/>
            <a:r>
              <a:rPr lang="en-US" altLang="zh-TW" dirty="0" smtClean="0">
                <a:latin typeface="+mj-lt"/>
              </a:rPr>
              <a:t>terminate </a:t>
            </a:r>
            <a:r>
              <a:rPr lang="en-US" altLang="zh-TW" dirty="0">
                <a:latin typeface="+mj-lt"/>
              </a:rPr>
              <a:t>or signal a process </a:t>
            </a:r>
            <a:endParaRPr lang="en-US" altLang="zh-TW" dirty="0" smtClean="0">
              <a:latin typeface="+mj-lt"/>
            </a:endParaRPr>
          </a:p>
          <a:p>
            <a:pPr lvl="1"/>
            <a:r>
              <a:rPr lang="en-US" altLang="zh-TW" dirty="0" smtClean="0">
                <a:latin typeface="+mj-lt"/>
              </a:rPr>
              <a:t>When </a:t>
            </a:r>
            <a:r>
              <a:rPr lang="en-US" altLang="zh-TW" dirty="0">
                <a:latin typeface="+mj-lt"/>
              </a:rPr>
              <a:t>a process doesn’t went your way or out of control, use this command to terminate it </a:t>
            </a:r>
            <a:endParaRPr lang="en-US" altLang="zh-TW" dirty="0" smtClean="0">
              <a:latin typeface="+mj-lt"/>
            </a:endParaRPr>
          </a:p>
          <a:p>
            <a:pPr lvl="1"/>
            <a:r>
              <a:rPr lang="en-US" altLang="zh-TW" dirty="0" smtClean="0">
                <a:latin typeface="+mj-lt"/>
              </a:rPr>
              <a:t>kill </a:t>
            </a:r>
            <a:r>
              <a:rPr lang="en-US" altLang="zh-TW" dirty="0">
                <a:latin typeface="+mj-lt"/>
              </a:rPr>
              <a:t>&lt;</a:t>
            </a:r>
            <a:r>
              <a:rPr lang="en-US" altLang="zh-TW" dirty="0" err="1">
                <a:latin typeface="+mj-lt"/>
              </a:rPr>
              <a:t>pid</a:t>
            </a:r>
            <a:r>
              <a:rPr lang="en-US" altLang="zh-TW" dirty="0">
                <a:latin typeface="+mj-lt"/>
              </a:rPr>
              <a:t>&gt;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794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 </a:t>
            </a:r>
            <a:r>
              <a:rPr lang="en-US" altLang="zh-TW" dirty="0"/>
              <a:t>start with...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Download putty.exe </a:t>
            </a:r>
          </a:p>
          <a:p>
            <a:pPr lvl="1"/>
            <a:r>
              <a:rPr lang="en-US" altLang="zh-TW" dirty="0" smtClean="0">
                <a:hlinkClick r:id="rId2"/>
              </a:rPr>
              <a:t>http://www.chiark.greenend.org.uk/~sgtatham/putty/download.html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Or google putty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937" y="3200303"/>
            <a:ext cx="10299862" cy="29766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52735" y="4460032"/>
            <a:ext cx="1007706" cy="24259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83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Network commands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13536"/>
            <a:ext cx="10988040" cy="4879975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 smtClean="0">
                <a:latin typeface="+mj-lt"/>
              </a:rPr>
              <a:t>ifconfig</a:t>
            </a:r>
            <a:r>
              <a:rPr lang="en-US" altLang="zh-TW" dirty="0" smtClean="0">
                <a:latin typeface="+mj-lt"/>
              </a:rPr>
              <a:t> </a:t>
            </a:r>
            <a:endParaRPr lang="en-US" altLang="zh-TW" dirty="0">
              <a:latin typeface="+mj-lt"/>
            </a:endParaRPr>
          </a:p>
          <a:p>
            <a:pPr lvl="1"/>
            <a:r>
              <a:rPr lang="en-US" altLang="zh-TW" dirty="0" smtClean="0">
                <a:latin typeface="+mj-lt"/>
              </a:rPr>
              <a:t>Show </a:t>
            </a:r>
            <a:r>
              <a:rPr lang="en-US" altLang="zh-TW" dirty="0">
                <a:latin typeface="+mj-lt"/>
              </a:rPr>
              <a:t>current system NIC </a:t>
            </a:r>
            <a:endParaRPr lang="en-US" altLang="zh-TW" dirty="0" smtClean="0">
              <a:latin typeface="+mj-lt"/>
            </a:endParaRPr>
          </a:p>
          <a:p>
            <a:pPr lvl="2"/>
            <a:r>
              <a:rPr lang="en-US" altLang="zh-TW" dirty="0" smtClean="0">
                <a:latin typeface="+mj-lt"/>
              </a:rPr>
              <a:t>eth</a:t>
            </a:r>
            <a:r>
              <a:rPr lang="en-US" altLang="zh-TW" dirty="0">
                <a:latin typeface="+mj-lt"/>
              </a:rPr>
              <a:t>* as </a:t>
            </a:r>
            <a:r>
              <a:rPr lang="en-US" altLang="zh-TW" dirty="0" err="1">
                <a:latin typeface="+mj-lt"/>
              </a:rPr>
              <a:t>intel</a:t>
            </a:r>
            <a:r>
              <a:rPr lang="en-US" altLang="zh-TW" dirty="0">
                <a:latin typeface="+mj-lt"/>
              </a:rPr>
              <a:t> Ethernet card </a:t>
            </a:r>
          </a:p>
          <a:p>
            <a:pPr lvl="1"/>
            <a:r>
              <a:rPr lang="en-US" altLang="zh-TW" dirty="0" smtClean="0">
                <a:latin typeface="+mj-lt"/>
              </a:rPr>
              <a:t>Placed </a:t>
            </a:r>
            <a:r>
              <a:rPr lang="en-US" altLang="zh-TW" dirty="0">
                <a:latin typeface="+mj-lt"/>
              </a:rPr>
              <a:t>in /</a:t>
            </a:r>
            <a:r>
              <a:rPr lang="en-US" altLang="zh-TW" dirty="0" err="1">
                <a:latin typeface="+mj-lt"/>
              </a:rPr>
              <a:t>sbin</a:t>
            </a:r>
            <a:r>
              <a:rPr lang="en-US" altLang="zh-TW" dirty="0">
                <a:latin typeface="+mj-lt"/>
              </a:rPr>
              <a:t>/</a:t>
            </a:r>
            <a:r>
              <a:rPr lang="en-US" altLang="zh-TW" dirty="0" err="1">
                <a:latin typeface="+mj-lt"/>
              </a:rPr>
              <a:t>ifconfig</a:t>
            </a:r>
            <a:r>
              <a:rPr lang="en-US" altLang="zh-TW" dirty="0">
                <a:latin typeface="+mj-lt"/>
              </a:rPr>
              <a:t> </a:t>
            </a:r>
          </a:p>
          <a:p>
            <a:r>
              <a:rPr lang="en-US" altLang="zh-TW" dirty="0" smtClean="0">
                <a:latin typeface="+mj-lt"/>
              </a:rPr>
              <a:t>ping </a:t>
            </a:r>
            <a:r>
              <a:rPr lang="en-US" altLang="zh-TW" dirty="0">
                <a:latin typeface="+mj-lt"/>
              </a:rPr>
              <a:t>&lt;host IP&gt; </a:t>
            </a:r>
          </a:p>
          <a:p>
            <a:pPr lvl="1"/>
            <a:r>
              <a:rPr lang="en-US" altLang="zh-TW" dirty="0" smtClean="0">
                <a:latin typeface="+mj-lt"/>
              </a:rPr>
              <a:t>Send </a:t>
            </a:r>
            <a:r>
              <a:rPr lang="en-US" altLang="zh-TW" dirty="0">
                <a:latin typeface="+mj-lt"/>
              </a:rPr>
              <a:t>ICMP packet to host </a:t>
            </a:r>
          </a:p>
          <a:p>
            <a:pPr lvl="1"/>
            <a:r>
              <a:rPr lang="en-US" altLang="zh-TW" dirty="0" smtClean="0">
                <a:latin typeface="+mj-lt"/>
              </a:rPr>
              <a:t>Simple </a:t>
            </a:r>
            <a:r>
              <a:rPr lang="en-US" altLang="zh-TW" dirty="0">
                <a:latin typeface="+mj-lt"/>
              </a:rPr>
              <a:t>test if an server is alive </a:t>
            </a:r>
          </a:p>
          <a:p>
            <a:pPr lvl="2"/>
            <a:r>
              <a:rPr lang="en-US" altLang="zh-TW" dirty="0" smtClean="0">
                <a:latin typeface="+mj-lt"/>
              </a:rPr>
              <a:t>Not </a:t>
            </a:r>
            <a:r>
              <a:rPr lang="en-US" altLang="zh-TW" dirty="0">
                <a:latin typeface="+mj-lt"/>
              </a:rPr>
              <a:t>working if firewall is set. </a:t>
            </a:r>
          </a:p>
          <a:p>
            <a:pPr lvl="3"/>
            <a:r>
              <a:rPr lang="en-US" altLang="zh-TW" dirty="0" smtClean="0">
                <a:latin typeface="+mj-lt"/>
              </a:rPr>
              <a:t>Windows </a:t>
            </a:r>
            <a:r>
              <a:rPr lang="en-US" altLang="zh-TW" dirty="0">
                <a:latin typeface="+mj-lt"/>
              </a:rPr>
              <a:t>7 default </a:t>
            </a:r>
          </a:p>
          <a:p>
            <a:r>
              <a:rPr lang="en-US" altLang="zh-TW" dirty="0" smtClean="0">
                <a:latin typeface="+mj-lt"/>
              </a:rPr>
              <a:t>telnet </a:t>
            </a:r>
            <a:r>
              <a:rPr lang="en-US" altLang="zh-TW" dirty="0">
                <a:latin typeface="+mj-lt"/>
              </a:rPr>
              <a:t>&lt;host IP&gt; &lt;host Port&gt; </a:t>
            </a:r>
          </a:p>
          <a:p>
            <a:pPr lvl="1"/>
            <a:r>
              <a:rPr lang="en-US" altLang="zh-TW" dirty="0" smtClean="0">
                <a:latin typeface="+mj-lt"/>
              </a:rPr>
              <a:t>User </a:t>
            </a:r>
            <a:r>
              <a:rPr lang="en-US" altLang="zh-TW" dirty="0">
                <a:latin typeface="+mj-lt"/>
              </a:rPr>
              <a:t>interface to the TELNET protocol </a:t>
            </a:r>
          </a:p>
          <a:p>
            <a:pPr lvl="2"/>
            <a:r>
              <a:rPr lang="en-US" altLang="zh-TW" dirty="0" smtClean="0">
                <a:latin typeface="+mj-lt"/>
              </a:rPr>
              <a:t>Not </a:t>
            </a:r>
            <a:r>
              <a:rPr lang="en-US" altLang="zh-TW" dirty="0">
                <a:latin typeface="+mj-lt"/>
              </a:rPr>
              <a:t>only TELNET protocol </a:t>
            </a:r>
          </a:p>
          <a:p>
            <a:pPr lvl="2"/>
            <a:r>
              <a:rPr lang="en-US" altLang="zh-TW" dirty="0" smtClean="0">
                <a:latin typeface="+mj-lt"/>
              </a:rPr>
              <a:t>A </a:t>
            </a:r>
            <a:r>
              <a:rPr lang="en-US" altLang="zh-TW" dirty="0">
                <a:latin typeface="+mj-lt"/>
              </a:rPr>
              <a:t>simple but solid text based network client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157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 Program in Linux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360" y="1825624"/>
            <a:ext cx="10886440" cy="47783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>
                <a:latin typeface="+mj-lt"/>
              </a:rPr>
              <a:t>Every </a:t>
            </a:r>
            <a:r>
              <a:rPr lang="en-US" altLang="zh-TW" dirty="0">
                <a:latin typeface="+mj-lt"/>
              </a:rPr>
              <a:t>command is a executable binary </a:t>
            </a:r>
          </a:p>
          <a:p>
            <a:pPr lvl="1"/>
            <a:r>
              <a:rPr lang="en-US" altLang="zh-TW" dirty="0" err="1" smtClean="0">
                <a:latin typeface="+mj-lt"/>
              </a:rPr>
              <a:t>ls</a:t>
            </a:r>
            <a:r>
              <a:rPr lang="en-US" altLang="zh-TW" dirty="0" smtClean="0">
                <a:latin typeface="+mj-lt"/>
              </a:rPr>
              <a:t> </a:t>
            </a:r>
            <a:r>
              <a:rPr lang="en-US" altLang="zh-TW" dirty="0">
                <a:latin typeface="+mj-lt"/>
              </a:rPr>
              <a:t>-&gt; /bin/</a:t>
            </a:r>
            <a:r>
              <a:rPr lang="en-US" altLang="zh-TW" dirty="0" err="1">
                <a:latin typeface="+mj-lt"/>
              </a:rPr>
              <a:t>ls</a:t>
            </a:r>
            <a:r>
              <a:rPr lang="en-US" altLang="zh-TW" dirty="0">
                <a:latin typeface="+mj-lt"/>
              </a:rPr>
              <a:t> </a:t>
            </a:r>
          </a:p>
          <a:p>
            <a:pPr lvl="1"/>
            <a:r>
              <a:rPr lang="en-US" altLang="zh-TW" dirty="0" smtClean="0">
                <a:latin typeface="+mj-lt"/>
              </a:rPr>
              <a:t>vim </a:t>
            </a:r>
            <a:r>
              <a:rPr lang="en-US" altLang="zh-TW" dirty="0">
                <a:latin typeface="+mj-lt"/>
              </a:rPr>
              <a:t>-&gt; /</a:t>
            </a:r>
            <a:r>
              <a:rPr lang="en-US" altLang="zh-TW" dirty="0" err="1" smtClean="0">
                <a:latin typeface="+mj-lt"/>
              </a:rPr>
              <a:t>usr</a:t>
            </a:r>
            <a:r>
              <a:rPr lang="en-US" altLang="zh-TW" dirty="0" smtClean="0">
                <a:latin typeface="+mj-lt"/>
              </a:rPr>
              <a:t>/bin/vim</a:t>
            </a:r>
            <a:endParaRPr lang="en-US" altLang="zh-TW" dirty="0">
              <a:latin typeface="+mj-lt"/>
            </a:endParaRPr>
          </a:p>
          <a:p>
            <a:r>
              <a:rPr lang="en-US" altLang="zh-TW" dirty="0" smtClean="0">
                <a:latin typeface="+mj-lt"/>
              </a:rPr>
              <a:t>Environment </a:t>
            </a:r>
            <a:r>
              <a:rPr lang="en-US" altLang="zh-TW" dirty="0">
                <a:latin typeface="+mj-lt"/>
              </a:rPr>
              <a:t>variables </a:t>
            </a:r>
          </a:p>
          <a:p>
            <a:pPr lvl="1"/>
            <a:r>
              <a:rPr lang="en-US" altLang="zh-TW" dirty="0" err="1" smtClean="0">
                <a:latin typeface="+mj-lt"/>
              </a:rPr>
              <a:t>env</a:t>
            </a:r>
            <a:r>
              <a:rPr lang="en-US" altLang="zh-TW" dirty="0" smtClean="0">
                <a:latin typeface="+mj-lt"/>
              </a:rPr>
              <a:t> </a:t>
            </a:r>
            <a:endParaRPr lang="en-US" altLang="zh-TW" dirty="0">
              <a:latin typeface="+mj-lt"/>
            </a:endParaRPr>
          </a:p>
          <a:p>
            <a:pPr lvl="2"/>
            <a:r>
              <a:rPr lang="de-DE" altLang="zh-TW" dirty="0" smtClean="0">
                <a:latin typeface="+mj-lt"/>
              </a:rPr>
              <a:t>PATH</a:t>
            </a:r>
            <a:r>
              <a:rPr lang="de-DE" altLang="zh-TW" dirty="0">
                <a:latin typeface="+mj-lt"/>
              </a:rPr>
              <a:t>=/usr/local/bin:/usr/bin:/bin:/opt/bin </a:t>
            </a:r>
          </a:p>
          <a:p>
            <a:pPr lvl="2"/>
            <a:r>
              <a:rPr lang="en-US" altLang="zh-TW" dirty="0" smtClean="0">
                <a:latin typeface="+mj-lt"/>
              </a:rPr>
              <a:t>When </a:t>
            </a:r>
            <a:r>
              <a:rPr lang="en-US" altLang="zh-TW" dirty="0">
                <a:latin typeface="+mj-lt"/>
              </a:rPr>
              <a:t>user commit an command, if it wasn‘t a shell‘s </a:t>
            </a:r>
            <a:r>
              <a:rPr lang="en-US" altLang="zh-TW" dirty="0" err="1">
                <a:latin typeface="+mj-lt"/>
              </a:rPr>
              <a:t>builtin</a:t>
            </a:r>
            <a:r>
              <a:rPr lang="en-US" altLang="zh-TW" dirty="0">
                <a:latin typeface="+mj-lt"/>
              </a:rPr>
              <a:t> command, OS will try to put each environment variable in front of the command and find that binary for execute. </a:t>
            </a:r>
          </a:p>
          <a:p>
            <a:r>
              <a:rPr lang="en-US" altLang="zh-TW" dirty="0" smtClean="0">
                <a:latin typeface="+mj-lt"/>
              </a:rPr>
              <a:t>That </a:t>
            </a:r>
            <a:r>
              <a:rPr lang="en-US" altLang="zh-TW" dirty="0">
                <a:latin typeface="+mj-lt"/>
              </a:rPr>
              <a:t>means we can‘t just simply type </a:t>
            </a:r>
            <a:r>
              <a:rPr lang="en-US" altLang="zh-TW" dirty="0" err="1">
                <a:latin typeface="+mj-lt"/>
              </a:rPr>
              <a:t>a.out</a:t>
            </a:r>
            <a:r>
              <a:rPr lang="en-US" altLang="zh-TW" dirty="0">
                <a:latin typeface="+mj-lt"/>
              </a:rPr>
              <a:t> and hope to execute the program we compiled </a:t>
            </a:r>
          </a:p>
          <a:p>
            <a:pPr lvl="1"/>
            <a:r>
              <a:rPr lang="en-US" altLang="zh-TW" dirty="0" smtClean="0">
                <a:latin typeface="+mj-lt"/>
              </a:rPr>
              <a:t>You </a:t>
            </a:r>
            <a:r>
              <a:rPr lang="en-US" altLang="zh-TW" dirty="0">
                <a:latin typeface="+mj-lt"/>
              </a:rPr>
              <a:t>have to </a:t>
            </a:r>
            <a:r>
              <a:rPr lang="en-US" altLang="zh-TW" dirty="0" err="1">
                <a:latin typeface="+mj-lt"/>
              </a:rPr>
              <a:t>detetmine</a:t>
            </a:r>
            <a:r>
              <a:rPr lang="en-US" altLang="zh-TW" dirty="0">
                <a:latin typeface="+mj-lt"/>
              </a:rPr>
              <a:t> the file path of the output binary. </a:t>
            </a:r>
          </a:p>
          <a:p>
            <a:pPr lvl="2"/>
            <a:r>
              <a:rPr lang="en-US" altLang="zh-TW" dirty="0" smtClean="0">
                <a:latin typeface="+mj-lt"/>
              </a:rPr>
              <a:t>./</a:t>
            </a:r>
            <a:r>
              <a:rPr lang="en-US" altLang="zh-TW" dirty="0" err="1">
                <a:latin typeface="+mj-lt"/>
              </a:rPr>
              <a:t>a.out</a:t>
            </a:r>
            <a:r>
              <a:rPr lang="en-US" altLang="zh-TW" dirty="0">
                <a:latin typeface="+mj-lt"/>
              </a:rPr>
              <a:t> </a:t>
            </a:r>
          </a:p>
          <a:p>
            <a:pPr lvl="2"/>
            <a:r>
              <a:rPr lang="en-US" altLang="zh-TW" dirty="0" smtClean="0">
                <a:latin typeface="+mj-lt"/>
              </a:rPr>
              <a:t>~/</a:t>
            </a:r>
            <a:r>
              <a:rPr lang="en-US" altLang="zh-TW" dirty="0">
                <a:latin typeface="+mj-lt"/>
              </a:rPr>
              <a:t>demo/</a:t>
            </a:r>
            <a:r>
              <a:rPr lang="en-US" altLang="zh-TW" dirty="0" err="1">
                <a:latin typeface="+mj-lt"/>
              </a:rPr>
              <a:t>a.out</a:t>
            </a:r>
            <a:r>
              <a:rPr lang="en-US" altLang="zh-TW" dirty="0">
                <a:latin typeface="+mj-lt"/>
              </a:rPr>
              <a:t> </a:t>
            </a:r>
          </a:p>
          <a:p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959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Homework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String processing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495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String - </a:t>
            </a:r>
            <a:r>
              <a:rPr lang="en-US" altLang="zh-TW" dirty="0" err="1" smtClean="0"/>
              <a:t>strtok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14" y="2540419"/>
            <a:ext cx="5071686" cy="31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778" y="2557967"/>
            <a:ext cx="4875713" cy="125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871914" y="1415087"/>
            <a:ext cx="633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char * </a:t>
            </a:r>
            <a:r>
              <a:rPr lang="en-US" altLang="zh-TW" sz="2400" dirty="0" err="1"/>
              <a:t>strtok</a:t>
            </a:r>
            <a:r>
              <a:rPr lang="en-US" altLang="zh-TW" sz="2400" dirty="0"/>
              <a:t> ( char * </a:t>
            </a:r>
            <a:r>
              <a:rPr lang="en-US" altLang="zh-TW" sz="2400" dirty="0" err="1"/>
              <a:t>str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const</a:t>
            </a:r>
            <a:r>
              <a:rPr lang="en-US" altLang="zh-TW" sz="2400" dirty="0"/>
              <a:t> char * delimiters );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717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String - </a:t>
            </a:r>
            <a:r>
              <a:rPr lang="en-US" altLang="zh-TW" dirty="0" err="1" smtClean="0"/>
              <a:t>strcmp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2576012"/>
            <a:ext cx="4772025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486" y="2576012"/>
            <a:ext cx="5062803" cy="103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871914" y="1415087"/>
            <a:ext cx="618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strcmp</a:t>
            </a:r>
            <a:r>
              <a:rPr lang="en-US" altLang="zh-TW" sz="2400" dirty="0"/>
              <a:t> ( </a:t>
            </a:r>
            <a:r>
              <a:rPr lang="en-US" altLang="zh-TW" sz="2400" dirty="0" err="1"/>
              <a:t>const</a:t>
            </a:r>
            <a:r>
              <a:rPr lang="en-US" altLang="zh-TW" sz="2400" dirty="0"/>
              <a:t> char * str1, </a:t>
            </a:r>
            <a:r>
              <a:rPr lang="en-US" altLang="zh-TW" sz="2400" dirty="0" err="1"/>
              <a:t>const</a:t>
            </a:r>
            <a:r>
              <a:rPr lang="en-US" altLang="zh-TW" sz="2400" dirty="0"/>
              <a:t> char * str2 );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4086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String - </a:t>
            </a:r>
            <a:r>
              <a:rPr lang="en-US" altLang="zh-TW" dirty="0" err="1" smtClean="0"/>
              <a:t>strcpy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55" y="2552699"/>
            <a:ext cx="5097302" cy="204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997" y="2517605"/>
            <a:ext cx="5223141" cy="105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871914" y="1415087"/>
            <a:ext cx="7051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zh-TW" sz="2400" dirty="0"/>
              <a:t>char * strcpy ( char * destination, const char * source );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974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5760" y="1500504"/>
            <a:ext cx="11643360" cy="5032375"/>
          </a:xfrm>
        </p:spPr>
        <p:txBody>
          <a:bodyPr>
            <a:normAutofit fontScale="92500"/>
          </a:bodyPr>
          <a:lstStyle/>
          <a:p>
            <a:r>
              <a:rPr lang="en-US" altLang="zh-TW" dirty="0" smtClean="0"/>
              <a:t>Warm-up mini program (10%)</a:t>
            </a:r>
          </a:p>
          <a:p>
            <a:r>
              <a:rPr lang="en-US" altLang="zh-TW" dirty="0" smtClean="0"/>
              <a:t>Due date </a:t>
            </a:r>
            <a:r>
              <a:rPr lang="en-US" altLang="zh-TW" b="1" dirty="0" smtClean="0"/>
              <a:t>10/8 23:59</a:t>
            </a:r>
          </a:p>
          <a:p>
            <a:pPr lvl="1"/>
            <a:r>
              <a:rPr lang="en-US" altLang="zh-TW" dirty="0" smtClean="0"/>
              <a:t>if you can’t submit it on time, your score will *0.75 for one day.</a:t>
            </a:r>
          </a:p>
          <a:p>
            <a:r>
              <a:rPr lang="en-US" altLang="zh-TW" dirty="0" smtClean="0"/>
              <a:t>In this mini program, you will write a program (C or C++) with </a:t>
            </a:r>
            <a:r>
              <a:rPr lang="en-US" altLang="zh-TW" dirty="0"/>
              <a:t>three </a:t>
            </a:r>
            <a:r>
              <a:rPr lang="en-US" altLang="zh-TW" dirty="0" smtClean="0"/>
              <a:t>commands. First, your program can reverse the string that you type. Second, it can split the string </a:t>
            </a:r>
            <a:r>
              <a:rPr lang="en-US" altLang="zh-TW" dirty="0"/>
              <a:t>with specific </a:t>
            </a:r>
            <a:r>
              <a:rPr lang="en-US" altLang="zh-TW" dirty="0" smtClean="0"/>
              <a:t>character. Third, the program can terminate itself by the command .</a:t>
            </a:r>
          </a:p>
          <a:p>
            <a:r>
              <a:rPr lang="en-US" altLang="zh-TW" dirty="0" smtClean="0"/>
              <a:t>You have to submit your code to </a:t>
            </a:r>
            <a:r>
              <a:rPr lang="en-US" altLang="zh-TW" b="1" dirty="0" smtClean="0"/>
              <a:t>e3</a:t>
            </a:r>
            <a:r>
              <a:rPr lang="en-US" altLang="zh-TW" dirty="0" smtClean="0"/>
              <a:t> system</a:t>
            </a:r>
            <a:r>
              <a:rPr lang="en-US" altLang="zh-TW" dirty="0"/>
              <a:t>, </a:t>
            </a:r>
            <a:r>
              <a:rPr lang="en-US" altLang="zh-TW" dirty="0" smtClean="0"/>
              <a:t>compress </a:t>
            </a:r>
            <a:r>
              <a:rPr lang="en-US" altLang="zh-TW" dirty="0"/>
              <a:t>your code with </a:t>
            </a:r>
            <a:r>
              <a:rPr lang="en-US" altLang="zh-TW" b="1" dirty="0"/>
              <a:t>zip</a:t>
            </a:r>
            <a:r>
              <a:rPr lang="en-US" altLang="zh-TW" dirty="0"/>
              <a:t> </a:t>
            </a:r>
            <a:r>
              <a:rPr lang="en-US" altLang="zh-TW" dirty="0" smtClean="0"/>
              <a:t>file, </a:t>
            </a:r>
            <a:r>
              <a:rPr lang="en-US" altLang="zh-TW" dirty="0"/>
              <a:t>and </a:t>
            </a:r>
            <a:r>
              <a:rPr lang="en-US" altLang="zh-TW" dirty="0" smtClean="0"/>
              <a:t>renamed as your </a:t>
            </a:r>
            <a:r>
              <a:rPr lang="en-US" altLang="zh-TW" b="1" dirty="0" smtClean="0"/>
              <a:t>student ID</a:t>
            </a:r>
            <a:r>
              <a:rPr lang="en-US" altLang="zh-TW" dirty="0" smtClean="0"/>
              <a:t> (e.g. 0256521.zip). </a:t>
            </a:r>
            <a:r>
              <a:rPr lang="en-US" altLang="zh-TW" dirty="0">
                <a:hlinkClick r:id="rId2"/>
              </a:rPr>
              <a:t>https://dcpc.nctu.edu.tw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>If you have any questions, please discuss with TAs and classmates in our forum.</a:t>
            </a:r>
            <a:br>
              <a:rPr lang="en-US" altLang="zh-TW" dirty="0" smtClean="0"/>
            </a:br>
            <a:r>
              <a:rPr lang="en-US" altLang="zh-TW" dirty="0" smtClean="0">
                <a:hlinkClick r:id="rId3"/>
              </a:rPr>
              <a:t>http://nsl22.cs.nctu.edu.tw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270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5760" y="1500504"/>
            <a:ext cx="11643360" cy="503237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The size of the string in the test file will be less than 100.</a:t>
            </a:r>
          </a:p>
          <a:p>
            <a:r>
              <a:rPr lang="en-US" altLang="zh-TW" dirty="0" smtClean="0"/>
              <a:t>The string in the test file would not contain space.</a:t>
            </a:r>
          </a:p>
          <a:p>
            <a:r>
              <a:rPr lang="en-US" altLang="zh-TW" dirty="0" smtClean="0"/>
              <a:t>We just test “reverse”, “split”, “exit” commands, you don’t have to process error commands.</a:t>
            </a:r>
          </a:p>
          <a:p>
            <a:r>
              <a:rPr lang="en-US" altLang="zh-TW" dirty="0" smtClean="0"/>
              <a:t>The split token will be a to e.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401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286" y="1321027"/>
            <a:ext cx="8876714" cy="259806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r="68339"/>
          <a:stretch/>
        </p:blipFill>
        <p:spPr>
          <a:xfrm>
            <a:off x="1" y="1321027"/>
            <a:ext cx="3132963" cy="3562984"/>
          </a:xfrm>
          <a:prstGeom prst="rect">
            <a:avLst/>
          </a:prstGeom>
        </p:spPr>
      </p:pic>
      <p:sp>
        <p:nvSpPr>
          <p:cNvPr id="5" name="框架 4"/>
          <p:cNvSpPr/>
          <p:nvPr/>
        </p:nvSpPr>
        <p:spPr>
          <a:xfrm>
            <a:off x="4234376" y="1534356"/>
            <a:ext cx="4726745" cy="44760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框架 7"/>
          <p:cNvSpPr/>
          <p:nvPr/>
        </p:nvSpPr>
        <p:spPr>
          <a:xfrm>
            <a:off x="9663917" y="1893883"/>
            <a:ext cx="2528081" cy="34882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88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9626"/>
            <a:ext cx="9389012" cy="527133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r="68339"/>
          <a:stretch/>
        </p:blipFill>
        <p:spPr>
          <a:xfrm>
            <a:off x="8660730" y="2263802"/>
            <a:ext cx="3132963" cy="3562984"/>
          </a:xfrm>
          <a:prstGeom prst="rect">
            <a:avLst/>
          </a:prstGeom>
        </p:spPr>
      </p:pic>
      <p:sp>
        <p:nvSpPr>
          <p:cNvPr id="7" name="減號 6"/>
          <p:cNvSpPr/>
          <p:nvPr/>
        </p:nvSpPr>
        <p:spPr>
          <a:xfrm>
            <a:off x="8775169" y="3474720"/>
            <a:ext cx="1195754" cy="401762"/>
          </a:xfrm>
          <a:prstGeom prst="mathMin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3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 start with... (Continued)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linux1.cs.nctu.edu.tw</a:t>
            </a:r>
          </a:p>
          <a:p>
            <a:r>
              <a:rPr lang="en-US" altLang="zh-TW" dirty="0" smtClean="0"/>
              <a:t>linux2.cs.nctu.edu.tw</a:t>
            </a:r>
          </a:p>
          <a:p>
            <a:r>
              <a:rPr lang="en-US" altLang="zh-TW" dirty="0" smtClean="0"/>
              <a:t>linux3.cs.nctu.edu.tw</a:t>
            </a:r>
          </a:p>
          <a:p>
            <a:r>
              <a:rPr lang="en-US" altLang="zh-TW" dirty="0" smtClean="0"/>
              <a:t>linux4.cs.nctu.edu.tw</a:t>
            </a:r>
          </a:p>
          <a:p>
            <a:r>
              <a:rPr lang="en-US" altLang="zh-TW" dirty="0" smtClean="0"/>
              <a:t>linux5.cs.nctu.edu.tw</a:t>
            </a:r>
          </a:p>
          <a:p>
            <a:r>
              <a:rPr lang="en-US" altLang="zh-TW" dirty="0"/>
              <a:t>l</a:t>
            </a:r>
            <a:r>
              <a:rPr lang="en-US" altLang="zh-TW" dirty="0" smtClean="0"/>
              <a:t>inux6.cs.nctu.edu.tw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657" y="1825625"/>
            <a:ext cx="5113565" cy="49212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76457" y="2985796"/>
            <a:ext cx="1978090" cy="29858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677469" y="6311900"/>
            <a:ext cx="1119673" cy="43496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 &amp; A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126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 start with... </a:t>
            </a:r>
            <a:r>
              <a:rPr lang="en-US" altLang="zh-TW" dirty="0"/>
              <a:t>(Continued)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767" y="1825625"/>
            <a:ext cx="7887672" cy="49034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884603" y="5528128"/>
            <a:ext cx="1119673" cy="43496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13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 start with... </a:t>
            </a:r>
            <a:r>
              <a:rPr lang="en-US" altLang="zh-TW" dirty="0"/>
              <a:t>(Continued)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494" y="1852302"/>
            <a:ext cx="8046681" cy="493820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817845" y="2034072"/>
            <a:ext cx="1088668" cy="32740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438122" y="2319904"/>
            <a:ext cx="1088668" cy="32740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70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 start with... </a:t>
            </a:r>
            <a:r>
              <a:rPr lang="en-US" altLang="zh-TW" dirty="0"/>
              <a:t>(Continued)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145" y="1589667"/>
            <a:ext cx="9375710" cy="512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1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 start with... </a:t>
            </a:r>
            <a:r>
              <a:rPr lang="en-US" altLang="zh-TW" dirty="0"/>
              <a:t>(Continued)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1" r="16836" b="1106"/>
          <a:stretch/>
        </p:blipFill>
        <p:spPr>
          <a:xfrm>
            <a:off x="838200" y="1825625"/>
            <a:ext cx="5777173" cy="41456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422091" y="2330716"/>
            <a:ext cx="5193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/>
              <a:t>account@server</a:t>
            </a:r>
            <a:r>
              <a:rPr lang="en-US" altLang="zh-TW" sz="2000" dirty="0" smtClean="0"/>
              <a:t> hostname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[current directory]</a:t>
            </a:r>
            <a:endParaRPr lang="zh-TW" altLang="en-US" sz="2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030437"/>
            <a:ext cx="5777173" cy="422308"/>
          </a:xfrm>
          <a:prstGeom prst="rect">
            <a:avLst/>
          </a:prstGeom>
        </p:spPr>
      </p:pic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838199" y="3770965"/>
            <a:ext cx="10515600" cy="1511657"/>
          </a:xfrm>
        </p:spPr>
        <p:txBody>
          <a:bodyPr/>
          <a:lstStyle/>
          <a:p>
            <a:r>
              <a:rPr lang="en-US" altLang="zh-TW" dirty="0" smtClean="0"/>
              <a:t>You can type “</a:t>
            </a:r>
            <a:r>
              <a:rPr lang="en-US" altLang="zh-TW" dirty="0" err="1" smtClean="0"/>
              <a:t>ls</a:t>
            </a:r>
            <a:r>
              <a:rPr lang="en-US" altLang="zh-TW" dirty="0" smtClean="0"/>
              <a:t>”, which means “list “, to show all the files in the home directory.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243766"/>
              </p:ext>
            </p:extLst>
          </p:nvPr>
        </p:nvGraphicFramePr>
        <p:xfrm>
          <a:off x="838199" y="4657184"/>
          <a:ext cx="9798698" cy="2004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9349"/>
                <a:gridCol w="4899349"/>
              </a:tblGrid>
              <a:tr h="501218">
                <a:tc>
                  <a:txBody>
                    <a:bodyPr/>
                    <a:lstStyle/>
                    <a:p>
                      <a:r>
                        <a:rPr lang="en-US" altLang="zh-TW" sz="2000" b="1" dirty="0" smtClean="0"/>
                        <a:t>command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/>
                        <a:t>explanation</a:t>
                      </a:r>
                      <a:endParaRPr lang="zh-TW" altLang="en-US" sz="2000" b="1" dirty="0"/>
                    </a:p>
                  </a:txBody>
                  <a:tcPr/>
                </a:tc>
              </a:tr>
              <a:tr h="501218">
                <a:tc>
                  <a:txBody>
                    <a:bodyPr/>
                    <a:lstStyle/>
                    <a:p>
                      <a:r>
                        <a:rPr lang="en-US" altLang="zh-TW" sz="2000" b="1" dirty="0" err="1" smtClean="0"/>
                        <a:t>ls</a:t>
                      </a:r>
                      <a:r>
                        <a:rPr lang="en-US" altLang="zh-TW" sz="2000" b="1" dirty="0" smtClean="0"/>
                        <a:t>  ~ 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/>
                        <a:t>List contents in user</a:t>
                      </a:r>
                      <a:r>
                        <a:rPr lang="en-US" altLang="zh-TW" sz="2000" b="1" baseline="0" dirty="0" smtClean="0"/>
                        <a:t> </a:t>
                      </a:r>
                      <a:r>
                        <a:rPr lang="en-US" altLang="zh-TW" sz="2000" b="1" dirty="0" smtClean="0"/>
                        <a:t>home directory.</a:t>
                      </a:r>
                      <a:endParaRPr lang="zh-TW" altLang="en-US" sz="2000" b="1" dirty="0"/>
                    </a:p>
                  </a:txBody>
                  <a:tcPr/>
                </a:tc>
              </a:tr>
              <a:tr h="501218">
                <a:tc>
                  <a:txBody>
                    <a:bodyPr/>
                    <a:lstStyle/>
                    <a:p>
                      <a:r>
                        <a:rPr lang="en-US" altLang="zh-TW" sz="2000" b="1" dirty="0" err="1" smtClean="0"/>
                        <a:t>ls</a:t>
                      </a:r>
                      <a:r>
                        <a:rPr lang="en-US" altLang="zh-TW" sz="2000" b="1" dirty="0" smtClean="0"/>
                        <a:t> .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/>
                        <a:t>List contents in current directory.</a:t>
                      </a:r>
                      <a:endParaRPr lang="zh-TW" altLang="en-US" sz="2000" b="1" dirty="0"/>
                    </a:p>
                  </a:txBody>
                  <a:tcPr/>
                </a:tc>
              </a:tr>
              <a:tr h="501218">
                <a:tc>
                  <a:txBody>
                    <a:bodyPr/>
                    <a:lstStyle/>
                    <a:p>
                      <a:r>
                        <a:rPr lang="en-US" altLang="zh-TW" sz="2000" b="1" dirty="0" err="1" smtClean="0"/>
                        <a:t>ls</a:t>
                      </a:r>
                      <a:r>
                        <a:rPr lang="en-US" altLang="zh-TW" sz="2000" b="1" dirty="0" smtClean="0"/>
                        <a:t> ..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/>
                        <a:t>List contents</a:t>
                      </a:r>
                      <a:r>
                        <a:rPr lang="en-US" altLang="zh-TW" sz="2000" b="1" baseline="0" dirty="0" smtClean="0"/>
                        <a:t> in parent directory.</a:t>
                      </a:r>
                      <a:endParaRPr lang="zh-TW" altLang="en-US" sz="2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4975" y="178513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Important </a:t>
            </a:r>
            <a:r>
              <a:rPr lang="en-US" altLang="zh-TW" dirty="0"/>
              <a:t>L</a:t>
            </a:r>
            <a:r>
              <a:rPr lang="en-US" altLang="zh-TW" dirty="0" smtClean="0"/>
              <a:t>inux command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529522"/>
              </p:ext>
            </p:extLst>
          </p:nvPr>
        </p:nvGraphicFramePr>
        <p:xfrm>
          <a:off x="595604" y="1200830"/>
          <a:ext cx="10758196" cy="5614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449"/>
                <a:gridCol w="4520682"/>
                <a:gridCol w="3586065"/>
              </a:tblGrid>
              <a:tr h="366715">
                <a:tc>
                  <a:txBody>
                    <a:bodyPr/>
                    <a:lstStyle/>
                    <a:p>
                      <a:r>
                        <a:rPr lang="en-US" altLang="zh-TW" sz="2000" b="1" dirty="0" smtClean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explanation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中文解釋</a:t>
                      </a:r>
                      <a:endParaRPr lang="zh-TW" altLang="en-US" dirty="0"/>
                    </a:p>
                  </a:txBody>
                  <a:tcPr/>
                </a:tc>
              </a:tr>
              <a:tr h="652329">
                <a:tc>
                  <a:txBody>
                    <a:bodyPr/>
                    <a:lstStyle/>
                    <a:p>
                      <a:r>
                        <a:rPr lang="en-US" altLang="zh-TW" sz="2000" b="1" dirty="0" err="1" smtClean="0"/>
                        <a:t>ls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List directory contents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把現在資料夾下的檔案顯示出來</a:t>
                      </a:r>
                      <a:endParaRPr lang="zh-TW" altLang="en-US" dirty="0"/>
                    </a:p>
                  </a:txBody>
                  <a:tcPr/>
                </a:tc>
              </a:tr>
              <a:tr h="652329">
                <a:tc>
                  <a:txBody>
                    <a:bodyPr/>
                    <a:lstStyle/>
                    <a:p>
                      <a:r>
                        <a:rPr lang="en-US" altLang="zh-TW" sz="2000" b="1" dirty="0" err="1" smtClean="0"/>
                        <a:t>pwd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Print name from working directory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看現在在哪個資料夾底下</a:t>
                      </a:r>
                      <a:endParaRPr lang="zh-TW" altLang="en-US" dirty="0"/>
                    </a:p>
                  </a:txBody>
                  <a:tcPr/>
                </a:tc>
              </a:tr>
              <a:tr h="652329">
                <a:tc>
                  <a:txBody>
                    <a:bodyPr/>
                    <a:lstStyle/>
                    <a:p>
                      <a:r>
                        <a:rPr lang="en-US" altLang="zh-TW" sz="2000" b="1" dirty="0" err="1" smtClean="0"/>
                        <a:t>mkdir</a:t>
                      </a:r>
                      <a:r>
                        <a:rPr lang="en-US" altLang="zh-TW" sz="2000" b="1" dirty="0" smtClean="0"/>
                        <a:t> &lt;</a:t>
                      </a:r>
                      <a:r>
                        <a:rPr lang="en-US" altLang="zh-TW" sz="2000" b="1" dirty="0" err="1" smtClean="0"/>
                        <a:t>dir</a:t>
                      </a:r>
                      <a:r>
                        <a:rPr lang="en-US" altLang="zh-TW" sz="2000" b="1" dirty="0" smtClean="0"/>
                        <a:t>&gt;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Make directories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建立資料夾</a:t>
                      </a:r>
                      <a:endParaRPr lang="zh-TW" altLang="en-US" dirty="0"/>
                    </a:p>
                  </a:txBody>
                  <a:tcPr/>
                </a:tc>
              </a:tr>
              <a:tr h="652329">
                <a:tc>
                  <a:txBody>
                    <a:bodyPr/>
                    <a:lstStyle/>
                    <a:p>
                      <a:r>
                        <a:rPr lang="en-US" altLang="zh-TW" sz="2000" b="1" dirty="0" smtClean="0"/>
                        <a:t>cd &lt;</a:t>
                      </a:r>
                      <a:r>
                        <a:rPr lang="en-US" altLang="zh-TW" sz="2000" b="1" dirty="0" err="1" smtClean="0"/>
                        <a:t>dir</a:t>
                      </a:r>
                      <a:r>
                        <a:rPr lang="en-US" altLang="zh-TW" sz="2000" b="1" dirty="0" smtClean="0"/>
                        <a:t>&gt;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Change directory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換資料夾</a:t>
                      </a:r>
                      <a:endParaRPr lang="zh-TW" altLang="en-US" dirty="0"/>
                    </a:p>
                  </a:txBody>
                  <a:tcPr/>
                </a:tc>
              </a:tr>
              <a:tr h="652329">
                <a:tc>
                  <a:txBody>
                    <a:bodyPr/>
                    <a:lstStyle/>
                    <a:p>
                      <a:r>
                        <a:rPr lang="en-US" altLang="zh-TW" sz="2000" b="1" dirty="0" smtClean="0"/>
                        <a:t>mv &lt;</a:t>
                      </a:r>
                      <a:r>
                        <a:rPr lang="en-US" altLang="zh-TW" sz="2000" b="1" dirty="0" err="1" smtClean="0"/>
                        <a:t>src</a:t>
                      </a:r>
                      <a:r>
                        <a:rPr lang="en-US" altLang="zh-TW" sz="2000" b="1" dirty="0" smtClean="0"/>
                        <a:t> file&gt; &lt;</a:t>
                      </a:r>
                      <a:r>
                        <a:rPr lang="en-US" altLang="zh-TW" sz="2000" b="1" dirty="0" err="1" smtClean="0"/>
                        <a:t>dst</a:t>
                      </a:r>
                      <a:r>
                        <a:rPr lang="en-US" altLang="zh-TW" sz="2000" b="1" dirty="0" smtClean="0"/>
                        <a:t> file&gt;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Move (rename) file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移動檔案 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重新命名</a:t>
                      </a:r>
                      <a:r>
                        <a:rPr lang="en-US" altLang="zh-TW" dirty="0" smtClean="0"/>
                        <a:t>) </a:t>
                      </a:r>
                      <a:r>
                        <a:rPr lang="zh-TW" altLang="en-US" dirty="0" smtClean="0"/>
                        <a:t>檔案</a:t>
                      </a:r>
                      <a:endParaRPr lang="zh-TW" altLang="en-US" dirty="0"/>
                    </a:p>
                  </a:txBody>
                  <a:tcPr/>
                </a:tc>
              </a:tr>
              <a:tr h="652329">
                <a:tc>
                  <a:txBody>
                    <a:bodyPr/>
                    <a:lstStyle/>
                    <a:p>
                      <a:r>
                        <a:rPr lang="en-US" altLang="zh-TW" sz="2000" b="1" dirty="0" err="1" smtClean="0"/>
                        <a:t>cp</a:t>
                      </a:r>
                      <a:r>
                        <a:rPr lang="en-US" altLang="zh-TW" sz="2000" b="1" dirty="0" smtClean="0"/>
                        <a:t> &lt;</a:t>
                      </a:r>
                      <a:r>
                        <a:rPr lang="en-US" altLang="zh-TW" sz="2000" b="1" dirty="0" err="1" smtClean="0"/>
                        <a:t>src</a:t>
                      </a:r>
                      <a:r>
                        <a:rPr lang="en-US" altLang="zh-TW" sz="2000" b="1" dirty="0" smtClean="0"/>
                        <a:t> file&gt; &lt;</a:t>
                      </a:r>
                      <a:r>
                        <a:rPr lang="en-US" altLang="zh-TW" sz="2000" b="1" dirty="0" err="1" smtClean="0"/>
                        <a:t>dst</a:t>
                      </a:r>
                      <a:r>
                        <a:rPr lang="en-US" altLang="zh-TW" sz="2000" b="1" baseline="0" dirty="0" smtClean="0"/>
                        <a:t> file&gt;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Copy file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複製檔案</a:t>
                      </a:r>
                      <a:endParaRPr lang="zh-TW" altLang="en-US" dirty="0"/>
                    </a:p>
                  </a:txBody>
                  <a:tcPr/>
                </a:tc>
              </a:tr>
              <a:tr h="652329">
                <a:tc>
                  <a:txBody>
                    <a:bodyPr/>
                    <a:lstStyle/>
                    <a:p>
                      <a:r>
                        <a:rPr lang="en-US" altLang="zh-TW" sz="2000" b="1" dirty="0" err="1" smtClean="0"/>
                        <a:t>rm</a:t>
                      </a:r>
                      <a:r>
                        <a:rPr lang="en-US" altLang="zh-TW" sz="2000" b="1" dirty="0" smtClean="0"/>
                        <a:t> &lt;file&gt;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Remove file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刪除檔案</a:t>
                      </a:r>
                      <a:endParaRPr lang="zh-TW" altLang="en-US" dirty="0"/>
                    </a:p>
                  </a:txBody>
                  <a:tcPr/>
                </a:tc>
              </a:tr>
              <a:tr h="652329">
                <a:tc>
                  <a:txBody>
                    <a:bodyPr/>
                    <a:lstStyle/>
                    <a:p>
                      <a:r>
                        <a:rPr lang="en-US" altLang="zh-TW" sz="2000" b="1" dirty="0" smtClean="0"/>
                        <a:t>clear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Clean</a:t>
                      </a:r>
                      <a:r>
                        <a:rPr lang="en-US" altLang="zh-TW" baseline="0" dirty="0" smtClean="0"/>
                        <a:t> up the screen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把畫面清乾淨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99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Important Linux command </a:t>
            </a:r>
            <a:r>
              <a:rPr lang="en-US" altLang="zh-TW" dirty="0"/>
              <a:t>(Continued)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53143" y="1825625"/>
            <a:ext cx="10700657" cy="468714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Use command ‘man’ to discover more usages.</a:t>
            </a:r>
          </a:p>
          <a:p>
            <a:endParaRPr lang="en-US" altLang="zh-TW" dirty="0" smtClean="0"/>
          </a:p>
          <a:p>
            <a:r>
              <a:rPr lang="en-US" altLang="zh-TW" dirty="0"/>
              <a:t>m</a:t>
            </a:r>
            <a:r>
              <a:rPr lang="en-US" altLang="zh-TW" dirty="0" smtClean="0"/>
              <a:t>an </a:t>
            </a:r>
            <a:r>
              <a:rPr lang="en-US" altLang="zh-TW" dirty="0" err="1" smtClean="0"/>
              <a:t>ls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ls</a:t>
            </a:r>
            <a:r>
              <a:rPr lang="en-US" altLang="zh-TW" dirty="0" smtClean="0"/>
              <a:t> –a           : show all files, including files starting with . , which are hidden files.</a:t>
            </a:r>
          </a:p>
          <a:p>
            <a:pPr lvl="1"/>
            <a:r>
              <a:rPr lang="en-US" altLang="zh-TW" dirty="0" err="1" smtClean="0"/>
              <a:t>ls</a:t>
            </a:r>
            <a:r>
              <a:rPr lang="en-US" altLang="zh-TW" dirty="0" smtClean="0"/>
              <a:t> -l             : show long information of contents.</a:t>
            </a:r>
          </a:p>
          <a:p>
            <a:pPr lvl="1"/>
            <a:r>
              <a:rPr lang="en-US" altLang="zh-TW" dirty="0" err="1" smtClean="0"/>
              <a:t>ls</a:t>
            </a:r>
            <a:r>
              <a:rPr lang="en-US" altLang="zh-TW" dirty="0" smtClean="0"/>
              <a:t> –al	   : show all the files and their long information.</a:t>
            </a:r>
          </a:p>
          <a:p>
            <a:pPr lvl="1"/>
            <a:r>
              <a:rPr lang="en-US" altLang="zh-TW" dirty="0" err="1" smtClean="0"/>
              <a:t>ls</a:t>
            </a:r>
            <a:r>
              <a:rPr lang="en-US" altLang="zh-TW" dirty="0" smtClean="0"/>
              <a:t> &lt;path&gt;   : show the content of given path</a:t>
            </a:r>
          </a:p>
          <a:p>
            <a:r>
              <a:rPr lang="en-US" altLang="zh-TW" dirty="0" smtClean="0"/>
              <a:t>You can also man the function you may use in the program.</a:t>
            </a:r>
          </a:p>
          <a:p>
            <a:pPr lvl="1"/>
            <a:r>
              <a:rPr lang="en-US" altLang="zh-TW" dirty="0"/>
              <a:t>m</a:t>
            </a:r>
            <a:r>
              <a:rPr lang="en-US" altLang="zh-TW" dirty="0" smtClean="0"/>
              <a:t>an </a:t>
            </a:r>
            <a:r>
              <a:rPr lang="en-US" altLang="zh-TW" dirty="0" err="1" smtClean="0"/>
              <a:t>printf</a:t>
            </a:r>
            <a:endParaRPr lang="en-US" altLang="zh-TW" dirty="0" smtClean="0"/>
          </a:p>
          <a:p>
            <a:pPr lvl="1"/>
            <a:r>
              <a:rPr lang="en-US" altLang="zh-TW" dirty="0"/>
              <a:t>m</a:t>
            </a:r>
            <a:r>
              <a:rPr lang="en-US" altLang="zh-TW" dirty="0" smtClean="0"/>
              <a:t>an </a:t>
            </a:r>
            <a:r>
              <a:rPr lang="en-US" altLang="zh-TW" dirty="0" err="1" smtClean="0"/>
              <a:t>strtok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853" y="2349079"/>
            <a:ext cx="6211388" cy="39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2241</TotalTime>
  <Words>947</Words>
  <Application>Microsoft Office PowerPoint</Application>
  <PresentationFormat>寬螢幕</PresentationFormat>
  <Paragraphs>171</Paragraphs>
  <Slides>30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5" baseType="lpstr">
      <vt:lpstr>新細明體</vt:lpstr>
      <vt:lpstr>Arial</vt:lpstr>
      <vt:lpstr>Calibri</vt:lpstr>
      <vt:lpstr>Calibri Light</vt:lpstr>
      <vt:lpstr>Office 佈景主題</vt:lpstr>
      <vt:lpstr>Simple Linux</vt:lpstr>
      <vt:lpstr>To start with... </vt:lpstr>
      <vt:lpstr>To start with... (Continued)</vt:lpstr>
      <vt:lpstr>To start with... (Continued)</vt:lpstr>
      <vt:lpstr>To start with... (Continued)</vt:lpstr>
      <vt:lpstr>To start with... (Continued)</vt:lpstr>
      <vt:lpstr>To start with... (Continued)</vt:lpstr>
      <vt:lpstr>Important Linux command</vt:lpstr>
      <vt:lpstr>Important Linux command (Continued)</vt:lpstr>
      <vt:lpstr>Important Linux command (Continued)</vt:lpstr>
      <vt:lpstr>Let’s start programming – VIM</vt:lpstr>
      <vt:lpstr>Let’s start programming – VIM (Continued)</vt:lpstr>
      <vt:lpstr>Let’s start programming – GCC/G++</vt:lpstr>
      <vt:lpstr>Let’s start programming – Execute and  Forced Terminate</vt:lpstr>
      <vt:lpstr>More explanation</vt:lpstr>
      <vt:lpstr>Argument variable</vt:lpstr>
      <vt:lpstr>Argument variable</vt:lpstr>
      <vt:lpstr>Argument variable</vt:lpstr>
      <vt:lpstr>Process commands </vt:lpstr>
      <vt:lpstr>Network commands</vt:lpstr>
      <vt:lpstr>Run Program in Linux</vt:lpstr>
      <vt:lpstr>Homework</vt:lpstr>
      <vt:lpstr>String - strtok</vt:lpstr>
      <vt:lpstr>String - strcmp</vt:lpstr>
      <vt:lpstr>String - strcpy</vt:lpstr>
      <vt:lpstr>Homework</vt:lpstr>
      <vt:lpstr>Homework</vt:lpstr>
      <vt:lpstr>DEMO</vt:lpstr>
      <vt:lpstr>DEMO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Liunx</dc:title>
  <dc:creator>amy780911</dc:creator>
  <cp:lastModifiedBy>NSLNB</cp:lastModifiedBy>
  <cp:revision>53</cp:revision>
  <dcterms:created xsi:type="dcterms:W3CDTF">2013-09-14T06:56:01Z</dcterms:created>
  <dcterms:modified xsi:type="dcterms:W3CDTF">2014-09-19T08:12:44Z</dcterms:modified>
</cp:coreProperties>
</file>