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57" r:id="rId6"/>
    <p:sldId id="258" r:id="rId7"/>
    <p:sldId id="259" r:id="rId8"/>
    <p:sldId id="260" r:id="rId9"/>
    <p:sldId id="261" r:id="rId10"/>
    <p:sldId id="262" r:id="rId11"/>
    <p:sldId id="265" r:id="rId12"/>
    <p:sldId id="272" r:id="rId13"/>
    <p:sldId id="271" r:id="rId14"/>
    <p:sldId id="266" r:id="rId15"/>
    <p:sldId id="263"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3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356416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313723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23581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161922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6479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60649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39373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169194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250037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240731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7F7028C-B138-4F63-BFF3-193816ECAAF2}" type="datetimeFigureOut">
              <a:rPr lang="zh-TW" altLang="en-US" smtClean="0"/>
              <a:t>2014/10/20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77578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7028C-B138-4F63-BFF3-193816ECAAF2}" type="datetimeFigureOut">
              <a:rPr lang="zh-TW" altLang="en-US" smtClean="0"/>
              <a:t>2014/10/20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56A64-B1F7-4719-9163-100A48DCE347}" type="slidenum">
              <a:rPr lang="zh-TW" altLang="en-US" smtClean="0"/>
              <a:t>‹#›</a:t>
            </a:fld>
            <a:endParaRPr lang="zh-TW" altLang="en-US"/>
          </a:p>
        </p:txBody>
      </p:sp>
    </p:spTree>
    <p:extLst>
      <p:ext uri="{BB962C8B-B14F-4D97-AF65-F5344CB8AC3E}">
        <p14:creationId xmlns:p14="http://schemas.microsoft.com/office/powerpoint/2010/main" val="3619499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an7.org/linux/man-pages/man2/shmget.2.html" TargetMode="External"/><Relationship Id="rId2" Type="http://schemas.openxmlformats.org/officeDocument/2006/relationships/hyperlink" Target="http://blog.csdn.net/guoping16/article/details/6584058" TargetMode="External"/><Relationship Id="rId1" Type="http://schemas.openxmlformats.org/officeDocument/2006/relationships/slideLayout" Target="../slideLayouts/slideLayout2.xml"/><Relationship Id="rId4" Type="http://schemas.openxmlformats.org/officeDocument/2006/relationships/hyperlink" Target="http://man7.org/linux/man-pages/man2/shmat.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800" dirty="0" smtClean="0"/>
              <a:t>Programming Assignment #2</a:t>
            </a:r>
            <a:r>
              <a:rPr lang="en-US" altLang="zh-TW" sz="4000" dirty="0" smtClean="0"/>
              <a:t> -- Multi-Process Matrix Multiplication using Shared Memory</a:t>
            </a:r>
            <a:endParaRPr lang="zh-TW" altLang="en-US" sz="4000"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45632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shmctl</a:t>
            </a:r>
            <a:endParaRPr lang="zh-TW" altLang="en-US" dirty="0"/>
          </a:p>
        </p:txBody>
      </p:sp>
      <p:sp>
        <p:nvSpPr>
          <p:cNvPr id="3" name="內容版面配置區 2"/>
          <p:cNvSpPr>
            <a:spLocks noGrp="1"/>
          </p:cNvSpPr>
          <p:nvPr>
            <p:ph idx="1"/>
          </p:nvPr>
        </p:nvSpPr>
        <p:spPr>
          <a:xfrm>
            <a:off x="628650" y="1816660"/>
            <a:ext cx="7886700" cy="4351338"/>
          </a:xfrm>
        </p:spPr>
        <p:txBody>
          <a:bodyPr>
            <a:normAutofit lnSpcReduction="10000"/>
          </a:bodyPr>
          <a:lstStyle/>
          <a:p>
            <a:pPr lvl="0"/>
            <a:r>
              <a:rPr lang="zh-TW" altLang="zh-TW" sz="2000" b="1" dirty="0">
                <a:solidFill>
                  <a:srgbClr val="502000"/>
                </a:solidFill>
                <a:latin typeface="Courier New" panose="02070309020205020404" pitchFamily="49" charset="0"/>
                <a:cs typeface="Courier New" panose="02070309020205020404" pitchFamily="49" charset="0"/>
              </a:rPr>
              <a:t>int shmctl(int </a:t>
            </a:r>
            <a:r>
              <a:rPr lang="zh-TW" altLang="zh-TW" sz="2000" i="1" dirty="0">
                <a:solidFill>
                  <a:srgbClr val="006000"/>
                </a:solidFill>
                <a:latin typeface="Courier New" panose="02070309020205020404" pitchFamily="49" charset="0"/>
                <a:cs typeface="Courier New" panose="02070309020205020404" pitchFamily="49" charset="0"/>
              </a:rPr>
              <a:t>shmid</a:t>
            </a:r>
            <a:r>
              <a:rPr lang="zh-TW" altLang="zh-TW" sz="2000" b="1" dirty="0">
                <a:solidFill>
                  <a:srgbClr val="502000"/>
                </a:solidFill>
                <a:latin typeface="Courier New" panose="02070309020205020404" pitchFamily="49" charset="0"/>
                <a:cs typeface="Courier New" panose="02070309020205020404" pitchFamily="49" charset="0"/>
              </a:rPr>
              <a:t>, int </a:t>
            </a:r>
            <a:r>
              <a:rPr lang="zh-TW" altLang="zh-TW" sz="2000" i="1" dirty="0">
                <a:solidFill>
                  <a:srgbClr val="006000"/>
                </a:solidFill>
                <a:latin typeface="Courier New" panose="02070309020205020404" pitchFamily="49" charset="0"/>
                <a:cs typeface="Courier New" panose="02070309020205020404" pitchFamily="49" charset="0"/>
              </a:rPr>
              <a:t>cmd</a:t>
            </a:r>
            <a:r>
              <a:rPr lang="zh-TW" altLang="zh-TW" sz="2000" b="1" dirty="0">
                <a:solidFill>
                  <a:srgbClr val="502000"/>
                </a:solidFill>
                <a:latin typeface="Courier New" panose="02070309020205020404" pitchFamily="49" charset="0"/>
                <a:cs typeface="Courier New" panose="02070309020205020404" pitchFamily="49" charset="0"/>
              </a:rPr>
              <a:t>, struct shmid_ds *</a:t>
            </a:r>
            <a:r>
              <a:rPr lang="zh-TW" altLang="zh-TW" sz="2000" i="1" dirty="0">
                <a:solidFill>
                  <a:srgbClr val="006000"/>
                </a:solidFill>
                <a:latin typeface="Courier New" panose="02070309020205020404" pitchFamily="49" charset="0"/>
                <a:cs typeface="Courier New" panose="02070309020205020404" pitchFamily="49" charset="0"/>
              </a:rPr>
              <a:t>buf</a:t>
            </a:r>
            <a:r>
              <a:rPr lang="zh-TW" altLang="zh-TW" sz="2000" b="1" dirty="0">
                <a:solidFill>
                  <a:srgbClr val="502000"/>
                </a:solidFill>
                <a:latin typeface="Courier New" panose="02070309020205020404" pitchFamily="49" charset="0"/>
                <a:cs typeface="Courier New" panose="02070309020205020404" pitchFamily="49" charset="0"/>
              </a:rPr>
              <a:t>);</a:t>
            </a:r>
            <a:r>
              <a:rPr lang="zh-TW" altLang="zh-TW" sz="2000" dirty="0"/>
              <a:t> </a:t>
            </a:r>
            <a:endParaRPr lang="zh-TW" altLang="zh-TW" sz="2000" dirty="0">
              <a:latin typeface="Arial" panose="020B0604020202020204" pitchFamily="34" charset="0"/>
            </a:endParaRPr>
          </a:p>
          <a:p>
            <a:endParaRPr lang="en-US" altLang="zh-TW" sz="2000" dirty="0" smtClean="0"/>
          </a:p>
          <a:p>
            <a:r>
              <a:rPr lang="en-US" altLang="zh-TW" sz="2000" dirty="0"/>
              <a:t>control shared memory</a:t>
            </a:r>
          </a:p>
          <a:p>
            <a:r>
              <a:rPr lang="en-US" altLang="zh-TW" sz="2000" dirty="0" smtClean="0"/>
              <a:t>Perform control operation</a:t>
            </a:r>
          </a:p>
          <a:p>
            <a:pPr lvl="1"/>
            <a:r>
              <a:rPr lang="zh-TW" altLang="zh-TW" sz="1600" b="1" dirty="0">
                <a:solidFill>
                  <a:srgbClr val="502000"/>
                </a:solidFill>
                <a:latin typeface="Courier New" panose="02070309020205020404" pitchFamily="49" charset="0"/>
                <a:cs typeface="Courier New" panose="02070309020205020404" pitchFamily="49" charset="0"/>
              </a:rPr>
              <a:t>IPC_STAT</a:t>
            </a:r>
            <a:r>
              <a:rPr lang="zh-TW" altLang="zh-TW" sz="1400" dirty="0"/>
              <a:t> </a:t>
            </a:r>
            <a:endParaRPr lang="zh-TW" altLang="zh-TW" sz="3600" dirty="0">
              <a:latin typeface="Arial" panose="020B0604020202020204" pitchFamily="34" charset="0"/>
            </a:endParaRPr>
          </a:p>
          <a:p>
            <a:pPr lvl="1"/>
            <a:r>
              <a:rPr lang="zh-TW" altLang="zh-TW" sz="1600" b="1" dirty="0">
                <a:solidFill>
                  <a:srgbClr val="502000"/>
                </a:solidFill>
                <a:latin typeface="Courier New" panose="02070309020205020404" pitchFamily="49" charset="0"/>
                <a:cs typeface="Courier New" panose="02070309020205020404" pitchFamily="49" charset="0"/>
              </a:rPr>
              <a:t>IPC</a:t>
            </a:r>
            <a:r>
              <a:rPr lang="zh-TW" altLang="zh-TW" sz="1600" b="1" dirty="0" smtClean="0">
                <a:solidFill>
                  <a:srgbClr val="502000"/>
                </a:solidFill>
                <a:latin typeface="Courier New" panose="02070309020205020404" pitchFamily="49" charset="0"/>
                <a:cs typeface="Courier New" panose="02070309020205020404" pitchFamily="49" charset="0"/>
              </a:rPr>
              <a:t>_S</a:t>
            </a:r>
            <a:r>
              <a:rPr lang="en-US" altLang="zh-TW" sz="1600" b="1" dirty="0" smtClean="0">
                <a:solidFill>
                  <a:srgbClr val="502000"/>
                </a:solidFill>
                <a:latin typeface="Courier New" panose="02070309020205020404" pitchFamily="49" charset="0"/>
                <a:cs typeface="Courier New" panose="02070309020205020404" pitchFamily="49" charset="0"/>
              </a:rPr>
              <a:t>ET</a:t>
            </a:r>
            <a:endParaRPr lang="en-US" altLang="zh-TW" sz="3600" dirty="0" smtClean="0">
              <a:latin typeface="Arial" panose="020B0604020202020204" pitchFamily="34" charset="0"/>
            </a:endParaRPr>
          </a:p>
          <a:p>
            <a:pPr lvl="1"/>
            <a:r>
              <a:rPr lang="en-US" altLang="zh-TW" sz="1600" b="1" dirty="0" smtClean="0">
                <a:solidFill>
                  <a:srgbClr val="502000"/>
                </a:solidFill>
                <a:latin typeface="Courier New" panose="02070309020205020404" pitchFamily="49" charset="0"/>
                <a:cs typeface="Courier New" panose="02070309020205020404" pitchFamily="49" charset="0"/>
              </a:rPr>
              <a:t>IPC_RMID </a:t>
            </a:r>
          </a:p>
          <a:p>
            <a:pPr lvl="1"/>
            <a:r>
              <a:rPr lang="en-US" altLang="zh-TW" sz="1600" b="1" dirty="0" smtClean="0">
                <a:solidFill>
                  <a:srgbClr val="502000"/>
                </a:solidFill>
                <a:latin typeface="Courier New" panose="02070309020205020404" pitchFamily="49" charset="0"/>
                <a:cs typeface="Courier New" panose="02070309020205020404" pitchFamily="49" charset="0"/>
              </a:rPr>
              <a:t>…</a:t>
            </a:r>
          </a:p>
          <a:p>
            <a:pPr lvl="1"/>
            <a:endParaRPr lang="en-US" altLang="zh-TW" sz="1600" b="1" dirty="0">
              <a:solidFill>
                <a:srgbClr val="502000"/>
              </a:solidFill>
              <a:latin typeface="Courier New" panose="02070309020205020404" pitchFamily="49" charset="0"/>
              <a:cs typeface="Courier New" panose="02070309020205020404" pitchFamily="49" charset="0"/>
            </a:endParaRPr>
          </a:p>
          <a:p>
            <a:r>
              <a:rPr lang="en-US" altLang="zh-TW" sz="2000" b="1" dirty="0" smtClean="0">
                <a:solidFill>
                  <a:srgbClr val="502000"/>
                </a:solidFill>
                <a:latin typeface="Courier New" panose="02070309020205020404" pitchFamily="49" charset="0"/>
                <a:cs typeface="Courier New" panose="02070309020205020404" pitchFamily="49" charset="0"/>
              </a:rPr>
              <a:t>IPC_RMID: </a:t>
            </a:r>
            <a:r>
              <a:rPr lang="en-US" altLang="zh-TW" sz="2000" b="1" dirty="0" smtClean="0">
                <a:solidFill>
                  <a:srgbClr val="502000"/>
                </a:solidFill>
                <a:latin typeface="Courier New" panose="02070309020205020404" pitchFamily="49" charset="0"/>
                <a:cs typeface="Courier New" panose="02070309020205020404" pitchFamily="49" charset="0"/>
              </a:rPr>
              <a:t>Marking a shared memory to be deleted. The share memory will be destroyed on when the last process detach the memory from its address space. Must be called by the creator of the shared memory.</a:t>
            </a:r>
            <a:endParaRPr lang="en-US" altLang="zh-TW" sz="2000" b="1" dirty="0" smtClean="0">
              <a:solidFill>
                <a:srgbClr val="502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8343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gettimeofday</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err="1" smtClean="0"/>
              <a:t>struct</a:t>
            </a:r>
            <a:r>
              <a:rPr lang="en-US" altLang="zh-TW" sz="2400" dirty="0" smtClean="0"/>
              <a:t> </a:t>
            </a:r>
            <a:r>
              <a:rPr lang="en-US" altLang="zh-TW" sz="2400" dirty="0" err="1" smtClean="0"/>
              <a:t>timeval</a:t>
            </a:r>
            <a:r>
              <a:rPr lang="en-US" altLang="zh-TW" sz="2400" dirty="0" smtClean="0"/>
              <a:t> start, end;</a:t>
            </a:r>
          </a:p>
          <a:p>
            <a:pPr marL="0" indent="0">
              <a:buNone/>
            </a:pPr>
            <a:r>
              <a:rPr lang="en-US" altLang="zh-TW" sz="2400" dirty="0" err="1" smtClean="0"/>
              <a:t>gettimeofday</a:t>
            </a:r>
            <a:r>
              <a:rPr lang="en-US" altLang="zh-TW" sz="2400" dirty="0" smtClean="0"/>
              <a:t>(&amp;start, 0);</a:t>
            </a:r>
            <a:endParaRPr lang="en-US" altLang="zh-TW" sz="2400" dirty="0"/>
          </a:p>
          <a:p>
            <a:pPr marL="0" indent="0">
              <a:buNone/>
            </a:pPr>
            <a:r>
              <a:rPr lang="en-US" altLang="zh-TW" sz="2400" dirty="0" smtClean="0"/>
              <a:t>//do something</a:t>
            </a:r>
          </a:p>
          <a:p>
            <a:pPr marL="0" indent="0">
              <a:buNone/>
            </a:pPr>
            <a:r>
              <a:rPr lang="en-US" altLang="zh-TW" sz="2400" dirty="0" err="1" smtClean="0"/>
              <a:t>gettimeofday</a:t>
            </a:r>
            <a:r>
              <a:rPr lang="en-US" altLang="zh-TW" sz="2400" dirty="0" smtClean="0"/>
              <a:t>(&amp;end, 0);</a:t>
            </a:r>
          </a:p>
          <a:p>
            <a:pPr marL="0" indent="0">
              <a:buNone/>
            </a:pPr>
            <a:r>
              <a:rPr lang="en-US" altLang="zh-TW" sz="2400" dirty="0" err="1" smtClean="0"/>
              <a:t>int</a:t>
            </a:r>
            <a:r>
              <a:rPr lang="en-US" altLang="zh-TW" sz="2400" dirty="0" smtClean="0"/>
              <a:t> sec = </a:t>
            </a:r>
            <a:r>
              <a:rPr lang="en-US" altLang="zh-TW" sz="2400" dirty="0" err="1" smtClean="0"/>
              <a:t>end.tv_sec</a:t>
            </a:r>
            <a:r>
              <a:rPr lang="en-US" altLang="zh-TW" sz="2400" dirty="0" smtClean="0"/>
              <a:t> – </a:t>
            </a:r>
            <a:r>
              <a:rPr lang="en-US" altLang="zh-TW" sz="2400" dirty="0" err="1" smtClean="0"/>
              <a:t>start.tv_sec</a:t>
            </a:r>
            <a:r>
              <a:rPr lang="en-US" altLang="zh-TW" sz="2400" dirty="0" smtClean="0"/>
              <a:t>;</a:t>
            </a:r>
          </a:p>
          <a:p>
            <a:pPr marL="0" indent="0">
              <a:buNone/>
            </a:pPr>
            <a:r>
              <a:rPr lang="en-US" altLang="zh-TW" sz="2400" dirty="0" err="1" smtClean="0"/>
              <a:t>int</a:t>
            </a:r>
            <a:r>
              <a:rPr lang="en-US" altLang="zh-TW" sz="2400" dirty="0" smtClean="0"/>
              <a:t> </a:t>
            </a:r>
            <a:r>
              <a:rPr lang="en-US" altLang="zh-TW" sz="2400" dirty="0" err="1" smtClean="0"/>
              <a:t>usec</a:t>
            </a:r>
            <a:r>
              <a:rPr lang="en-US" altLang="zh-TW" sz="2400" dirty="0" smtClean="0"/>
              <a:t> = </a:t>
            </a:r>
            <a:r>
              <a:rPr lang="en-US" altLang="zh-TW" sz="2400" dirty="0" err="1" smtClean="0"/>
              <a:t>end.tv_usec</a:t>
            </a:r>
            <a:r>
              <a:rPr lang="en-US" altLang="zh-TW" sz="2400" dirty="0" smtClean="0"/>
              <a:t> – </a:t>
            </a:r>
            <a:r>
              <a:rPr lang="en-US" altLang="zh-TW" sz="2400" dirty="0" err="1" smtClean="0"/>
              <a:t>start.tv_usec</a:t>
            </a:r>
            <a:r>
              <a:rPr lang="en-US" altLang="zh-TW" sz="2400" dirty="0" smtClean="0"/>
              <a:t>;</a:t>
            </a:r>
          </a:p>
          <a:p>
            <a:pPr marL="0" indent="0">
              <a:buNone/>
            </a:pPr>
            <a:endParaRPr lang="en-US" altLang="zh-TW" sz="2400" dirty="0"/>
          </a:p>
          <a:p>
            <a:pPr marL="0" indent="0">
              <a:buNone/>
            </a:pPr>
            <a:r>
              <a:rPr lang="en-US" altLang="zh-TW" sz="2400" dirty="0" err="1" smtClean="0"/>
              <a:t>printf</a:t>
            </a:r>
            <a:r>
              <a:rPr lang="en-US" altLang="zh-TW" sz="2400" dirty="0" smtClean="0"/>
              <a:t>(“elapsed %f </a:t>
            </a:r>
            <a:r>
              <a:rPr lang="en-US" altLang="zh-TW" sz="2400" dirty="0" err="1" smtClean="0"/>
              <a:t>ms</a:t>
            </a:r>
            <a:r>
              <a:rPr lang="en-US" altLang="zh-TW" sz="2400" dirty="0" smtClean="0"/>
              <a:t>”, sec*1000+(</a:t>
            </a:r>
            <a:r>
              <a:rPr lang="en-US" altLang="zh-TW" sz="2400" dirty="0" err="1" smtClean="0"/>
              <a:t>usec</a:t>
            </a:r>
            <a:r>
              <a:rPr lang="en-US" altLang="zh-TW" sz="2400" dirty="0" smtClean="0"/>
              <a:t>/1000.0));</a:t>
            </a:r>
            <a:endParaRPr lang="en-US" altLang="zh-TW" sz="2400" dirty="0"/>
          </a:p>
        </p:txBody>
      </p:sp>
    </p:spTree>
    <p:extLst>
      <p:ext uri="{BB962C8B-B14F-4D97-AF65-F5344CB8AC3E}">
        <p14:creationId xmlns:p14="http://schemas.microsoft.com/office/powerpoint/2010/main" val="192651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Matrix Initial Values</a:t>
            </a:r>
            <a:endParaRPr lang="zh-TW" altLang="en-US" dirty="0"/>
          </a:p>
        </p:txBody>
      </p:sp>
      <p:sp>
        <p:nvSpPr>
          <p:cNvPr id="3" name="內容版面配置區 2"/>
          <p:cNvSpPr>
            <a:spLocks noGrp="1"/>
          </p:cNvSpPr>
          <p:nvPr>
            <p:ph idx="1"/>
          </p:nvPr>
        </p:nvSpPr>
        <p:spPr>
          <a:xfrm>
            <a:off x="628650" y="1825625"/>
            <a:ext cx="7886700" cy="1163235"/>
          </a:xfrm>
        </p:spPr>
        <p:txBody>
          <a:bodyPr/>
          <a:lstStyle/>
          <a:p>
            <a:r>
              <a:rPr lang="en-US" altLang="zh-TW" dirty="0" smtClean="0"/>
              <a:t>Matrix elements in A and B are initialized as follows (suppose the dimension is 8x8)</a:t>
            </a:r>
          </a:p>
          <a:p>
            <a:endParaRPr lang="en-US" altLang="zh-TW" dirty="0"/>
          </a:p>
        </p:txBody>
      </p:sp>
      <p:graphicFrame>
        <p:nvGraphicFramePr>
          <p:cNvPr id="4" name="表格 3"/>
          <p:cNvGraphicFramePr>
            <a:graphicFrameLocks noGrp="1"/>
          </p:cNvGraphicFramePr>
          <p:nvPr>
            <p:extLst>
              <p:ext uri="{D42A27DB-BD31-4B8C-83A1-F6EECF244321}">
                <p14:modId xmlns:p14="http://schemas.microsoft.com/office/powerpoint/2010/main" val="1963408042"/>
              </p:ext>
            </p:extLst>
          </p:nvPr>
        </p:nvGraphicFramePr>
        <p:xfrm>
          <a:off x="1974375" y="3123796"/>
          <a:ext cx="4904096" cy="2966720"/>
        </p:xfrm>
        <a:graphic>
          <a:graphicData uri="http://schemas.openxmlformats.org/drawingml/2006/table">
            <a:tbl>
              <a:tblPr firstRow="1" bandRow="1">
                <a:tableStyleId>{2D5ABB26-0587-4C30-8999-92F81FD0307C}</a:tableStyleId>
              </a:tblPr>
              <a:tblGrid>
                <a:gridCol w="613012"/>
                <a:gridCol w="613012"/>
                <a:gridCol w="613012"/>
                <a:gridCol w="613012"/>
                <a:gridCol w="613012"/>
                <a:gridCol w="613012"/>
                <a:gridCol w="613012"/>
                <a:gridCol w="613012"/>
              </a:tblGrid>
              <a:tr h="370840">
                <a:tc>
                  <a:txBody>
                    <a:bodyPr/>
                    <a:lstStyle/>
                    <a:p>
                      <a:r>
                        <a:rPr lang="en-US" altLang="zh-TW" dirty="0" smtClean="0"/>
                        <a:t>0</a:t>
                      </a:r>
                      <a:endParaRPr lang="zh-TW" altLang="en-US" dirty="0"/>
                    </a:p>
                  </a:txBody>
                  <a:tcPr/>
                </a:tc>
                <a:tc>
                  <a:txBody>
                    <a:bodyPr/>
                    <a:lstStyle/>
                    <a:p>
                      <a:r>
                        <a:rPr lang="en-US" altLang="zh-TW" dirty="0" smtClean="0"/>
                        <a:t>1</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4</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6</a:t>
                      </a:r>
                      <a:endParaRPr lang="zh-TW" altLang="en-US" dirty="0"/>
                    </a:p>
                  </a:txBody>
                  <a:tcPr/>
                </a:tc>
                <a:tc>
                  <a:txBody>
                    <a:bodyPr/>
                    <a:lstStyle/>
                    <a:p>
                      <a:r>
                        <a:rPr lang="en-US" altLang="zh-TW" dirty="0" smtClean="0"/>
                        <a:t>7</a:t>
                      </a:r>
                      <a:endParaRPr lang="zh-TW" altLang="en-US" dirty="0"/>
                    </a:p>
                  </a:txBody>
                  <a:tcPr/>
                </a:tc>
              </a:tr>
              <a:tr h="370840">
                <a:tc>
                  <a:txBody>
                    <a:bodyPr/>
                    <a:lstStyle/>
                    <a:p>
                      <a:r>
                        <a:rPr lang="en-US" altLang="zh-TW" dirty="0" smtClean="0"/>
                        <a:t>8</a:t>
                      </a:r>
                      <a:endParaRPr lang="zh-TW" altLang="en-US" dirty="0"/>
                    </a:p>
                  </a:txBody>
                  <a:tcPr/>
                </a:tc>
                <a:tc>
                  <a:txBody>
                    <a:bodyPr/>
                    <a:lstStyle/>
                    <a:p>
                      <a:r>
                        <a:rPr lang="en-US" altLang="zh-TW" dirty="0" smtClean="0"/>
                        <a:t>9</a:t>
                      </a:r>
                      <a:endParaRPr lang="zh-TW" altLang="en-US" dirty="0"/>
                    </a:p>
                  </a:txBody>
                  <a:tcPr/>
                </a:tc>
                <a:tc>
                  <a:txBody>
                    <a:bodyPr/>
                    <a:lstStyle/>
                    <a:p>
                      <a:r>
                        <a:rPr lang="en-US" altLang="zh-TW" dirty="0" smtClean="0"/>
                        <a:t>10</a:t>
                      </a:r>
                      <a:endParaRPr lang="zh-TW" altLang="en-US" dirty="0"/>
                    </a:p>
                  </a:txBody>
                  <a:tcPr/>
                </a:tc>
                <a:tc>
                  <a:txBody>
                    <a:bodyPr/>
                    <a:lstStyle/>
                    <a:p>
                      <a:r>
                        <a:rPr lang="en-US" altLang="zh-TW" dirty="0" smtClean="0"/>
                        <a:t>11</a:t>
                      </a:r>
                      <a:endParaRPr lang="zh-TW" altLang="en-US" dirty="0"/>
                    </a:p>
                  </a:txBody>
                  <a:tcPr/>
                </a:tc>
                <a:tc>
                  <a:txBody>
                    <a:bodyPr/>
                    <a:lstStyle/>
                    <a:p>
                      <a:r>
                        <a:rPr lang="en-US" altLang="zh-TW" dirty="0" smtClean="0"/>
                        <a:t>12</a:t>
                      </a:r>
                      <a:endParaRPr lang="zh-TW" altLang="en-US" dirty="0"/>
                    </a:p>
                  </a:txBody>
                  <a:tcPr/>
                </a:tc>
                <a:tc>
                  <a:txBody>
                    <a:bodyPr/>
                    <a:lstStyle/>
                    <a:p>
                      <a:r>
                        <a:rPr lang="en-US" altLang="zh-TW" dirty="0" smtClean="0"/>
                        <a:t>13</a:t>
                      </a:r>
                      <a:endParaRPr lang="zh-TW" altLang="en-US" dirty="0"/>
                    </a:p>
                  </a:txBody>
                  <a:tcPr/>
                </a:tc>
                <a:tc>
                  <a:txBody>
                    <a:bodyPr/>
                    <a:lstStyle/>
                    <a:p>
                      <a:r>
                        <a:rPr lang="en-US" altLang="zh-TW" dirty="0" smtClean="0"/>
                        <a:t>14</a:t>
                      </a:r>
                      <a:endParaRPr lang="zh-TW" altLang="en-US" dirty="0"/>
                    </a:p>
                  </a:txBody>
                  <a:tcPr/>
                </a:tc>
                <a:tc>
                  <a:txBody>
                    <a:bodyPr/>
                    <a:lstStyle/>
                    <a:p>
                      <a:r>
                        <a:rPr lang="en-US" altLang="zh-TW" dirty="0" smtClean="0"/>
                        <a:t>15</a:t>
                      </a:r>
                      <a:endParaRPr lang="zh-TW" altLang="en-US" dirty="0"/>
                    </a:p>
                  </a:txBody>
                  <a:tcPr/>
                </a:tc>
              </a:tr>
              <a:tr h="370840">
                <a:tc>
                  <a:txBody>
                    <a:bodyPr/>
                    <a:lstStyle/>
                    <a:p>
                      <a:r>
                        <a:rPr lang="en-US" altLang="zh-TW" dirty="0" smtClean="0"/>
                        <a:t>16</a:t>
                      </a:r>
                      <a:endParaRPr lang="zh-TW" altLang="en-US" dirty="0"/>
                    </a:p>
                  </a:txBody>
                  <a:tcPr/>
                </a:tc>
                <a:tc>
                  <a:txBody>
                    <a:bodyPr/>
                    <a:lstStyle/>
                    <a:p>
                      <a:r>
                        <a:rPr lang="en-US" altLang="zh-TW" dirty="0" smtClean="0"/>
                        <a:t>17</a:t>
                      </a:r>
                      <a:endParaRPr lang="zh-TW" altLang="en-US" dirty="0"/>
                    </a:p>
                  </a:txBody>
                  <a:tcPr/>
                </a:tc>
                <a:tc>
                  <a:txBody>
                    <a:bodyPr/>
                    <a:lstStyle/>
                    <a:p>
                      <a:r>
                        <a:rPr lang="en-US" altLang="zh-TW" dirty="0" smtClean="0"/>
                        <a:t>18</a:t>
                      </a:r>
                      <a:endParaRPr lang="zh-TW" altLang="en-US" dirty="0"/>
                    </a:p>
                  </a:txBody>
                  <a:tcPr/>
                </a:tc>
                <a:tc>
                  <a:txBody>
                    <a:bodyPr/>
                    <a:lstStyle/>
                    <a:p>
                      <a:r>
                        <a:rPr lang="en-US" altLang="zh-TW" dirty="0" smtClean="0"/>
                        <a:t>19</a:t>
                      </a:r>
                      <a:endParaRPr lang="zh-TW" altLang="en-US" dirty="0"/>
                    </a:p>
                  </a:txBody>
                  <a:tcPr/>
                </a:tc>
                <a:tc>
                  <a:txBody>
                    <a:bodyPr/>
                    <a:lstStyle/>
                    <a:p>
                      <a:r>
                        <a:rPr lang="en-US" altLang="zh-TW" dirty="0" smtClean="0"/>
                        <a:t>20</a:t>
                      </a:r>
                      <a:endParaRPr lang="zh-TW" altLang="en-US" dirty="0"/>
                    </a:p>
                  </a:txBody>
                  <a:tcPr/>
                </a:tc>
                <a:tc>
                  <a:txBody>
                    <a:bodyPr/>
                    <a:lstStyle/>
                    <a:p>
                      <a:r>
                        <a:rPr lang="en-US" altLang="zh-TW" dirty="0" smtClean="0"/>
                        <a:t>21</a:t>
                      </a:r>
                      <a:endParaRPr lang="zh-TW" altLang="en-US" dirty="0"/>
                    </a:p>
                  </a:txBody>
                  <a:tcPr/>
                </a:tc>
                <a:tc>
                  <a:txBody>
                    <a:bodyPr/>
                    <a:lstStyle/>
                    <a:p>
                      <a:r>
                        <a:rPr lang="en-US" altLang="zh-TW" dirty="0" smtClean="0"/>
                        <a:t>22</a:t>
                      </a:r>
                      <a:endParaRPr lang="zh-TW" altLang="en-US" dirty="0"/>
                    </a:p>
                  </a:txBody>
                  <a:tcPr/>
                </a:tc>
                <a:tc>
                  <a:txBody>
                    <a:bodyPr/>
                    <a:lstStyle/>
                    <a:p>
                      <a:r>
                        <a:rPr lang="en-US" altLang="zh-TW" dirty="0" smtClean="0"/>
                        <a:t>23</a:t>
                      </a:r>
                      <a:endParaRPr lang="zh-TW" altLang="en-US" dirty="0"/>
                    </a:p>
                  </a:txBody>
                  <a:tcPr/>
                </a:tc>
              </a:tr>
              <a:tr h="370840">
                <a:tc>
                  <a:txBody>
                    <a:bodyPr/>
                    <a:lstStyle/>
                    <a:p>
                      <a:r>
                        <a:rPr lang="en-US" altLang="zh-TW" dirty="0" smtClean="0"/>
                        <a:t>24</a:t>
                      </a:r>
                      <a:endParaRPr lang="zh-TW" altLang="en-US" dirty="0"/>
                    </a:p>
                  </a:txBody>
                  <a:tcPr/>
                </a:tc>
                <a:tc>
                  <a:txBody>
                    <a:bodyPr/>
                    <a:lstStyle/>
                    <a:p>
                      <a:r>
                        <a:rPr lang="en-US" altLang="zh-TW" dirty="0" smtClean="0"/>
                        <a:t>25</a:t>
                      </a:r>
                      <a:endParaRPr lang="zh-TW" altLang="en-US" dirty="0"/>
                    </a:p>
                  </a:txBody>
                  <a:tcPr/>
                </a:tc>
                <a:tc>
                  <a:txBody>
                    <a:bodyPr/>
                    <a:lstStyle/>
                    <a:p>
                      <a:r>
                        <a:rPr lang="en-US" altLang="zh-TW" dirty="0" smtClean="0"/>
                        <a:t>26</a:t>
                      </a:r>
                      <a:endParaRPr lang="zh-TW" altLang="en-US" dirty="0"/>
                    </a:p>
                  </a:txBody>
                  <a:tcPr/>
                </a:tc>
                <a:tc>
                  <a:txBody>
                    <a:bodyPr/>
                    <a:lstStyle/>
                    <a:p>
                      <a:r>
                        <a:rPr lang="en-US" altLang="zh-TW" dirty="0" smtClean="0"/>
                        <a:t>27</a:t>
                      </a:r>
                      <a:endParaRPr lang="zh-TW" altLang="en-US" dirty="0"/>
                    </a:p>
                  </a:txBody>
                  <a:tcPr/>
                </a:tc>
                <a:tc>
                  <a:txBody>
                    <a:bodyPr/>
                    <a:lstStyle/>
                    <a:p>
                      <a:r>
                        <a:rPr lang="en-US" altLang="zh-TW" dirty="0" smtClean="0"/>
                        <a:t>28</a:t>
                      </a:r>
                      <a:endParaRPr lang="zh-TW" altLang="en-US" dirty="0"/>
                    </a:p>
                  </a:txBody>
                  <a:tcPr/>
                </a:tc>
                <a:tc>
                  <a:txBody>
                    <a:bodyPr/>
                    <a:lstStyle/>
                    <a:p>
                      <a:r>
                        <a:rPr lang="en-US" altLang="zh-TW" dirty="0" smtClean="0"/>
                        <a:t>29</a:t>
                      </a:r>
                      <a:endParaRPr lang="zh-TW" altLang="en-US" dirty="0"/>
                    </a:p>
                  </a:txBody>
                  <a:tcPr/>
                </a:tc>
                <a:tc>
                  <a:txBody>
                    <a:bodyPr/>
                    <a:lstStyle/>
                    <a:p>
                      <a:r>
                        <a:rPr lang="en-US" altLang="zh-TW" dirty="0" smtClean="0"/>
                        <a:t>30</a:t>
                      </a:r>
                      <a:endParaRPr lang="zh-TW" altLang="en-US" dirty="0"/>
                    </a:p>
                  </a:txBody>
                  <a:tcPr/>
                </a:tc>
                <a:tc>
                  <a:txBody>
                    <a:bodyPr/>
                    <a:lstStyle/>
                    <a:p>
                      <a:r>
                        <a:rPr lang="en-US" altLang="zh-TW" dirty="0" smtClean="0"/>
                        <a:t>31</a:t>
                      </a:r>
                      <a:endParaRPr lang="zh-TW" altLang="en-US" dirty="0"/>
                    </a:p>
                  </a:txBody>
                  <a:tcPr/>
                </a:tc>
              </a:tr>
              <a:tr h="370840">
                <a:tc>
                  <a:txBody>
                    <a:bodyPr/>
                    <a:lstStyle/>
                    <a:p>
                      <a:r>
                        <a:rPr lang="en-US" altLang="zh-TW" dirty="0" smtClean="0"/>
                        <a:t>32</a:t>
                      </a:r>
                      <a:endParaRPr lang="zh-TW" altLang="en-US" dirty="0"/>
                    </a:p>
                  </a:txBody>
                  <a:tcPr/>
                </a:tc>
                <a:tc>
                  <a:txBody>
                    <a:bodyPr/>
                    <a:lstStyle/>
                    <a:p>
                      <a:r>
                        <a:rPr lang="en-US" altLang="zh-TW" dirty="0" smtClean="0"/>
                        <a:t>33</a:t>
                      </a:r>
                      <a:endParaRPr lang="zh-TW" altLang="en-US" dirty="0"/>
                    </a:p>
                  </a:txBody>
                  <a:tcPr/>
                </a:tc>
                <a:tc>
                  <a:txBody>
                    <a:bodyPr/>
                    <a:lstStyle/>
                    <a:p>
                      <a:r>
                        <a:rPr lang="en-US" altLang="zh-TW" dirty="0" smtClean="0"/>
                        <a:t>34</a:t>
                      </a:r>
                      <a:endParaRPr lang="zh-TW" altLang="en-US" dirty="0"/>
                    </a:p>
                  </a:txBody>
                  <a:tcPr/>
                </a:tc>
                <a:tc>
                  <a:txBody>
                    <a:bodyPr/>
                    <a:lstStyle/>
                    <a:p>
                      <a:r>
                        <a:rPr lang="en-US" altLang="zh-TW" dirty="0" smtClean="0"/>
                        <a:t>35</a:t>
                      </a:r>
                      <a:endParaRPr lang="zh-TW" altLang="en-US" dirty="0"/>
                    </a:p>
                  </a:txBody>
                  <a:tcPr/>
                </a:tc>
                <a:tc>
                  <a:txBody>
                    <a:bodyPr/>
                    <a:lstStyle/>
                    <a:p>
                      <a:r>
                        <a:rPr lang="en-US" altLang="zh-TW" dirty="0" smtClean="0"/>
                        <a:t>36</a:t>
                      </a:r>
                      <a:endParaRPr lang="zh-TW" altLang="en-US" dirty="0"/>
                    </a:p>
                  </a:txBody>
                  <a:tcPr/>
                </a:tc>
                <a:tc>
                  <a:txBody>
                    <a:bodyPr/>
                    <a:lstStyle/>
                    <a:p>
                      <a:r>
                        <a:rPr lang="en-US" altLang="zh-TW" dirty="0" smtClean="0"/>
                        <a:t>37</a:t>
                      </a:r>
                      <a:endParaRPr lang="zh-TW" altLang="en-US" dirty="0"/>
                    </a:p>
                  </a:txBody>
                  <a:tcPr/>
                </a:tc>
                <a:tc>
                  <a:txBody>
                    <a:bodyPr/>
                    <a:lstStyle/>
                    <a:p>
                      <a:r>
                        <a:rPr lang="en-US" altLang="zh-TW" dirty="0" smtClean="0"/>
                        <a:t>38</a:t>
                      </a:r>
                      <a:endParaRPr lang="zh-TW" altLang="en-US" dirty="0"/>
                    </a:p>
                  </a:txBody>
                  <a:tcPr/>
                </a:tc>
                <a:tc>
                  <a:txBody>
                    <a:bodyPr/>
                    <a:lstStyle/>
                    <a:p>
                      <a:r>
                        <a:rPr lang="en-US" altLang="zh-TW" dirty="0" smtClean="0"/>
                        <a:t>39</a:t>
                      </a:r>
                      <a:endParaRPr lang="zh-TW" altLang="en-US" dirty="0"/>
                    </a:p>
                  </a:txBody>
                  <a:tcPr/>
                </a:tc>
              </a:tr>
              <a:tr h="370840">
                <a:tc>
                  <a:txBody>
                    <a:bodyPr/>
                    <a:lstStyle/>
                    <a:p>
                      <a:r>
                        <a:rPr lang="en-US" altLang="zh-TW" dirty="0" smtClean="0"/>
                        <a:t>40</a:t>
                      </a:r>
                      <a:endParaRPr lang="zh-TW" altLang="en-US" dirty="0"/>
                    </a:p>
                  </a:txBody>
                  <a:tcPr/>
                </a:tc>
                <a:tc>
                  <a:txBody>
                    <a:bodyPr/>
                    <a:lstStyle/>
                    <a:p>
                      <a:r>
                        <a:rPr lang="en-US" altLang="zh-TW" dirty="0" smtClean="0"/>
                        <a:t>41</a:t>
                      </a:r>
                      <a:endParaRPr lang="zh-TW" altLang="en-US" dirty="0"/>
                    </a:p>
                  </a:txBody>
                  <a:tcPr/>
                </a:tc>
                <a:tc>
                  <a:txBody>
                    <a:bodyPr/>
                    <a:lstStyle/>
                    <a:p>
                      <a:r>
                        <a:rPr lang="en-US" altLang="zh-TW" dirty="0" smtClean="0"/>
                        <a:t>42</a:t>
                      </a:r>
                      <a:endParaRPr lang="zh-TW" altLang="en-US" dirty="0"/>
                    </a:p>
                  </a:txBody>
                  <a:tcPr/>
                </a:tc>
                <a:tc>
                  <a:txBody>
                    <a:bodyPr/>
                    <a:lstStyle/>
                    <a:p>
                      <a:r>
                        <a:rPr lang="en-US" altLang="zh-TW" dirty="0" smtClean="0"/>
                        <a:t>43</a:t>
                      </a:r>
                      <a:endParaRPr lang="zh-TW" altLang="en-US" dirty="0"/>
                    </a:p>
                  </a:txBody>
                  <a:tcPr/>
                </a:tc>
                <a:tc>
                  <a:txBody>
                    <a:bodyPr/>
                    <a:lstStyle/>
                    <a:p>
                      <a:r>
                        <a:rPr lang="en-US" altLang="zh-TW" dirty="0" smtClean="0"/>
                        <a:t>44</a:t>
                      </a:r>
                      <a:endParaRPr lang="zh-TW" altLang="en-US" dirty="0"/>
                    </a:p>
                  </a:txBody>
                  <a:tcPr/>
                </a:tc>
                <a:tc>
                  <a:txBody>
                    <a:bodyPr/>
                    <a:lstStyle/>
                    <a:p>
                      <a:r>
                        <a:rPr lang="en-US" altLang="zh-TW" dirty="0" smtClean="0"/>
                        <a:t>45</a:t>
                      </a:r>
                      <a:endParaRPr lang="zh-TW" altLang="en-US" dirty="0"/>
                    </a:p>
                  </a:txBody>
                  <a:tcPr/>
                </a:tc>
                <a:tc>
                  <a:txBody>
                    <a:bodyPr/>
                    <a:lstStyle/>
                    <a:p>
                      <a:r>
                        <a:rPr lang="en-US" altLang="zh-TW" dirty="0" smtClean="0"/>
                        <a:t>46</a:t>
                      </a:r>
                      <a:endParaRPr lang="zh-TW" altLang="en-US" dirty="0"/>
                    </a:p>
                  </a:txBody>
                  <a:tcPr/>
                </a:tc>
                <a:tc>
                  <a:txBody>
                    <a:bodyPr/>
                    <a:lstStyle/>
                    <a:p>
                      <a:r>
                        <a:rPr lang="en-US" altLang="zh-TW" dirty="0" smtClean="0"/>
                        <a:t>47</a:t>
                      </a:r>
                      <a:endParaRPr lang="zh-TW" altLang="en-US" dirty="0"/>
                    </a:p>
                  </a:txBody>
                  <a:tcPr/>
                </a:tc>
              </a:tr>
              <a:tr h="370840">
                <a:tc>
                  <a:txBody>
                    <a:bodyPr/>
                    <a:lstStyle/>
                    <a:p>
                      <a:r>
                        <a:rPr lang="en-US" altLang="zh-TW" dirty="0" smtClean="0"/>
                        <a:t>48</a:t>
                      </a:r>
                      <a:endParaRPr lang="zh-TW" altLang="en-US" dirty="0"/>
                    </a:p>
                  </a:txBody>
                  <a:tcPr/>
                </a:tc>
                <a:tc>
                  <a:txBody>
                    <a:bodyPr/>
                    <a:lstStyle/>
                    <a:p>
                      <a:r>
                        <a:rPr lang="en-US" altLang="zh-TW" dirty="0" smtClean="0"/>
                        <a:t>49</a:t>
                      </a:r>
                      <a:endParaRPr lang="zh-TW" altLang="en-US" dirty="0"/>
                    </a:p>
                  </a:txBody>
                  <a:tcPr/>
                </a:tc>
                <a:tc>
                  <a:txBody>
                    <a:bodyPr/>
                    <a:lstStyle/>
                    <a:p>
                      <a:r>
                        <a:rPr lang="en-US" altLang="zh-TW" dirty="0" smtClean="0"/>
                        <a:t>50</a:t>
                      </a:r>
                      <a:endParaRPr lang="zh-TW" altLang="en-US" dirty="0"/>
                    </a:p>
                  </a:txBody>
                  <a:tcPr/>
                </a:tc>
                <a:tc>
                  <a:txBody>
                    <a:bodyPr/>
                    <a:lstStyle/>
                    <a:p>
                      <a:r>
                        <a:rPr lang="en-US" altLang="zh-TW" dirty="0" smtClean="0"/>
                        <a:t>51</a:t>
                      </a:r>
                      <a:endParaRPr lang="zh-TW" altLang="en-US" dirty="0"/>
                    </a:p>
                  </a:txBody>
                  <a:tcPr/>
                </a:tc>
                <a:tc>
                  <a:txBody>
                    <a:bodyPr/>
                    <a:lstStyle/>
                    <a:p>
                      <a:r>
                        <a:rPr lang="en-US" altLang="zh-TW" dirty="0" smtClean="0"/>
                        <a:t>52</a:t>
                      </a:r>
                      <a:endParaRPr lang="zh-TW" altLang="en-US" dirty="0"/>
                    </a:p>
                  </a:txBody>
                  <a:tcPr/>
                </a:tc>
                <a:tc>
                  <a:txBody>
                    <a:bodyPr/>
                    <a:lstStyle/>
                    <a:p>
                      <a:r>
                        <a:rPr lang="en-US" altLang="zh-TW" dirty="0" smtClean="0"/>
                        <a:t>53</a:t>
                      </a:r>
                      <a:endParaRPr lang="zh-TW" altLang="en-US" dirty="0"/>
                    </a:p>
                  </a:txBody>
                  <a:tcPr/>
                </a:tc>
                <a:tc>
                  <a:txBody>
                    <a:bodyPr/>
                    <a:lstStyle/>
                    <a:p>
                      <a:r>
                        <a:rPr lang="en-US" altLang="zh-TW" dirty="0" smtClean="0"/>
                        <a:t>54</a:t>
                      </a:r>
                      <a:endParaRPr lang="zh-TW" altLang="en-US" dirty="0"/>
                    </a:p>
                  </a:txBody>
                  <a:tcPr/>
                </a:tc>
                <a:tc>
                  <a:txBody>
                    <a:bodyPr/>
                    <a:lstStyle/>
                    <a:p>
                      <a:r>
                        <a:rPr lang="en-US" altLang="zh-TW" dirty="0" smtClean="0"/>
                        <a:t>55</a:t>
                      </a:r>
                      <a:endParaRPr lang="zh-TW" altLang="en-US" dirty="0"/>
                    </a:p>
                  </a:txBody>
                  <a:tcPr/>
                </a:tc>
              </a:tr>
              <a:tr h="370840">
                <a:tc>
                  <a:txBody>
                    <a:bodyPr/>
                    <a:lstStyle/>
                    <a:p>
                      <a:r>
                        <a:rPr lang="en-US" altLang="zh-TW" dirty="0" smtClean="0"/>
                        <a:t>56</a:t>
                      </a:r>
                      <a:endParaRPr lang="zh-TW" altLang="en-US" dirty="0"/>
                    </a:p>
                  </a:txBody>
                  <a:tcPr/>
                </a:tc>
                <a:tc>
                  <a:txBody>
                    <a:bodyPr/>
                    <a:lstStyle/>
                    <a:p>
                      <a:r>
                        <a:rPr lang="en-US" altLang="zh-TW" dirty="0" smtClean="0"/>
                        <a:t>57</a:t>
                      </a:r>
                      <a:endParaRPr lang="zh-TW" altLang="en-US" dirty="0"/>
                    </a:p>
                  </a:txBody>
                  <a:tcPr/>
                </a:tc>
                <a:tc>
                  <a:txBody>
                    <a:bodyPr/>
                    <a:lstStyle/>
                    <a:p>
                      <a:r>
                        <a:rPr lang="en-US" altLang="zh-TW" dirty="0" smtClean="0"/>
                        <a:t>58</a:t>
                      </a:r>
                      <a:endParaRPr lang="zh-TW" altLang="en-US" dirty="0"/>
                    </a:p>
                  </a:txBody>
                  <a:tcPr/>
                </a:tc>
                <a:tc>
                  <a:txBody>
                    <a:bodyPr/>
                    <a:lstStyle/>
                    <a:p>
                      <a:r>
                        <a:rPr lang="en-US" altLang="zh-TW" dirty="0" smtClean="0"/>
                        <a:t>59</a:t>
                      </a:r>
                      <a:endParaRPr lang="zh-TW" altLang="en-US" dirty="0"/>
                    </a:p>
                  </a:txBody>
                  <a:tcPr/>
                </a:tc>
                <a:tc>
                  <a:txBody>
                    <a:bodyPr/>
                    <a:lstStyle/>
                    <a:p>
                      <a:r>
                        <a:rPr lang="en-US" altLang="zh-TW" dirty="0" smtClean="0"/>
                        <a:t>60</a:t>
                      </a:r>
                      <a:endParaRPr lang="zh-TW" altLang="en-US" dirty="0"/>
                    </a:p>
                  </a:txBody>
                  <a:tcPr/>
                </a:tc>
                <a:tc>
                  <a:txBody>
                    <a:bodyPr/>
                    <a:lstStyle/>
                    <a:p>
                      <a:r>
                        <a:rPr lang="en-US" altLang="zh-TW" dirty="0" smtClean="0"/>
                        <a:t>61</a:t>
                      </a:r>
                      <a:endParaRPr lang="zh-TW" altLang="en-US" dirty="0"/>
                    </a:p>
                  </a:txBody>
                  <a:tcPr/>
                </a:tc>
                <a:tc>
                  <a:txBody>
                    <a:bodyPr/>
                    <a:lstStyle/>
                    <a:p>
                      <a:r>
                        <a:rPr lang="en-US" altLang="zh-TW" dirty="0" smtClean="0"/>
                        <a:t>62</a:t>
                      </a:r>
                      <a:endParaRPr lang="zh-TW" altLang="en-US" dirty="0"/>
                    </a:p>
                  </a:txBody>
                  <a:tcPr/>
                </a:tc>
                <a:tc>
                  <a:txBody>
                    <a:bodyPr/>
                    <a:lstStyle/>
                    <a:p>
                      <a:r>
                        <a:rPr lang="en-US" altLang="zh-TW" dirty="0" smtClean="0"/>
                        <a:t>63</a:t>
                      </a:r>
                      <a:endParaRPr lang="zh-TW" altLang="en-US" dirty="0"/>
                    </a:p>
                  </a:txBody>
                  <a:tcPr/>
                </a:tc>
              </a:tr>
            </a:tbl>
          </a:graphicData>
        </a:graphic>
      </p:graphicFrame>
      <p:sp>
        <p:nvSpPr>
          <p:cNvPr id="5" name="文字方塊 4"/>
          <p:cNvSpPr txBox="1"/>
          <p:nvPr/>
        </p:nvSpPr>
        <p:spPr>
          <a:xfrm>
            <a:off x="5090615" y="6373504"/>
            <a:ext cx="1724639" cy="369332"/>
          </a:xfrm>
          <a:prstGeom prst="rect">
            <a:avLst/>
          </a:prstGeom>
          <a:noFill/>
        </p:spPr>
        <p:txBody>
          <a:bodyPr wrap="none" rtlCol="0">
            <a:spAutoFit/>
          </a:bodyPr>
          <a:lstStyle/>
          <a:p>
            <a:r>
              <a:rPr lang="en-US" altLang="zh-TW" dirty="0" smtClean="0"/>
              <a:t>Checksum: 2016</a:t>
            </a:r>
            <a:endParaRPr lang="zh-TW" altLang="en-US" dirty="0"/>
          </a:p>
        </p:txBody>
      </p:sp>
    </p:spTree>
    <p:extLst>
      <p:ext uri="{BB962C8B-B14F-4D97-AF65-F5344CB8AC3E}">
        <p14:creationId xmlns:p14="http://schemas.microsoft.com/office/powerpoint/2010/main" val="334621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Requirements</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smtClean="0"/>
              <a:t>Use fork() to create worker processes</a:t>
            </a:r>
          </a:p>
          <a:p>
            <a:r>
              <a:rPr lang="en-US" altLang="zh-TW" dirty="0" smtClean="0"/>
              <a:t>Do not declare any of the matrices as global arrays; Put all the matrices in the shared memory</a:t>
            </a:r>
            <a:endParaRPr lang="en-US" altLang="zh-TW" dirty="0"/>
          </a:p>
          <a:p>
            <a:r>
              <a:rPr lang="en-US" altLang="zh-TW" dirty="0" smtClean="0"/>
              <a:t>Print the performance and checksum of 16 different process numbers, from 1 to 16</a:t>
            </a:r>
          </a:p>
          <a:p>
            <a:r>
              <a:rPr lang="en-US" altLang="zh-TW" dirty="0" smtClean="0"/>
              <a:t>The </a:t>
            </a:r>
            <a:r>
              <a:rPr lang="en-US" altLang="zh-TW" dirty="0" smtClean="0"/>
              <a:t>final checksum must be correct</a:t>
            </a:r>
          </a:p>
          <a:p>
            <a:pPr lvl="1"/>
            <a:r>
              <a:rPr lang="en-US" altLang="zh-TW" dirty="0"/>
              <a:t>The TAs will test any matrix dimension between 100 and 800</a:t>
            </a:r>
          </a:p>
          <a:p>
            <a:pPr lvl="1"/>
            <a:r>
              <a:rPr lang="en-US" altLang="zh-TW" dirty="0" smtClean="0"/>
              <a:t>Elements </a:t>
            </a:r>
            <a:r>
              <a:rPr lang="en-US" altLang="zh-TW" dirty="0"/>
              <a:t>are </a:t>
            </a:r>
            <a:r>
              <a:rPr lang="en-US" altLang="zh-TW" dirty="0">
                <a:solidFill>
                  <a:srgbClr val="FF0000"/>
                </a:solidFill>
              </a:rPr>
              <a:t>32-bit unsigned </a:t>
            </a:r>
            <a:r>
              <a:rPr lang="en-US" altLang="zh-TW" dirty="0" smtClean="0">
                <a:solidFill>
                  <a:srgbClr val="FF0000"/>
                </a:solidFill>
              </a:rPr>
              <a:t>integers</a:t>
            </a:r>
            <a:endParaRPr lang="en-US" altLang="zh-TW" dirty="0" smtClean="0"/>
          </a:p>
          <a:p>
            <a:r>
              <a:rPr lang="en-US" altLang="zh-TW" dirty="0" smtClean="0"/>
              <a:t>2-process and 3-process </a:t>
            </a:r>
            <a:r>
              <a:rPr lang="en-US" altLang="zh-TW" dirty="0" smtClean="0"/>
              <a:t>versions </a:t>
            </a:r>
            <a:r>
              <a:rPr lang="en-US" altLang="zh-TW" dirty="0" smtClean="0"/>
              <a:t>must be noticeably faster than 1-process </a:t>
            </a:r>
            <a:r>
              <a:rPr lang="en-US" altLang="zh-TW" dirty="0" smtClean="0"/>
              <a:t>version</a:t>
            </a:r>
          </a:p>
          <a:p>
            <a:pPr lvl="1"/>
            <a:r>
              <a:rPr lang="en-US" altLang="zh-TW" dirty="0" smtClean="0"/>
              <a:t>But no performance gains with many processes</a:t>
            </a:r>
            <a:endParaRPr lang="en-US" altLang="zh-TW" dirty="0" smtClean="0"/>
          </a:p>
          <a:p>
            <a:pPr lvl="1"/>
            <a:endParaRPr lang="en-US" altLang="zh-TW" dirty="0"/>
          </a:p>
          <a:p>
            <a:r>
              <a:rPr lang="en-US" altLang="zh-TW" dirty="0" smtClean="0"/>
              <a:t>Violating any of the requirements will receive a score penalty</a:t>
            </a:r>
          </a:p>
          <a:p>
            <a:endParaRPr lang="zh-TW" altLang="en-US" dirty="0"/>
          </a:p>
        </p:txBody>
      </p:sp>
    </p:spTree>
    <p:extLst>
      <p:ext uri="{BB962C8B-B14F-4D97-AF65-F5344CB8AC3E}">
        <p14:creationId xmlns:p14="http://schemas.microsoft.com/office/powerpoint/2010/main" val="234054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Output</a:t>
            </a:r>
            <a:endParaRPr lang="zh-TW" altLang="en-US" dirty="0"/>
          </a:p>
        </p:txBody>
      </p:sp>
      <p:sp>
        <p:nvSpPr>
          <p:cNvPr id="8" name="內容版面配置區 7"/>
          <p:cNvSpPr>
            <a:spLocks noGrp="1"/>
          </p:cNvSpPr>
          <p:nvPr>
            <p:ph idx="1"/>
          </p:nvPr>
        </p:nvSpPr>
        <p:spPr/>
        <p:txBody>
          <a:bodyPr>
            <a:normAutofit fontScale="85000" lnSpcReduction="20000"/>
          </a:bodyPr>
          <a:lstStyle/>
          <a:p>
            <a:pPr marL="0" indent="0">
              <a:buNone/>
            </a:pPr>
            <a:r>
              <a:rPr lang="en-US" altLang="zh-TW" dirty="0" smtClean="0"/>
              <a:t>Input the matrix dimension: 800</a:t>
            </a:r>
            <a:r>
              <a:rPr lang="en-US" altLang="zh-TW" dirty="0" smtClean="0">
                <a:sym typeface="Wingdings 3" panose="05040102010807070707" pitchFamily="18" charset="2"/>
              </a:rPr>
              <a:t></a:t>
            </a:r>
          </a:p>
          <a:p>
            <a:pPr marL="0" indent="0">
              <a:buNone/>
            </a:pPr>
            <a:endParaRPr lang="en-US" altLang="zh-TW" dirty="0" smtClean="0">
              <a:sym typeface="Wingdings 3" panose="05040102010807070707" pitchFamily="18" charset="2"/>
            </a:endParaRPr>
          </a:p>
          <a:p>
            <a:pPr marL="0" indent="0">
              <a:buNone/>
            </a:pPr>
            <a:r>
              <a:rPr lang="en-US" altLang="zh-TW" dirty="0" smtClean="0">
                <a:sym typeface="Wingdings 3" panose="05040102010807070707" pitchFamily="18" charset="2"/>
              </a:rPr>
              <a:t>Multiplying </a:t>
            </a:r>
            <a:r>
              <a:rPr lang="en-US" altLang="zh-TW" dirty="0" smtClean="0">
                <a:sym typeface="Wingdings 3" panose="05040102010807070707" pitchFamily="18" charset="2"/>
              </a:rPr>
              <a:t>matrices using 1 </a:t>
            </a:r>
            <a:r>
              <a:rPr lang="en-US" altLang="zh-TW" dirty="0" smtClean="0">
                <a:sym typeface="Wingdings 3" panose="05040102010807070707" pitchFamily="18" charset="2"/>
              </a:rPr>
              <a:t>process </a:t>
            </a:r>
          </a:p>
          <a:p>
            <a:pPr marL="0" indent="0">
              <a:buNone/>
            </a:pPr>
            <a:r>
              <a:rPr lang="en-US" altLang="zh-TW" dirty="0" smtClean="0">
                <a:sym typeface="Wingdings 3" panose="05040102010807070707" pitchFamily="18" charset="2"/>
              </a:rPr>
              <a:t>Elapsed time: 5.814723 </a:t>
            </a:r>
            <a:r>
              <a:rPr lang="en-US" altLang="zh-TW" dirty="0">
                <a:sym typeface="Wingdings 3" panose="05040102010807070707" pitchFamily="18" charset="2"/>
              </a:rPr>
              <a:t>sec, Checksum: 234254235252</a:t>
            </a:r>
            <a:endParaRPr lang="en-US" altLang="zh-TW" dirty="0" smtClean="0">
              <a:sym typeface="Wingdings 3" panose="05040102010807070707" pitchFamily="18" charset="2"/>
            </a:endParaRPr>
          </a:p>
          <a:p>
            <a:pPr marL="0" indent="0">
              <a:buNone/>
            </a:pPr>
            <a:r>
              <a:rPr lang="en-US" altLang="zh-TW" dirty="0" smtClean="0">
                <a:sym typeface="Wingdings 3" panose="05040102010807070707" pitchFamily="18" charset="2"/>
              </a:rPr>
              <a:t>Multiplying matrices </a:t>
            </a:r>
            <a:r>
              <a:rPr lang="en-US" altLang="zh-TW" dirty="0">
                <a:sym typeface="Wingdings 3" panose="05040102010807070707" pitchFamily="18" charset="2"/>
              </a:rPr>
              <a:t>using 2 </a:t>
            </a:r>
            <a:r>
              <a:rPr lang="en-US" altLang="zh-TW" dirty="0" smtClean="0">
                <a:sym typeface="Wingdings 3" panose="05040102010807070707" pitchFamily="18" charset="2"/>
              </a:rPr>
              <a:t>processes</a:t>
            </a:r>
          </a:p>
          <a:p>
            <a:pPr marL="0" indent="0">
              <a:buNone/>
            </a:pPr>
            <a:r>
              <a:rPr lang="en-US" altLang="zh-TW" dirty="0">
                <a:sym typeface="Wingdings 3" panose="05040102010807070707" pitchFamily="18" charset="2"/>
              </a:rPr>
              <a:t>Elapsed time: 3.10231 sec, Checksum: 234254235252</a:t>
            </a:r>
            <a:endParaRPr lang="en-US" altLang="zh-TW" dirty="0" smtClean="0">
              <a:sym typeface="Wingdings 3" panose="05040102010807070707" pitchFamily="18" charset="2"/>
            </a:endParaRPr>
          </a:p>
          <a:p>
            <a:pPr marL="0" indent="0">
              <a:buNone/>
            </a:pPr>
            <a:r>
              <a:rPr lang="en-US" altLang="zh-TW" dirty="0" smtClean="0">
                <a:sym typeface="Wingdings 3" panose="05040102010807070707" pitchFamily="18" charset="2"/>
              </a:rPr>
              <a:t>Multiplying matrices </a:t>
            </a:r>
            <a:r>
              <a:rPr lang="en-US" altLang="zh-TW" dirty="0">
                <a:sym typeface="Wingdings 3" panose="05040102010807070707" pitchFamily="18" charset="2"/>
              </a:rPr>
              <a:t>using 3 </a:t>
            </a:r>
            <a:r>
              <a:rPr lang="en-US" altLang="zh-TW" dirty="0" smtClean="0">
                <a:sym typeface="Wingdings 3" panose="05040102010807070707" pitchFamily="18" charset="2"/>
              </a:rPr>
              <a:t>processes</a:t>
            </a:r>
          </a:p>
          <a:p>
            <a:pPr marL="0" indent="0">
              <a:buNone/>
            </a:pPr>
            <a:r>
              <a:rPr lang="en-US" altLang="zh-TW" dirty="0">
                <a:sym typeface="Wingdings 3" panose="05040102010807070707" pitchFamily="18" charset="2"/>
              </a:rPr>
              <a:t>Elapsed time: 2.927338 sec, Checksum: 234254235252</a:t>
            </a:r>
            <a:endParaRPr lang="en-US" altLang="zh-TW" dirty="0" smtClean="0">
              <a:sym typeface="Wingdings 3" panose="05040102010807070707" pitchFamily="18" charset="2"/>
            </a:endParaRPr>
          </a:p>
          <a:p>
            <a:pPr marL="0" indent="0">
              <a:buNone/>
            </a:pPr>
            <a:r>
              <a:rPr lang="en-US" altLang="zh-TW" dirty="0" smtClean="0">
                <a:sym typeface="Wingdings 3" panose="05040102010807070707" pitchFamily="18" charset="2"/>
              </a:rPr>
              <a:t>……</a:t>
            </a:r>
          </a:p>
          <a:p>
            <a:pPr marL="0" indent="0">
              <a:buNone/>
            </a:pPr>
            <a:r>
              <a:rPr lang="en-US" altLang="zh-TW" dirty="0">
                <a:sym typeface="Wingdings 3" panose="05040102010807070707" pitchFamily="18" charset="2"/>
              </a:rPr>
              <a:t>Multiplying matrices using 16 </a:t>
            </a:r>
            <a:r>
              <a:rPr lang="en-US" altLang="zh-TW" dirty="0" smtClean="0">
                <a:sym typeface="Wingdings 3" panose="05040102010807070707" pitchFamily="18" charset="2"/>
              </a:rPr>
              <a:t>processes</a:t>
            </a:r>
          </a:p>
          <a:p>
            <a:pPr marL="0" indent="0">
              <a:buNone/>
            </a:pPr>
            <a:r>
              <a:rPr lang="en-US" altLang="zh-TW" dirty="0">
                <a:sym typeface="Wingdings 3" panose="05040102010807070707" pitchFamily="18" charset="2"/>
              </a:rPr>
              <a:t>Elapsed time: </a:t>
            </a:r>
            <a:r>
              <a:rPr lang="en-US" altLang="zh-TW" dirty="0" err="1">
                <a:sym typeface="Wingdings 3" panose="05040102010807070707" pitchFamily="18" charset="2"/>
              </a:rPr>
              <a:t>x.xxxxx</a:t>
            </a:r>
            <a:r>
              <a:rPr lang="en-US" altLang="zh-TW" dirty="0">
                <a:sym typeface="Wingdings 3" panose="05040102010807070707" pitchFamily="18" charset="2"/>
              </a:rPr>
              <a:t> sec, Checksum: </a:t>
            </a:r>
            <a:r>
              <a:rPr lang="en-US" altLang="zh-TW" dirty="0" smtClean="0">
                <a:sym typeface="Wingdings 3" panose="05040102010807070707" pitchFamily="18" charset="2"/>
              </a:rPr>
              <a:t>234254235252</a:t>
            </a:r>
            <a:endParaRPr lang="zh-TW" altLang="en-US" dirty="0"/>
          </a:p>
        </p:txBody>
      </p:sp>
    </p:spTree>
    <p:extLst>
      <p:ext uri="{BB962C8B-B14F-4D97-AF65-F5344CB8AC3E}">
        <p14:creationId xmlns:p14="http://schemas.microsoft.com/office/powerpoint/2010/main" val="420413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 Reference</a:t>
            </a:r>
            <a:endParaRPr lang="zh-TW" altLang="en-US" dirty="0"/>
          </a:p>
        </p:txBody>
      </p:sp>
      <p:sp>
        <p:nvSpPr>
          <p:cNvPr id="3" name="內容版面配置區 2"/>
          <p:cNvSpPr>
            <a:spLocks noGrp="1"/>
          </p:cNvSpPr>
          <p:nvPr>
            <p:ph idx="1"/>
          </p:nvPr>
        </p:nvSpPr>
        <p:spPr/>
        <p:txBody>
          <a:bodyPr>
            <a:normAutofit/>
          </a:bodyPr>
          <a:lstStyle/>
          <a:p>
            <a:r>
              <a:rPr lang="en-US" altLang="zh-TW" sz="2400" dirty="0">
                <a:hlinkClick r:id="rId2"/>
              </a:rPr>
              <a:t>http://</a:t>
            </a:r>
            <a:r>
              <a:rPr lang="en-US" altLang="zh-TW" sz="2400" dirty="0" smtClean="0">
                <a:hlinkClick r:id="rId2"/>
              </a:rPr>
              <a:t>blog.csdn.net/guoping16/article/details/6584058</a:t>
            </a:r>
            <a:endParaRPr lang="en-US" altLang="zh-TW" sz="2400" dirty="0" smtClean="0"/>
          </a:p>
          <a:p>
            <a:r>
              <a:rPr lang="en-US" altLang="zh-TW" sz="2400" dirty="0">
                <a:hlinkClick r:id="rId3"/>
              </a:rPr>
              <a:t>http://</a:t>
            </a:r>
            <a:r>
              <a:rPr lang="en-US" altLang="zh-TW" sz="2400" dirty="0" smtClean="0">
                <a:hlinkClick r:id="rId3"/>
              </a:rPr>
              <a:t>man7.org/linux/man-pages/man2/shmget.2.html</a:t>
            </a:r>
            <a:endParaRPr lang="en-US" altLang="zh-TW" sz="2400" dirty="0" smtClean="0"/>
          </a:p>
          <a:p>
            <a:r>
              <a:rPr lang="en-US" altLang="zh-TW" sz="2400" dirty="0">
                <a:hlinkClick r:id="rId4"/>
              </a:rPr>
              <a:t>http://man7.org/linux/man-pages/man2/shmat.2.html</a:t>
            </a:r>
            <a:endParaRPr lang="zh-TW" altLang="en-US" sz="2400" dirty="0"/>
          </a:p>
        </p:txBody>
      </p:sp>
    </p:spTree>
    <p:extLst>
      <p:ext uri="{BB962C8B-B14F-4D97-AF65-F5344CB8AC3E}">
        <p14:creationId xmlns:p14="http://schemas.microsoft.com/office/powerpoint/2010/main" val="1343819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p:txBody>
          <a:bodyPr/>
          <a:lstStyle/>
          <a:p>
            <a:r>
              <a:rPr lang="en-US" altLang="zh-TW" dirty="0" smtClean="0"/>
              <a:t>Matrix multiplication using multiple processes</a:t>
            </a:r>
          </a:p>
          <a:p>
            <a:pPr lvl="1"/>
            <a:r>
              <a:rPr lang="en-US" altLang="zh-TW" dirty="0" smtClean="0"/>
              <a:t>Parallel processing; </a:t>
            </a:r>
            <a:r>
              <a:rPr lang="en-US" altLang="zh-TW" dirty="0"/>
              <a:t>f</a:t>
            </a:r>
            <a:r>
              <a:rPr lang="en-US" altLang="zh-TW" dirty="0" smtClean="0"/>
              <a:t>aster on multicore machines</a:t>
            </a:r>
          </a:p>
          <a:p>
            <a:r>
              <a:rPr lang="en-US" altLang="zh-TW" dirty="0" smtClean="0"/>
              <a:t>Input: the dimension of the square </a:t>
            </a:r>
            <a:r>
              <a:rPr lang="en-US" altLang="zh-TW" dirty="0">
                <a:sym typeface="Wingdings" panose="05000000000000000000" pitchFamily="2" charset="2"/>
              </a:rPr>
              <a:t>matrices </a:t>
            </a:r>
            <a:r>
              <a:rPr lang="en-US" altLang="zh-TW" dirty="0" smtClean="0"/>
              <a:t>A &amp; B</a:t>
            </a:r>
          </a:p>
          <a:p>
            <a:pPr lvl="1"/>
            <a:r>
              <a:rPr lang="en-US" altLang="zh-TW" dirty="0" smtClean="0"/>
              <a:t>E.g., 100 </a:t>
            </a:r>
            <a:r>
              <a:rPr lang="en-US" altLang="zh-TW" dirty="0" smtClean="0">
                <a:sym typeface="Wingdings" panose="05000000000000000000" pitchFamily="2" charset="2"/>
              </a:rPr>
              <a:t> A, B, and C are 100x100 square matrices</a:t>
            </a:r>
          </a:p>
          <a:p>
            <a:r>
              <a:rPr lang="en-US" altLang="zh-TW" dirty="0" smtClean="0">
                <a:sym typeface="Wingdings" panose="05000000000000000000" pitchFamily="2" charset="2"/>
              </a:rPr>
              <a:t>Output: execution time and a checksum</a:t>
            </a:r>
            <a:endParaRPr lang="zh-TW" altLang="en-US" dirty="0"/>
          </a:p>
        </p:txBody>
      </p:sp>
      <p:sp>
        <p:nvSpPr>
          <p:cNvPr id="4" name="矩形 3"/>
          <p:cNvSpPr/>
          <p:nvPr/>
        </p:nvSpPr>
        <p:spPr>
          <a:xfrm>
            <a:off x="701386" y="4734017"/>
            <a:ext cx="2141752" cy="171004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A</a:t>
            </a:r>
            <a:endParaRPr lang="zh-TW" altLang="en-US" dirty="0"/>
          </a:p>
        </p:txBody>
      </p:sp>
      <p:sp>
        <p:nvSpPr>
          <p:cNvPr id="5" name="矩形 4"/>
          <p:cNvSpPr/>
          <p:nvPr/>
        </p:nvSpPr>
        <p:spPr>
          <a:xfrm>
            <a:off x="3537492" y="4734015"/>
            <a:ext cx="2141752" cy="17100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smtClean="0"/>
              <a:t>B</a:t>
            </a:r>
            <a:endParaRPr lang="zh-TW" altLang="en-US" dirty="0"/>
          </a:p>
        </p:txBody>
      </p:sp>
      <p:sp>
        <p:nvSpPr>
          <p:cNvPr id="6" name="矩形 5"/>
          <p:cNvSpPr/>
          <p:nvPr/>
        </p:nvSpPr>
        <p:spPr>
          <a:xfrm>
            <a:off x="6373598" y="4734016"/>
            <a:ext cx="2141752" cy="171004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t>C</a:t>
            </a:r>
            <a:endParaRPr lang="zh-TW" altLang="en-US" dirty="0"/>
          </a:p>
        </p:txBody>
      </p:sp>
      <p:sp>
        <p:nvSpPr>
          <p:cNvPr id="8" name="文字方塊 7"/>
          <p:cNvSpPr txBox="1"/>
          <p:nvPr/>
        </p:nvSpPr>
        <p:spPr>
          <a:xfrm>
            <a:off x="3002069" y="5404373"/>
            <a:ext cx="284052" cy="369332"/>
          </a:xfrm>
          <a:prstGeom prst="rect">
            <a:avLst/>
          </a:prstGeom>
          <a:noFill/>
        </p:spPr>
        <p:txBody>
          <a:bodyPr wrap="none" rtlCol="0">
            <a:spAutoFit/>
          </a:bodyPr>
          <a:lstStyle/>
          <a:p>
            <a:r>
              <a:rPr lang="en-US" altLang="zh-TW" dirty="0" smtClean="0"/>
              <a:t>x</a:t>
            </a:r>
            <a:endParaRPr lang="zh-TW" altLang="en-US" dirty="0"/>
          </a:p>
        </p:txBody>
      </p:sp>
      <p:sp>
        <p:nvSpPr>
          <p:cNvPr id="9" name="文字方塊 8"/>
          <p:cNvSpPr txBox="1"/>
          <p:nvPr/>
        </p:nvSpPr>
        <p:spPr>
          <a:xfrm>
            <a:off x="5931208" y="5404373"/>
            <a:ext cx="300082" cy="369332"/>
          </a:xfrm>
          <a:prstGeom prst="rect">
            <a:avLst/>
          </a:prstGeom>
          <a:noFill/>
        </p:spPr>
        <p:txBody>
          <a:bodyPr wrap="none" rtlCol="0">
            <a:spAutoFit/>
          </a:bodyPr>
          <a:lstStyle/>
          <a:p>
            <a:r>
              <a:rPr lang="en-US" altLang="zh-TW" dirty="0" smtClean="0"/>
              <a:t>=</a:t>
            </a:r>
            <a:endParaRPr lang="zh-TW" altLang="en-US" dirty="0"/>
          </a:p>
        </p:txBody>
      </p:sp>
    </p:spTree>
    <p:extLst>
      <p:ext uri="{BB962C8B-B14F-4D97-AF65-F5344CB8AC3E}">
        <p14:creationId xmlns:p14="http://schemas.microsoft.com/office/powerpoint/2010/main" val="33840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Task Partition</a:t>
            </a:r>
            <a:endParaRPr lang="zh-TW" altLang="en-US" dirty="0"/>
          </a:p>
        </p:txBody>
      </p:sp>
      <p:sp>
        <p:nvSpPr>
          <p:cNvPr id="3" name="內容版面配置區 2"/>
          <p:cNvSpPr>
            <a:spLocks noGrp="1"/>
          </p:cNvSpPr>
          <p:nvPr>
            <p:ph idx="1"/>
          </p:nvPr>
        </p:nvSpPr>
        <p:spPr/>
        <p:txBody>
          <a:bodyPr/>
          <a:lstStyle/>
          <a:p>
            <a:r>
              <a:rPr lang="en-US" altLang="zh-TW" dirty="0" smtClean="0"/>
              <a:t>1-process matrix multiplication</a:t>
            </a:r>
          </a:p>
          <a:p>
            <a:endParaRPr lang="en-US" altLang="zh-TW" dirty="0"/>
          </a:p>
          <a:p>
            <a:endParaRPr lang="en-US" altLang="zh-TW" dirty="0" smtClean="0"/>
          </a:p>
          <a:p>
            <a:r>
              <a:rPr lang="en-US" altLang="zh-TW" dirty="0" smtClean="0"/>
              <a:t>2-process matrix multiplication</a:t>
            </a:r>
          </a:p>
          <a:p>
            <a:endParaRPr lang="en-US" altLang="zh-TW" dirty="0"/>
          </a:p>
          <a:p>
            <a:endParaRPr lang="en-US" altLang="zh-TW" dirty="0" smtClean="0"/>
          </a:p>
          <a:p>
            <a:r>
              <a:rPr lang="en-US" altLang="zh-TW" dirty="0" smtClean="0"/>
              <a:t>16-process matrix multiplication</a:t>
            </a:r>
            <a:endParaRPr lang="en-US" altLang="zh-TW" dirty="0"/>
          </a:p>
          <a:p>
            <a:endParaRPr lang="zh-TW" altLang="en-US" dirty="0"/>
          </a:p>
        </p:txBody>
      </p:sp>
      <p:grpSp>
        <p:nvGrpSpPr>
          <p:cNvPr id="7" name="群組 6"/>
          <p:cNvGrpSpPr/>
          <p:nvPr/>
        </p:nvGrpSpPr>
        <p:grpSpPr>
          <a:xfrm>
            <a:off x="1864426" y="2341229"/>
            <a:ext cx="4512623" cy="971987"/>
            <a:chOff x="391886" y="4466912"/>
            <a:chExt cx="7813964" cy="1710051"/>
          </a:xfrm>
        </p:grpSpPr>
        <p:sp>
          <p:nvSpPr>
            <p:cNvPr id="4" name="矩形 3"/>
            <p:cNvSpPr/>
            <p:nvPr/>
          </p:nvSpPr>
          <p:spPr>
            <a:xfrm>
              <a:off x="391886" y="4466914"/>
              <a:ext cx="2141752" cy="171004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A</a:t>
              </a:r>
              <a:endParaRPr lang="zh-TW" altLang="en-US" dirty="0"/>
            </a:p>
          </p:txBody>
        </p:sp>
        <p:sp>
          <p:nvSpPr>
            <p:cNvPr id="5" name="矩形 4"/>
            <p:cNvSpPr/>
            <p:nvPr/>
          </p:nvSpPr>
          <p:spPr>
            <a:xfrm>
              <a:off x="3227992" y="4466912"/>
              <a:ext cx="2141752" cy="17100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smtClean="0"/>
                <a:t>B</a:t>
              </a:r>
              <a:endParaRPr lang="zh-TW" altLang="en-US" dirty="0"/>
            </a:p>
          </p:txBody>
        </p:sp>
        <p:sp>
          <p:nvSpPr>
            <p:cNvPr id="6" name="矩形 5"/>
            <p:cNvSpPr/>
            <p:nvPr/>
          </p:nvSpPr>
          <p:spPr>
            <a:xfrm>
              <a:off x="6064098" y="4466913"/>
              <a:ext cx="2141752" cy="171004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t>C</a:t>
              </a:r>
              <a:endParaRPr lang="zh-TW" altLang="en-US" dirty="0"/>
            </a:p>
          </p:txBody>
        </p:sp>
        <p:sp>
          <p:nvSpPr>
            <p:cNvPr id="8" name="文字方塊 7"/>
            <p:cNvSpPr txBox="1"/>
            <p:nvPr/>
          </p:nvSpPr>
          <p:spPr>
            <a:xfrm>
              <a:off x="2692569" y="5137270"/>
              <a:ext cx="284052" cy="369332"/>
            </a:xfrm>
            <a:prstGeom prst="rect">
              <a:avLst/>
            </a:prstGeom>
            <a:noFill/>
          </p:spPr>
          <p:txBody>
            <a:bodyPr wrap="none" rtlCol="0">
              <a:spAutoFit/>
            </a:bodyPr>
            <a:lstStyle/>
            <a:p>
              <a:r>
                <a:rPr lang="en-US" altLang="zh-TW" dirty="0" smtClean="0"/>
                <a:t>x</a:t>
              </a:r>
              <a:endParaRPr lang="zh-TW" altLang="en-US" dirty="0"/>
            </a:p>
          </p:txBody>
        </p:sp>
        <p:sp>
          <p:nvSpPr>
            <p:cNvPr id="9" name="文字方塊 8"/>
            <p:cNvSpPr txBox="1"/>
            <p:nvPr/>
          </p:nvSpPr>
          <p:spPr>
            <a:xfrm>
              <a:off x="5621708" y="5137270"/>
              <a:ext cx="300082" cy="369332"/>
            </a:xfrm>
            <a:prstGeom prst="rect">
              <a:avLst/>
            </a:prstGeom>
            <a:noFill/>
          </p:spPr>
          <p:txBody>
            <a:bodyPr wrap="none" rtlCol="0">
              <a:spAutoFit/>
            </a:bodyPr>
            <a:lstStyle/>
            <a:p>
              <a:r>
                <a:rPr lang="en-US" altLang="zh-TW" dirty="0" smtClean="0"/>
                <a:t>=</a:t>
              </a:r>
              <a:endParaRPr lang="zh-TW" altLang="en-US" dirty="0"/>
            </a:p>
          </p:txBody>
        </p:sp>
      </p:grpSp>
      <p:grpSp>
        <p:nvGrpSpPr>
          <p:cNvPr id="10" name="群組 9"/>
          <p:cNvGrpSpPr/>
          <p:nvPr/>
        </p:nvGrpSpPr>
        <p:grpSpPr>
          <a:xfrm>
            <a:off x="1864426" y="3828818"/>
            <a:ext cx="4512623" cy="971987"/>
            <a:chOff x="391886" y="4466912"/>
            <a:chExt cx="7813964" cy="1710051"/>
          </a:xfrm>
        </p:grpSpPr>
        <p:sp>
          <p:nvSpPr>
            <p:cNvPr id="11" name="矩形 10"/>
            <p:cNvSpPr/>
            <p:nvPr/>
          </p:nvSpPr>
          <p:spPr>
            <a:xfrm>
              <a:off x="391886" y="4466914"/>
              <a:ext cx="2141752" cy="171004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A</a:t>
              </a:r>
              <a:endParaRPr lang="zh-TW" altLang="en-US" dirty="0"/>
            </a:p>
          </p:txBody>
        </p:sp>
        <p:sp>
          <p:nvSpPr>
            <p:cNvPr id="12" name="矩形 11"/>
            <p:cNvSpPr/>
            <p:nvPr/>
          </p:nvSpPr>
          <p:spPr>
            <a:xfrm>
              <a:off x="3227992" y="4466912"/>
              <a:ext cx="2141752" cy="17100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smtClean="0"/>
                <a:t>B</a:t>
              </a:r>
              <a:endParaRPr lang="zh-TW" altLang="en-US" dirty="0"/>
            </a:p>
          </p:txBody>
        </p:sp>
        <p:sp>
          <p:nvSpPr>
            <p:cNvPr id="13" name="矩形 12"/>
            <p:cNvSpPr/>
            <p:nvPr/>
          </p:nvSpPr>
          <p:spPr>
            <a:xfrm>
              <a:off x="6064098" y="4466913"/>
              <a:ext cx="2141752" cy="171004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t>C</a:t>
              </a:r>
              <a:endParaRPr lang="zh-TW" altLang="en-US" dirty="0"/>
            </a:p>
          </p:txBody>
        </p:sp>
        <p:sp>
          <p:nvSpPr>
            <p:cNvPr id="14" name="文字方塊 13"/>
            <p:cNvSpPr txBox="1"/>
            <p:nvPr/>
          </p:nvSpPr>
          <p:spPr>
            <a:xfrm>
              <a:off x="2692569" y="5137270"/>
              <a:ext cx="284052" cy="369332"/>
            </a:xfrm>
            <a:prstGeom prst="rect">
              <a:avLst/>
            </a:prstGeom>
            <a:noFill/>
          </p:spPr>
          <p:txBody>
            <a:bodyPr wrap="none" rtlCol="0">
              <a:spAutoFit/>
            </a:bodyPr>
            <a:lstStyle/>
            <a:p>
              <a:r>
                <a:rPr lang="en-US" altLang="zh-TW" dirty="0" smtClean="0"/>
                <a:t>x</a:t>
              </a:r>
              <a:endParaRPr lang="zh-TW" altLang="en-US" dirty="0"/>
            </a:p>
          </p:txBody>
        </p:sp>
        <p:sp>
          <p:nvSpPr>
            <p:cNvPr id="15" name="文字方塊 14"/>
            <p:cNvSpPr txBox="1"/>
            <p:nvPr/>
          </p:nvSpPr>
          <p:spPr>
            <a:xfrm>
              <a:off x="5621708" y="5137270"/>
              <a:ext cx="300082" cy="369332"/>
            </a:xfrm>
            <a:prstGeom prst="rect">
              <a:avLst/>
            </a:prstGeom>
            <a:noFill/>
          </p:spPr>
          <p:txBody>
            <a:bodyPr wrap="none" rtlCol="0">
              <a:spAutoFit/>
            </a:bodyPr>
            <a:lstStyle/>
            <a:p>
              <a:r>
                <a:rPr lang="en-US" altLang="zh-TW" dirty="0" smtClean="0"/>
                <a:t>=</a:t>
              </a:r>
              <a:endParaRPr lang="zh-TW" altLang="en-US" dirty="0"/>
            </a:p>
          </p:txBody>
        </p:sp>
      </p:grpSp>
      <p:sp>
        <p:nvSpPr>
          <p:cNvPr id="17" name="矩形 16"/>
          <p:cNvSpPr/>
          <p:nvPr/>
        </p:nvSpPr>
        <p:spPr>
          <a:xfrm>
            <a:off x="1864426" y="5407062"/>
            <a:ext cx="1236878" cy="9719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A</a:t>
            </a:r>
            <a:endParaRPr lang="zh-TW" altLang="en-US" dirty="0"/>
          </a:p>
        </p:txBody>
      </p:sp>
      <p:sp>
        <p:nvSpPr>
          <p:cNvPr id="18" name="矩形 17"/>
          <p:cNvSpPr/>
          <p:nvPr/>
        </p:nvSpPr>
        <p:spPr>
          <a:xfrm>
            <a:off x="3502299" y="5407061"/>
            <a:ext cx="1236878" cy="97198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smtClean="0"/>
              <a:t>B</a:t>
            </a:r>
            <a:endParaRPr lang="zh-TW" altLang="en-US" dirty="0"/>
          </a:p>
        </p:txBody>
      </p:sp>
      <p:sp>
        <p:nvSpPr>
          <p:cNvPr id="19" name="矩形 18"/>
          <p:cNvSpPr/>
          <p:nvPr/>
        </p:nvSpPr>
        <p:spPr>
          <a:xfrm>
            <a:off x="5140171" y="5407062"/>
            <a:ext cx="1236878" cy="9719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t>C</a:t>
            </a:r>
            <a:endParaRPr lang="zh-TW" altLang="en-US" dirty="0"/>
          </a:p>
        </p:txBody>
      </p:sp>
      <p:sp>
        <p:nvSpPr>
          <p:cNvPr id="20" name="文字方塊 19"/>
          <p:cNvSpPr txBox="1"/>
          <p:nvPr/>
        </p:nvSpPr>
        <p:spPr>
          <a:xfrm>
            <a:off x="3193088" y="5788090"/>
            <a:ext cx="164042" cy="209927"/>
          </a:xfrm>
          <a:prstGeom prst="rect">
            <a:avLst/>
          </a:prstGeom>
          <a:noFill/>
        </p:spPr>
        <p:txBody>
          <a:bodyPr wrap="none" rtlCol="0">
            <a:spAutoFit/>
          </a:bodyPr>
          <a:lstStyle/>
          <a:p>
            <a:r>
              <a:rPr lang="en-US" altLang="zh-TW" dirty="0" smtClean="0"/>
              <a:t>x</a:t>
            </a:r>
            <a:endParaRPr lang="zh-TW" altLang="en-US" dirty="0"/>
          </a:p>
        </p:txBody>
      </p:sp>
      <p:sp>
        <p:nvSpPr>
          <p:cNvPr id="21" name="文字方塊 20"/>
          <p:cNvSpPr txBox="1"/>
          <p:nvPr/>
        </p:nvSpPr>
        <p:spPr>
          <a:xfrm>
            <a:off x="4884688" y="5788090"/>
            <a:ext cx="173300" cy="209927"/>
          </a:xfrm>
          <a:prstGeom prst="rect">
            <a:avLst/>
          </a:prstGeom>
          <a:noFill/>
        </p:spPr>
        <p:txBody>
          <a:bodyPr wrap="none" rtlCol="0">
            <a:spAutoFit/>
          </a:bodyPr>
          <a:lstStyle/>
          <a:p>
            <a:r>
              <a:rPr lang="en-US" altLang="zh-TW" dirty="0" smtClean="0"/>
              <a:t>=</a:t>
            </a:r>
            <a:endParaRPr lang="zh-TW" altLang="en-US" dirty="0"/>
          </a:p>
        </p:txBody>
      </p:sp>
      <p:sp>
        <p:nvSpPr>
          <p:cNvPr id="22" name="矩形 21"/>
          <p:cNvSpPr/>
          <p:nvPr/>
        </p:nvSpPr>
        <p:spPr>
          <a:xfrm>
            <a:off x="5140171" y="3828818"/>
            <a:ext cx="1236878" cy="493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P1</a:t>
            </a:r>
            <a:endParaRPr lang="zh-TW" altLang="en-US" dirty="0"/>
          </a:p>
        </p:txBody>
      </p:sp>
      <p:sp>
        <p:nvSpPr>
          <p:cNvPr id="23" name="矩形 22"/>
          <p:cNvSpPr/>
          <p:nvPr/>
        </p:nvSpPr>
        <p:spPr>
          <a:xfrm>
            <a:off x="5140171" y="4314810"/>
            <a:ext cx="1236878" cy="493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P2</a:t>
            </a:r>
            <a:endParaRPr lang="zh-TW" altLang="en-US" dirty="0"/>
          </a:p>
        </p:txBody>
      </p:sp>
      <p:grpSp>
        <p:nvGrpSpPr>
          <p:cNvPr id="43" name="群組 42"/>
          <p:cNvGrpSpPr/>
          <p:nvPr/>
        </p:nvGrpSpPr>
        <p:grpSpPr>
          <a:xfrm>
            <a:off x="5140171" y="5423695"/>
            <a:ext cx="1236878" cy="955352"/>
            <a:chOff x="6701125" y="5324301"/>
            <a:chExt cx="1236878" cy="888204"/>
          </a:xfrm>
        </p:grpSpPr>
        <p:sp>
          <p:nvSpPr>
            <p:cNvPr id="24" name="矩形 23"/>
            <p:cNvSpPr/>
            <p:nvPr/>
          </p:nvSpPr>
          <p:spPr>
            <a:xfrm>
              <a:off x="6701125" y="5324301"/>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28" name="矩形 27"/>
            <p:cNvSpPr/>
            <p:nvPr/>
          </p:nvSpPr>
          <p:spPr>
            <a:xfrm>
              <a:off x="6701125" y="5449407"/>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29" name="矩形 28"/>
            <p:cNvSpPr/>
            <p:nvPr/>
          </p:nvSpPr>
          <p:spPr>
            <a:xfrm>
              <a:off x="6701125" y="5390556"/>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0" name="矩形 29"/>
            <p:cNvSpPr/>
            <p:nvPr/>
          </p:nvSpPr>
          <p:spPr>
            <a:xfrm>
              <a:off x="6701125" y="5513042"/>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1" name="矩形 30"/>
            <p:cNvSpPr/>
            <p:nvPr/>
          </p:nvSpPr>
          <p:spPr>
            <a:xfrm>
              <a:off x="6701125" y="5638148"/>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2" name="矩形 31"/>
            <p:cNvSpPr/>
            <p:nvPr/>
          </p:nvSpPr>
          <p:spPr>
            <a:xfrm>
              <a:off x="6701125" y="5579297"/>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5" name="矩形 34"/>
            <p:cNvSpPr/>
            <p:nvPr/>
          </p:nvSpPr>
          <p:spPr>
            <a:xfrm>
              <a:off x="6701125" y="5705417"/>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6" name="矩形 35"/>
            <p:cNvSpPr/>
            <p:nvPr/>
          </p:nvSpPr>
          <p:spPr>
            <a:xfrm>
              <a:off x="6701125" y="5830523"/>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7" name="矩形 36"/>
            <p:cNvSpPr/>
            <p:nvPr/>
          </p:nvSpPr>
          <p:spPr>
            <a:xfrm>
              <a:off x="6701125" y="5771672"/>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8" name="矩形 37"/>
            <p:cNvSpPr/>
            <p:nvPr/>
          </p:nvSpPr>
          <p:spPr>
            <a:xfrm>
              <a:off x="6701125" y="5894158"/>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39" name="矩形 38"/>
            <p:cNvSpPr/>
            <p:nvPr/>
          </p:nvSpPr>
          <p:spPr>
            <a:xfrm>
              <a:off x="6701125" y="6019264"/>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40" name="矩形 39"/>
            <p:cNvSpPr/>
            <p:nvPr/>
          </p:nvSpPr>
          <p:spPr>
            <a:xfrm>
              <a:off x="6701125" y="5960413"/>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41" name="矩形 40"/>
            <p:cNvSpPr/>
            <p:nvPr/>
          </p:nvSpPr>
          <p:spPr>
            <a:xfrm>
              <a:off x="6701125" y="6079995"/>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sp>
          <p:nvSpPr>
            <p:cNvPr id="42" name="矩形 41"/>
            <p:cNvSpPr/>
            <p:nvPr/>
          </p:nvSpPr>
          <p:spPr>
            <a:xfrm>
              <a:off x="6701125" y="6151080"/>
              <a:ext cx="1236878" cy="61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 </a:t>
              </a:r>
              <a:endParaRPr lang="zh-TW" altLang="en-US" dirty="0"/>
            </a:p>
          </p:txBody>
        </p:sp>
      </p:grpSp>
    </p:spTree>
    <p:extLst>
      <p:ext uri="{BB962C8B-B14F-4D97-AF65-F5344CB8AC3E}">
        <p14:creationId xmlns:p14="http://schemas.microsoft.com/office/powerpoint/2010/main" val="401417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Shared Memory</a:t>
            </a:r>
            <a:endParaRPr lang="zh-TW" altLang="en-US" dirty="0"/>
          </a:p>
        </p:txBody>
      </p:sp>
      <p:sp>
        <p:nvSpPr>
          <p:cNvPr id="3" name="內容版面配置區 2"/>
          <p:cNvSpPr>
            <a:spLocks noGrp="1"/>
          </p:cNvSpPr>
          <p:nvPr>
            <p:ph idx="1"/>
          </p:nvPr>
        </p:nvSpPr>
        <p:spPr/>
        <p:txBody>
          <a:bodyPr/>
          <a:lstStyle/>
          <a:p>
            <a:r>
              <a:rPr lang="en-US" altLang="zh-TW" dirty="0" smtClean="0"/>
              <a:t>Matrices A, B, and C are stored in a shared memory</a:t>
            </a:r>
          </a:p>
          <a:p>
            <a:pPr lvl="1"/>
            <a:r>
              <a:rPr lang="en-US" altLang="zh-TW" dirty="0" smtClean="0"/>
              <a:t>No memory locking is required since sub-matrix multiplications are mutually independent</a:t>
            </a:r>
            <a:endParaRPr lang="zh-TW" altLang="en-US" dirty="0"/>
          </a:p>
        </p:txBody>
      </p:sp>
      <p:sp>
        <p:nvSpPr>
          <p:cNvPr id="4" name="橢圓 3"/>
          <p:cNvSpPr/>
          <p:nvPr/>
        </p:nvSpPr>
        <p:spPr>
          <a:xfrm>
            <a:off x="1740355" y="3182428"/>
            <a:ext cx="110440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P1</a:t>
            </a:r>
            <a:endParaRPr lang="zh-TW" altLang="en-US" dirty="0"/>
          </a:p>
        </p:txBody>
      </p:sp>
      <p:sp>
        <p:nvSpPr>
          <p:cNvPr id="5" name="橢圓 4"/>
          <p:cNvSpPr/>
          <p:nvPr/>
        </p:nvSpPr>
        <p:spPr>
          <a:xfrm>
            <a:off x="3092163" y="3182428"/>
            <a:ext cx="110440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P2</a:t>
            </a:r>
            <a:endParaRPr lang="zh-TW" altLang="en-US" dirty="0"/>
          </a:p>
        </p:txBody>
      </p:sp>
      <p:sp>
        <p:nvSpPr>
          <p:cNvPr id="6" name="橢圓 5"/>
          <p:cNvSpPr/>
          <p:nvPr/>
        </p:nvSpPr>
        <p:spPr>
          <a:xfrm>
            <a:off x="4500749" y="3182428"/>
            <a:ext cx="110440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P3</a:t>
            </a:r>
            <a:endParaRPr lang="zh-TW" altLang="en-US" dirty="0"/>
          </a:p>
        </p:txBody>
      </p:sp>
      <p:sp>
        <p:nvSpPr>
          <p:cNvPr id="7" name="橢圓 6"/>
          <p:cNvSpPr/>
          <p:nvPr/>
        </p:nvSpPr>
        <p:spPr>
          <a:xfrm>
            <a:off x="5909335" y="3182428"/>
            <a:ext cx="110440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P4</a:t>
            </a:r>
            <a:endParaRPr lang="zh-TW" altLang="en-US" dirty="0"/>
          </a:p>
        </p:txBody>
      </p:sp>
      <p:sp>
        <p:nvSpPr>
          <p:cNvPr id="8" name="圓角矩形 7"/>
          <p:cNvSpPr/>
          <p:nvPr/>
        </p:nvSpPr>
        <p:spPr>
          <a:xfrm>
            <a:off x="1740355" y="4881290"/>
            <a:ext cx="5273385" cy="16625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9" name="矩形 8"/>
          <p:cNvSpPr/>
          <p:nvPr/>
        </p:nvSpPr>
        <p:spPr>
          <a:xfrm>
            <a:off x="2226321" y="5206749"/>
            <a:ext cx="1236878" cy="97198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t>A</a:t>
            </a:r>
            <a:endParaRPr lang="zh-TW" altLang="en-US" dirty="0"/>
          </a:p>
        </p:txBody>
      </p:sp>
      <p:sp>
        <p:nvSpPr>
          <p:cNvPr id="10" name="矩形 9"/>
          <p:cNvSpPr/>
          <p:nvPr/>
        </p:nvSpPr>
        <p:spPr>
          <a:xfrm>
            <a:off x="3864194" y="5206748"/>
            <a:ext cx="1236878" cy="97198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smtClean="0"/>
              <a:t>B</a:t>
            </a:r>
            <a:endParaRPr lang="zh-TW" altLang="en-US" dirty="0"/>
          </a:p>
        </p:txBody>
      </p:sp>
      <p:sp>
        <p:nvSpPr>
          <p:cNvPr id="11" name="矩形 10"/>
          <p:cNvSpPr/>
          <p:nvPr/>
        </p:nvSpPr>
        <p:spPr>
          <a:xfrm>
            <a:off x="5502066" y="5206749"/>
            <a:ext cx="1236878" cy="9719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dirty="0" smtClean="0"/>
              <a:t>C</a:t>
            </a:r>
            <a:endParaRPr lang="zh-TW" altLang="en-US" dirty="0"/>
          </a:p>
        </p:txBody>
      </p:sp>
      <p:sp>
        <p:nvSpPr>
          <p:cNvPr id="14" name="向下箭號 13"/>
          <p:cNvSpPr/>
          <p:nvPr/>
        </p:nvSpPr>
        <p:spPr>
          <a:xfrm>
            <a:off x="2074460" y="4312692"/>
            <a:ext cx="477672" cy="409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3386522" y="4312692"/>
            <a:ext cx="477672" cy="409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4814115" y="4312692"/>
            <a:ext cx="477672" cy="409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下箭號 16"/>
          <p:cNvSpPr/>
          <p:nvPr/>
        </p:nvSpPr>
        <p:spPr>
          <a:xfrm>
            <a:off x="6222701" y="4312692"/>
            <a:ext cx="477672" cy="4094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7317921" y="3387635"/>
            <a:ext cx="516488" cy="369332"/>
          </a:xfrm>
          <a:prstGeom prst="rect">
            <a:avLst/>
          </a:prstGeom>
          <a:noFill/>
        </p:spPr>
        <p:txBody>
          <a:bodyPr wrap="none" rtlCol="0">
            <a:spAutoFit/>
          </a:bodyPr>
          <a:lstStyle/>
          <a:p>
            <a:r>
              <a:rPr lang="en-US" altLang="zh-TW" dirty="0" smtClean="0"/>
              <a:t>……</a:t>
            </a:r>
            <a:endParaRPr lang="zh-TW" altLang="en-US" dirty="0"/>
          </a:p>
        </p:txBody>
      </p:sp>
    </p:spTree>
    <p:extLst>
      <p:ext uri="{BB962C8B-B14F-4D97-AF65-F5344CB8AC3E}">
        <p14:creationId xmlns:p14="http://schemas.microsoft.com/office/powerpoint/2010/main" val="46399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Header Files</a:t>
            </a:r>
            <a:endParaRPr lang="zh-TW" altLang="en-US" dirty="0"/>
          </a:p>
        </p:txBody>
      </p:sp>
      <p:sp>
        <p:nvSpPr>
          <p:cNvPr id="3" name="內容版面配置區 2"/>
          <p:cNvSpPr>
            <a:spLocks noGrp="1"/>
          </p:cNvSpPr>
          <p:nvPr>
            <p:ph idx="1"/>
          </p:nvPr>
        </p:nvSpPr>
        <p:spPr/>
        <p:txBody>
          <a:bodyPr/>
          <a:lstStyle/>
          <a:p>
            <a:r>
              <a:rPr lang="en-US" altLang="zh-TW" dirty="0" err="1" smtClean="0"/>
              <a:t>unistd.h</a:t>
            </a:r>
            <a:endParaRPr lang="en-US" altLang="zh-TW" dirty="0" smtClean="0"/>
          </a:p>
          <a:p>
            <a:r>
              <a:rPr lang="en-US" altLang="zh-TW" dirty="0" smtClean="0"/>
              <a:t>sys/</a:t>
            </a:r>
            <a:r>
              <a:rPr lang="en-US" altLang="zh-TW" dirty="0" err="1" smtClean="0"/>
              <a:t>ipc.h</a:t>
            </a:r>
            <a:endParaRPr lang="en-US" altLang="zh-TW" dirty="0" smtClean="0"/>
          </a:p>
          <a:p>
            <a:r>
              <a:rPr lang="en-US" altLang="zh-TW" dirty="0" smtClean="0"/>
              <a:t>sys/</a:t>
            </a:r>
            <a:r>
              <a:rPr lang="en-US" altLang="zh-TW" dirty="0" err="1" smtClean="0"/>
              <a:t>shm.h</a:t>
            </a:r>
            <a:endParaRPr lang="en-US" altLang="zh-TW" dirty="0" smtClean="0"/>
          </a:p>
          <a:p>
            <a:r>
              <a:rPr lang="en-US" altLang="zh-TW" dirty="0" smtClean="0"/>
              <a:t>sys/</a:t>
            </a:r>
            <a:r>
              <a:rPr lang="en-US" altLang="zh-TW" dirty="0" err="1" smtClean="0"/>
              <a:t>wait.h</a:t>
            </a:r>
            <a:endParaRPr lang="en-US" altLang="zh-TW" dirty="0" smtClean="0"/>
          </a:p>
          <a:p>
            <a:endParaRPr lang="en-US" altLang="zh-TW" dirty="0"/>
          </a:p>
          <a:p>
            <a:r>
              <a:rPr lang="en-US" altLang="zh-TW" dirty="0" smtClean="0"/>
              <a:t>sys/</a:t>
            </a:r>
            <a:r>
              <a:rPr lang="en-US" altLang="zh-TW" dirty="0" err="1" smtClean="0"/>
              <a:t>time.h</a:t>
            </a:r>
            <a:endParaRPr lang="zh-TW" altLang="en-US" dirty="0"/>
          </a:p>
        </p:txBody>
      </p:sp>
    </p:spTree>
    <p:extLst>
      <p:ext uri="{BB962C8B-B14F-4D97-AF65-F5344CB8AC3E}">
        <p14:creationId xmlns:p14="http://schemas.microsoft.com/office/powerpoint/2010/main" val="169276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APIs </a:t>
            </a:r>
            <a:endParaRPr lang="zh-TW" altLang="en-US" dirty="0"/>
          </a:p>
        </p:txBody>
      </p:sp>
      <p:sp>
        <p:nvSpPr>
          <p:cNvPr id="3" name="內容版面配置區 2"/>
          <p:cNvSpPr>
            <a:spLocks noGrp="1"/>
          </p:cNvSpPr>
          <p:nvPr>
            <p:ph idx="1"/>
          </p:nvPr>
        </p:nvSpPr>
        <p:spPr/>
        <p:txBody>
          <a:bodyPr>
            <a:normAutofit/>
          </a:bodyPr>
          <a:lstStyle/>
          <a:p>
            <a:r>
              <a:rPr lang="en-US" altLang="zh-TW" dirty="0" err="1"/>
              <a:t>shmget</a:t>
            </a:r>
            <a:r>
              <a:rPr lang="en-US" altLang="zh-TW" dirty="0"/>
              <a:t>() – create a block of shared memory</a:t>
            </a:r>
            <a:endParaRPr lang="zh-TW" altLang="en-US" dirty="0"/>
          </a:p>
          <a:p>
            <a:r>
              <a:rPr lang="en-US" altLang="zh-TW" dirty="0" err="1"/>
              <a:t>shmat</a:t>
            </a:r>
            <a:r>
              <a:rPr lang="en-US" altLang="zh-TW" dirty="0"/>
              <a:t>() – attach shared memory to the current process’s address space </a:t>
            </a:r>
            <a:endParaRPr lang="zh-TW" altLang="en-US" dirty="0"/>
          </a:p>
          <a:p>
            <a:r>
              <a:rPr lang="en-US" altLang="zh-TW" dirty="0" err="1"/>
              <a:t>shmdt</a:t>
            </a:r>
            <a:r>
              <a:rPr lang="en-US" altLang="zh-TW" dirty="0"/>
              <a:t>() – detach shared memory from the current process’s address space</a:t>
            </a:r>
            <a:endParaRPr lang="zh-TW" altLang="en-US" dirty="0"/>
          </a:p>
          <a:p>
            <a:r>
              <a:rPr lang="en-US" altLang="zh-TW" dirty="0" err="1"/>
              <a:t>shmctl</a:t>
            </a:r>
            <a:r>
              <a:rPr lang="en-US" altLang="zh-TW" dirty="0"/>
              <a:t>() – control shared memory</a:t>
            </a:r>
          </a:p>
          <a:p>
            <a:endParaRPr lang="en-US" altLang="zh-TW" dirty="0"/>
          </a:p>
          <a:p>
            <a:r>
              <a:rPr lang="en-US" altLang="zh-TW" dirty="0" err="1" smtClean="0"/>
              <a:t>gettimeofday</a:t>
            </a:r>
            <a:r>
              <a:rPr lang="en-US" altLang="zh-TW" dirty="0" smtClean="0"/>
              <a:t>()</a:t>
            </a:r>
          </a:p>
          <a:p>
            <a:endParaRPr lang="zh-TW" altLang="en-US" dirty="0"/>
          </a:p>
        </p:txBody>
      </p:sp>
    </p:spTree>
    <p:extLst>
      <p:ext uri="{BB962C8B-B14F-4D97-AF65-F5344CB8AC3E}">
        <p14:creationId xmlns:p14="http://schemas.microsoft.com/office/powerpoint/2010/main" val="1746361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shmget</a:t>
            </a:r>
            <a:endParaRPr lang="zh-TW" altLang="en-US" dirty="0"/>
          </a:p>
        </p:txBody>
      </p:sp>
      <p:sp>
        <p:nvSpPr>
          <p:cNvPr id="3" name="內容版面配置區 2"/>
          <p:cNvSpPr>
            <a:spLocks noGrp="1"/>
          </p:cNvSpPr>
          <p:nvPr>
            <p:ph idx="1"/>
          </p:nvPr>
        </p:nvSpPr>
        <p:spPr/>
        <p:txBody>
          <a:bodyPr/>
          <a:lstStyle/>
          <a:p>
            <a:pPr lvl="0"/>
            <a:r>
              <a:rPr lang="zh-TW" altLang="zh-TW" sz="2000" b="1" dirty="0">
                <a:solidFill>
                  <a:srgbClr val="502000"/>
                </a:solidFill>
                <a:latin typeface="Courier New" panose="02070309020205020404" pitchFamily="49" charset="0"/>
                <a:cs typeface="Courier New" panose="02070309020205020404" pitchFamily="49" charset="0"/>
              </a:rPr>
              <a:t>int shmget(key_t </a:t>
            </a:r>
            <a:r>
              <a:rPr lang="zh-TW" altLang="zh-TW" sz="2000" i="1" dirty="0">
                <a:solidFill>
                  <a:srgbClr val="006000"/>
                </a:solidFill>
                <a:latin typeface="Courier New" panose="02070309020205020404" pitchFamily="49" charset="0"/>
                <a:cs typeface="Courier New" panose="02070309020205020404" pitchFamily="49" charset="0"/>
              </a:rPr>
              <a:t>key</a:t>
            </a:r>
            <a:r>
              <a:rPr lang="zh-TW" altLang="zh-TW" sz="2000" b="1" dirty="0">
                <a:solidFill>
                  <a:srgbClr val="502000"/>
                </a:solidFill>
                <a:latin typeface="Courier New" panose="02070309020205020404" pitchFamily="49" charset="0"/>
                <a:cs typeface="Courier New" panose="02070309020205020404" pitchFamily="49" charset="0"/>
              </a:rPr>
              <a:t>, size_t </a:t>
            </a:r>
            <a:r>
              <a:rPr lang="zh-TW" altLang="zh-TW" sz="2000" i="1" dirty="0">
                <a:solidFill>
                  <a:srgbClr val="006000"/>
                </a:solidFill>
                <a:latin typeface="Courier New" panose="02070309020205020404" pitchFamily="49" charset="0"/>
                <a:cs typeface="Courier New" panose="02070309020205020404" pitchFamily="49" charset="0"/>
              </a:rPr>
              <a:t>size</a:t>
            </a:r>
            <a:r>
              <a:rPr lang="zh-TW" altLang="zh-TW" sz="2000" b="1" dirty="0">
                <a:solidFill>
                  <a:srgbClr val="502000"/>
                </a:solidFill>
                <a:latin typeface="Courier New" panose="02070309020205020404" pitchFamily="49" charset="0"/>
                <a:cs typeface="Courier New" panose="02070309020205020404" pitchFamily="49" charset="0"/>
              </a:rPr>
              <a:t>, int </a:t>
            </a:r>
            <a:r>
              <a:rPr lang="zh-TW" altLang="zh-TW" sz="2000" i="1" dirty="0">
                <a:solidFill>
                  <a:srgbClr val="006000"/>
                </a:solidFill>
                <a:latin typeface="Courier New" panose="02070309020205020404" pitchFamily="49" charset="0"/>
                <a:cs typeface="Courier New" panose="02070309020205020404" pitchFamily="49" charset="0"/>
              </a:rPr>
              <a:t>shmflg</a:t>
            </a:r>
            <a:r>
              <a:rPr lang="zh-TW" altLang="zh-TW" sz="2000" b="1" dirty="0">
                <a:solidFill>
                  <a:srgbClr val="502000"/>
                </a:solidFill>
                <a:latin typeface="Courier New" panose="02070309020205020404" pitchFamily="49" charset="0"/>
                <a:cs typeface="Courier New" panose="02070309020205020404" pitchFamily="49" charset="0"/>
              </a:rPr>
              <a:t>);</a:t>
            </a:r>
            <a:r>
              <a:rPr lang="zh-TW" altLang="zh-TW" sz="2000" dirty="0"/>
              <a:t> </a:t>
            </a:r>
            <a:endParaRPr lang="en-US" altLang="zh-TW" sz="2000" dirty="0" smtClean="0"/>
          </a:p>
          <a:p>
            <a:pPr marL="0" lvl="0" indent="0">
              <a:buNone/>
            </a:pPr>
            <a:endParaRPr lang="zh-TW" altLang="zh-TW" sz="2000" dirty="0" smtClean="0">
              <a:latin typeface="Arial" panose="020B0604020202020204" pitchFamily="34" charset="0"/>
            </a:endParaRPr>
          </a:p>
          <a:p>
            <a:r>
              <a:rPr lang="en-US" altLang="zh-TW" sz="2000" dirty="0"/>
              <a:t>create a block of shared memory</a:t>
            </a:r>
            <a:endParaRPr lang="zh-TW" altLang="en-US" sz="2000" dirty="0"/>
          </a:p>
          <a:p>
            <a:r>
              <a:rPr lang="en-US" altLang="zh-TW" sz="2000" dirty="0" smtClean="0"/>
              <a:t>Return the </a:t>
            </a:r>
            <a:r>
              <a:rPr lang="en-US" altLang="zh-TW" sz="2000" dirty="0" smtClean="0">
                <a:solidFill>
                  <a:srgbClr val="FF0000"/>
                </a:solidFill>
              </a:rPr>
              <a:t>id of the request </a:t>
            </a:r>
            <a:r>
              <a:rPr lang="en-US" altLang="zh-TW" sz="2000" dirty="0" err="1" smtClean="0">
                <a:solidFill>
                  <a:srgbClr val="FF0000"/>
                </a:solidFill>
              </a:rPr>
              <a:t>shm</a:t>
            </a:r>
            <a:r>
              <a:rPr lang="en-US" altLang="zh-TW" sz="2000" dirty="0" smtClean="0">
                <a:solidFill>
                  <a:srgbClr val="FF0000"/>
                </a:solidFill>
              </a:rPr>
              <a:t> </a:t>
            </a:r>
            <a:r>
              <a:rPr lang="en-US" altLang="zh-TW" sz="2000" dirty="0" smtClean="0"/>
              <a:t>of size equals to the value of </a:t>
            </a:r>
            <a:r>
              <a:rPr lang="zh-TW" altLang="zh-TW" sz="2000" i="1" dirty="0" smtClean="0">
                <a:solidFill>
                  <a:srgbClr val="006000"/>
                </a:solidFill>
                <a:latin typeface="Courier New" panose="02070309020205020404" pitchFamily="49" charset="0"/>
                <a:cs typeface="Courier New" panose="02070309020205020404" pitchFamily="49" charset="0"/>
              </a:rPr>
              <a:t>size</a:t>
            </a:r>
            <a:endParaRPr lang="en-US" altLang="zh-TW" sz="2000" i="1" dirty="0" smtClean="0">
              <a:solidFill>
                <a:srgbClr val="006000"/>
              </a:solidFill>
              <a:latin typeface="Courier New" panose="02070309020205020404" pitchFamily="49" charset="0"/>
              <a:cs typeface="Courier New" panose="02070309020205020404" pitchFamily="49" charset="0"/>
            </a:endParaRPr>
          </a:p>
          <a:p>
            <a:r>
              <a:rPr lang="en-US" altLang="zh-TW" sz="2000" i="1" dirty="0">
                <a:solidFill>
                  <a:srgbClr val="006000"/>
                </a:solidFill>
                <a:latin typeface="Courier New" panose="02070309020205020404" pitchFamily="49" charset="0"/>
                <a:cs typeface="Courier New" panose="02070309020205020404" pitchFamily="49" charset="0"/>
              </a:rPr>
              <a:t>k</a:t>
            </a:r>
            <a:r>
              <a:rPr lang="zh-TW" altLang="zh-TW" sz="2000" i="1" dirty="0" smtClean="0">
                <a:solidFill>
                  <a:srgbClr val="006000"/>
                </a:solidFill>
                <a:latin typeface="Courier New" panose="02070309020205020404" pitchFamily="49" charset="0"/>
                <a:cs typeface="Courier New" panose="02070309020205020404" pitchFamily="49" charset="0"/>
              </a:rPr>
              <a:t>ey</a:t>
            </a:r>
            <a:r>
              <a:rPr lang="en-US" altLang="zh-TW" sz="2000" b="1" dirty="0" smtClean="0">
                <a:solidFill>
                  <a:srgbClr val="502000"/>
                </a:solidFill>
                <a:latin typeface="Courier New" panose="02070309020205020404" pitchFamily="49" charset="0"/>
                <a:cs typeface="Courier New" panose="02070309020205020404" pitchFamily="49" charset="0"/>
              </a:rPr>
              <a:t> </a:t>
            </a:r>
            <a:r>
              <a:rPr lang="en-US" altLang="zh-TW" sz="2000" dirty="0" smtClean="0"/>
              <a:t>:  0/IPC_PRIVATE for new allocate </a:t>
            </a:r>
            <a:r>
              <a:rPr lang="en-US" altLang="zh-TW" sz="2000" dirty="0" err="1" smtClean="0"/>
              <a:t>shm</a:t>
            </a:r>
            <a:endParaRPr lang="en-US" altLang="zh-TW" sz="2000" dirty="0" smtClean="0"/>
          </a:p>
          <a:p>
            <a:r>
              <a:rPr lang="en-US" altLang="zh-TW" sz="2000" i="1" dirty="0" smtClean="0">
                <a:solidFill>
                  <a:srgbClr val="006000"/>
                </a:solidFill>
                <a:latin typeface="Courier New" panose="02070309020205020404" pitchFamily="49" charset="0"/>
                <a:cs typeface="Courier New" panose="02070309020205020404" pitchFamily="49" charset="0"/>
              </a:rPr>
              <a:t>s</a:t>
            </a:r>
            <a:r>
              <a:rPr lang="zh-TW" altLang="zh-TW" sz="2000" i="1" dirty="0" smtClean="0">
                <a:solidFill>
                  <a:srgbClr val="006000"/>
                </a:solidFill>
                <a:latin typeface="Courier New" panose="02070309020205020404" pitchFamily="49" charset="0"/>
                <a:cs typeface="Courier New" panose="02070309020205020404" pitchFamily="49" charset="0"/>
              </a:rPr>
              <a:t>ize</a:t>
            </a:r>
            <a:r>
              <a:rPr lang="en-US" altLang="zh-TW" sz="2000" i="1" dirty="0" smtClean="0">
                <a:solidFill>
                  <a:srgbClr val="006000"/>
                </a:solidFill>
                <a:latin typeface="Courier New" panose="02070309020205020404" pitchFamily="49" charset="0"/>
                <a:cs typeface="Courier New" panose="02070309020205020404" pitchFamily="49" charset="0"/>
              </a:rPr>
              <a:t> </a:t>
            </a:r>
            <a:r>
              <a:rPr lang="en-US" altLang="zh-TW" sz="2000" dirty="0"/>
              <a:t>:  </a:t>
            </a:r>
            <a:r>
              <a:rPr lang="en-US" altLang="zh-TW" sz="2000" dirty="0" smtClean="0"/>
              <a:t>size in bytes</a:t>
            </a:r>
          </a:p>
          <a:p>
            <a:r>
              <a:rPr lang="en-US" altLang="zh-TW" sz="2000" i="1" dirty="0" smtClean="0">
                <a:solidFill>
                  <a:srgbClr val="006000"/>
                </a:solidFill>
                <a:latin typeface="Courier New" panose="02070309020205020404" pitchFamily="49" charset="0"/>
                <a:cs typeface="Courier New" panose="02070309020205020404" pitchFamily="49" charset="0"/>
              </a:rPr>
              <a:t>s</a:t>
            </a:r>
            <a:r>
              <a:rPr lang="zh-TW" altLang="zh-TW" sz="2000" i="1" dirty="0" smtClean="0">
                <a:solidFill>
                  <a:srgbClr val="006000"/>
                </a:solidFill>
                <a:latin typeface="Courier New" panose="02070309020205020404" pitchFamily="49" charset="0"/>
                <a:cs typeface="Courier New" panose="02070309020205020404" pitchFamily="49" charset="0"/>
              </a:rPr>
              <a:t>hmflg</a:t>
            </a:r>
            <a:r>
              <a:rPr lang="en-US" altLang="zh-TW" sz="2000" i="1" dirty="0">
                <a:solidFill>
                  <a:srgbClr val="006000"/>
                </a:solidFill>
                <a:latin typeface="Courier New" panose="02070309020205020404" pitchFamily="49" charset="0"/>
                <a:cs typeface="Courier New" panose="02070309020205020404" pitchFamily="49" charset="0"/>
              </a:rPr>
              <a:t> </a:t>
            </a:r>
            <a:r>
              <a:rPr lang="en-US" altLang="zh-TW" sz="2000" dirty="0"/>
              <a:t>:  </a:t>
            </a:r>
            <a:r>
              <a:rPr lang="en-US" altLang="zh-TW" sz="2000" dirty="0" smtClean="0"/>
              <a:t>IPC_CREAT | </a:t>
            </a:r>
            <a:r>
              <a:rPr lang="en-US" altLang="zh-TW" sz="2000" dirty="0" err="1" smtClean="0"/>
              <a:t>mode_flags</a:t>
            </a:r>
            <a:r>
              <a:rPr lang="en-US" altLang="zh-TW" sz="2000" dirty="0" smtClean="0"/>
              <a:t>(9 bits)</a:t>
            </a:r>
          </a:p>
          <a:p>
            <a:pPr marL="0" indent="0">
              <a:buNone/>
            </a:pPr>
            <a:r>
              <a:rPr lang="en-US" altLang="zh-TW" sz="2000" dirty="0"/>
              <a:t>	</a:t>
            </a:r>
            <a:r>
              <a:rPr lang="en-US" altLang="zh-TW" sz="2000" dirty="0" smtClean="0"/>
              <a:t>e.g. </a:t>
            </a:r>
            <a:r>
              <a:rPr lang="en-US" altLang="zh-TW" sz="2000" dirty="0"/>
              <a:t>IPC_CREAT | </a:t>
            </a:r>
            <a:r>
              <a:rPr lang="en-US" altLang="zh-TW" sz="2000" dirty="0" smtClean="0"/>
              <a:t>0600   for read only </a:t>
            </a:r>
            <a:r>
              <a:rPr lang="en-US" altLang="zh-TW" sz="2000" dirty="0" err="1" smtClean="0"/>
              <a:t>shm</a:t>
            </a:r>
            <a:endParaRPr lang="en-US" altLang="zh-TW" sz="2000" dirty="0"/>
          </a:p>
          <a:p>
            <a:pPr marL="0" indent="0">
              <a:buNone/>
            </a:pPr>
            <a:endParaRPr lang="en-US" altLang="zh-TW" sz="2000" dirty="0" smtClean="0"/>
          </a:p>
        </p:txBody>
      </p:sp>
    </p:spTree>
    <p:extLst>
      <p:ext uri="{BB962C8B-B14F-4D97-AF65-F5344CB8AC3E}">
        <p14:creationId xmlns:p14="http://schemas.microsoft.com/office/powerpoint/2010/main" val="2648733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shmat</a:t>
            </a:r>
            <a:endParaRPr lang="zh-TW" altLang="en-US" dirty="0"/>
          </a:p>
        </p:txBody>
      </p:sp>
      <p:sp>
        <p:nvSpPr>
          <p:cNvPr id="3" name="內容版面配置區 2"/>
          <p:cNvSpPr>
            <a:spLocks noGrp="1"/>
          </p:cNvSpPr>
          <p:nvPr>
            <p:ph idx="1"/>
          </p:nvPr>
        </p:nvSpPr>
        <p:spPr/>
        <p:txBody>
          <a:bodyPr/>
          <a:lstStyle/>
          <a:p>
            <a:pPr lvl="0"/>
            <a:r>
              <a:rPr lang="zh-TW" altLang="zh-TW" sz="2000" b="1" dirty="0">
                <a:solidFill>
                  <a:srgbClr val="502000"/>
                </a:solidFill>
                <a:latin typeface="Courier New" panose="02070309020205020404" pitchFamily="49" charset="0"/>
                <a:cs typeface="Courier New" panose="02070309020205020404" pitchFamily="49" charset="0"/>
              </a:rPr>
              <a:t>void *shmat(int </a:t>
            </a:r>
            <a:r>
              <a:rPr lang="zh-TW" altLang="zh-TW" sz="2000" i="1" dirty="0">
                <a:solidFill>
                  <a:srgbClr val="006000"/>
                </a:solidFill>
                <a:latin typeface="Courier New" panose="02070309020205020404" pitchFamily="49" charset="0"/>
                <a:cs typeface="Courier New" panose="02070309020205020404" pitchFamily="49" charset="0"/>
              </a:rPr>
              <a:t>shmid</a:t>
            </a:r>
            <a:r>
              <a:rPr lang="zh-TW" altLang="zh-TW" sz="2000" b="1" dirty="0">
                <a:solidFill>
                  <a:srgbClr val="502000"/>
                </a:solidFill>
                <a:latin typeface="Courier New" panose="02070309020205020404" pitchFamily="49" charset="0"/>
                <a:cs typeface="Courier New" panose="02070309020205020404" pitchFamily="49" charset="0"/>
              </a:rPr>
              <a:t>, const void *</a:t>
            </a:r>
            <a:r>
              <a:rPr lang="zh-TW" altLang="zh-TW" sz="2000" i="1" dirty="0">
                <a:solidFill>
                  <a:srgbClr val="006000"/>
                </a:solidFill>
                <a:latin typeface="Courier New" panose="02070309020205020404" pitchFamily="49" charset="0"/>
                <a:cs typeface="Courier New" panose="02070309020205020404" pitchFamily="49" charset="0"/>
              </a:rPr>
              <a:t>shmaddr</a:t>
            </a:r>
            <a:r>
              <a:rPr lang="zh-TW" altLang="zh-TW" sz="2000" b="1" dirty="0">
                <a:solidFill>
                  <a:srgbClr val="502000"/>
                </a:solidFill>
                <a:latin typeface="Courier New" panose="02070309020205020404" pitchFamily="49" charset="0"/>
                <a:cs typeface="Courier New" panose="02070309020205020404" pitchFamily="49" charset="0"/>
              </a:rPr>
              <a:t>, int </a:t>
            </a:r>
            <a:r>
              <a:rPr lang="zh-TW" altLang="zh-TW" sz="2000" i="1" dirty="0">
                <a:solidFill>
                  <a:srgbClr val="006000"/>
                </a:solidFill>
                <a:latin typeface="Courier New" panose="02070309020205020404" pitchFamily="49" charset="0"/>
                <a:cs typeface="Courier New" panose="02070309020205020404" pitchFamily="49" charset="0"/>
              </a:rPr>
              <a:t>shmflg</a:t>
            </a:r>
            <a:r>
              <a:rPr lang="zh-TW" altLang="zh-TW" sz="2000" b="1" dirty="0">
                <a:solidFill>
                  <a:srgbClr val="502000"/>
                </a:solidFill>
                <a:latin typeface="Courier New" panose="02070309020205020404" pitchFamily="49" charset="0"/>
                <a:cs typeface="Courier New" panose="02070309020205020404" pitchFamily="49" charset="0"/>
              </a:rPr>
              <a:t>);</a:t>
            </a:r>
            <a:r>
              <a:rPr lang="zh-TW" altLang="zh-TW" sz="2000" dirty="0"/>
              <a:t> </a:t>
            </a:r>
            <a:endParaRPr lang="en-US" altLang="zh-TW" sz="2000" dirty="0" smtClean="0"/>
          </a:p>
          <a:p>
            <a:pPr lvl="0"/>
            <a:endParaRPr lang="en-US" altLang="zh-TW" sz="2000" dirty="0" smtClean="0">
              <a:latin typeface="Arial" panose="020B0604020202020204" pitchFamily="34" charset="0"/>
            </a:endParaRPr>
          </a:p>
          <a:p>
            <a:r>
              <a:rPr lang="en-US" altLang="zh-TW" sz="2000" dirty="0" smtClean="0"/>
              <a:t>Attach </a:t>
            </a:r>
            <a:r>
              <a:rPr lang="en-US" altLang="zh-TW" sz="2000" dirty="0"/>
              <a:t>shared memory to the current process’s address space </a:t>
            </a:r>
            <a:endParaRPr lang="zh-TW" altLang="en-US" sz="2000" dirty="0"/>
          </a:p>
          <a:p>
            <a:pPr lvl="0"/>
            <a:r>
              <a:rPr lang="en-US" altLang="zh-TW" sz="2000" dirty="0" smtClean="0">
                <a:latin typeface="Arial" panose="020B0604020202020204" pitchFamily="34" charset="0"/>
              </a:rPr>
              <a:t>Return the address of the attached shared memory segment identified by </a:t>
            </a:r>
            <a:r>
              <a:rPr lang="zh-TW" altLang="zh-TW" sz="2000" i="1" dirty="0" smtClean="0">
                <a:solidFill>
                  <a:srgbClr val="006000"/>
                </a:solidFill>
                <a:latin typeface="Courier New" panose="02070309020205020404" pitchFamily="49" charset="0"/>
                <a:cs typeface="Courier New" panose="02070309020205020404" pitchFamily="49" charset="0"/>
              </a:rPr>
              <a:t>shmid</a:t>
            </a:r>
            <a:r>
              <a:rPr lang="en-US" altLang="zh-TW" sz="2000" b="1" dirty="0">
                <a:solidFill>
                  <a:srgbClr val="502000"/>
                </a:solidFill>
                <a:latin typeface="Courier New" panose="02070309020205020404" pitchFamily="49" charset="0"/>
                <a:cs typeface="Courier New" panose="02070309020205020404" pitchFamily="49" charset="0"/>
              </a:rPr>
              <a:t> </a:t>
            </a:r>
            <a:endParaRPr lang="en-US" altLang="zh-TW" sz="2000" b="1" dirty="0" smtClean="0">
              <a:solidFill>
                <a:srgbClr val="502000"/>
              </a:solidFill>
              <a:latin typeface="Courier New" panose="02070309020205020404" pitchFamily="49" charset="0"/>
              <a:cs typeface="Courier New" panose="02070309020205020404" pitchFamily="49" charset="0"/>
            </a:endParaRPr>
          </a:p>
          <a:p>
            <a:pPr lvl="0"/>
            <a:r>
              <a:rPr lang="zh-TW" altLang="zh-TW" sz="2000" i="1" dirty="0" smtClean="0">
                <a:solidFill>
                  <a:srgbClr val="006000"/>
                </a:solidFill>
                <a:latin typeface="Courier New" panose="02070309020205020404" pitchFamily="49" charset="0"/>
                <a:cs typeface="Courier New" panose="02070309020205020404" pitchFamily="49" charset="0"/>
              </a:rPr>
              <a:t>shmaddr</a:t>
            </a:r>
            <a:r>
              <a:rPr lang="zh-TW" altLang="zh-TW" sz="2000" dirty="0" smtClean="0">
                <a:solidFill>
                  <a:srgbClr val="000000"/>
                </a:solidFill>
                <a:latin typeface="Courier New" panose="02070309020205020404" pitchFamily="49" charset="0"/>
                <a:cs typeface="Courier New" panose="02070309020205020404" pitchFamily="49" charset="0"/>
              </a:rPr>
              <a:t> </a:t>
            </a:r>
            <a:r>
              <a:rPr lang="en-US" altLang="zh-TW" sz="2000" dirty="0" smtClean="0">
                <a:solidFill>
                  <a:srgbClr val="000000"/>
                </a:solidFill>
                <a:latin typeface="Courier New" panose="02070309020205020404" pitchFamily="49" charset="0"/>
                <a:cs typeface="Courier New" panose="02070309020205020404" pitchFamily="49" charset="0"/>
              </a:rPr>
              <a:t>: </a:t>
            </a:r>
            <a:r>
              <a:rPr lang="en-US" altLang="zh-TW" sz="2000" dirty="0" smtClean="0">
                <a:latin typeface="Arial" panose="020B0604020202020204" pitchFamily="34" charset="0"/>
              </a:rPr>
              <a:t>NULL for system to choose suitable address</a:t>
            </a:r>
          </a:p>
          <a:p>
            <a:r>
              <a:rPr lang="en-US" altLang="zh-TW" sz="2000" i="1" dirty="0" smtClean="0">
                <a:solidFill>
                  <a:srgbClr val="006000"/>
                </a:solidFill>
                <a:latin typeface="Courier New" panose="02070309020205020404" pitchFamily="49" charset="0"/>
                <a:cs typeface="Courier New" panose="02070309020205020404" pitchFamily="49" charset="0"/>
              </a:rPr>
              <a:t>s</a:t>
            </a:r>
            <a:r>
              <a:rPr lang="zh-TW" altLang="zh-TW" sz="2000" i="1" dirty="0" smtClean="0">
                <a:solidFill>
                  <a:srgbClr val="006000"/>
                </a:solidFill>
                <a:latin typeface="Courier New" panose="02070309020205020404" pitchFamily="49" charset="0"/>
                <a:cs typeface="Courier New" panose="02070309020205020404" pitchFamily="49" charset="0"/>
              </a:rPr>
              <a:t>hmflg</a:t>
            </a:r>
            <a:r>
              <a:rPr lang="en-US" altLang="zh-TW" sz="2000" i="1" dirty="0" smtClean="0">
                <a:solidFill>
                  <a:srgbClr val="006000"/>
                </a:solidFill>
                <a:latin typeface="Courier New" panose="02070309020205020404" pitchFamily="49" charset="0"/>
                <a:cs typeface="Courier New" panose="02070309020205020404" pitchFamily="49" charset="0"/>
              </a:rPr>
              <a:t> </a:t>
            </a:r>
            <a:r>
              <a:rPr lang="en-US" altLang="zh-TW" sz="2000" dirty="0">
                <a:solidFill>
                  <a:srgbClr val="000000"/>
                </a:solidFill>
                <a:latin typeface="Courier New" panose="02070309020205020404" pitchFamily="49" charset="0"/>
                <a:cs typeface="Courier New" panose="02070309020205020404" pitchFamily="49" charset="0"/>
              </a:rPr>
              <a:t>: </a:t>
            </a:r>
            <a:r>
              <a:rPr lang="en-US" altLang="zh-TW" sz="2000" dirty="0"/>
              <a:t>0 for </a:t>
            </a:r>
            <a:r>
              <a:rPr lang="en-US" altLang="zh-TW" sz="2000" dirty="0" smtClean="0"/>
              <a:t>read/write,</a:t>
            </a:r>
            <a:r>
              <a:rPr lang="en-US" altLang="zh-TW" sz="4800" dirty="0" smtClean="0">
                <a:latin typeface="Arial" panose="020B0604020202020204" pitchFamily="34" charset="0"/>
              </a:rPr>
              <a:t> </a:t>
            </a:r>
            <a:r>
              <a:rPr lang="zh-TW" altLang="zh-TW" sz="2000" b="1" dirty="0" smtClean="0">
                <a:solidFill>
                  <a:srgbClr val="502000"/>
                </a:solidFill>
                <a:latin typeface="Courier New" panose="02070309020205020404" pitchFamily="49" charset="0"/>
                <a:cs typeface="Courier New" panose="02070309020205020404" pitchFamily="49" charset="0"/>
              </a:rPr>
              <a:t>SHM</a:t>
            </a:r>
            <a:r>
              <a:rPr lang="zh-TW" altLang="zh-TW" sz="2000" b="1" dirty="0">
                <a:solidFill>
                  <a:srgbClr val="502000"/>
                </a:solidFill>
                <a:latin typeface="Courier New" panose="02070309020205020404" pitchFamily="49" charset="0"/>
                <a:cs typeface="Courier New" panose="02070309020205020404" pitchFamily="49" charset="0"/>
              </a:rPr>
              <a:t>_RDONLY</a:t>
            </a:r>
            <a:r>
              <a:rPr lang="zh-TW" altLang="zh-TW" sz="1800" dirty="0"/>
              <a:t> </a:t>
            </a:r>
            <a:r>
              <a:rPr lang="en-US" altLang="zh-TW" sz="1800" dirty="0" smtClean="0"/>
              <a:t> for read only</a:t>
            </a:r>
            <a:endParaRPr lang="zh-TW" altLang="zh-TW" sz="2000" dirty="0">
              <a:latin typeface="Arial" panose="020B0604020202020204" pitchFamily="34" charset="0"/>
            </a:endParaRPr>
          </a:p>
          <a:p>
            <a:pPr lvl="0"/>
            <a:endParaRPr lang="en-US" altLang="zh-TW" sz="2000" dirty="0" smtClean="0">
              <a:latin typeface="Arial" panose="020B0604020202020204" pitchFamily="34" charset="0"/>
            </a:endParaRPr>
          </a:p>
          <a:p>
            <a:pPr lvl="0"/>
            <a:endParaRPr lang="zh-TW" altLang="zh-TW" sz="2000" dirty="0">
              <a:latin typeface="Arial" panose="020B0604020202020204" pitchFamily="34" charset="0"/>
            </a:endParaRPr>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152733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shmdt</a:t>
            </a:r>
            <a:endParaRPr lang="zh-TW" altLang="en-US" dirty="0"/>
          </a:p>
        </p:txBody>
      </p:sp>
      <p:sp>
        <p:nvSpPr>
          <p:cNvPr id="3" name="內容版面配置區 2"/>
          <p:cNvSpPr>
            <a:spLocks noGrp="1"/>
          </p:cNvSpPr>
          <p:nvPr>
            <p:ph idx="1"/>
          </p:nvPr>
        </p:nvSpPr>
        <p:spPr/>
        <p:txBody>
          <a:bodyPr>
            <a:normAutofit/>
          </a:bodyPr>
          <a:lstStyle/>
          <a:p>
            <a:pPr lvl="0"/>
            <a:r>
              <a:rPr lang="zh-TW" altLang="zh-TW" sz="2000" b="1" dirty="0" smtClean="0">
                <a:solidFill>
                  <a:srgbClr val="502000"/>
                </a:solidFill>
                <a:latin typeface="Courier New" panose="02070309020205020404" pitchFamily="49" charset="0"/>
                <a:cs typeface="Courier New" panose="02070309020205020404" pitchFamily="49" charset="0"/>
              </a:rPr>
              <a:t>int </a:t>
            </a:r>
            <a:r>
              <a:rPr lang="zh-TW" altLang="zh-TW" sz="2000" b="1" dirty="0">
                <a:solidFill>
                  <a:srgbClr val="502000"/>
                </a:solidFill>
                <a:latin typeface="Courier New" panose="02070309020205020404" pitchFamily="49" charset="0"/>
                <a:cs typeface="Courier New" panose="02070309020205020404" pitchFamily="49" charset="0"/>
              </a:rPr>
              <a:t>shmdt(const void *</a:t>
            </a:r>
            <a:r>
              <a:rPr lang="zh-TW" altLang="zh-TW" sz="2000" i="1" dirty="0">
                <a:solidFill>
                  <a:srgbClr val="006000"/>
                </a:solidFill>
                <a:latin typeface="Courier New" panose="02070309020205020404" pitchFamily="49" charset="0"/>
                <a:cs typeface="Courier New" panose="02070309020205020404" pitchFamily="49" charset="0"/>
              </a:rPr>
              <a:t>shmaddr</a:t>
            </a:r>
            <a:r>
              <a:rPr lang="zh-TW" altLang="zh-TW" sz="2000" b="1" dirty="0">
                <a:solidFill>
                  <a:srgbClr val="502000"/>
                </a:solidFill>
                <a:latin typeface="Courier New" panose="02070309020205020404" pitchFamily="49" charset="0"/>
                <a:cs typeface="Courier New" panose="02070309020205020404" pitchFamily="49" charset="0"/>
              </a:rPr>
              <a:t>);</a:t>
            </a:r>
            <a:r>
              <a:rPr lang="zh-TW" altLang="zh-TW" sz="1800" dirty="0"/>
              <a:t> </a:t>
            </a:r>
            <a:endParaRPr lang="zh-TW" altLang="zh-TW" sz="4400" dirty="0">
              <a:latin typeface="Arial" panose="020B0604020202020204" pitchFamily="34" charset="0"/>
            </a:endParaRPr>
          </a:p>
          <a:p>
            <a:endParaRPr lang="en-US" altLang="zh-TW" sz="2000" dirty="0"/>
          </a:p>
          <a:p>
            <a:r>
              <a:rPr lang="en-US" altLang="zh-TW" sz="2000" dirty="0" smtClean="0"/>
              <a:t>Detach the shared memory segment located at the address </a:t>
            </a:r>
            <a:r>
              <a:rPr lang="zh-TW" altLang="zh-TW" sz="2000" i="1" dirty="0" smtClean="0">
                <a:solidFill>
                  <a:srgbClr val="006000"/>
                </a:solidFill>
                <a:latin typeface="Courier New" panose="02070309020205020404" pitchFamily="49" charset="0"/>
                <a:cs typeface="Courier New" panose="02070309020205020404" pitchFamily="49" charset="0"/>
              </a:rPr>
              <a:t>shmaddr</a:t>
            </a:r>
            <a:r>
              <a:rPr lang="en-US" altLang="zh-TW" sz="2000" i="1" dirty="0" smtClean="0">
                <a:solidFill>
                  <a:srgbClr val="006000"/>
                </a:solidFill>
                <a:latin typeface="Courier New" panose="02070309020205020404" pitchFamily="49" charset="0"/>
                <a:cs typeface="Courier New" panose="02070309020205020404" pitchFamily="49" charset="0"/>
              </a:rPr>
              <a:t> </a:t>
            </a:r>
            <a:r>
              <a:rPr lang="en-US" altLang="zh-TW" sz="2000" dirty="0" smtClean="0"/>
              <a:t>from the address space of the calling process</a:t>
            </a:r>
          </a:p>
          <a:p>
            <a:r>
              <a:rPr lang="en-US" altLang="zh-TW" sz="2000" i="1" dirty="0" smtClean="0">
                <a:solidFill>
                  <a:srgbClr val="006000"/>
                </a:solidFill>
                <a:latin typeface="Courier New" panose="02070309020205020404" pitchFamily="49" charset="0"/>
                <a:cs typeface="Courier New" panose="02070309020205020404" pitchFamily="49" charset="0"/>
              </a:rPr>
              <a:t>s</a:t>
            </a:r>
            <a:r>
              <a:rPr lang="zh-TW" altLang="zh-TW" sz="2000" i="1" dirty="0" smtClean="0">
                <a:solidFill>
                  <a:srgbClr val="006000"/>
                </a:solidFill>
                <a:latin typeface="Courier New" panose="02070309020205020404" pitchFamily="49" charset="0"/>
                <a:cs typeface="Courier New" panose="02070309020205020404" pitchFamily="49" charset="0"/>
              </a:rPr>
              <a:t>hmaddr</a:t>
            </a:r>
            <a:r>
              <a:rPr lang="en-US" altLang="zh-TW" sz="2000" i="1" dirty="0" smtClean="0">
                <a:solidFill>
                  <a:srgbClr val="006000"/>
                </a:solidFill>
                <a:latin typeface="Courier New" panose="02070309020205020404" pitchFamily="49" charset="0"/>
                <a:cs typeface="Courier New" panose="02070309020205020404" pitchFamily="49" charset="0"/>
              </a:rPr>
              <a:t> </a:t>
            </a:r>
            <a:r>
              <a:rPr lang="en-US" altLang="zh-TW" sz="2000" dirty="0" smtClean="0"/>
              <a:t>must equal to the value returned by </a:t>
            </a:r>
            <a:r>
              <a:rPr lang="zh-TW" altLang="zh-TW" sz="2000" b="1" dirty="0" smtClean="0">
                <a:solidFill>
                  <a:srgbClr val="502000"/>
                </a:solidFill>
                <a:latin typeface="Courier New" panose="02070309020205020404" pitchFamily="49" charset="0"/>
                <a:cs typeface="Courier New" panose="02070309020205020404" pitchFamily="49" charset="0"/>
              </a:rPr>
              <a:t>shmat</a:t>
            </a:r>
            <a:r>
              <a:rPr lang="en-US" altLang="zh-TW" sz="2000" b="1" dirty="0" smtClean="0">
                <a:solidFill>
                  <a:srgbClr val="502000"/>
                </a:solidFill>
                <a:latin typeface="Courier New" panose="02070309020205020404" pitchFamily="49" charset="0"/>
                <a:cs typeface="Courier New" panose="02070309020205020404" pitchFamily="49" charset="0"/>
              </a:rPr>
              <a:t>()</a:t>
            </a:r>
            <a:endParaRPr lang="zh-TW" altLang="en-US" sz="2000" dirty="0"/>
          </a:p>
        </p:txBody>
      </p:sp>
    </p:spTree>
    <p:extLst>
      <p:ext uri="{BB962C8B-B14F-4D97-AF65-F5344CB8AC3E}">
        <p14:creationId xmlns:p14="http://schemas.microsoft.com/office/powerpoint/2010/main" val="3581522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7437</TotalTime>
  <Words>700</Words>
  <Application>Microsoft Office PowerPoint</Application>
  <PresentationFormat>如螢幕大小 (4:3)</PresentationFormat>
  <Paragraphs>213</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新細明體</vt:lpstr>
      <vt:lpstr>Arial</vt:lpstr>
      <vt:lpstr>Calibri</vt:lpstr>
      <vt:lpstr>Calibri Light</vt:lpstr>
      <vt:lpstr>Courier New</vt:lpstr>
      <vt:lpstr>Wingdings</vt:lpstr>
      <vt:lpstr>Wingdings 3</vt:lpstr>
      <vt:lpstr>Office 佈景主題</vt:lpstr>
      <vt:lpstr>Programming Assignment #2 -- Multi-Process Matrix Multiplication using Shared Memory</vt:lpstr>
      <vt:lpstr>Overview</vt:lpstr>
      <vt:lpstr>Task Partition</vt:lpstr>
      <vt:lpstr>Shared Memory</vt:lpstr>
      <vt:lpstr>Header Files</vt:lpstr>
      <vt:lpstr>APIs </vt:lpstr>
      <vt:lpstr>shmget</vt:lpstr>
      <vt:lpstr>shmat</vt:lpstr>
      <vt:lpstr>shmdt</vt:lpstr>
      <vt:lpstr>shmctl</vt:lpstr>
      <vt:lpstr>gettimeofday</vt:lpstr>
      <vt:lpstr>Matrix Initial Values</vt:lpstr>
      <vt:lpstr>Requirements</vt:lpstr>
      <vt:lpstr>Output</vt:lpstr>
      <vt:lpstr>API 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Justin</dc:creator>
  <cp:lastModifiedBy>leslie</cp:lastModifiedBy>
  <cp:revision>47</cp:revision>
  <dcterms:created xsi:type="dcterms:W3CDTF">2013-09-24T06:47:55Z</dcterms:created>
  <dcterms:modified xsi:type="dcterms:W3CDTF">2014-10-20T04:22:47Z</dcterms:modified>
</cp:coreProperties>
</file>