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62" r:id="rId5"/>
    <p:sldId id="263" r:id="rId6"/>
    <p:sldId id="258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2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7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47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58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9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30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3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42A6-3866-41C5-B34E-D16DD4FBBE8A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6A9D-607D-4870-8BCE-233A1374C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2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Programming Assignment #4: Quick sort with thread pool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3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problem definition is the same as that in the prior assignment, except that </a:t>
            </a:r>
            <a:r>
              <a:rPr lang="en-US" altLang="zh-TW" dirty="0" smtClean="0">
                <a:solidFill>
                  <a:srgbClr val="FF0000"/>
                </a:solidFill>
              </a:rPr>
              <a:t>the sorting is carried out by </a:t>
            </a:r>
            <a:r>
              <a:rPr lang="en-US" altLang="zh-TW" dirty="0" smtClean="0">
                <a:solidFill>
                  <a:srgbClr val="FF0000"/>
                </a:solidFill>
              </a:rPr>
              <a:t>the threads </a:t>
            </a:r>
            <a:r>
              <a:rPr lang="en-US" altLang="zh-TW" dirty="0" smtClean="0">
                <a:solidFill>
                  <a:srgbClr val="FF0000"/>
                </a:solidFill>
              </a:rPr>
              <a:t>in a thread pool</a:t>
            </a:r>
          </a:p>
          <a:p>
            <a:pPr lvl="1"/>
            <a:r>
              <a:rPr lang="en-US" altLang="zh-TW" dirty="0" smtClean="0"/>
              <a:t>The size of the thread pool (# of threads) determines the degree of parallelism</a:t>
            </a:r>
          </a:p>
          <a:p>
            <a:pPr lvl="1"/>
            <a:r>
              <a:rPr lang="en-US" altLang="zh-TW" dirty="0" smtClean="0"/>
              <a:t>Using a thread pool avoids the overhead of frequent thread creation/deletion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 job refers to </a:t>
            </a:r>
          </a:p>
          <a:p>
            <a:pPr lvl="1"/>
            <a:r>
              <a:rPr lang="en-US" altLang="zh-TW" dirty="0" smtClean="0"/>
              <a:t>partitioning a </a:t>
            </a:r>
            <a:r>
              <a:rPr lang="en-US" altLang="zh-TW" dirty="0" err="1" smtClean="0"/>
              <a:t>subarray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sorting a </a:t>
            </a:r>
            <a:r>
              <a:rPr lang="en-US" altLang="zh-TW" dirty="0" err="1" smtClean="0"/>
              <a:t>subarray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77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Concept of a Thread Pool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396314" y="2803440"/>
            <a:ext cx="2502244" cy="1105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矩形 4"/>
          <p:cNvSpPr/>
          <p:nvPr/>
        </p:nvSpPr>
        <p:spPr>
          <a:xfrm>
            <a:off x="1902940" y="2964078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2270554" y="2964078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3175686" y="2964078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文字方塊 7"/>
          <p:cNvSpPr txBox="1"/>
          <p:nvPr/>
        </p:nvSpPr>
        <p:spPr>
          <a:xfrm>
            <a:off x="2094470" y="2504560"/>
            <a:ext cx="12727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A </a:t>
            </a:r>
            <a:r>
              <a:rPr lang="en-US" altLang="zh-TW" sz="1350" dirty="0"/>
              <a:t>t</a:t>
            </a:r>
            <a:r>
              <a:rPr lang="en-US" altLang="zh-TW" sz="1350" dirty="0" smtClean="0"/>
              <a:t>hread </a:t>
            </a:r>
            <a:r>
              <a:rPr lang="en-US" altLang="zh-TW" sz="1350" dirty="0"/>
              <a:t>pool</a:t>
            </a:r>
            <a:endParaRPr lang="zh-TW" altLang="en-US" sz="135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30843" y="3168478"/>
            <a:ext cx="274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…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5802269" y="3093824"/>
            <a:ext cx="50044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6514329" y="3093824"/>
            <a:ext cx="50044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文字方塊 14"/>
          <p:cNvSpPr txBox="1"/>
          <p:nvPr/>
        </p:nvSpPr>
        <p:spPr>
          <a:xfrm>
            <a:off x="7120967" y="3168478"/>
            <a:ext cx="2733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…</a:t>
            </a:r>
            <a:endParaRPr lang="zh-TW" altLang="en-US" sz="1350" dirty="0"/>
          </a:p>
        </p:txBody>
      </p:sp>
      <p:sp>
        <p:nvSpPr>
          <p:cNvPr id="20" name="矩形 19"/>
          <p:cNvSpPr/>
          <p:nvPr/>
        </p:nvSpPr>
        <p:spPr>
          <a:xfrm>
            <a:off x="4475848" y="2948632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文字方塊 20"/>
          <p:cNvSpPr txBox="1"/>
          <p:nvPr/>
        </p:nvSpPr>
        <p:spPr>
          <a:xfrm>
            <a:off x="6300040" y="2627723"/>
            <a:ext cx="475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jobs</a:t>
            </a:r>
            <a:endParaRPr lang="zh-TW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4111710" y="4734665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101936" y="4734665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文字方塊 27"/>
          <p:cNvSpPr txBox="1"/>
          <p:nvPr/>
        </p:nvSpPr>
        <p:spPr>
          <a:xfrm>
            <a:off x="4638823" y="4885555"/>
            <a:ext cx="274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…</a:t>
            </a:r>
            <a:endParaRPr lang="zh-TW" altLang="en-US" sz="1350" dirty="0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5247282" y="3353316"/>
            <a:ext cx="5549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4651956" y="3805883"/>
            <a:ext cx="1670" cy="733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671502" y="3356405"/>
            <a:ext cx="772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08503" y="2949145"/>
            <a:ext cx="50044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文字方塊 38"/>
          <p:cNvSpPr txBox="1"/>
          <p:nvPr/>
        </p:nvSpPr>
        <p:spPr>
          <a:xfrm>
            <a:off x="4377016" y="2463884"/>
            <a:ext cx="13916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A ready </a:t>
            </a:r>
            <a:r>
              <a:rPr lang="en-US" altLang="zh-TW" sz="1350" dirty="0"/>
              <a:t>thread </a:t>
            </a:r>
            <a:r>
              <a:rPr lang="en-US" altLang="zh-TW" sz="1350" dirty="0" smtClean="0"/>
              <a:t>takes </a:t>
            </a:r>
            <a:r>
              <a:rPr lang="en-US" altLang="zh-TW" sz="1350" dirty="0"/>
              <a:t>a job</a:t>
            </a:r>
            <a:endParaRPr lang="zh-TW" altLang="en-US" sz="135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2588139" y="3909370"/>
            <a:ext cx="0" cy="101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229100" y="5473960"/>
            <a:ext cx="1308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Working threads</a:t>
            </a:r>
            <a:endParaRPr lang="zh-TW" altLang="en-US" sz="135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54815" y="4219765"/>
            <a:ext cx="1807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Go back to thread pool</a:t>
            </a:r>
          </a:p>
        </p:txBody>
      </p:sp>
      <p:sp>
        <p:nvSpPr>
          <p:cNvPr id="51" name="矩形 50"/>
          <p:cNvSpPr/>
          <p:nvPr/>
        </p:nvSpPr>
        <p:spPr>
          <a:xfrm>
            <a:off x="4343014" y="4734696"/>
            <a:ext cx="139014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5341055" y="4739335"/>
            <a:ext cx="36743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2705058" y="5077565"/>
            <a:ext cx="1406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70279" y="4734665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9" name="文字方塊 58"/>
          <p:cNvSpPr txBox="1"/>
          <p:nvPr/>
        </p:nvSpPr>
        <p:spPr>
          <a:xfrm>
            <a:off x="2891557" y="5152143"/>
            <a:ext cx="10430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Job finished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8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Reference Implementation</a:t>
            </a:r>
            <a:endParaRPr lang="zh-TW" altLang="en-US" dirty="0"/>
          </a:p>
        </p:txBody>
      </p:sp>
      <p:sp>
        <p:nvSpPr>
          <p:cNvPr id="70" name="橢圓 69"/>
          <p:cNvSpPr/>
          <p:nvPr/>
        </p:nvSpPr>
        <p:spPr>
          <a:xfrm>
            <a:off x="2824251" y="2426004"/>
            <a:ext cx="3104903" cy="139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2" name="文字方塊 81"/>
          <p:cNvSpPr txBox="1"/>
          <p:nvPr/>
        </p:nvSpPr>
        <p:spPr>
          <a:xfrm>
            <a:off x="3522407" y="2127123"/>
            <a:ext cx="12727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Thread pool</a:t>
            </a:r>
            <a:endParaRPr lang="zh-TW" altLang="en-US" sz="1350" dirty="0"/>
          </a:p>
        </p:txBody>
      </p:sp>
      <p:grpSp>
        <p:nvGrpSpPr>
          <p:cNvPr id="14" name="群組 13"/>
          <p:cNvGrpSpPr/>
          <p:nvPr/>
        </p:nvGrpSpPr>
        <p:grpSpPr>
          <a:xfrm rot="16200000">
            <a:off x="3849500" y="2362777"/>
            <a:ext cx="1074913" cy="1456625"/>
            <a:chOff x="4441170" y="2305855"/>
            <a:chExt cx="2010032" cy="914400"/>
          </a:xfrm>
        </p:grpSpPr>
        <p:sp>
          <p:nvSpPr>
            <p:cNvPr id="73" name="矩形 72"/>
            <p:cNvSpPr/>
            <p:nvPr/>
          </p:nvSpPr>
          <p:spPr>
            <a:xfrm>
              <a:off x="4441170" y="2305855"/>
              <a:ext cx="313038" cy="914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931322" y="2305855"/>
              <a:ext cx="313038" cy="914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79" name="矩形 78"/>
            <p:cNvSpPr/>
            <p:nvPr/>
          </p:nvSpPr>
          <p:spPr>
            <a:xfrm>
              <a:off x="6138164" y="2305855"/>
              <a:ext cx="313038" cy="914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5545039" y="2668867"/>
              <a:ext cx="366587" cy="18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…</a:t>
              </a:r>
              <a:endParaRPr lang="zh-TW" altLang="en-US" sz="1350" dirty="0"/>
            </a:p>
          </p:txBody>
        </p:sp>
      </p:grpSp>
      <p:sp>
        <p:nvSpPr>
          <p:cNvPr id="86" name="矩形 85"/>
          <p:cNvSpPr/>
          <p:nvPr/>
        </p:nvSpPr>
        <p:spPr>
          <a:xfrm>
            <a:off x="2769701" y="5054689"/>
            <a:ext cx="50044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9" name="矩形 88"/>
          <p:cNvSpPr/>
          <p:nvPr/>
        </p:nvSpPr>
        <p:spPr>
          <a:xfrm>
            <a:off x="3637764" y="5054689"/>
            <a:ext cx="50044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0" name="矩形 89"/>
          <p:cNvSpPr/>
          <p:nvPr/>
        </p:nvSpPr>
        <p:spPr>
          <a:xfrm>
            <a:off x="4484200" y="5054689"/>
            <a:ext cx="50044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6" name="直線接點 15"/>
          <p:cNvCxnSpPr>
            <a:stCxn id="86" idx="3"/>
            <a:endCxn id="89" idx="1"/>
          </p:cNvCxnSpPr>
          <p:nvPr/>
        </p:nvCxnSpPr>
        <p:spPr>
          <a:xfrm>
            <a:off x="3270149" y="5267843"/>
            <a:ext cx="367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0" idx="1"/>
            <a:endCxn id="89" idx="3"/>
          </p:cNvCxnSpPr>
          <p:nvPr/>
        </p:nvCxnSpPr>
        <p:spPr>
          <a:xfrm flipH="1">
            <a:off x="4138212" y="5267843"/>
            <a:ext cx="34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90" idx="3"/>
          </p:cNvCxnSpPr>
          <p:nvPr/>
        </p:nvCxnSpPr>
        <p:spPr>
          <a:xfrm flipV="1">
            <a:off x="4984649" y="5267843"/>
            <a:ext cx="2811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869473" y="5667400"/>
            <a:ext cx="9049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A Job </a:t>
            </a:r>
            <a:r>
              <a:rPr lang="en-US" altLang="zh-TW" sz="1350" dirty="0"/>
              <a:t>list</a:t>
            </a:r>
            <a:endParaRPr lang="zh-TW" altLang="en-US" sz="135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90293" y="5040378"/>
            <a:ext cx="15253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A ready thread removes a job from the list head</a:t>
            </a:r>
            <a:endParaRPr lang="zh-TW" altLang="en-US" sz="135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976226" y="4202940"/>
            <a:ext cx="1229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A </a:t>
            </a:r>
            <a:r>
              <a:rPr lang="en-US" altLang="zh-TW" sz="1350" dirty="0" err="1" smtClean="0"/>
              <a:t>mutex</a:t>
            </a:r>
            <a:r>
              <a:rPr lang="en-US" altLang="zh-TW" sz="1350" dirty="0" smtClean="0"/>
              <a:t> lock on the job list</a:t>
            </a:r>
            <a:endParaRPr lang="zh-TW" altLang="en-US" sz="135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119311" y="2956595"/>
            <a:ext cx="488784" cy="6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99962" y="3430676"/>
            <a:ext cx="14289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Master </a:t>
            </a:r>
            <a:r>
              <a:rPr lang="en-US" altLang="zh-TW" sz="1350" dirty="0" smtClean="0"/>
              <a:t>thread </a:t>
            </a:r>
          </a:p>
          <a:p>
            <a:r>
              <a:rPr lang="en-US" altLang="zh-TW" sz="1350" dirty="0" smtClean="0"/>
              <a:t>(job dispatcher)</a:t>
            </a:r>
            <a:endParaRPr lang="zh-TW" altLang="en-US" sz="1350" dirty="0"/>
          </a:p>
        </p:txBody>
      </p:sp>
      <p:sp>
        <p:nvSpPr>
          <p:cNvPr id="64" name="矩形 63"/>
          <p:cNvSpPr/>
          <p:nvPr/>
        </p:nvSpPr>
        <p:spPr>
          <a:xfrm>
            <a:off x="5289767" y="5069599"/>
            <a:ext cx="500449" cy="4263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65" name="直線接點 64"/>
          <p:cNvCxnSpPr>
            <a:stCxn id="64" idx="3"/>
          </p:cNvCxnSpPr>
          <p:nvPr/>
        </p:nvCxnSpPr>
        <p:spPr>
          <a:xfrm flipV="1">
            <a:off x="5790216" y="5282752"/>
            <a:ext cx="2811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6071333" y="5282752"/>
            <a:ext cx="0" cy="21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6008165" y="5559074"/>
            <a:ext cx="144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5926953" y="5495906"/>
            <a:ext cx="324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1763509" y="2623456"/>
            <a:ext cx="490715" cy="721011"/>
            <a:chOff x="2077181" y="2051436"/>
            <a:chExt cx="654286" cy="961347"/>
          </a:xfrm>
        </p:grpSpPr>
        <p:sp>
          <p:nvSpPr>
            <p:cNvPr id="6" name="文字方塊 5"/>
            <p:cNvSpPr txBox="1"/>
            <p:nvPr/>
          </p:nvSpPr>
          <p:spPr>
            <a:xfrm>
              <a:off x="2077181" y="2612674"/>
              <a:ext cx="65428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S:=0</a:t>
              </a:r>
              <a:endParaRPr lang="zh-TW" altLang="en-US" sz="1350" dirty="0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2193975" y="2051436"/>
              <a:ext cx="518249" cy="537467"/>
              <a:chOff x="2332255" y="1672181"/>
              <a:chExt cx="518249" cy="537467"/>
            </a:xfrm>
          </p:grpSpPr>
          <p:sp>
            <p:nvSpPr>
              <p:cNvPr id="8" name="波浪 7"/>
              <p:cNvSpPr/>
              <p:nvPr/>
            </p:nvSpPr>
            <p:spPr>
              <a:xfrm>
                <a:off x="2355258" y="1672181"/>
                <a:ext cx="495246" cy="387503"/>
              </a:xfrm>
              <a:prstGeom prst="wav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32255" y="1697428"/>
                <a:ext cx="86083" cy="512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1093156" y="2673662"/>
            <a:ext cx="23477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413085" y="2673662"/>
            <a:ext cx="1137742" cy="2802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877745" y="2157571"/>
            <a:ext cx="488784" cy="6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877744" y="2404122"/>
            <a:ext cx="41116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595571" y="2019070"/>
            <a:ext cx="9197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signal</a:t>
            </a:r>
            <a:endParaRPr lang="zh-TW" altLang="en-US" sz="135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95571" y="2240989"/>
            <a:ext cx="9197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wait</a:t>
            </a:r>
            <a:endParaRPr lang="zh-TW" altLang="en-US" sz="1350" dirty="0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2412974" y="3038226"/>
            <a:ext cx="1109433" cy="2402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2442487" y="3104729"/>
            <a:ext cx="950882" cy="3839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3755865" y="2491714"/>
            <a:ext cx="18202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Worker thread #1</a:t>
            </a:r>
            <a:endParaRPr lang="zh-TW" altLang="en-US" sz="135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697306" y="3154546"/>
            <a:ext cx="18202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Worker thread #n-1</a:t>
            </a:r>
            <a:endParaRPr lang="zh-TW" altLang="en-US" sz="135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89814" y="3398749"/>
            <a:ext cx="18202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Worker thread #n</a:t>
            </a:r>
            <a:endParaRPr lang="zh-TW" altLang="en-US" sz="1350" dirty="0"/>
          </a:p>
        </p:txBody>
      </p:sp>
      <p:grpSp>
        <p:nvGrpSpPr>
          <p:cNvPr id="80" name="群組 79"/>
          <p:cNvGrpSpPr/>
          <p:nvPr/>
        </p:nvGrpSpPr>
        <p:grpSpPr>
          <a:xfrm>
            <a:off x="4142733" y="4214746"/>
            <a:ext cx="490715" cy="721011"/>
            <a:chOff x="2077181" y="2051436"/>
            <a:chExt cx="654286" cy="961347"/>
          </a:xfrm>
        </p:grpSpPr>
        <p:sp>
          <p:nvSpPr>
            <p:cNvPr id="81" name="文字方塊 80"/>
            <p:cNvSpPr txBox="1"/>
            <p:nvPr/>
          </p:nvSpPr>
          <p:spPr>
            <a:xfrm>
              <a:off x="2077181" y="2612674"/>
              <a:ext cx="65428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T:=1</a:t>
              </a:r>
              <a:endParaRPr lang="zh-TW" altLang="en-US" sz="1350" dirty="0"/>
            </a:p>
          </p:txBody>
        </p:sp>
        <p:grpSp>
          <p:nvGrpSpPr>
            <p:cNvPr id="83" name="群組 82"/>
            <p:cNvGrpSpPr/>
            <p:nvPr/>
          </p:nvGrpSpPr>
          <p:grpSpPr>
            <a:xfrm>
              <a:off x="2193975" y="2051436"/>
              <a:ext cx="518249" cy="537467"/>
              <a:chOff x="2332255" y="1672181"/>
              <a:chExt cx="518249" cy="537467"/>
            </a:xfrm>
          </p:grpSpPr>
          <p:sp>
            <p:nvSpPr>
              <p:cNvPr id="85" name="波浪 84"/>
              <p:cNvSpPr/>
              <p:nvPr/>
            </p:nvSpPr>
            <p:spPr>
              <a:xfrm>
                <a:off x="2355258" y="1672181"/>
                <a:ext cx="495246" cy="387503"/>
              </a:xfrm>
              <a:prstGeom prst="wav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332255" y="1697428"/>
                <a:ext cx="86083" cy="512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</p:grpSp>
      <p:cxnSp>
        <p:nvCxnSpPr>
          <p:cNvPr id="88" name="直線單箭頭接點 87"/>
          <p:cNvCxnSpPr/>
          <p:nvPr/>
        </p:nvCxnSpPr>
        <p:spPr>
          <a:xfrm>
            <a:off x="6877745" y="2654313"/>
            <a:ext cx="488784" cy="621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7595571" y="2515813"/>
            <a:ext cx="1340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Wait/signal</a:t>
            </a:r>
            <a:endParaRPr lang="zh-TW" altLang="en-US" sz="1350" dirty="0"/>
          </a:p>
        </p:txBody>
      </p:sp>
      <p:sp>
        <p:nvSpPr>
          <p:cNvPr id="34" name="手繪多邊形 33"/>
          <p:cNvSpPr/>
          <p:nvPr/>
        </p:nvSpPr>
        <p:spPr>
          <a:xfrm>
            <a:off x="4793742" y="2695194"/>
            <a:ext cx="1083547" cy="1597914"/>
          </a:xfrm>
          <a:custGeom>
            <a:avLst/>
            <a:gdLst>
              <a:gd name="connsiteX0" fmla="*/ 502920 w 1444729"/>
              <a:gd name="connsiteY0" fmla="*/ 0 h 2130552"/>
              <a:gd name="connsiteX1" fmla="*/ 1435608 w 1444729"/>
              <a:gd name="connsiteY1" fmla="*/ 1097280 h 2130552"/>
              <a:gd name="connsiteX2" fmla="*/ 0 w 1444729"/>
              <a:gd name="connsiteY2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4729" h="2130552">
                <a:moveTo>
                  <a:pt x="502920" y="0"/>
                </a:moveTo>
                <a:cubicBezTo>
                  <a:pt x="1011174" y="371094"/>
                  <a:pt x="1519428" y="742188"/>
                  <a:pt x="1435608" y="1097280"/>
                </a:cubicBezTo>
                <a:cubicBezTo>
                  <a:pt x="1351788" y="1452372"/>
                  <a:pt x="675894" y="1791462"/>
                  <a:pt x="0" y="2130552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手繪多邊形 34"/>
          <p:cNvSpPr/>
          <p:nvPr/>
        </p:nvSpPr>
        <p:spPr>
          <a:xfrm>
            <a:off x="4834890" y="3257550"/>
            <a:ext cx="838988" cy="884682"/>
          </a:xfrm>
          <a:custGeom>
            <a:avLst/>
            <a:gdLst>
              <a:gd name="connsiteX0" fmla="*/ 493776 w 1118650"/>
              <a:gd name="connsiteY0" fmla="*/ 0 h 1179576"/>
              <a:gd name="connsiteX1" fmla="*/ 1106424 w 1118650"/>
              <a:gd name="connsiteY1" fmla="*/ 411480 h 1179576"/>
              <a:gd name="connsiteX2" fmla="*/ 0 w 1118650"/>
              <a:gd name="connsiteY2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650" h="1179576">
                <a:moveTo>
                  <a:pt x="493776" y="0"/>
                </a:moveTo>
                <a:cubicBezTo>
                  <a:pt x="841248" y="107442"/>
                  <a:pt x="1188720" y="214884"/>
                  <a:pt x="1106424" y="411480"/>
                </a:cubicBezTo>
                <a:cubicBezTo>
                  <a:pt x="1024128" y="608076"/>
                  <a:pt x="512064" y="893826"/>
                  <a:pt x="0" y="1179576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手繪多邊形 35"/>
          <p:cNvSpPr/>
          <p:nvPr/>
        </p:nvSpPr>
        <p:spPr>
          <a:xfrm>
            <a:off x="4732020" y="3525012"/>
            <a:ext cx="604118" cy="603504"/>
          </a:xfrm>
          <a:custGeom>
            <a:avLst/>
            <a:gdLst>
              <a:gd name="connsiteX0" fmla="*/ 658368 w 805490"/>
              <a:gd name="connsiteY0" fmla="*/ 0 h 804672"/>
              <a:gd name="connsiteX1" fmla="*/ 758952 w 805490"/>
              <a:gd name="connsiteY1" fmla="*/ 274320 h 804672"/>
              <a:gd name="connsiteX2" fmla="*/ 0 w 805490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490" h="804672">
                <a:moveTo>
                  <a:pt x="658368" y="0"/>
                </a:moveTo>
                <a:cubicBezTo>
                  <a:pt x="763524" y="70104"/>
                  <a:pt x="868680" y="140208"/>
                  <a:pt x="758952" y="274320"/>
                </a:cubicBezTo>
                <a:cubicBezTo>
                  <a:pt x="649224" y="408432"/>
                  <a:pt x="324612" y="606552"/>
                  <a:pt x="0" y="804672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向右箭號 36"/>
          <p:cNvSpPr/>
          <p:nvPr/>
        </p:nvSpPr>
        <p:spPr>
          <a:xfrm rot="10800000">
            <a:off x="2054075" y="5200108"/>
            <a:ext cx="559729" cy="18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2" name="文字方塊 91"/>
          <p:cNvSpPr txBox="1"/>
          <p:nvPr/>
        </p:nvSpPr>
        <p:spPr>
          <a:xfrm>
            <a:off x="6854001" y="5054243"/>
            <a:ext cx="16613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The dispatcher appends new jobs to the list tail</a:t>
            </a:r>
            <a:endParaRPr lang="zh-TW" altLang="en-US" sz="1350" dirty="0"/>
          </a:p>
        </p:txBody>
      </p:sp>
      <p:sp>
        <p:nvSpPr>
          <p:cNvPr id="93" name="向右箭號 92"/>
          <p:cNvSpPr/>
          <p:nvPr/>
        </p:nvSpPr>
        <p:spPr>
          <a:xfrm rot="10800000">
            <a:off x="6251480" y="5173232"/>
            <a:ext cx="559729" cy="18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95" name="群組 94"/>
          <p:cNvGrpSpPr/>
          <p:nvPr/>
        </p:nvGrpSpPr>
        <p:grpSpPr>
          <a:xfrm>
            <a:off x="6965339" y="2871886"/>
            <a:ext cx="388687" cy="403101"/>
            <a:chOff x="2332255" y="1672181"/>
            <a:chExt cx="518249" cy="537467"/>
          </a:xfrm>
        </p:grpSpPr>
        <p:sp>
          <p:nvSpPr>
            <p:cNvPr id="96" name="波浪 95"/>
            <p:cNvSpPr/>
            <p:nvPr/>
          </p:nvSpPr>
          <p:spPr>
            <a:xfrm>
              <a:off x="2355258" y="1672181"/>
              <a:ext cx="495246" cy="387503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32255" y="1697428"/>
              <a:ext cx="86083" cy="512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98" name="文字方塊 97"/>
          <p:cNvSpPr txBox="1"/>
          <p:nvPr/>
        </p:nvSpPr>
        <p:spPr>
          <a:xfrm>
            <a:off x="7595570" y="2906230"/>
            <a:ext cx="10800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semaphore</a:t>
            </a:r>
            <a:endParaRPr lang="zh-TW" altLang="en-US" sz="135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212223" y="2044544"/>
            <a:ext cx="1903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An event indicating the arrival of a new job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989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Prompt for the input file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Prompt for the thread pool size (# of threads)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 the sorting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</a:t>
            </a:r>
            <a:r>
              <a:rPr lang="en-US" altLang="zh-TW" dirty="0" smtClean="0"/>
              <a:t>execution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Write </a:t>
            </a:r>
            <a:r>
              <a:rPr lang="en-US" altLang="zh-TW" dirty="0"/>
              <a:t>the sorted array to a file</a:t>
            </a:r>
          </a:p>
          <a:p>
            <a:pPr lvl="1"/>
            <a:r>
              <a:rPr lang="en-US" altLang="zh-TW" dirty="0"/>
              <a:t>Filename: output.txt</a:t>
            </a:r>
          </a:p>
        </p:txBody>
      </p:sp>
    </p:spTree>
    <p:extLst>
      <p:ext uri="{BB962C8B-B14F-4D97-AF65-F5344CB8AC3E}">
        <p14:creationId xmlns:p14="http://schemas.microsoft.com/office/powerpoint/2010/main" val="9253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Reuse </a:t>
            </a:r>
            <a:r>
              <a:rPr lang="en-US" altLang="zh-TW" dirty="0" smtClean="0"/>
              <a:t>the structure of assignment </a:t>
            </a:r>
            <a:r>
              <a:rPr lang="en-US" altLang="zh-TW" dirty="0" smtClean="0"/>
              <a:t>3</a:t>
            </a:r>
          </a:p>
          <a:p>
            <a:pPr lvl="1"/>
            <a:r>
              <a:rPr lang="en-US" altLang="zh-TW" dirty="0" smtClean="0"/>
              <a:t>Partition the array into 8 sub-arrays</a:t>
            </a:r>
          </a:p>
          <a:p>
            <a:pPr lvl="1"/>
            <a:r>
              <a:rPr lang="en-US" altLang="zh-TW" dirty="0" smtClean="0"/>
              <a:t>Sort the 8 sub-arrays</a:t>
            </a:r>
          </a:p>
          <a:p>
            <a:r>
              <a:rPr lang="en-US" altLang="zh-TW" dirty="0" smtClean="0"/>
              <a:t>The binding between jobs and threads </a:t>
            </a:r>
            <a:r>
              <a:rPr lang="en-US" altLang="zh-TW" dirty="0" smtClean="0"/>
              <a:t>is </a:t>
            </a:r>
            <a:r>
              <a:rPr lang="en-US" altLang="zh-TW" dirty="0" smtClean="0">
                <a:solidFill>
                  <a:srgbClr val="FF0000"/>
                </a:solidFill>
              </a:rPr>
              <a:t>dynamic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The thread pool size </a:t>
            </a:r>
            <a:r>
              <a:rPr lang="en-US" altLang="zh-TW" dirty="0"/>
              <a:t>(# of </a:t>
            </a:r>
            <a:r>
              <a:rPr lang="en-US" altLang="zh-TW" dirty="0" smtClean="0"/>
              <a:t>threads) </a:t>
            </a:r>
            <a:r>
              <a:rPr lang="en-US" altLang="zh-TW" dirty="0" smtClean="0"/>
              <a:t>is between </a:t>
            </a:r>
            <a:r>
              <a:rPr lang="en-US" altLang="zh-TW" dirty="0" smtClean="0"/>
              <a:t>1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16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expected results</a:t>
            </a:r>
          </a:p>
          <a:p>
            <a:pPr lvl="1"/>
            <a:r>
              <a:rPr lang="en-US" altLang="zh-TW" dirty="0" smtClean="0"/>
              <a:t>Increasing the </a:t>
            </a:r>
            <a:r>
              <a:rPr lang="en-US" altLang="zh-TW" dirty="0" smtClean="0"/>
              <a:t>pool size </a:t>
            </a:r>
            <a:r>
              <a:rPr lang="en-US" altLang="zh-TW" dirty="0" smtClean="0"/>
              <a:t>significantly improves the execution time when the </a:t>
            </a:r>
            <a:r>
              <a:rPr lang="en-US" altLang="zh-TW" dirty="0" smtClean="0"/>
              <a:t>pool </a:t>
            </a:r>
            <a:r>
              <a:rPr lang="en-US" altLang="zh-TW" dirty="0" smtClean="0"/>
              <a:t>is </a:t>
            </a:r>
            <a:r>
              <a:rPr lang="en-US" altLang="zh-TW" dirty="0" smtClean="0"/>
              <a:t>small, but the </a:t>
            </a:r>
            <a:r>
              <a:rPr lang="en-US" altLang="zh-TW" dirty="0" smtClean="0"/>
              <a:t>improvement saturates when the </a:t>
            </a:r>
            <a:r>
              <a:rPr lang="en-US" altLang="zh-TW" dirty="0" smtClean="0"/>
              <a:t>pool </a:t>
            </a:r>
            <a:r>
              <a:rPr lang="en-US" altLang="zh-TW" dirty="0" smtClean="0"/>
              <a:t>is large</a:t>
            </a:r>
          </a:p>
          <a:p>
            <a:pPr lvl="1"/>
            <a:r>
              <a:rPr lang="en-US" altLang="zh-TW" dirty="0" smtClean="0"/>
              <a:t>The improvement depends on the # of </a:t>
            </a:r>
            <a:r>
              <a:rPr lang="en-US" altLang="zh-TW" dirty="0" smtClean="0"/>
              <a:t>CPU cores </a:t>
            </a:r>
            <a:r>
              <a:rPr lang="en-US" altLang="zh-TW" dirty="0" smtClean="0"/>
              <a:t>in our platform</a:t>
            </a:r>
          </a:p>
        </p:txBody>
      </p:sp>
    </p:spTree>
    <p:extLst>
      <p:ext uri="{BB962C8B-B14F-4D97-AF65-F5344CB8AC3E}">
        <p14:creationId xmlns:p14="http://schemas.microsoft.com/office/powerpoint/2010/main" val="7556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Input/Output</a:t>
            </a:r>
            <a:r>
              <a:rPr lang="en-US" altLang="zh-TW" dirty="0" smtClean="0"/>
              <a:t>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file format: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&lt;# of elements of array&gt;&lt;space&gt;\n</a:t>
            </a:r>
          </a:p>
          <a:p>
            <a:pPr marL="0" indent="0">
              <a:buNone/>
            </a:pPr>
            <a:r>
              <a:rPr lang="en-US" altLang="zh-TW" dirty="0" smtClean="0"/>
              <a:t>&lt;all elements separated by space&gt;</a:t>
            </a:r>
          </a:p>
          <a:p>
            <a:pPr lvl="1"/>
            <a:r>
              <a:rPr lang="en-US" altLang="zh-TW" dirty="0" smtClean="0"/>
              <a:t>Largest input: 1,000,000 integers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Output file format:</a:t>
            </a:r>
          </a:p>
          <a:p>
            <a:pPr marL="0" indent="0">
              <a:buNone/>
            </a:pPr>
            <a:r>
              <a:rPr lang="en-US" altLang="zh-TW" dirty="0" smtClean="0"/>
              <a:t>&lt;sorted array elements separated by space&gt;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3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325</Words>
  <Application>Microsoft Office PowerPoint</Application>
  <PresentationFormat>如螢幕大小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Programming Assignment #4: Quick sort with thread pool</vt:lpstr>
      <vt:lpstr>Objective</vt:lpstr>
      <vt:lpstr>The Concept of a Thread Pool</vt:lpstr>
      <vt:lpstr>A Reference Implementation</vt:lpstr>
      <vt:lpstr>Procedure</vt:lpstr>
      <vt:lpstr>Test case</vt:lpstr>
      <vt:lpstr>Input/Output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quick sort with thread pool</dc:title>
  <dc:creator>Ches</dc:creator>
  <cp:lastModifiedBy>Leslie Chang</cp:lastModifiedBy>
  <cp:revision>94</cp:revision>
  <dcterms:created xsi:type="dcterms:W3CDTF">2014-11-03T06:56:28Z</dcterms:created>
  <dcterms:modified xsi:type="dcterms:W3CDTF">2014-11-17T15:36:41Z</dcterms:modified>
</cp:coreProperties>
</file>