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8" r:id="rId3"/>
    <p:sldId id="275" r:id="rId4"/>
    <p:sldId id="276" r:id="rId5"/>
    <p:sldId id="263" r:id="rId6"/>
    <p:sldId id="277" r:id="rId7"/>
    <p:sldId id="281" r:id="rId8"/>
    <p:sldId id="278" r:id="rId9"/>
    <p:sldId id="280" r:id="rId10"/>
    <p:sldId id="271" r:id="rId11"/>
    <p:sldId id="272" r:id="rId12"/>
    <p:sldId id="279" r:id="rId13"/>
    <p:sldId id="26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2311-668A-4210-83F5-E7DA4C5E3A81}" type="datetimeFigureOut">
              <a:rPr lang="zh-TW" altLang="en-US" smtClean="0"/>
              <a:t>2014/11/27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2A67-5441-4C53-9CED-CAD4190330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60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2311-668A-4210-83F5-E7DA4C5E3A81}" type="datetimeFigureOut">
              <a:rPr lang="zh-TW" altLang="en-US" smtClean="0"/>
              <a:t>2014/11/27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2A67-5441-4C53-9CED-CAD4190330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60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2311-668A-4210-83F5-E7DA4C5E3A81}" type="datetimeFigureOut">
              <a:rPr lang="zh-TW" altLang="en-US" smtClean="0"/>
              <a:t>2014/11/27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2A67-5441-4C53-9CED-CAD4190330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48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2311-668A-4210-83F5-E7DA4C5E3A81}" type="datetimeFigureOut">
              <a:rPr lang="zh-TW" altLang="en-US" smtClean="0"/>
              <a:t>2014/11/27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2A67-5441-4C53-9CED-CAD4190330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2311-668A-4210-83F5-E7DA4C5E3A81}" type="datetimeFigureOut">
              <a:rPr lang="zh-TW" altLang="en-US" smtClean="0"/>
              <a:t>2014/11/27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2A67-5441-4C53-9CED-CAD4190330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93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2311-668A-4210-83F5-E7DA4C5E3A81}" type="datetimeFigureOut">
              <a:rPr lang="zh-TW" altLang="en-US" smtClean="0"/>
              <a:t>2014/11/27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2A67-5441-4C53-9CED-CAD4190330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59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2311-668A-4210-83F5-E7DA4C5E3A81}" type="datetimeFigureOut">
              <a:rPr lang="zh-TW" altLang="en-US" smtClean="0"/>
              <a:t>2014/11/27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2A67-5441-4C53-9CED-CAD4190330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27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2311-668A-4210-83F5-E7DA4C5E3A81}" type="datetimeFigureOut">
              <a:rPr lang="zh-TW" altLang="en-US" smtClean="0"/>
              <a:t>2014/11/27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2A67-5441-4C53-9CED-CAD4190330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11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2311-668A-4210-83F5-E7DA4C5E3A81}" type="datetimeFigureOut">
              <a:rPr lang="zh-TW" altLang="en-US" smtClean="0"/>
              <a:t>2014/11/27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2A67-5441-4C53-9CED-CAD4190330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17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2311-668A-4210-83F5-E7DA4C5E3A81}" type="datetimeFigureOut">
              <a:rPr lang="zh-TW" altLang="en-US" smtClean="0"/>
              <a:t>2014/11/27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2A67-5441-4C53-9CED-CAD4190330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27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2311-668A-4210-83F5-E7DA4C5E3A81}" type="datetimeFigureOut">
              <a:rPr lang="zh-TW" altLang="en-US" smtClean="0"/>
              <a:t>2014/11/27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2A67-5441-4C53-9CED-CAD4190330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49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A2311-668A-4210-83F5-E7DA4C5E3A81}" type="datetimeFigureOut">
              <a:rPr lang="zh-TW" altLang="en-US" smtClean="0"/>
              <a:t>2014/11/27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52A67-5441-4C53-9CED-CAD4190330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62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800" dirty="0"/>
              <a:t>Operating Systems</a:t>
            </a:r>
            <a:br>
              <a:rPr lang="en-US" altLang="zh-TW" sz="4800" dirty="0"/>
            </a:br>
            <a:r>
              <a:rPr lang="en-US" altLang="zh-TW" sz="4800" dirty="0"/>
              <a:t>Programming </a:t>
            </a:r>
            <a:r>
              <a:rPr lang="en-US" altLang="zh-TW" sz="4800" dirty="0" smtClean="0"/>
              <a:t>Assignments </a:t>
            </a:r>
            <a:br>
              <a:rPr lang="en-US" altLang="zh-TW" sz="4800" dirty="0" smtClean="0"/>
            </a:br>
            <a:r>
              <a:rPr lang="en-US" altLang="zh-TW" sz="4800" dirty="0" smtClean="0"/>
              <a:t>#5 and #6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Page Cache Simulation: LRU and LFU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306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Procedure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Prompt for the trace file name</a:t>
            </a:r>
          </a:p>
          <a:p>
            <a:r>
              <a:rPr lang="en-US" altLang="zh-TW" dirty="0" smtClean="0"/>
              <a:t>Run your simulation</a:t>
            </a:r>
          </a:p>
          <a:p>
            <a:pPr lvl="1"/>
            <a:r>
              <a:rPr lang="en-US" altLang="zh-TW" dirty="0" smtClean="0"/>
              <a:t>Available frame #:  64, 128, 256, 512</a:t>
            </a:r>
          </a:p>
          <a:p>
            <a:r>
              <a:rPr lang="en-US" altLang="zh-TW" dirty="0" smtClean="0"/>
              <a:t>Print out the miss count, hit count, page fault ratio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You will receive a grade penalty if you use linear search for lookup or victim selection</a:t>
            </a:r>
          </a:p>
          <a:p>
            <a:pPr lvl="1"/>
            <a:r>
              <a:rPr lang="en-US" altLang="zh-TW" dirty="0" smtClean="0"/>
              <a:t>TAs </a:t>
            </a:r>
            <a:r>
              <a:rPr lang="en-US" altLang="zh-TW" dirty="0" smtClean="0"/>
              <a:t>will read your code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855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LRU output (assignment #5)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size		miss	</a:t>
            </a:r>
            <a:r>
              <a:rPr lang="en-US" altLang="zh-TW" dirty="0" smtClean="0"/>
              <a:t>	hit</a:t>
            </a:r>
            <a:r>
              <a:rPr lang="en-US" altLang="zh-TW" dirty="0"/>
              <a:t>	</a:t>
            </a:r>
            <a:r>
              <a:rPr lang="en-US" altLang="zh-TW" dirty="0" smtClean="0"/>
              <a:t>	page </a:t>
            </a:r>
            <a:r>
              <a:rPr lang="en-US" altLang="zh-TW" dirty="0"/>
              <a:t>fault ratio </a:t>
            </a:r>
          </a:p>
          <a:p>
            <a:pPr marL="457200" lvl="1" indent="0">
              <a:buNone/>
            </a:pPr>
            <a:r>
              <a:rPr lang="en-US" altLang="zh-TW" dirty="0"/>
              <a:t>64		8440	</a:t>
            </a:r>
            <a:r>
              <a:rPr lang="en-US" altLang="zh-TW" dirty="0" smtClean="0"/>
              <a:t>	10045744</a:t>
            </a:r>
            <a:r>
              <a:rPr lang="en-US" altLang="zh-TW" dirty="0"/>
              <a:t>	0.000839452</a:t>
            </a:r>
          </a:p>
          <a:p>
            <a:pPr marL="457200" lvl="1" indent="0">
              <a:buNone/>
            </a:pPr>
            <a:r>
              <a:rPr lang="en-US" altLang="zh-TW" dirty="0"/>
              <a:t>128		 </a:t>
            </a:r>
          </a:p>
          <a:p>
            <a:pPr marL="457200" lvl="1" indent="0">
              <a:buNone/>
            </a:pPr>
            <a:r>
              <a:rPr lang="en-US" altLang="zh-TW" dirty="0"/>
              <a:t>256		1434	</a:t>
            </a:r>
            <a:r>
              <a:rPr lang="en-US" altLang="zh-TW" dirty="0" smtClean="0"/>
              <a:t>	10052750</a:t>
            </a:r>
            <a:r>
              <a:rPr lang="en-US" altLang="zh-TW" dirty="0"/>
              <a:t>	0.000142627</a:t>
            </a:r>
          </a:p>
          <a:p>
            <a:pPr marL="457200" lvl="1" indent="0">
              <a:buNone/>
            </a:pPr>
            <a:r>
              <a:rPr lang="en-US" altLang="zh-TW" dirty="0"/>
              <a:t>512		</a:t>
            </a:r>
          </a:p>
          <a:p>
            <a:r>
              <a:rPr lang="en-US" altLang="zh-TW" dirty="0" smtClean="0"/>
              <a:t>LFU output (assignment #6)</a:t>
            </a:r>
          </a:p>
          <a:p>
            <a:pPr marL="457200" lvl="1" indent="0">
              <a:buNone/>
            </a:pPr>
            <a:r>
              <a:rPr lang="en-US" altLang="zh-TW" dirty="0" smtClean="0"/>
              <a:t>size</a:t>
            </a:r>
            <a:r>
              <a:rPr lang="en-US" altLang="zh-TW" dirty="0"/>
              <a:t>	</a:t>
            </a:r>
            <a:r>
              <a:rPr lang="en-US" altLang="zh-TW" dirty="0" smtClean="0"/>
              <a:t>	miss</a:t>
            </a:r>
            <a:r>
              <a:rPr lang="en-US" altLang="zh-TW" dirty="0"/>
              <a:t>	</a:t>
            </a:r>
            <a:r>
              <a:rPr lang="en-US" altLang="zh-TW" dirty="0" smtClean="0"/>
              <a:t>	hit</a:t>
            </a:r>
            <a:r>
              <a:rPr lang="en-US" altLang="zh-TW" dirty="0"/>
              <a:t>	</a:t>
            </a:r>
            <a:r>
              <a:rPr lang="en-US" altLang="zh-TW" dirty="0" smtClean="0"/>
              <a:t>	page </a:t>
            </a:r>
            <a:r>
              <a:rPr lang="en-US" altLang="zh-TW" dirty="0"/>
              <a:t>fault ratio 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64		1787116</a:t>
            </a:r>
            <a:r>
              <a:rPr lang="en-US" altLang="zh-TW" dirty="0"/>
              <a:t> </a:t>
            </a:r>
            <a:r>
              <a:rPr lang="en-US" altLang="zh-TW" dirty="0" smtClean="0"/>
              <a:t>	8267068	</a:t>
            </a:r>
            <a:r>
              <a:rPr lang="en-US" altLang="zh-TW" dirty="0"/>
              <a:t>0.177748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128</a:t>
            </a:r>
            <a:r>
              <a:rPr lang="en-US" altLang="zh-TW" dirty="0"/>
              <a:t>	</a:t>
            </a:r>
            <a:r>
              <a:rPr lang="en-US" altLang="zh-TW" dirty="0" smtClean="0"/>
              <a:t>	 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256	</a:t>
            </a:r>
            <a:r>
              <a:rPr lang="en-US" altLang="zh-TW" dirty="0" smtClean="0"/>
              <a:t>	</a:t>
            </a:r>
            <a:r>
              <a:rPr lang="en-US" altLang="zh-TW" dirty="0"/>
              <a:t>62639	</a:t>
            </a:r>
            <a:r>
              <a:rPr lang="en-US" altLang="zh-TW" dirty="0" smtClean="0"/>
              <a:t>	9991545</a:t>
            </a:r>
            <a:r>
              <a:rPr lang="en-US" altLang="zh-TW" dirty="0"/>
              <a:t>	0.006230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512		 </a:t>
            </a:r>
          </a:p>
          <a:p>
            <a:pPr marL="0" indent="0">
              <a:buNone/>
            </a:pPr>
            <a:r>
              <a:rPr lang="en-US" altLang="zh-TW" dirty="0" smtClean="0"/>
              <a:t>		 </a:t>
            </a:r>
          </a:p>
          <a:p>
            <a:endParaRPr lang="zh-TW" altLang="en-US" dirty="0"/>
          </a:p>
        </p:txBody>
      </p:sp>
      <p:sp>
        <p:nvSpPr>
          <p:cNvPr id="5" name="笑臉 4"/>
          <p:cNvSpPr/>
          <p:nvPr/>
        </p:nvSpPr>
        <p:spPr>
          <a:xfrm>
            <a:off x="2575775" y="2717442"/>
            <a:ext cx="373487" cy="33485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6" name="笑臉 5"/>
          <p:cNvSpPr/>
          <p:nvPr/>
        </p:nvSpPr>
        <p:spPr>
          <a:xfrm>
            <a:off x="4414069" y="2717442"/>
            <a:ext cx="373487" cy="33485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7" name="笑臉 6"/>
          <p:cNvSpPr/>
          <p:nvPr/>
        </p:nvSpPr>
        <p:spPr>
          <a:xfrm>
            <a:off x="6165595" y="2717442"/>
            <a:ext cx="373487" cy="33485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" name="笑臉 7"/>
          <p:cNvSpPr/>
          <p:nvPr/>
        </p:nvSpPr>
        <p:spPr>
          <a:xfrm>
            <a:off x="2575775" y="3346058"/>
            <a:ext cx="373487" cy="33485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9" name="笑臉 8"/>
          <p:cNvSpPr/>
          <p:nvPr/>
        </p:nvSpPr>
        <p:spPr>
          <a:xfrm>
            <a:off x="4414069" y="3346058"/>
            <a:ext cx="373487" cy="33485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10" name="笑臉 9"/>
          <p:cNvSpPr/>
          <p:nvPr/>
        </p:nvSpPr>
        <p:spPr>
          <a:xfrm>
            <a:off x="6165595" y="3346058"/>
            <a:ext cx="373487" cy="33485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11" name="笑臉 10"/>
          <p:cNvSpPr/>
          <p:nvPr/>
        </p:nvSpPr>
        <p:spPr>
          <a:xfrm>
            <a:off x="2575775" y="4647126"/>
            <a:ext cx="373487" cy="33485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12" name="笑臉 11"/>
          <p:cNvSpPr/>
          <p:nvPr/>
        </p:nvSpPr>
        <p:spPr>
          <a:xfrm>
            <a:off x="4414069" y="4647126"/>
            <a:ext cx="373487" cy="33485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13" name="笑臉 12"/>
          <p:cNvSpPr/>
          <p:nvPr/>
        </p:nvSpPr>
        <p:spPr>
          <a:xfrm>
            <a:off x="6165595" y="4647126"/>
            <a:ext cx="373487" cy="33485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14" name="笑臉 13"/>
          <p:cNvSpPr/>
          <p:nvPr/>
        </p:nvSpPr>
        <p:spPr>
          <a:xfrm>
            <a:off x="2575775" y="5275742"/>
            <a:ext cx="373487" cy="33485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15" name="笑臉 14"/>
          <p:cNvSpPr/>
          <p:nvPr/>
        </p:nvSpPr>
        <p:spPr>
          <a:xfrm>
            <a:off x="4414069" y="5275742"/>
            <a:ext cx="373487" cy="33485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16" name="笑臉 15"/>
          <p:cNvSpPr/>
          <p:nvPr/>
        </p:nvSpPr>
        <p:spPr>
          <a:xfrm>
            <a:off x="6165595" y="5275742"/>
            <a:ext cx="373487" cy="33485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49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Correctness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LRU</a:t>
            </a:r>
          </a:p>
          <a:p>
            <a:pPr lvl="1"/>
            <a:r>
              <a:rPr lang="en-US" altLang="zh-TW" dirty="0" smtClean="0"/>
              <a:t>Your results must be exactly the same as ours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LFU</a:t>
            </a:r>
          </a:p>
          <a:p>
            <a:pPr lvl="1"/>
            <a:r>
              <a:rPr lang="en-US" altLang="zh-TW" dirty="0" smtClean="0"/>
              <a:t>Because </a:t>
            </a:r>
            <a:r>
              <a:rPr lang="en-US" altLang="zh-TW" dirty="0" smtClean="0">
                <a:solidFill>
                  <a:srgbClr val="FF0000"/>
                </a:solidFill>
              </a:rPr>
              <a:t>tie-breaking is arbitrary</a:t>
            </a:r>
            <a:r>
              <a:rPr lang="en-US" altLang="zh-TW" dirty="0" smtClean="0"/>
              <a:t>, your results may be different from ours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074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Due Dates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Assignment #5: LRU</a:t>
            </a:r>
          </a:p>
          <a:p>
            <a:pPr lvl="1"/>
            <a:r>
              <a:rPr lang="en-US" altLang="zh-TW" dirty="0" smtClean="0"/>
              <a:t>Due: TBD</a:t>
            </a:r>
          </a:p>
          <a:p>
            <a:r>
              <a:rPr lang="en-US" altLang="zh-TW" dirty="0" smtClean="0"/>
              <a:t>Assignment #6: LFU</a:t>
            </a:r>
          </a:p>
          <a:p>
            <a:pPr lvl="1"/>
            <a:r>
              <a:rPr lang="en-US" altLang="zh-TW" dirty="0"/>
              <a:t>Due: TBD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Turn in two different programs, </a:t>
            </a:r>
            <a:r>
              <a:rPr lang="en-US" altLang="zh-TW" dirty="0" smtClean="0">
                <a:solidFill>
                  <a:srgbClr val="FF0000"/>
                </a:solidFill>
              </a:rPr>
              <a:t>do not </a:t>
            </a:r>
            <a:r>
              <a:rPr lang="en-US" altLang="zh-TW" dirty="0" smtClean="0"/>
              <a:t>combine LRU and LFU into one program!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344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Simulation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97243" y="2767622"/>
            <a:ext cx="2564780" cy="172843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Your simulator</a:t>
            </a:r>
            <a:endParaRPr lang="zh-TW" altLang="en-US" sz="2400" dirty="0"/>
          </a:p>
        </p:txBody>
      </p:sp>
      <p:sp>
        <p:nvSpPr>
          <p:cNvPr id="5" name="書卷 (垂直) 4"/>
          <p:cNvSpPr/>
          <p:nvPr/>
        </p:nvSpPr>
        <p:spPr>
          <a:xfrm>
            <a:off x="628650" y="2434107"/>
            <a:ext cx="1496364" cy="2395470"/>
          </a:xfrm>
          <a:prstGeom prst="verticalScrol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Traces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2498501" y="3309870"/>
            <a:ext cx="656823" cy="47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6295622" y="3271232"/>
            <a:ext cx="656823" cy="47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199290" y="2767622"/>
            <a:ext cx="1540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Hit count</a:t>
            </a:r>
          </a:p>
          <a:p>
            <a:r>
              <a:rPr lang="en-US" altLang="zh-TW" sz="2400" dirty="0" smtClean="0"/>
              <a:t>Miss count</a:t>
            </a:r>
          </a:p>
          <a:p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603852" y="6317645"/>
            <a:ext cx="4439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200" dirty="0" smtClean="0"/>
              <a:t>Memory traces were collected from a sorting program using </a:t>
            </a:r>
            <a:r>
              <a:rPr lang="en-US" altLang="zh-TW" sz="1200" dirty="0" err="1" smtClean="0"/>
              <a:t>Valgrind</a:t>
            </a:r>
            <a:endParaRPr lang="en-US" altLang="zh-TW" sz="1200" dirty="0"/>
          </a:p>
          <a:p>
            <a:pPr algn="r"/>
            <a:r>
              <a:rPr lang="en-US" altLang="zh-TW" sz="1200" dirty="0" smtClean="0"/>
              <a:t>http://valgrind.org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13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Trace File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There are 4 types of memory access: 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sz="2000" dirty="0"/>
              <a:t>&lt;op&gt; &lt;address&gt; &lt;size&gt;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     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52" y="2813347"/>
            <a:ext cx="2255762" cy="194411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501082" y="2813347"/>
            <a:ext cx="4522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//instruction </a:t>
            </a:r>
            <a:r>
              <a:rPr lang="en-US" altLang="zh-TW" sz="2000" dirty="0"/>
              <a:t>read at 0400a878 of size </a:t>
            </a:r>
            <a:r>
              <a:rPr lang="en-US" altLang="zh-TW" sz="2000" dirty="0" smtClean="0"/>
              <a:t>6</a:t>
            </a:r>
          </a:p>
          <a:p>
            <a:r>
              <a:rPr lang="en-US" altLang="zh-TW" sz="2000" dirty="0" smtClean="0"/>
              <a:t>//data load at 04021538 of size 4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//data modified at 04021044 of size 4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//data store at 04021b88 of size 4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35806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Trace File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Ignore </a:t>
            </a:r>
            <a:r>
              <a:rPr lang="en-US" altLang="zh-TW" dirty="0" smtClean="0"/>
              <a:t>op and size </a:t>
            </a:r>
            <a:r>
              <a:rPr lang="en-US" altLang="zh-TW" dirty="0"/>
              <a:t>for simplicity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smtClean="0"/>
              <a:t>                                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20431" r="25781"/>
          <a:stretch/>
        </p:blipFill>
        <p:spPr>
          <a:xfrm>
            <a:off x="1002321" y="2446864"/>
            <a:ext cx="1529863" cy="245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1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Page Reference Pattern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Page size: 4 KB</a:t>
            </a:r>
          </a:p>
          <a:p>
            <a:pPr marL="457200" lvl="1" indent="0">
              <a:buNone/>
            </a:pPr>
            <a:r>
              <a:rPr lang="en-US" altLang="zh-TW" dirty="0" smtClean="0"/>
              <a:t>040011a0 </a:t>
            </a:r>
            <a:r>
              <a:rPr lang="en-US" altLang="zh-TW" dirty="0" smtClean="0">
                <a:sym typeface="Wingdings" panose="05000000000000000000" pitchFamily="2" charset="2"/>
              </a:rPr>
              <a:t> 04001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040011a2 </a:t>
            </a:r>
            <a:r>
              <a:rPr lang="en-US" altLang="zh-TW" dirty="0" smtClean="0">
                <a:sym typeface="Wingdings" panose="05000000000000000000" pitchFamily="2" charset="2"/>
              </a:rPr>
              <a:t> 04001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be96260c </a:t>
            </a:r>
            <a:r>
              <a:rPr lang="en-US" altLang="zh-TW" dirty="0" smtClean="0">
                <a:sym typeface="Wingdings" panose="05000000000000000000" pitchFamily="2" charset="2"/>
              </a:rPr>
              <a:t> be962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04004b80 </a:t>
            </a:r>
            <a:r>
              <a:rPr lang="en-US" altLang="zh-TW" dirty="0" smtClean="0">
                <a:sym typeface="Wingdings" panose="05000000000000000000" pitchFamily="2" charset="2"/>
              </a:rPr>
              <a:t> 04004</a:t>
            </a:r>
          </a:p>
        </p:txBody>
      </p:sp>
    </p:spTree>
    <p:extLst>
      <p:ext uri="{BB962C8B-B14F-4D97-AF65-F5344CB8AC3E}">
        <p14:creationId xmlns:p14="http://schemas.microsoft.com/office/powerpoint/2010/main" val="365199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Page Replacement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Example: Frame #=2 with LRU</a:t>
            </a:r>
          </a:p>
          <a:p>
            <a:pPr marL="0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04001  (miss)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04001  (hit)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be962  (miss)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04004  (miss)</a:t>
            </a: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3830595" y="2412148"/>
            <a:ext cx="840262" cy="307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4001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0857" y="2414130"/>
            <a:ext cx="840262" cy="307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30595" y="3934020"/>
            <a:ext cx="840262" cy="306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4004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70857" y="3932039"/>
            <a:ext cx="840262" cy="310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be962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70857" y="3400171"/>
            <a:ext cx="840262" cy="307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4001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30595" y="3402153"/>
            <a:ext cx="840262" cy="307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be962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Simulator Structure (LRU)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58191" y="4191883"/>
            <a:ext cx="352269" cy="344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390276" y="4191883"/>
            <a:ext cx="352269" cy="344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3110460" y="4364270"/>
            <a:ext cx="279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3742545" y="4364270"/>
            <a:ext cx="279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022361" y="4191883"/>
            <a:ext cx="352269" cy="344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654446" y="4191883"/>
            <a:ext cx="352269" cy="344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0" idx="3"/>
            <a:endCxn id="11" idx="1"/>
          </p:cNvCxnSpPr>
          <p:nvPr/>
        </p:nvCxnSpPr>
        <p:spPr>
          <a:xfrm>
            <a:off x="4374630" y="4364270"/>
            <a:ext cx="279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5006715" y="4364270"/>
            <a:ext cx="279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286531" y="4191883"/>
            <a:ext cx="352269" cy="344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918616" y="4191883"/>
            <a:ext cx="352269" cy="344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4" idx="3"/>
            <a:endCxn id="15" idx="1"/>
          </p:cNvCxnSpPr>
          <p:nvPr/>
        </p:nvCxnSpPr>
        <p:spPr>
          <a:xfrm>
            <a:off x="5638800" y="4364270"/>
            <a:ext cx="279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6270885" y="4364270"/>
            <a:ext cx="279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550701" y="4191883"/>
            <a:ext cx="352269" cy="344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182786" y="4191883"/>
            <a:ext cx="352269" cy="344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8" idx="3"/>
            <a:endCxn id="19" idx="1"/>
          </p:cNvCxnSpPr>
          <p:nvPr/>
        </p:nvCxnSpPr>
        <p:spPr>
          <a:xfrm>
            <a:off x="6902970" y="4364270"/>
            <a:ext cx="279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738859" y="1798819"/>
            <a:ext cx="147653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Lookup</a:t>
            </a:r>
          </a:p>
          <a:p>
            <a:pPr algn="ctr"/>
            <a:r>
              <a:rPr lang="en-US" altLang="zh-TW" dirty="0" smtClean="0"/>
              <a:t>(e.g., hash table)</a:t>
            </a:r>
            <a:endParaRPr lang="zh-TW" altLang="en-US" dirty="0"/>
          </a:p>
        </p:txBody>
      </p:sp>
      <p:sp>
        <p:nvSpPr>
          <p:cNvPr id="23" name="手繪多邊形 22"/>
          <p:cNvSpPr/>
          <p:nvPr/>
        </p:nvSpPr>
        <p:spPr>
          <a:xfrm>
            <a:off x="3260361" y="2457584"/>
            <a:ext cx="1603947" cy="1734298"/>
          </a:xfrm>
          <a:custGeom>
            <a:avLst/>
            <a:gdLst>
              <a:gd name="connsiteX0" fmla="*/ 0 w 936885"/>
              <a:gd name="connsiteY0" fmla="*/ 802 h 1117569"/>
              <a:gd name="connsiteX1" fmla="*/ 704538 w 936885"/>
              <a:gd name="connsiteY1" fmla="*/ 180684 h 1117569"/>
              <a:gd name="connsiteX2" fmla="*/ 936885 w 936885"/>
              <a:gd name="connsiteY2" fmla="*/ 1117569 h 111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885" h="1117569">
                <a:moveTo>
                  <a:pt x="0" y="802"/>
                </a:moveTo>
                <a:cubicBezTo>
                  <a:pt x="274195" y="-2321"/>
                  <a:pt x="548391" y="-5444"/>
                  <a:pt x="704538" y="180684"/>
                </a:cubicBezTo>
                <a:cubicBezTo>
                  <a:pt x="860686" y="366812"/>
                  <a:pt x="898785" y="742190"/>
                  <a:pt x="936885" y="1117569"/>
                </a:cubicBezTo>
              </a:path>
            </a:pathLst>
          </a:custGeom>
          <a:noFill/>
          <a:ln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2465882" y="4536656"/>
            <a:ext cx="2338466" cy="571665"/>
          </a:xfrm>
          <a:custGeom>
            <a:avLst/>
            <a:gdLst>
              <a:gd name="connsiteX0" fmla="*/ 2338466 w 2338466"/>
              <a:gd name="connsiteY0" fmla="*/ 67456 h 571665"/>
              <a:gd name="connsiteX1" fmla="*/ 1918741 w 2338466"/>
              <a:gd name="connsiteY1" fmla="*/ 494676 h 571665"/>
              <a:gd name="connsiteX2" fmla="*/ 966866 w 2338466"/>
              <a:gd name="connsiteY2" fmla="*/ 524656 h 571665"/>
              <a:gd name="connsiteX3" fmla="*/ 0 w 2338466"/>
              <a:gd name="connsiteY3" fmla="*/ 0 h 57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466" h="571665">
                <a:moveTo>
                  <a:pt x="2338466" y="67456"/>
                </a:moveTo>
                <a:cubicBezTo>
                  <a:pt x="2242903" y="242966"/>
                  <a:pt x="2147341" y="418476"/>
                  <a:pt x="1918741" y="494676"/>
                </a:cubicBezTo>
                <a:cubicBezTo>
                  <a:pt x="1690141" y="570876"/>
                  <a:pt x="1286656" y="607102"/>
                  <a:pt x="966866" y="524656"/>
                </a:cubicBezTo>
                <a:cubicBezTo>
                  <a:pt x="647076" y="442210"/>
                  <a:pt x="323538" y="221105"/>
                  <a:pt x="0" y="0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2186066" y="4191883"/>
            <a:ext cx="352269" cy="3447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7358920" y="4634093"/>
            <a:ext cx="176135" cy="64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902970" y="5378142"/>
            <a:ext cx="128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Victim page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081440" y="361230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LRU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084720" y="362021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MRU</a:t>
            </a:r>
            <a:endParaRPr lang="zh-TW" altLang="en-US" dirty="0"/>
          </a:p>
        </p:txBody>
      </p:sp>
      <p:cxnSp>
        <p:nvCxnSpPr>
          <p:cNvPr id="34" name="直線單箭頭接點 33"/>
          <p:cNvCxnSpPr>
            <a:stCxn id="38" idx="3"/>
            <a:endCxn id="22" idx="1"/>
          </p:cNvCxnSpPr>
          <p:nvPr/>
        </p:nvCxnSpPr>
        <p:spPr>
          <a:xfrm>
            <a:off x="1316636" y="2484619"/>
            <a:ext cx="42222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268400" y="2299953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Page #=A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297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Page Cache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Page lookup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Check whether </a:t>
            </a:r>
            <a:r>
              <a:rPr lang="en-US" altLang="zh-TW" dirty="0" smtClean="0"/>
              <a:t>a new reference </a:t>
            </a:r>
            <a:r>
              <a:rPr lang="en-US" altLang="zh-TW" dirty="0" smtClean="0"/>
              <a:t>is a </a:t>
            </a:r>
            <a:r>
              <a:rPr lang="en-US" altLang="zh-TW" dirty="0" smtClean="0"/>
              <a:t>hit </a:t>
            </a:r>
            <a:r>
              <a:rPr lang="en-US" altLang="zh-TW" dirty="0" smtClean="0"/>
              <a:t>or </a:t>
            </a:r>
            <a:r>
              <a:rPr lang="en-US" altLang="zh-TW" dirty="0" smtClean="0"/>
              <a:t>a </a:t>
            </a:r>
            <a:r>
              <a:rPr lang="en-US" altLang="zh-TW" dirty="0" smtClean="0"/>
              <a:t>miss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Do not </a:t>
            </a:r>
            <a:r>
              <a:rPr lang="en-US" altLang="zh-TW" dirty="0" smtClean="0"/>
              <a:t>use linear search!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Victim selection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Select a victim </a:t>
            </a:r>
            <a:r>
              <a:rPr lang="en-US" altLang="zh-TW" dirty="0" smtClean="0"/>
              <a:t>page (LRU or LFU)</a:t>
            </a:r>
          </a:p>
          <a:p>
            <a:pPr lvl="1"/>
            <a:r>
              <a:rPr lang="en-US" altLang="zh-TW" dirty="0" smtClean="0"/>
              <a:t>Tie-breaking for LFU </a:t>
            </a:r>
            <a:r>
              <a:rPr lang="en-US" altLang="zh-TW" dirty="0" smtClean="0"/>
              <a:t>is </a:t>
            </a:r>
            <a:r>
              <a:rPr lang="en-US" altLang="zh-TW" dirty="0" smtClean="0"/>
              <a:t>arbitrary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Do not </a:t>
            </a:r>
            <a:r>
              <a:rPr lang="en-US" altLang="zh-TW" dirty="0" smtClean="0"/>
              <a:t>use linear search!!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Implement your own data structures or reuse any existing APIs for efficient </a:t>
            </a:r>
            <a:r>
              <a:rPr lang="en-US" altLang="zh-TW" i="1" dirty="0" smtClean="0"/>
              <a:t>lookup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replacement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Do not </a:t>
            </a:r>
            <a:r>
              <a:rPr lang="en-US" altLang="zh-TW" dirty="0" smtClean="0"/>
              <a:t>use linear search!!!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865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Avoid Using Linear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Lookup</a:t>
            </a:r>
          </a:p>
          <a:p>
            <a:pPr lvl="1"/>
            <a:r>
              <a:rPr lang="en-US" altLang="zh-TW" dirty="0" smtClean="0"/>
              <a:t>Hash tables, binary search trees, skip lists…</a:t>
            </a:r>
          </a:p>
          <a:p>
            <a:r>
              <a:rPr lang="en-US" altLang="zh-TW" dirty="0" smtClean="0"/>
              <a:t>Victim selection</a:t>
            </a:r>
          </a:p>
          <a:p>
            <a:pPr lvl="1"/>
            <a:r>
              <a:rPr lang="en-US" altLang="zh-TW" dirty="0" smtClean="0"/>
              <a:t>Hash tables, binary search trees, heaps…</a:t>
            </a:r>
          </a:p>
          <a:p>
            <a:endParaRPr lang="en-US" altLang="zh-TW" dirty="0"/>
          </a:p>
          <a:p>
            <a:r>
              <a:rPr lang="en-US" altLang="zh-TW" dirty="0" smtClean="0"/>
              <a:t>Implement on your own or re-use existing libraries/classes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372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1694</TotalTime>
  <Words>398</Words>
  <Application>Microsoft Office PowerPoint</Application>
  <PresentationFormat>如螢幕大小 (4:3)</PresentationFormat>
  <Paragraphs>124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Wingdings</vt:lpstr>
      <vt:lpstr>Office 佈景主題</vt:lpstr>
      <vt:lpstr>Operating Systems Programming Assignments  #5 and #6</vt:lpstr>
      <vt:lpstr>Simulation</vt:lpstr>
      <vt:lpstr>Trace File Format</vt:lpstr>
      <vt:lpstr>Trace File Format</vt:lpstr>
      <vt:lpstr>Page Reference Pattern</vt:lpstr>
      <vt:lpstr>Page Replacement</vt:lpstr>
      <vt:lpstr>Simulator Structure (LRU)</vt:lpstr>
      <vt:lpstr>Page Cache Operations</vt:lpstr>
      <vt:lpstr>Avoid Using Linear Search</vt:lpstr>
      <vt:lpstr>Procedure</vt:lpstr>
      <vt:lpstr>Output</vt:lpstr>
      <vt:lpstr>Correctness</vt:lpstr>
      <vt:lpstr>Due Dates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鄭加祥</dc:creator>
  <cp:lastModifiedBy>leslie</cp:lastModifiedBy>
  <cp:revision>121</cp:revision>
  <dcterms:created xsi:type="dcterms:W3CDTF">2013-07-26T12:52:31Z</dcterms:created>
  <dcterms:modified xsi:type="dcterms:W3CDTF">2014-11-27T04:41:13Z</dcterms:modified>
</cp:coreProperties>
</file>