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6" r:id="rId2"/>
    <p:sldId id="285" r:id="rId3"/>
    <p:sldId id="283" r:id="rId4"/>
    <p:sldId id="263" r:id="rId5"/>
    <p:sldId id="264" r:id="rId6"/>
    <p:sldId id="265" r:id="rId7"/>
    <p:sldId id="266" r:id="rId8"/>
    <p:sldId id="267" r:id="rId9"/>
    <p:sldId id="268" r:id="rId10"/>
    <p:sldId id="280" r:id="rId11"/>
    <p:sldId id="269" r:id="rId12"/>
    <p:sldId id="270" r:id="rId13"/>
    <p:sldId id="275" r:id="rId14"/>
    <p:sldId id="271" r:id="rId15"/>
    <p:sldId id="272" r:id="rId16"/>
    <p:sldId id="273" r:id="rId17"/>
    <p:sldId id="274" r:id="rId18"/>
    <p:sldId id="281" r:id="rId19"/>
    <p:sldId id="286" r:id="rId20"/>
    <p:sldId id="287" r:id="rId21"/>
    <p:sldId id="277" r:id="rId22"/>
    <p:sldId id="282" r:id="rId23"/>
    <p:sldId id="284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24" autoAdjust="0"/>
  </p:normalViewPr>
  <p:slideViewPr>
    <p:cSldViewPr snapToGrid="0"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92FA-5984-4F7E-A17A-49CC1C536F73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EF0FA-A237-45DC-B4EF-B33C9461F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2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9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78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98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5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91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0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0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36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6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77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F0FA-A237-45DC-B4EF-B33C9461FAD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2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0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1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8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1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4FE8-C1C3-4E45-8E90-E82133A6CA5A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45E5-2CA1-4A3C-AA26-F0F4471A4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/>
              <a:t>Operating </a:t>
            </a:r>
            <a:r>
              <a:rPr lang="en-US" altLang="zh-TW" sz="4400" dirty="0"/>
              <a:t>Systems</a:t>
            </a:r>
            <a:br>
              <a:rPr lang="en-US" altLang="zh-TW" sz="4400" dirty="0"/>
            </a:br>
            <a:r>
              <a:rPr lang="en-US" altLang="zh-TW" sz="4400" dirty="0"/>
              <a:t>Programming Assignment </a:t>
            </a:r>
            <a:r>
              <a:rPr lang="en-US" altLang="zh-TW" sz="4400" dirty="0" smtClean="0"/>
              <a:t>#7 #8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3600" dirty="0" smtClean="0"/>
              <a:t>Disk Scheduler </a:t>
            </a:r>
            <a:r>
              <a:rPr lang="en-US" altLang="zh-TW" sz="3600" dirty="0"/>
              <a:t>Simulation</a:t>
            </a:r>
            <a:endParaRPr lang="en-US" altLang="zh-TW" sz="3600" dirty="0" smtClean="0"/>
          </a:p>
          <a:p>
            <a:r>
              <a:rPr lang="en-US" altLang="zh-TW" sz="3600" dirty="0" smtClean="0"/>
              <a:t>SSTF </a:t>
            </a:r>
            <a:r>
              <a:rPr lang="en-US" altLang="zh-TW" sz="3600" dirty="0"/>
              <a:t>and SCAN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1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Average </a:t>
            </a:r>
            <a:r>
              <a:rPr lang="en-US" altLang="zh-TW" sz="2800" dirty="0"/>
              <a:t>waiting </a:t>
            </a:r>
            <a:r>
              <a:rPr lang="en-US" altLang="zh-TW" sz="2800" dirty="0" smtClean="0"/>
              <a:t>time = 			  (20+40+60+120+160)/5=80.0</a:t>
            </a:r>
          </a:p>
          <a:p>
            <a:pPr marL="228600" lvl="1">
              <a:spcBef>
                <a:spcPts val="1000"/>
              </a:spcBef>
            </a:pPr>
            <a:endParaRPr lang="en-US" altLang="zh-TW" sz="2800" dirty="0"/>
          </a:p>
          <a:p>
            <a:r>
              <a:rPr lang="en-US" altLang="zh-TW" dirty="0"/>
              <a:t>Min. waiting </a:t>
            </a:r>
            <a:r>
              <a:rPr lang="en-US" altLang="zh-TW" dirty="0" smtClean="0"/>
              <a:t>time = 20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Max. </a:t>
            </a:r>
            <a:r>
              <a:rPr lang="en-US" altLang="zh-TW" dirty="0"/>
              <a:t>waiting </a:t>
            </a:r>
            <a:r>
              <a:rPr lang="en-US" altLang="zh-TW" dirty="0" smtClean="0"/>
              <a:t>time = 160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85030"/>
              </p:ext>
            </p:extLst>
          </p:nvPr>
        </p:nvGraphicFramePr>
        <p:xfrm>
          <a:off x="4232134" y="1008602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Queue </a:t>
            </a:r>
            <a:r>
              <a:rPr lang="en-US" altLang="zh-TW" dirty="0"/>
              <a:t>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</a:t>
            </a:r>
            <a:r>
              <a:rPr lang="en-US" altLang="zh-TW" u="sng" dirty="0" smtClean="0"/>
              <a:t>180</a:t>
            </a:r>
            <a:r>
              <a:rPr lang="en-US" altLang="zh-TW" u="sng" dirty="0"/>
              <a:t>, </a:t>
            </a:r>
            <a:r>
              <a:rPr lang="en-US" altLang="zh-TW" u="sng" dirty="0" smtClean="0"/>
              <a:t>120</a:t>
            </a:r>
            <a:r>
              <a:rPr lang="en-US" altLang="zh-TW" u="sng" dirty="0"/>
              <a:t>, </a:t>
            </a:r>
            <a:r>
              <a:rPr lang="en-US" altLang="zh-TW" u="sng" dirty="0" smtClean="0"/>
              <a:t>40</a:t>
            </a:r>
            <a:r>
              <a:rPr lang="en-US" altLang="zh-TW" dirty="0"/>
              <a:t>, </a:t>
            </a:r>
            <a:r>
              <a:rPr lang="en-US" altLang="zh-TW" dirty="0" smtClean="0"/>
              <a:t>60</a:t>
            </a:r>
            <a:r>
              <a:rPr lang="en-US" altLang="zh-TW" dirty="0"/>
              <a:t>, 8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r>
              <a:rPr lang="en-US" altLang="zh-TW" dirty="0"/>
              <a:t>Distance =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205713" y="1734474"/>
            <a:ext cx="687823" cy="573564"/>
            <a:chOff x="4972555" y="1821679"/>
            <a:chExt cx="687823" cy="573564"/>
          </a:xfrm>
        </p:grpSpPr>
        <p:cxnSp>
          <p:nvCxnSpPr>
            <p:cNvPr id="20" name="直線單箭頭接點 19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3664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5711629" y="1350888"/>
            <a:ext cx="31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 number of cylinders = 256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10281" y="1657036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Direction: Increment</a:t>
            </a:r>
          </a:p>
        </p:txBody>
      </p:sp>
    </p:spTree>
    <p:extLst>
      <p:ext uri="{BB962C8B-B14F-4D97-AF65-F5344CB8AC3E}">
        <p14:creationId xmlns:p14="http://schemas.microsoft.com/office/powerpoint/2010/main" val="828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</a:t>
            </a:r>
            <a:r>
              <a:rPr lang="en-US" altLang="zh-TW" u="sng" dirty="0"/>
              <a:t>180,</a:t>
            </a:r>
            <a:r>
              <a:rPr lang="en-US" altLang="zh-TW" dirty="0"/>
              <a:t> 120, </a:t>
            </a:r>
            <a:r>
              <a:rPr lang="en-US" altLang="zh-TW" u="sng" dirty="0"/>
              <a:t>40, 60,</a:t>
            </a:r>
            <a:r>
              <a:rPr lang="en-US" altLang="zh-TW" dirty="0"/>
              <a:t> 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0+20=20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16110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1707417" y="1969142"/>
            <a:ext cx="687823" cy="573564"/>
            <a:chOff x="4972555" y="1821679"/>
            <a:chExt cx="687823" cy="573564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乘號 38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7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180, 120, </a:t>
            </a:r>
            <a:r>
              <a:rPr lang="en-US" altLang="zh-TW" u="sng" dirty="0"/>
              <a:t>40, 60, 80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20+60=80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05692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2759386" y="2964586"/>
            <a:ext cx="598810" cy="620185"/>
            <a:chOff x="3236814" y="2964586"/>
            <a:chExt cx="598810" cy="620185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702733" y="2462754"/>
            <a:ext cx="687823" cy="573564"/>
            <a:chOff x="4972555" y="1821679"/>
            <a:chExt cx="687823" cy="573564"/>
          </a:xfrm>
        </p:grpSpPr>
        <p:cxnSp>
          <p:nvCxnSpPr>
            <p:cNvPr id="42" name="直線單箭頭接點 41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乘號 43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乘號 44"/>
          <p:cNvSpPr/>
          <p:nvPr/>
        </p:nvSpPr>
        <p:spPr>
          <a:xfrm>
            <a:off x="226981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47" name="直線接點 4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49" name="直線單箭頭接點 48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51" name="直線接點 50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53" name="直線單箭頭接點 52"/>
          <p:cNvCxnSpPr/>
          <p:nvPr/>
        </p:nvCxnSpPr>
        <p:spPr>
          <a:xfrm>
            <a:off x="2037161" y="2971177"/>
            <a:ext cx="950820" cy="459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180, 120, </a:t>
            </a:r>
            <a:r>
              <a:rPr lang="en-US" altLang="zh-TW" u="sng" dirty="0"/>
              <a:t>40, 60, </a:t>
            </a:r>
            <a:r>
              <a:rPr lang="en-US" altLang="zh-TW" u="sng" dirty="0" smtClean="0"/>
              <a:t>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80+75=155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45060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42" name="直線單箭頭接點 41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46" name="直線單箭頭接點 45"/>
          <p:cNvCxnSpPr/>
          <p:nvPr/>
        </p:nvCxnSpPr>
        <p:spPr>
          <a:xfrm>
            <a:off x="2037161" y="2971177"/>
            <a:ext cx="950820" cy="459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759386" y="2964586"/>
            <a:ext cx="598810" cy="620185"/>
            <a:chOff x="3236814" y="2964586"/>
            <a:chExt cx="598810" cy="620185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>
            <a:off x="3018331" y="3439114"/>
            <a:ext cx="1092423" cy="534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3866646" y="3486318"/>
            <a:ext cx="598810" cy="620185"/>
            <a:chOff x="3236814" y="2964586"/>
            <a:chExt cx="598810" cy="620185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255</a:t>
              </a:r>
              <a:endParaRPr lang="zh-TW" altLang="en-US" dirty="0"/>
            </a:p>
          </p:txBody>
        </p:sp>
      </p:grpSp>
      <p:sp>
        <p:nvSpPr>
          <p:cNvPr id="54" name="乘號 53"/>
          <p:cNvSpPr/>
          <p:nvPr/>
        </p:nvSpPr>
        <p:spPr>
          <a:xfrm>
            <a:off x="226981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3783026" y="2995453"/>
            <a:ext cx="687823" cy="573564"/>
            <a:chOff x="4972555" y="1821679"/>
            <a:chExt cx="687823" cy="573564"/>
          </a:xfrm>
        </p:grpSpPr>
        <p:cxnSp>
          <p:nvCxnSpPr>
            <p:cNvPr id="57" name="直線單箭頭接點 56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乘號 58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180, 120, </a:t>
            </a:r>
            <a:r>
              <a:rPr lang="en-US" altLang="zh-TW" u="sng" dirty="0"/>
              <a:t>40, 60,</a:t>
            </a:r>
            <a:r>
              <a:rPr lang="en-US" altLang="zh-TW" dirty="0"/>
              <a:t> 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155+175=330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58324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22" name="直線單箭頭接點 21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037161" y="2971177"/>
            <a:ext cx="950820" cy="459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759386" y="2964586"/>
            <a:ext cx="598810" cy="620185"/>
            <a:chOff x="3236814" y="2964586"/>
            <a:chExt cx="598810" cy="620185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3018331" y="3439114"/>
            <a:ext cx="1092423" cy="534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3866646" y="3486318"/>
            <a:ext cx="598810" cy="620185"/>
            <a:chOff x="3236814" y="2964586"/>
            <a:chExt cx="598810" cy="620185"/>
          </a:xfrm>
        </p:grpSpPr>
        <p:cxnSp>
          <p:nvCxnSpPr>
            <p:cNvPr id="37" name="直線接點 36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255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80684" y="3891593"/>
            <a:ext cx="598810" cy="636369"/>
            <a:chOff x="3139709" y="1580849"/>
            <a:chExt cx="598810" cy="63636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740421" y="3384202"/>
            <a:ext cx="687823" cy="573564"/>
            <a:chOff x="4972555" y="1821679"/>
            <a:chExt cx="687823" cy="573564"/>
          </a:xfrm>
        </p:grpSpPr>
        <p:cxnSp>
          <p:nvCxnSpPr>
            <p:cNvPr id="44" name="直線單箭頭接點 43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乘號 45"/>
          <p:cNvSpPr/>
          <p:nvPr/>
        </p:nvSpPr>
        <p:spPr>
          <a:xfrm>
            <a:off x="226981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乘號 46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47"/>
          <p:cNvSpPr/>
          <p:nvPr/>
        </p:nvSpPr>
        <p:spPr>
          <a:xfrm>
            <a:off x="4671794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1074893" y="3993214"/>
            <a:ext cx="3027770" cy="405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180, 120, </a:t>
            </a:r>
            <a:r>
              <a:rPr lang="en-US" altLang="zh-TW" u="sng" dirty="0"/>
              <a:t>40,</a:t>
            </a:r>
            <a:r>
              <a:rPr lang="en-US" altLang="zh-TW" dirty="0"/>
              <a:t> 60, 80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330+20=350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24" name="直線單箭頭接點 23"/>
          <p:cNvCxnSpPr/>
          <p:nvPr/>
        </p:nvCxnSpPr>
        <p:spPr>
          <a:xfrm>
            <a:off x="2037161" y="2971177"/>
            <a:ext cx="950820" cy="459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759386" y="2964586"/>
            <a:ext cx="598810" cy="620185"/>
            <a:chOff x="3236814" y="2964586"/>
            <a:chExt cx="598810" cy="620185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cxnSp>
        <p:nvCxnSpPr>
          <p:cNvPr id="29" name="直線單箭頭接點 28"/>
          <p:cNvCxnSpPr/>
          <p:nvPr/>
        </p:nvCxnSpPr>
        <p:spPr>
          <a:xfrm>
            <a:off x="3018331" y="3439114"/>
            <a:ext cx="1092423" cy="534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866646" y="3486318"/>
            <a:ext cx="598810" cy="620185"/>
            <a:chOff x="3236814" y="2964586"/>
            <a:chExt cx="598810" cy="620185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255</a:t>
              </a:r>
              <a:endParaRPr lang="zh-TW" altLang="en-US" dirty="0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 flipH="1">
            <a:off x="1074893" y="3993214"/>
            <a:ext cx="3027770" cy="405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80684" y="3891593"/>
            <a:ext cx="598810" cy="636369"/>
            <a:chOff x="3139709" y="1580849"/>
            <a:chExt cx="598810" cy="636369"/>
          </a:xfrm>
        </p:grpSpPr>
        <p:cxnSp>
          <p:nvCxnSpPr>
            <p:cNvPr id="37" name="直線接點 3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cxnSp>
        <p:nvCxnSpPr>
          <p:cNvPr id="39" name="直線單箭頭接點 38"/>
          <p:cNvCxnSpPr/>
          <p:nvPr/>
        </p:nvCxnSpPr>
        <p:spPr>
          <a:xfrm flipH="1">
            <a:off x="631179" y="4398489"/>
            <a:ext cx="420786" cy="795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34274" y="4001306"/>
            <a:ext cx="598810" cy="636369"/>
            <a:chOff x="3139709" y="1580849"/>
            <a:chExt cx="598810" cy="63636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60</a:t>
              </a:r>
              <a:endParaRPr lang="zh-TW" altLang="en-US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20985" y="3513675"/>
            <a:ext cx="687823" cy="573564"/>
            <a:chOff x="4972555" y="1821679"/>
            <a:chExt cx="687823" cy="573564"/>
          </a:xfrm>
        </p:grpSpPr>
        <p:cxnSp>
          <p:nvCxnSpPr>
            <p:cNvPr id="44" name="直線單箭頭接點 43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89299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乘號 46"/>
          <p:cNvSpPr/>
          <p:nvPr/>
        </p:nvSpPr>
        <p:spPr>
          <a:xfrm>
            <a:off x="226981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47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48"/>
          <p:cNvSpPr/>
          <p:nvPr/>
        </p:nvSpPr>
        <p:spPr>
          <a:xfrm>
            <a:off x="4671794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49"/>
          <p:cNvSpPr/>
          <p:nvPr/>
        </p:nvSpPr>
        <p:spPr>
          <a:xfrm>
            <a:off x="4137047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Queue size: </a:t>
            </a:r>
            <a:r>
              <a:rPr lang="en-US" altLang="zh-TW" dirty="0" smtClean="0"/>
              <a:t>3</a:t>
            </a:r>
          </a:p>
          <a:p>
            <a:r>
              <a:rPr lang="en-US" altLang="zh-TW" dirty="0"/>
              <a:t>Request: 180, 120, 40, 60, 80</a:t>
            </a:r>
          </a:p>
          <a:p>
            <a:r>
              <a:rPr lang="en-US" altLang="zh-TW" dirty="0" smtClean="0"/>
              <a:t>Distance </a:t>
            </a:r>
            <a:r>
              <a:rPr lang="en-US" altLang="zh-TW" dirty="0"/>
              <a:t>= </a:t>
            </a:r>
            <a:r>
              <a:rPr lang="en-US" altLang="zh-TW" dirty="0" smtClean="0"/>
              <a:t>350+20=370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254266" y="2227117"/>
            <a:ext cx="598810" cy="660645"/>
            <a:chOff x="3058789" y="1556573"/>
            <a:chExt cx="598810" cy="660645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1545579" y="2742105"/>
            <a:ext cx="476081" cy="229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770807" y="2464281"/>
            <a:ext cx="598810" cy="652553"/>
            <a:chOff x="3066881" y="1564665"/>
            <a:chExt cx="598810" cy="652553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22" name="直線單箭頭接點 21"/>
          <p:cNvCxnSpPr/>
          <p:nvPr/>
        </p:nvCxnSpPr>
        <p:spPr>
          <a:xfrm>
            <a:off x="2037161" y="2971177"/>
            <a:ext cx="950820" cy="459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759386" y="2964586"/>
            <a:ext cx="598810" cy="620185"/>
            <a:chOff x="3236814" y="2964586"/>
            <a:chExt cx="598810" cy="620185"/>
          </a:xfrm>
        </p:grpSpPr>
        <p:cxnSp>
          <p:nvCxnSpPr>
            <p:cNvPr id="24" name="直線接點 23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3018331" y="3439114"/>
            <a:ext cx="1092423" cy="534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3866646" y="3486318"/>
            <a:ext cx="598810" cy="620185"/>
            <a:chOff x="3236814" y="2964586"/>
            <a:chExt cx="598810" cy="620185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3487667" y="3293458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3236814" y="2964586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255</a:t>
              </a:r>
              <a:endParaRPr lang="zh-TW" altLang="en-US" dirty="0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H="1">
            <a:off x="1076241" y="3993214"/>
            <a:ext cx="3026422" cy="405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880684" y="3891593"/>
            <a:ext cx="598810" cy="636369"/>
            <a:chOff x="3139709" y="1580849"/>
            <a:chExt cx="598810" cy="63636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34274" y="4001306"/>
            <a:ext cx="598810" cy="636369"/>
            <a:chOff x="3139709" y="1580849"/>
            <a:chExt cx="598810" cy="636369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60</a:t>
              </a:r>
              <a:endParaRPr lang="zh-TW" altLang="en-US" dirty="0"/>
            </a:p>
          </p:txBody>
        </p:sp>
      </p:grpSp>
      <p:cxnSp>
        <p:nvCxnSpPr>
          <p:cNvPr id="40" name="直線單箭頭接點 39"/>
          <p:cNvCxnSpPr/>
          <p:nvPr/>
        </p:nvCxnSpPr>
        <p:spPr>
          <a:xfrm flipH="1">
            <a:off x="631179" y="4398489"/>
            <a:ext cx="420786" cy="795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199605" y="4492018"/>
            <a:ext cx="420786" cy="795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8092" y="4098411"/>
            <a:ext cx="598810" cy="636369"/>
            <a:chOff x="3139709" y="1580849"/>
            <a:chExt cx="598810" cy="636369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3139709" y="1580849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-105197" y="3614194"/>
            <a:ext cx="687823" cy="573564"/>
            <a:chOff x="4972555" y="1821679"/>
            <a:chExt cx="687823" cy="573564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乘號 47"/>
          <p:cNvSpPr/>
          <p:nvPr/>
        </p:nvSpPr>
        <p:spPr>
          <a:xfrm>
            <a:off x="226981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48"/>
          <p:cNvSpPr/>
          <p:nvPr/>
        </p:nvSpPr>
        <p:spPr>
          <a:xfrm>
            <a:off x="2989999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49"/>
          <p:cNvSpPr/>
          <p:nvPr/>
        </p:nvSpPr>
        <p:spPr>
          <a:xfrm>
            <a:off x="4137047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50"/>
          <p:cNvSpPr/>
          <p:nvPr/>
        </p:nvSpPr>
        <p:spPr>
          <a:xfrm>
            <a:off x="4671794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乘號 51"/>
          <p:cNvSpPr/>
          <p:nvPr/>
        </p:nvSpPr>
        <p:spPr>
          <a:xfrm>
            <a:off x="3587471" y="534883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25856"/>
              </p:ext>
            </p:extLst>
          </p:nvPr>
        </p:nvGraphicFramePr>
        <p:xfrm>
          <a:off x="4313055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endParaRPr lang="en-US" altLang="zh-TW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Average </a:t>
            </a:r>
            <a:r>
              <a:rPr lang="en-US" altLang="zh-TW" sz="2800" dirty="0"/>
              <a:t>waiting time = 			  </a:t>
            </a:r>
            <a:r>
              <a:rPr lang="en-US" altLang="zh-TW" sz="2800" dirty="0" smtClean="0"/>
              <a:t>(80+20+370+330+250)/5=210.0</a:t>
            </a:r>
          </a:p>
          <a:p>
            <a:pPr marL="228600" lvl="1">
              <a:spcBef>
                <a:spcPts val="1000"/>
              </a:spcBef>
            </a:pPr>
            <a:endParaRPr lang="en-US" altLang="zh-TW" sz="2800" dirty="0"/>
          </a:p>
          <a:p>
            <a:r>
              <a:rPr lang="en-US" altLang="zh-TW" dirty="0"/>
              <a:t>Min. waiting time = 2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r>
              <a:rPr lang="en-US" altLang="zh-TW" dirty="0"/>
              <a:t>Max. waiting time = 3</a:t>
            </a:r>
            <a:r>
              <a:rPr lang="en-US" altLang="zh-TW" dirty="0" smtClean="0"/>
              <a:t>70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02579"/>
              </p:ext>
            </p:extLst>
          </p:nvPr>
        </p:nvGraphicFramePr>
        <p:xfrm>
          <a:off x="4232135" y="1024786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Selecting the Next Disk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 not use linear search!</a:t>
            </a:r>
          </a:p>
          <a:p>
            <a:r>
              <a:rPr lang="en-US" altLang="zh-TW" dirty="0" smtClean="0"/>
              <a:t>Do not use linear search!!</a:t>
            </a:r>
          </a:p>
          <a:p>
            <a:r>
              <a:rPr lang="en-US" altLang="zh-TW" dirty="0" smtClean="0"/>
              <a:t>Do not use linear search!!!</a:t>
            </a:r>
          </a:p>
          <a:p>
            <a:endParaRPr lang="en-US" altLang="zh-TW" dirty="0"/>
          </a:p>
          <a:p>
            <a:r>
              <a:rPr lang="en-US" altLang="zh-TW" dirty="0" smtClean="0"/>
              <a:t>Write your own methods or re-use any library/class for efficient </a:t>
            </a:r>
            <a:r>
              <a:rPr lang="en-US" altLang="zh-TW" dirty="0" smtClean="0"/>
              <a:t>request insertion/selection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9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7243" y="2767622"/>
            <a:ext cx="2564780" cy="17284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Your simulator</a:t>
            </a:r>
            <a:endParaRPr lang="zh-TW" altLang="en-US" sz="2400" dirty="0"/>
          </a:p>
        </p:txBody>
      </p:sp>
      <p:sp>
        <p:nvSpPr>
          <p:cNvPr id="5" name="書卷 (垂直) 4"/>
          <p:cNvSpPr/>
          <p:nvPr/>
        </p:nvSpPr>
        <p:spPr>
          <a:xfrm>
            <a:off x="628650" y="2434107"/>
            <a:ext cx="1496364" cy="2395470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Traces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98501" y="3309870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295622" y="3271232"/>
            <a:ext cx="656823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52445" y="2793816"/>
            <a:ext cx="2086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move distance</a:t>
            </a:r>
          </a:p>
          <a:p>
            <a:r>
              <a:rPr lang="en-US" altLang="zh-TW" dirty="0" smtClean="0"/>
              <a:t>Max waiting time </a:t>
            </a:r>
          </a:p>
          <a:p>
            <a:r>
              <a:rPr lang="en-US" altLang="zh-TW" dirty="0" smtClean="0"/>
              <a:t>Min waiting time</a:t>
            </a:r>
          </a:p>
          <a:p>
            <a:r>
              <a:rPr lang="en-US" altLang="zh-TW" dirty="0" smtClean="0"/>
              <a:t>Avg. waiting time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67872" y="6317645"/>
            <a:ext cx="427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200" dirty="0" smtClean="0"/>
              <a:t>Disk traces were collected from a user program using </a:t>
            </a:r>
            <a:r>
              <a:rPr lang="en-US" altLang="zh-TW" sz="1200" i="1" dirty="0" err="1" smtClean="0"/>
              <a:t>blktrace</a:t>
            </a:r>
            <a:endParaRPr lang="en-US" altLang="zh-TW" sz="1200" i="1" dirty="0"/>
          </a:p>
          <a:p>
            <a:pPr algn="r"/>
            <a:r>
              <a:rPr lang="en-US" altLang="zh-TW" sz="1200" dirty="0"/>
              <a:t>http://www.cse.unsw.edu.au/~aaronc/iosched/doc/blktrace.html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68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Selecting the Next Disk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94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Example: using binary search tree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 a new request 68</a:t>
            </a:r>
          </a:p>
          <a:p>
            <a:pPr lvl="1"/>
            <a:r>
              <a:rPr lang="en-US" altLang="zh-TW" dirty="0" smtClean="0"/>
              <a:t>Select the next request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319652" y="3367043"/>
            <a:ext cx="3329260" cy="3136975"/>
            <a:chOff x="368106" y="2633472"/>
            <a:chExt cx="4581846" cy="4194515"/>
          </a:xfrm>
        </p:grpSpPr>
        <p:sp>
          <p:nvSpPr>
            <p:cNvPr id="4" name="橢圓 3"/>
            <p:cNvSpPr/>
            <p:nvPr/>
          </p:nvSpPr>
          <p:spPr>
            <a:xfrm>
              <a:off x="1899789" y="2633472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100</a:t>
              </a:r>
              <a:endParaRPr lang="zh-TW" altLang="en-US" sz="1050" b="1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33947" y="3688696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50</a:t>
              </a:r>
              <a:endParaRPr lang="zh-TW" altLang="en-US" sz="1050" b="1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061756" y="3688696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101</a:t>
              </a:r>
              <a:endParaRPr lang="zh-TW" altLang="en-US" sz="1050" b="1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68106" y="4862633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32</a:t>
              </a:r>
              <a:endParaRPr lang="zh-TW" altLang="en-US" sz="1050" b="1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893187" y="4908797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70</a:t>
              </a:r>
              <a:endParaRPr lang="zh-TW" altLang="en-US" sz="1050" b="1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345214" y="6128900"/>
              <a:ext cx="765841" cy="69908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68</a:t>
              </a:r>
              <a:endParaRPr lang="zh-TW" altLang="en-US" sz="1050" b="1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4184111" y="4862631"/>
              <a:ext cx="765841" cy="69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b="1" dirty="0" smtClean="0"/>
                <a:t>300</a:t>
              </a:r>
              <a:endParaRPr lang="zh-TW" altLang="en-US" sz="1050" b="1" dirty="0"/>
            </a:p>
          </p:txBody>
        </p:sp>
        <p:cxnSp>
          <p:nvCxnSpPr>
            <p:cNvPr id="12" name="直線單箭頭接點 11"/>
            <p:cNvCxnSpPr>
              <a:endCxn id="6" idx="1"/>
            </p:cNvCxnSpPr>
            <p:nvPr/>
          </p:nvCxnSpPr>
          <p:spPr>
            <a:xfrm>
              <a:off x="2553475" y="3230180"/>
              <a:ext cx="620436" cy="56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5" idx="3"/>
              <a:endCxn id="7" idx="7"/>
            </p:cNvCxnSpPr>
            <p:nvPr/>
          </p:nvCxnSpPr>
          <p:spPr>
            <a:xfrm flipH="1">
              <a:off x="1021792" y="4285404"/>
              <a:ext cx="224310" cy="679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H="1">
              <a:off x="1787633" y="3332559"/>
              <a:ext cx="323422" cy="45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6" idx="5"/>
              <a:endCxn id="10" idx="1"/>
            </p:cNvCxnSpPr>
            <p:nvPr/>
          </p:nvCxnSpPr>
          <p:spPr>
            <a:xfrm>
              <a:off x="3715442" y="4285404"/>
              <a:ext cx="580824" cy="679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" idx="5"/>
              <a:endCxn id="8" idx="0"/>
            </p:cNvCxnSpPr>
            <p:nvPr/>
          </p:nvCxnSpPr>
          <p:spPr>
            <a:xfrm>
              <a:off x="1787633" y="4285404"/>
              <a:ext cx="488474" cy="623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8" idx="3"/>
              <a:endCxn id="9" idx="0"/>
            </p:cNvCxnSpPr>
            <p:nvPr/>
          </p:nvCxnSpPr>
          <p:spPr>
            <a:xfrm flipH="1">
              <a:off x="1728134" y="5505505"/>
              <a:ext cx="277208" cy="62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/>
          <p:cNvSpPr txBox="1"/>
          <p:nvPr/>
        </p:nvSpPr>
        <p:spPr>
          <a:xfrm>
            <a:off x="5693664" y="2596896"/>
            <a:ext cx="326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Current head position=80</a:t>
            </a:r>
          </a:p>
          <a:p>
            <a:r>
              <a:rPr lang="en-US" altLang="zh-TW" dirty="0" smtClean="0"/>
              <a:t>Current head direction=right</a:t>
            </a:r>
          </a:p>
          <a:p>
            <a:endParaRPr lang="en-US" altLang="zh-TW" dirty="0"/>
          </a:p>
          <a:p>
            <a:r>
              <a:rPr lang="en-US" altLang="zh-TW" dirty="0" smtClean="0"/>
              <a:t>SSTF: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Find left</a:t>
            </a:r>
            <a:r>
              <a:rPr lang="en-US" altLang="zh-TW" dirty="0" smtClean="0">
                <a:sym typeface="Wingdings" panose="05000000000000000000" pitchFamily="2" charset="2"/>
              </a:rPr>
              <a:t>70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Find right100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Select 70</a:t>
            </a:r>
          </a:p>
          <a:p>
            <a:pPr marL="342900" indent="-342900">
              <a:buAutoNum type="arabicPeriod"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SCAN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Find right100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Select 100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9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 File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Cylinder </a:t>
            </a:r>
            <a:r>
              <a:rPr lang="en-US" altLang="zh-TW" dirty="0"/>
              <a:t>numbers between [0, 255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/>
              <a:t>Separated by </a:t>
            </a:r>
            <a:r>
              <a:rPr lang="en-US" altLang="zh-TW" dirty="0" smtClean="0"/>
              <a:t>newline: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85</a:t>
            </a:r>
          </a:p>
          <a:p>
            <a:pPr marL="457200" lvl="1" indent="0">
              <a:buNone/>
            </a:pPr>
            <a:r>
              <a:rPr lang="en-US" altLang="zh-TW" dirty="0"/>
              <a:t>244</a:t>
            </a:r>
          </a:p>
          <a:p>
            <a:pPr marL="457200" lvl="1" indent="0">
              <a:buNone/>
            </a:pPr>
            <a:r>
              <a:rPr lang="en-US" altLang="zh-TW" dirty="0"/>
              <a:t>162</a:t>
            </a:r>
          </a:p>
          <a:p>
            <a:pPr marL="457200" lvl="1" indent="0">
              <a:buNone/>
            </a:pP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069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SSTF output</a:t>
            </a:r>
          </a:p>
          <a:p>
            <a:pPr marL="0" indent="0">
              <a:buNone/>
            </a:pPr>
            <a:r>
              <a:rPr lang="en-US" altLang="zh-TW" dirty="0" smtClean="0"/>
              <a:t>    size    distance    avg. w. t.    min. w. t.    max. w. t.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128      38481      137.922            0               1228</a:t>
            </a:r>
          </a:p>
          <a:p>
            <a:pPr marL="0" indent="0">
              <a:buNone/>
            </a:pPr>
            <a:r>
              <a:rPr lang="en-US" altLang="zh-TW" dirty="0" smtClean="0"/>
              <a:t>    256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          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512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          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SCAN output</a:t>
            </a:r>
          </a:p>
          <a:p>
            <a:pPr marL="0" indent="0">
              <a:buNone/>
            </a:pPr>
            <a:r>
              <a:rPr lang="en-US" altLang="zh-TW" dirty="0" smtClean="0"/>
              <a:t>    size    distance    avg. w. t.    min. w. t.    max. w. t.</a:t>
            </a:r>
          </a:p>
          <a:p>
            <a:pPr marL="0" indent="0">
              <a:buNone/>
            </a:pPr>
            <a:r>
              <a:rPr lang="en-US" altLang="zh-TW" dirty="0" smtClean="0"/>
              <a:t>    128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256      20831      148.437             0                501</a:t>
            </a:r>
          </a:p>
          <a:p>
            <a:pPr marL="0" indent="0">
              <a:buNone/>
            </a:pPr>
            <a:r>
              <a:rPr lang="en-US" altLang="zh-TW" dirty="0" smtClean="0"/>
              <a:t>    512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</a:t>
            </a:r>
            <a:r>
              <a:rPr lang="en-US" altLang="zh-TW" dirty="0" err="1" smtClean="0"/>
              <a:t>xxxxx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             </a:t>
            </a:r>
            <a:r>
              <a:rPr lang="en-US" altLang="zh-TW" dirty="0" err="1" smtClean="0"/>
              <a:t>xxxx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1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Prompt for the trace file name</a:t>
            </a:r>
          </a:p>
          <a:p>
            <a:r>
              <a:rPr lang="en-US" altLang="zh-TW" dirty="0" smtClean="0"/>
              <a:t>Run your simulation</a:t>
            </a:r>
          </a:p>
          <a:p>
            <a:pPr lvl="1"/>
            <a:r>
              <a:rPr lang="en-US" altLang="zh-TW" dirty="0" smtClean="0"/>
              <a:t>Queue size</a:t>
            </a:r>
            <a:r>
              <a:rPr lang="en-US" altLang="zh-TW" dirty="0"/>
              <a:t>: 128, 256, </a:t>
            </a:r>
            <a:r>
              <a:rPr lang="en-US" altLang="zh-TW" dirty="0" smtClean="0"/>
              <a:t>512</a:t>
            </a:r>
          </a:p>
          <a:p>
            <a:r>
              <a:rPr lang="en-US" altLang="zh-TW" dirty="0" smtClean="0"/>
              <a:t>Print out the total head move distance, average waiting time, max waiting time, min waiting time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will receive a grade penalty if you use linear search for picking up the next request</a:t>
            </a:r>
          </a:p>
          <a:p>
            <a:pPr lvl="1"/>
            <a:r>
              <a:rPr lang="en-US" altLang="zh-TW" dirty="0" smtClean="0"/>
              <a:t>TAs will read your code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▪"/>
            </a:pPr>
            <a:r>
              <a:rPr lang="en-US" altLang="zh-TW" dirty="0" smtClean="0"/>
              <a:t>SSTF: TBD</a:t>
            </a:r>
          </a:p>
          <a:p>
            <a:pPr>
              <a:buFont typeface="Calibri" panose="020F0502020204030204" pitchFamily="34" charset="0"/>
              <a:buChar char="▪"/>
            </a:pPr>
            <a:r>
              <a:rPr lang="en-US" altLang="zh-TW" dirty="0"/>
              <a:t>SCAN: </a:t>
            </a:r>
            <a:r>
              <a:rPr lang="en-US" altLang="zh-TW" dirty="0" smtClean="0"/>
              <a:t>TBD</a:t>
            </a:r>
          </a:p>
          <a:p>
            <a:pPr>
              <a:buFont typeface="Calibri" panose="020F0502020204030204" pitchFamily="34" charset="0"/>
              <a:buChar char="▪"/>
            </a:pPr>
            <a:endParaRPr lang="en-US" altLang="zh-TW" dirty="0" smtClean="0"/>
          </a:p>
          <a:p>
            <a:r>
              <a:rPr lang="en-US" altLang="zh-TW" dirty="0" smtClean="0"/>
              <a:t>Do not use </a:t>
            </a:r>
            <a:r>
              <a:rPr lang="en-US" altLang="zh-TW" dirty="0" smtClean="0">
                <a:solidFill>
                  <a:srgbClr val="FF0000"/>
                </a:solidFill>
              </a:rPr>
              <a:t>linear search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Turn in two separate programs, 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combine SSTF and SCAN in one program!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5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 is logical in this simulation</a:t>
            </a:r>
          </a:p>
          <a:p>
            <a:endParaRPr lang="en-US" altLang="zh-TW" dirty="0"/>
          </a:p>
          <a:p>
            <a:r>
              <a:rPr lang="en-US" altLang="zh-TW" dirty="0" smtClean="0"/>
              <a:t>Time is advanced by 1 when the disk head moves across 1 cylinder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0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SSTF</a:t>
            </a:r>
            <a:endParaRPr lang="zh-TW" alt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1" y="1356080"/>
            <a:ext cx="8515350" cy="4567289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600" dirty="0" smtClean="0"/>
              <a:t>Queue size: 3</a:t>
            </a:r>
          </a:p>
          <a:p>
            <a:r>
              <a:rPr lang="en-US" altLang="zh-TW" sz="2600" dirty="0" smtClean="0"/>
              <a:t>Request</a:t>
            </a:r>
            <a:r>
              <a:rPr lang="en-US" altLang="zh-TW" sz="2600" dirty="0"/>
              <a:t>: </a:t>
            </a:r>
            <a:r>
              <a:rPr lang="en-US" altLang="zh-TW" sz="2600" u="sng" dirty="0"/>
              <a:t>8</a:t>
            </a:r>
            <a:r>
              <a:rPr lang="en-US" altLang="zh-TW" sz="2600" u="sng" dirty="0" smtClean="0"/>
              <a:t>0, 60, 40,</a:t>
            </a:r>
            <a:r>
              <a:rPr lang="en-US" altLang="zh-TW" sz="2600" dirty="0" smtClean="0"/>
              <a:t> 120, 180</a:t>
            </a:r>
            <a:endParaRPr lang="en-US" altLang="zh-TW" sz="2600" dirty="0"/>
          </a:p>
          <a:p>
            <a:r>
              <a:rPr lang="en-US" altLang="zh-TW" sz="2600" dirty="0"/>
              <a:t>Distance = 0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11629" y="1350888"/>
            <a:ext cx="313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 number of cylinders = 256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5" name="直線接點 4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723601" y="1734474"/>
            <a:ext cx="687823" cy="573564"/>
            <a:chOff x="4972555" y="1821679"/>
            <a:chExt cx="687823" cy="573564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565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0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1" y="1825625"/>
            <a:ext cx="8515350" cy="435133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2600" dirty="0" smtClean="0"/>
              <a:t>Queue size: 3</a:t>
            </a:r>
          </a:p>
          <a:p>
            <a:r>
              <a:rPr lang="en-US" altLang="zh-TW" sz="2600" dirty="0" smtClean="0"/>
              <a:t>Request</a:t>
            </a:r>
            <a:r>
              <a:rPr lang="en-US" altLang="zh-TW" sz="2600" dirty="0"/>
              <a:t>: 80, </a:t>
            </a:r>
            <a:r>
              <a:rPr lang="en-US" altLang="zh-TW" sz="2600" u="sng" dirty="0"/>
              <a:t>60, 40, 120,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180</a:t>
            </a:r>
          </a:p>
          <a:p>
            <a:r>
              <a:rPr lang="en-US" altLang="zh-TW" sz="2600" dirty="0" smtClean="0"/>
              <a:t>Distance = 0+20 = 20</a:t>
            </a: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SSTF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144442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1618407" y="27421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96497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424197" y="2389315"/>
            <a:ext cx="517892" cy="644103"/>
            <a:chOff x="1424197" y="2389315"/>
            <a:chExt cx="517892" cy="64410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1424197" y="238931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80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298771" y="1911048"/>
            <a:ext cx="687823" cy="573564"/>
            <a:chOff x="4972555" y="1821679"/>
            <a:chExt cx="687823" cy="573564"/>
          </a:xfrm>
        </p:grpSpPr>
        <p:cxnSp>
          <p:nvCxnSpPr>
            <p:cNvPr id="41" name="直線單箭頭接點 40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1" y="1825625"/>
            <a:ext cx="8515350" cy="435133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600" dirty="0"/>
              <a:t>Queue size: </a:t>
            </a:r>
            <a:r>
              <a:rPr lang="en-US" altLang="zh-TW" sz="2600" dirty="0" smtClean="0"/>
              <a:t>3</a:t>
            </a:r>
          </a:p>
          <a:p>
            <a:r>
              <a:rPr lang="en-US" altLang="zh-TW" sz="2600" dirty="0"/>
              <a:t>Request: 80, 60, </a:t>
            </a:r>
            <a:r>
              <a:rPr lang="en-US" altLang="zh-TW" sz="2600" u="sng" dirty="0"/>
              <a:t>40, 120, </a:t>
            </a:r>
            <a:r>
              <a:rPr lang="en-US" altLang="zh-TW" sz="2600" u="sng" dirty="0" smtClean="0"/>
              <a:t>180</a:t>
            </a:r>
          </a:p>
          <a:p>
            <a:r>
              <a:rPr lang="en-US" altLang="zh-TW" sz="2600" dirty="0" smtClean="0"/>
              <a:t>Distance </a:t>
            </a:r>
            <a:r>
              <a:rPr lang="en-US" altLang="zh-TW" sz="2600" dirty="0"/>
              <a:t>= </a:t>
            </a:r>
            <a:r>
              <a:rPr lang="en-US" altLang="zh-TW" sz="2600" dirty="0" smtClean="0"/>
              <a:t>20 + 20 = </a:t>
            </a:r>
            <a:r>
              <a:rPr lang="en-US" altLang="zh-TW" sz="2600" dirty="0"/>
              <a:t>4</a:t>
            </a:r>
            <a:r>
              <a:rPr lang="en-US" altLang="zh-TW" sz="2600" dirty="0" smtClean="0"/>
              <a:t>0</a:t>
            </a:r>
            <a:endParaRPr lang="en-US" altLang="zh-TW" sz="2600" dirty="0"/>
          </a:p>
          <a:p>
            <a:endParaRPr lang="en-US" altLang="zh-TW" u="sng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SSTF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7631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25" name="直線單箭頭接點 24"/>
          <p:cNvCxnSpPr/>
          <p:nvPr/>
        </p:nvCxnSpPr>
        <p:spPr>
          <a:xfrm flipH="1">
            <a:off x="1618407" y="27421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1424197" y="2389315"/>
            <a:ext cx="517892" cy="644103"/>
            <a:chOff x="1424197" y="2389315"/>
            <a:chExt cx="517892" cy="644103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1424197" y="238931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80</a:t>
              </a:r>
            </a:p>
          </p:txBody>
        </p:sp>
      </p:grpSp>
      <p:cxnSp>
        <p:nvCxnSpPr>
          <p:cNvPr id="31" name="直線單箭頭接點 30"/>
          <p:cNvCxnSpPr/>
          <p:nvPr/>
        </p:nvCxnSpPr>
        <p:spPr>
          <a:xfrm flipH="1">
            <a:off x="1189531" y="28945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87226" y="2598359"/>
            <a:ext cx="517892" cy="603643"/>
            <a:chOff x="1424197" y="2429775"/>
            <a:chExt cx="517892" cy="603643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r>
                <a:rPr lang="en-US" altLang="zh-TW" dirty="0" smtClean="0"/>
                <a:t>0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853711" y="2102533"/>
            <a:ext cx="687823" cy="573564"/>
            <a:chOff x="4972555" y="1821679"/>
            <a:chExt cx="687823" cy="573564"/>
          </a:xfrm>
        </p:grpSpPr>
        <p:cxnSp>
          <p:nvCxnSpPr>
            <p:cNvPr id="42" name="直線單箭頭接點 41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乘號 44"/>
          <p:cNvSpPr/>
          <p:nvPr/>
        </p:nvSpPr>
        <p:spPr>
          <a:xfrm>
            <a:off x="192994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乘號 45"/>
          <p:cNvSpPr/>
          <p:nvPr/>
        </p:nvSpPr>
        <p:spPr>
          <a:xfrm>
            <a:off x="144442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0" y="1825625"/>
            <a:ext cx="8515350" cy="435133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600" dirty="0"/>
              <a:t>Queue size: </a:t>
            </a:r>
            <a:r>
              <a:rPr lang="en-US" altLang="zh-TW" sz="2600" dirty="0" smtClean="0"/>
              <a:t>3</a:t>
            </a:r>
          </a:p>
          <a:p>
            <a:r>
              <a:rPr lang="en-US" altLang="zh-TW" sz="2600" dirty="0"/>
              <a:t>Request: 80, 60, 40, </a:t>
            </a:r>
            <a:r>
              <a:rPr lang="en-US" altLang="zh-TW" sz="2600" u="sng" dirty="0"/>
              <a:t>120, </a:t>
            </a:r>
            <a:r>
              <a:rPr lang="en-US" altLang="zh-TW" sz="2600" u="sng" dirty="0" smtClean="0"/>
              <a:t>180</a:t>
            </a:r>
          </a:p>
          <a:p>
            <a:r>
              <a:rPr lang="en-US" altLang="zh-TW" sz="2600" dirty="0" smtClean="0"/>
              <a:t>Distance </a:t>
            </a:r>
            <a:r>
              <a:rPr lang="en-US" altLang="zh-TW" sz="2600" dirty="0"/>
              <a:t>= </a:t>
            </a:r>
            <a:r>
              <a:rPr lang="en-US" altLang="zh-TW" sz="2600" dirty="0" smtClean="0"/>
              <a:t>40+20 = 60</a:t>
            </a:r>
            <a:endParaRPr lang="en-US" altLang="zh-TW" sz="2600" dirty="0"/>
          </a:p>
          <a:p>
            <a:endParaRPr lang="en-US" altLang="zh-TW" u="sng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SSTF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9541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424197" y="2389315"/>
            <a:ext cx="517892" cy="644103"/>
            <a:chOff x="1424197" y="2389315"/>
            <a:chExt cx="517892" cy="644103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1424197" y="238931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80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987226" y="2598359"/>
            <a:ext cx="517892" cy="603643"/>
            <a:chOff x="1424197" y="2429775"/>
            <a:chExt cx="517892" cy="60364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r>
                <a:rPr lang="en-US" altLang="zh-TW" dirty="0" smtClean="0"/>
                <a:t>0</a:t>
              </a:r>
            </a:p>
          </p:txBody>
        </p:sp>
      </p:grpSp>
      <p:cxnSp>
        <p:nvCxnSpPr>
          <p:cNvPr id="34" name="直線單箭頭接點 33"/>
          <p:cNvCxnSpPr/>
          <p:nvPr/>
        </p:nvCxnSpPr>
        <p:spPr>
          <a:xfrm flipH="1">
            <a:off x="1618407" y="27421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1189531" y="28945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56998" y="2750555"/>
            <a:ext cx="517892" cy="603643"/>
            <a:chOff x="1424197" y="2429775"/>
            <a:chExt cx="517892" cy="603643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40</a:t>
              </a:r>
            </a:p>
          </p:txBody>
        </p:sp>
      </p:grpSp>
      <p:cxnSp>
        <p:nvCxnSpPr>
          <p:cNvPr id="41" name="直線單箭頭接點 40"/>
          <p:cNvCxnSpPr/>
          <p:nvPr/>
        </p:nvCxnSpPr>
        <p:spPr>
          <a:xfrm flipH="1">
            <a:off x="744468" y="30469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423480" y="2249921"/>
            <a:ext cx="687823" cy="573564"/>
            <a:chOff x="4972555" y="1821679"/>
            <a:chExt cx="687823" cy="573564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乘號 44"/>
          <p:cNvSpPr/>
          <p:nvPr/>
        </p:nvSpPr>
        <p:spPr>
          <a:xfrm>
            <a:off x="241546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乘號 45"/>
          <p:cNvSpPr/>
          <p:nvPr/>
        </p:nvSpPr>
        <p:spPr>
          <a:xfrm>
            <a:off x="144442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乘號 46"/>
          <p:cNvSpPr/>
          <p:nvPr/>
        </p:nvSpPr>
        <p:spPr>
          <a:xfrm>
            <a:off x="192994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0" y="1825625"/>
            <a:ext cx="8515350" cy="435133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600" dirty="0"/>
              <a:t>Queue size: </a:t>
            </a:r>
            <a:r>
              <a:rPr lang="en-US" altLang="zh-TW" sz="2600" dirty="0" smtClean="0"/>
              <a:t>3</a:t>
            </a:r>
          </a:p>
          <a:p>
            <a:r>
              <a:rPr lang="en-US" altLang="zh-TW" sz="2600" dirty="0"/>
              <a:t>Request: 80, 60, 40, 120, </a:t>
            </a:r>
            <a:r>
              <a:rPr lang="en-US" altLang="zh-TW" sz="2600" u="sng" dirty="0" smtClean="0"/>
              <a:t>180</a:t>
            </a:r>
          </a:p>
          <a:p>
            <a:r>
              <a:rPr lang="en-US" altLang="zh-TW" sz="2600" dirty="0" smtClean="0"/>
              <a:t>Distance </a:t>
            </a:r>
            <a:r>
              <a:rPr lang="en-US" altLang="zh-TW" sz="2600" dirty="0"/>
              <a:t>= </a:t>
            </a:r>
            <a:r>
              <a:rPr lang="en-US" altLang="zh-TW" sz="2600" dirty="0" smtClean="0"/>
              <a:t>60+80 = 140</a:t>
            </a:r>
            <a:endParaRPr lang="en-US" altLang="zh-TW" sz="2600" dirty="0"/>
          </a:p>
          <a:p>
            <a:endParaRPr lang="en-US" altLang="zh-TW" u="sng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SSTF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51045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乘號 18"/>
          <p:cNvSpPr/>
          <p:nvPr/>
        </p:nvSpPr>
        <p:spPr>
          <a:xfrm>
            <a:off x="144442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192994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241546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3012927" y="481341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424197" y="2389315"/>
            <a:ext cx="517892" cy="644103"/>
            <a:chOff x="1424197" y="2389315"/>
            <a:chExt cx="517892" cy="64410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424197" y="238931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80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87226" y="2598359"/>
            <a:ext cx="517892" cy="603643"/>
            <a:chOff x="1424197" y="2429775"/>
            <a:chExt cx="517892" cy="603643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r>
                <a:rPr lang="en-US" altLang="zh-TW" dirty="0" smtClean="0"/>
                <a:t>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56998" y="2750555"/>
            <a:ext cx="517892" cy="603643"/>
            <a:chOff x="1424197" y="2429775"/>
            <a:chExt cx="517892" cy="603643"/>
          </a:xfrm>
        </p:grpSpPr>
        <p:cxnSp>
          <p:nvCxnSpPr>
            <p:cNvPr id="37" name="直線接點 36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40</a:t>
              </a:r>
            </a:p>
          </p:txBody>
        </p:sp>
      </p:grpSp>
      <p:cxnSp>
        <p:nvCxnSpPr>
          <p:cNvPr id="39" name="直線單箭頭接點 38"/>
          <p:cNvCxnSpPr/>
          <p:nvPr/>
        </p:nvCxnSpPr>
        <p:spPr>
          <a:xfrm flipH="1">
            <a:off x="1618407" y="27421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189531" y="28945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44468" y="30469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44462" y="3200449"/>
            <a:ext cx="1772157" cy="424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2256327" y="3127825"/>
            <a:ext cx="598810" cy="652553"/>
            <a:chOff x="3066881" y="1564665"/>
            <a:chExt cx="598810" cy="652553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195636" y="2631999"/>
            <a:ext cx="687823" cy="573564"/>
            <a:chOff x="4972555" y="1821679"/>
            <a:chExt cx="687823" cy="573564"/>
          </a:xfrm>
        </p:grpSpPr>
        <p:cxnSp>
          <p:nvCxnSpPr>
            <p:cNvPr id="47" name="直線單箭頭接點 46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9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內容版面配置區 31"/>
          <p:cNvSpPr>
            <a:spLocks noGrp="1"/>
          </p:cNvSpPr>
          <p:nvPr>
            <p:ph idx="1"/>
          </p:nvPr>
        </p:nvSpPr>
        <p:spPr>
          <a:xfrm>
            <a:off x="0" y="1825624"/>
            <a:ext cx="8515350" cy="465281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600" dirty="0"/>
              <a:t>Queue size: </a:t>
            </a:r>
            <a:r>
              <a:rPr lang="en-US" altLang="zh-TW" sz="2600" dirty="0" smtClean="0"/>
              <a:t>3</a:t>
            </a:r>
          </a:p>
          <a:p>
            <a:r>
              <a:rPr lang="en-US" altLang="zh-TW" sz="2600" dirty="0"/>
              <a:t>Request: 80, 60, 40, 120, </a:t>
            </a:r>
            <a:r>
              <a:rPr lang="en-US" altLang="zh-TW" sz="2600" dirty="0" smtClean="0"/>
              <a:t>180</a:t>
            </a:r>
          </a:p>
          <a:p>
            <a:r>
              <a:rPr lang="en-US" altLang="zh-TW" sz="2600" dirty="0" smtClean="0"/>
              <a:t>Distance </a:t>
            </a:r>
            <a:r>
              <a:rPr lang="en-US" altLang="zh-TW" sz="2600" dirty="0"/>
              <a:t>= </a:t>
            </a:r>
            <a:r>
              <a:rPr lang="en-US" altLang="zh-TW" sz="2600" dirty="0" smtClean="0"/>
              <a:t>140+60 = 200</a:t>
            </a: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SSTF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74550"/>
              </p:ext>
            </p:extLst>
          </p:nvPr>
        </p:nvGraphicFramePr>
        <p:xfrm>
          <a:off x="4240227" y="2885954"/>
          <a:ext cx="4814760" cy="178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85"/>
                <a:gridCol w="712099"/>
                <a:gridCol w="744467"/>
                <a:gridCol w="776835"/>
                <a:gridCol w="776836"/>
                <a:gridCol w="873938"/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180</a:t>
                      </a:r>
                      <a:endParaRPr lang="zh-TW" altLang="en-US" dirty="0"/>
                    </a:p>
                  </a:txBody>
                  <a:tcPr/>
                </a:tc>
              </a:tr>
              <a:tr h="458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Arrival 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Completion</a:t>
                      </a:r>
                      <a:r>
                        <a:rPr lang="en-US" altLang="zh-TW" sz="1200" baseline="0" dirty="0" smtClean="0"/>
                        <a:t> 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</a:tr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Waiting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乘號 14"/>
          <p:cNvSpPr/>
          <p:nvPr/>
        </p:nvSpPr>
        <p:spPr>
          <a:xfrm>
            <a:off x="144442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乘號 18"/>
          <p:cNvSpPr/>
          <p:nvPr/>
        </p:nvSpPr>
        <p:spPr>
          <a:xfrm>
            <a:off x="192994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9"/>
          <p:cNvSpPr/>
          <p:nvPr/>
        </p:nvSpPr>
        <p:spPr>
          <a:xfrm>
            <a:off x="2415467" y="4806669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012927" y="4813413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3667031" y="4812065"/>
            <a:ext cx="586672" cy="51789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1772154" y="2227117"/>
            <a:ext cx="598810" cy="660645"/>
            <a:chOff x="3058789" y="1556573"/>
            <a:chExt cx="598810" cy="660645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058789" y="1556573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100</a:t>
              </a:r>
              <a:endParaRPr lang="zh-TW" altLang="en-US" dirty="0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 flipH="1">
            <a:off x="1618407" y="27421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1424197" y="2389315"/>
            <a:ext cx="517892" cy="644103"/>
            <a:chOff x="1424197" y="2389315"/>
            <a:chExt cx="517892" cy="644103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1424197" y="238931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80</a:t>
              </a:r>
            </a:p>
          </p:txBody>
        </p:sp>
      </p:grpSp>
      <p:cxnSp>
        <p:nvCxnSpPr>
          <p:cNvPr id="31" name="直線單箭頭接點 30"/>
          <p:cNvCxnSpPr/>
          <p:nvPr/>
        </p:nvCxnSpPr>
        <p:spPr>
          <a:xfrm flipH="1">
            <a:off x="1189531" y="28945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987226" y="2598359"/>
            <a:ext cx="517892" cy="603643"/>
            <a:chOff x="1424197" y="2429775"/>
            <a:chExt cx="517892" cy="603643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r>
                <a:rPr lang="en-US" altLang="zh-TW" dirty="0" smtClean="0"/>
                <a:t>0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56998" y="2750555"/>
            <a:ext cx="517892" cy="603643"/>
            <a:chOff x="1424197" y="2429775"/>
            <a:chExt cx="517892" cy="603643"/>
          </a:xfrm>
        </p:grpSpPr>
        <p:cxnSp>
          <p:nvCxnSpPr>
            <p:cNvPr id="37" name="直線接點 36"/>
            <p:cNvCxnSpPr/>
            <p:nvPr/>
          </p:nvCxnSpPr>
          <p:spPr>
            <a:xfrm>
              <a:off x="1618407" y="27421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1424197" y="2429775"/>
              <a:ext cx="51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40</a:t>
              </a:r>
            </a:p>
          </p:txBody>
        </p:sp>
      </p:grpSp>
      <p:cxnSp>
        <p:nvCxnSpPr>
          <p:cNvPr id="39" name="直線單箭頭接點 38"/>
          <p:cNvCxnSpPr/>
          <p:nvPr/>
        </p:nvCxnSpPr>
        <p:spPr>
          <a:xfrm flipH="1">
            <a:off x="744468" y="3046905"/>
            <a:ext cx="428876" cy="145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44462" y="3200449"/>
            <a:ext cx="1772157" cy="4247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2256327" y="3127825"/>
            <a:ext cx="598810" cy="652553"/>
            <a:chOff x="3066881" y="1564665"/>
            <a:chExt cx="598810" cy="652553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120</a:t>
              </a:r>
              <a:endParaRPr lang="zh-TW" altLang="en-US" dirty="0"/>
            </a:p>
          </p:txBody>
        </p:sp>
      </p:grpSp>
      <p:cxnSp>
        <p:nvCxnSpPr>
          <p:cNvPr id="44" name="直線單箭頭接點 43"/>
          <p:cNvCxnSpPr/>
          <p:nvPr/>
        </p:nvCxnSpPr>
        <p:spPr>
          <a:xfrm>
            <a:off x="2538863" y="3640140"/>
            <a:ext cx="1124121" cy="264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3412139" y="3428731"/>
            <a:ext cx="598810" cy="652553"/>
            <a:chOff x="3066881" y="1564665"/>
            <a:chExt cx="598810" cy="652553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3333918" y="1925905"/>
              <a:ext cx="0" cy="2913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066881" y="1564665"/>
              <a:ext cx="598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180</a:t>
              </a:r>
              <a:endParaRPr lang="zh-TW" altLang="en-US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351448" y="2930056"/>
            <a:ext cx="687823" cy="573564"/>
            <a:chOff x="4972555" y="1821679"/>
            <a:chExt cx="687823" cy="573564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5292189" y="2112993"/>
              <a:ext cx="0" cy="282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4972555" y="1821679"/>
              <a:ext cx="6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1030</Words>
  <Application>Microsoft Office PowerPoint</Application>
  <PresentationFormat>如螢幕大小 (4:3)</PresentationFormat>
  <Paragraphs>620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Wingdings</vt:lpstr>
      <vt:lpstr>Office 佈景主題</vt:lpstr>
      <vt:lpstr>Operating Systems Programming Assignment #7 #8 </vt:lpstr>
      <vt:lpstr>Simulation</vt:lpstr>
      <vt:lpstr>Time</vt:lpstr>
      <vt:lpstr>SSTF</vt:lpstr>
      <vt:lpstr>SSTF</vt:lpstr>
      <vt:lpstr>SSTF</vt:lpstr>
      <vt:lpstr>SSTF</vt:lpstr>
      <vt:lpstr>SSTF</vt:lpstr>
      <vt:lpstr>SSTF</vt:lpstr>
      <vt:lpstr>SSTF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Selecting the Next Disk Request</vt:lpstr>
      <vt:lpstr>Selecting the Next Disk Request</vt:lpstr>
      <vt:lpstr>Trace File Format</vt:lpstr>
      <vt:lpstr>Output Format</vt:lpstr>
      <vt:lpstr>Procedure</vt:lpstr>
      <vt:lpstr>Deadlines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鄭加祥</dc:creator>
  <cp:lastModifiedBy>Leslie Chang</cp:lastModifiedBy>
  <cp:revision>195</cp:revision>
  <dcterms:created xsi:type="dcterms:W3CDTF">2013-08-27T13:50:31Z</dcterms:created>
  <dcterms:modified xsi:type="dcterms:W3CDTF">2014-12-15T05:19:56Z</dcterms:modified>
</cp:coreProperties>
</file>