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5814906"/>
            <a:chOff x="0" y="2420"/>
            <a:chExt cx="9144000" cy="58149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20"/>
              <a:ext cx="9144000" cy="4981026"/>
            </a:xfrm>
            <a:prstGeom prst="rect">
              <a:avLst/>
            </a:prstGeom>
            <a:effectLst>
              <a:reflection blurRad="6350" stA="17000" endPos="350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0" y="4702629"/>
              <a:ext cx="9144000" cy="111469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600" y="4981026"/>
            <a:ext cx="8140700" cy="703511"/>
          </a:xfrm>
        </p:spPr>
        <p:txBody>
          <a:bodyPr anchor="b">
            <a:normAutofit/>
          </a:bodyPr>
          <a:lstStyle>
            <a:lvl1pPr algn="ctr">
              <a:defRPr sz="32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6600" y="5734040"/>
            <a:ext cx="8140700" cy="55672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B1B34D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949" y="505327"/>
            <a:ext cx="8454355" cy="909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823" y="1757963"/>
            <a:ext cx="8454355" cy="3784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10035" y="1459212"/>
            <a:ext cx="4102100" cy="982663"/>
            <a:chOff x="2453951" y="1669272"/>
            <a:chExt cx="3076575" cy="98266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53951" y="1961372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84151" y="1669272"/>
              <a:ext cx="0" cy="98266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60301" y="1669272"/>
              <a:ext cx="0" cy="29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453951" y="16692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679865" y="4862854"/>
            <a:ext cx="4102100" cy="982662"/>
            <a:chOff x="2911151" y="5245910"/>
            <a:chExt cx="3076575" cy="982662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2911151" y="5938060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5657526" y="5245910"/>
              <a:ext cx="0" cy="98266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5981376" y="5938060"/>
              <a:ext cx="0" cy="2905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5657526" y="62285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548" y="4506802"/>
            <a:ext cx="6254905" cy="89549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85570" y="1450865"/>
            <a:ext cx="7020860" cy="3055937"/>
            <a:chOff x="1646238" y="1947863"/>
            <a:chExt cx="5861050" cy="2551112"/>
          </a:xfrm>
        </p:grpSpPr>
        <p:sp>
          <p:nvSpPr>
            <p:cNvPr id="10" name="任意多边形 9"/>
            <p:cNvSpPr/>
            <p:nvPr/>
          </p:nvSpPr>
          <p:spPr>
            <a:xfrm>
              <a:off x="2149475" y="2312988"/>
              <a:ext cx="4900613" cy="180181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46238" y="1947863"/>
              <a:ext cx="2103437" cy="151765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 flipH="1">
              <a:off x="5403850" y="2981325"/>
              <a:ext cx="2103438" cy="151765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840" y="1936369"/>
            <a:ext cx="5472697" cy="2025449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3068"/>
            <a:ext cx="4944979" cy="42093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821" y="1782743"/>
            <a:ext cx="4944979" cy="4219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7436" y="1492231"/>
            <a:ext cx="4102100" cy="982663"/>
            <a:chOff x="2453951" y="1669272"/>
            <a:chExt cx="3076575" cy="98266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453951" y="1961372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84151" y="1669272"/>
              <a:ext cx="0" cy="98266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460301" y="1669272"/>
              <a:ext cx="0" cy="29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53951" y="16692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41133" y="5320517"/>
            <a:ext cx="4102100" cy="982662"/>
            <a:chOff x="2911151" y="5245910"/>
            <a:chExt cx="3076575" cy="982662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2911151" y="5938060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5657526" y="5245910"/>
              <a:ext cx="0" cy="98266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5981376" y="5938060"/>
              <a:ext cx="0" cy="2905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657526" y="62285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955409" y="1498251"/>
            <a:ext cx="4102100" cy="982663"/>
            <a:chOff x="2453951" y="1669272"/>
            <a:chExt cx="3076575" cy="982663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453951" y="1961372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784151" y="1669272"/>
              <a:ext cx="0" cy="98266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460301" y="1669272"/>
              <a:ext cx="0" cy="29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453951" y="16692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7689874" y="5311812"/>
            <a:ext cx="4102100" cy="982662"/>
            <a:chOff x="2911151" y="5245910"/>
            <a:chExt cx="3076575" cy="982662"/>
          </a:xfrm>
        </p:grpSpPr>
        <p:cxnSp>
          <p:nvCxnSpPr>
            <p:cNvPr id="37" name="直接连接符 36"/>
            <p:cNvCxnSpPr/>
            <p:nvPr/>
          </p:nvCxnSpPr>
          <p:spPr>
            <a:xfrm flipH="1" flipV="1">
              <a:off x="2911151" y="5938060"/>
              <a:ext cx="307657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5657526" y="5245910"/>
              <a:ext cx="0" cy="98266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5981376" y="5938060"/>
              <a:ext cx="0" cy="2905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5657526" y="6228572"/>
              <a:ext cx="33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5051" y="2671280"/>
            <a:ext cx="3526692" cy="945221"/>
          </a:xfrm>
        </p:spPr>
        <p:txBody>
          <a:bodyPr anchor="ctr">
            <a:noAutofit/>
          </a:bodyPr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524396" y="2147552"/>
            <a:ext cx="2004325" cy="20043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83150" y="1603377"/>
            <a:ext cx="7308850" cy="4608513"/>
            <a:chOff x="1835150" y="1628775"/>
            <a:chExt cx="7308850" cy="4608513"/>
          </a:xfrm>
        </p:grpSpPr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835150" y="1628775"/>
              <a:ext cx="7308850" cy="46085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14" name="椭圆 12"/>
            <p:cNvSpPr/>
            <p:nvPr/>
          </p:nvSpPr>
          <p:spPr bwMode="auto">
            <a:xfrm>
              <a:off x="5656263" y="2276475"/>
              <a:ext cx="3487737" cy="3960813"/>
            </a:xfrm>
            <a:custGeom>
              <a:avLst/>
              <a:gdLst>
                <a:gd name="T0" fmla="*/ 3958577 w 3107464"/>
                <a:gd name="T1" fmla="*/ 0 h 3528392"/>
                <a:gd name="T2" fmla="*/ 6212007 w 3107464"/>
                <a:gd name="T3" fmla="*/ 712131 h 3528392"/>
                <a:gd name="T4" fmla="*/ 6212007 w 3107464"/>
                <a:gd name="T5" fmla="*/ 7060279 h 3528392"/>
                <a:gd name="T6" fmla="*/ 1494389 w 3107464"/>
                <a:gd name="T7" fmla="*/ 7060279 h 3528392"/>
                <a:gd name="T8" fmla="*/ 0 w 3107464"/>
                <a:gd name="T9" fmla="*/ 3962401 h 3528392"/>
                <a:gd name="T10" fmla="*/ 3958577 w 3107464"/>
                <a:gd name="T11" fmla="*/ 0 h 3528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7464" h="3528392">
                  <a:moveTo>
                    <a:pt x="1980220" y="0"/>
                  </a:moveTo>
                  <a:cubicBezTo>
                    <a:pt x="2414122" y="0"/>
                    <a:pt x="2782404" y="117538"/>
                    <a:pt x="3107464" y="355889"/>
                  </a:cubicBezTo>
                  <a:lnTo>
                    <a:pt x="3107464" y="3528392"/>
                  </a:lnTo>
                  <a:lnTo>
                    <a:pt x="747547" y="3528392"/>
                  </a:lnTo>
                  <a:cubicBezTo>
                    <a:pt x="291641" y="3166609"/>
                    <a:pt x="0" y="2607473"/>
                    <a:pt x="0" y="1980220"/>
                  </a:cubicBezTo>
                  <a:cubicBezTo>
                    <a:pt x="0" y="886575"/>
                    <a:pt x="886575" y="0"/>
                    <a:pt x="1980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64588" y="2327316"/>
            <a:ext cx="3427412" cy="3909971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36" y="520800"/>
            <a:ext cx="6513650" cy="679456"/>
          </a:xfrm>
        </p:spPr>
        <p:txBody>
          <a:bodyPr anchor="ctr">
            <a:noAutofit/>
          </a:bodyPr>
          <a:lstStyle>
            <a:lvl1pPr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99" y="2480951"/>
            <a:ext cx="3591009" cy="335188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1"/>
          <p:cNvCxnSpPr>
            <a:cxnSpLocks noChangeShapeType="1"/>
          </p:cNvCxnSpPr>
          <p:nvPr/>
        </p:nvCxnSpPr>
        <p:spPr bwMode="auto">
          <a:xfrm>
            <a:off x="4883150" y="1484313"/>
            <a:ext cx="73088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2725" y="365125"/>
            <a:ext cx="981074" cy="5811838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8" y="365125"/>
            <a:ext cx="94680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85384"/>
            <a:chOff x="0" y="1721346"/>
            <a:chExt cx="9144000" cy="51640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47" b="3459"/>
            <a:stretch>
              <a:fillRect/>
            </a:stretch>
          </p:blipFill>
          <p:spPr>
            <a:xfrm>
              <a:off x="0" y="5085184"/>
              <a:ext cx="9144000" cy="1800200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0" y="1721346"/>
              <a:ext cx="9144000" cy="4263938"/>
            </a:xfrm>
            <a:prstGeom prst="rect">
              <a:avLst/>
            </a:prstGeom>
            <a:gradFill flip="none" rotWithShape="1">
              <a:gsLst>
                <a:gs pos="0">
                  <a:srgbClr val="F3D195">
                    <a:alpha val="0"/>
                  </a:srgbClr>
                </a:gs>
                <a:gs pos="63333">
                  <a:srgbClr val="F9E9CB"/>
                </a:gs>
                <a:gs pos="14000">
                  <a:srgbClr val="F6DEB4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12192000" cy="68853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68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33914"/>
            <a:ext cx="10515600" cy="484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EF857-56E1-4184-9111-63BE8CFFE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C260-CE36-4F18-A6C0-BE21BFFE4B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06600" y="5110566"/>
            <a:ext cx="8140700" cy="703511"/>
          </a:xfrm>
        </p:spPr>
        <p:txBody>
          <a:bodyPr/>
          <a:p>
            <a:r>
              <a:rPr lang="zh-CN" altLang="en-US" dirty="0">
                <a:latin typeface="+mj-lt"/>
                <a:ea typeface="+mj-ea"/>
              </a:rPr>
              <a:t>微擎后台系统框架</a:t>
            </a:r>
            <a:r>
              <a:rPr lang="en-US" altLang="zh-CN" dirty="0">
                <a:latin typeface="+mj-lt"/>
                <a:ea typeface="+mj-ea"/>
              </a:rPr>
              <a:t>—</a:t>
            </a:r>
            <a:r>
              <a:rPr lang="zh-CN" altLang="en-US" dirty="0">
                <a:latin typeface="+mj-lt"/>
                <a:ea typeface="+mj-ea"/>
              </a:rPr>
              <a:t>公众号绑定教程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5" y="-136525"/>
            <a:ext cx="12208510" cy="5247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600325"/>
            <a:ext cx="912368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890" y="593725"/>
            <a:ext cx="107969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b="1">
                <a:solidFill>
                  <a:srgbClr val="FF0000"/>
                </a:solidFill>
              </a:rPr>
              <a:t>资料都填写正确后，在后台公众号列表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</a:rPr>
              <a:t>找到对应的公众号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就可以看到已接入，代表已经绑定成功了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46735" y="497205"/>
            <a:ext cx="11097895" cy="909320"/>
          </a:xfrm>
        </p:spPr>
        <p:txBody>
          <a:bodyPr>
            <a:normAutofit/>
          </a:bodyPr>
          <a:p>
            <a:r>
              <a:rPr lang="zh-CN" altLang="en-US" dirty="0">
                <a:latin typeface="+mj-lt"/>
                <a:ea typeface="+mj-ea"/>
              </a:rPr>
              <a:t>登录后台，输入账号  密码，点击登录即可登录后台操作界面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5" y="1284605"/>
            <a:ext cx="6410960" cy="4942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6484" y="277997"/>
            <a:ext cx="8454355" cy="909228"/>
          </a:xfrm>
        </p:spPr>
        <p:txBody>
          <a:bodyPr>
            <a:normAutofit fontScale="90000"/>
          </a:bodyPr>
          <a:p>
            <a:r>
              <a:rPr lang="zh-CN" altLang="en-US" dirty="0">
                <a:latin typeface="+mj-lt"/>
                <a:ea typeface="+mj-ea"/>
              </a:rPr>
              <a:t>添加公众号</a:t>
            </a:r>
            <a:r>
              <a:rPr lang="en-US" altLang="zh-CN" dirty="0">
                <a:latin typeface="+mj-lt"/>
                <a:ea typeface="+mj-ea"/>
              </a:rPr>
              <a:t>—</a:t>
            </a:r>
            <a:r>
              <a:rPr lang="zh-CN" altLang="en-US" dirty="0">
                <a:latin typeface="+mj-lt"/>
                <a:ea typeface="+mj-ea"/>
              </a:rPr>
              <a:t>公众号没有跟该后台绑定，那么此后台的系统功能及插件功能，无法使用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lt"/>
                <a:ea typeface="+mn-ea"/>
              </a:rPr>
              <a:t>Lorem ipsum dolor sit </a:t>
            </a:r>
            <a:r>
              <a:rPr lang="en-US" altLang="zh-CN" dirty="0" err="1" smtClean="0">
                <a:latin typeface="+mn-lt"/>
                <a:ea typeface="+mn-ea"/>
              </a:rPr>
              <a:t>amet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dirty="0" err="1" smtClean="0">
                <a:latin typeface="+mn-lt"/>
                <a:ea typeface="+mn-ea"/>
              </a:rPr>
              <a:t>consectetur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adipisicing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elit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dirty="0" err="1" smtClean="0">
                <a:latin typeface="+mn-lt"/>
                <a:ea typeface="+mn-ea"/>
              </a:rPr>
              <a:t>sed</a:t>
            </a:r>
            <a:r>
              <a:rPr lang="en-US" altLang="zh-CN" dirty="0" smtClean="0">
                <a:latin typeface="+mn-lt"/>
                <a:ea typeface="+mn-ea"/>
              </a:rPr>
              <a:t> do </a:t>
            </a:r>
            <a:r>
              <a:rPr lang="en-US" altLang="zh-CN" dirty="0" err="1" smtClean="0">
                <a:latin typeface="+mn-lt"/>
                <a:ea typeface="+mn-ea"/>
              </a:rPr>
              <a:t>eiusmod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tempor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incididunt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ut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labore</a:t>
            </a:r>
            <a:r>
              <a:rPr lang="en-US" altLang="zh-CN" dirty="0" smtClean="0">
                <a:latin typeface="+mn-lt"/>
                <a:ea typeface="+mn-ea"/>
              </a:rPr>
              <a:t> et </a:t>
            </a:r>
            <a:r>
              <a:rPr lang="en-US" altLang="zh-CN" dirty="0" err="1" smtClean="0">
                <a:latin typeface="+mn-lt"/>
                <a:ea typeface="+mn-ea"/>
              </a:rPr>
              <a:t>dolore</a:t>
            </a:r>
            <a:r>
              <a:rPr lang="en-US" altLang="zh-CN" dirty="0" smtClean="0">
                <a:latin typeface="+mn-lt"/>
                <a:ea typeface="+mn-ea"/>
              </a:rPr>
              <a:t> magna </a:t>
            </a:r>
            <a:r>
              <a:rPr lang="en-US" altLang="zh-CN" dirty="0" err="1" smtClean="0">
                <a:latin typeface="+mn-lt"/>
                <a:ea typeface="+mn-ea"/>
              </a:rPr>
              <a:t>aliqua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en-US" altLang="zh-CN" dirty="0" err="1" smtClean="0">
                <a:latin typeface="+mn-lt"/>
                <a:ea typeface="+mn-ea"/>
              </a:rPr>
              <a:t>Ut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enim</a:t>
            </a:r>
            <a:r>
              <a:rPr lang="en-US" altLang="zh-CN" dirty="0" smtClean="0">
                <a:latin typeface="+mn-lt"/>
                <a:ea typeface="+mn-ea"/>
              </a:rPr>
              <a:t> ad minim </a:t>
            </a:r>
            <a:r>
              <a:rPr lang="en-US" altLang="zh-CN" dirty="0" err="1" smtClean="0">
                <a:latin typeface="+mn-lt"/>
                <a:ea typeface="+mn-ea"/>
              </a:rPr>
              <a:t>veniam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dirty="0" err="1" smtClean="0">
                <a:latin typeface="+mn-lt"/>
                <a:ea typeface="+mn-ea"/>
              </a:rPr>
              <a:t>quis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nostrud</a:t>
            </a:r>
            <a:r>
              <a:rPr lang="en-US" altLang="zh-CN" dirty="0" smtClean="0">
                <a:latin typeface="+mn-lt"/>
                <a:ea typeface="+mn-ea"/>
              </a:rPr>
              <a:t> exercitation </a:t>
            </a:r>
            <a:r>
              <a:rPr lang="en-US" altLang="zh-CN" dirty="0" err="1" smtClean="0">
                <a:latin typeface="+mn-lt"/>
                <a:ea typeface="+mn-ea"/>
              </a:rPr>
              <a:t>ullamco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laboris</a:t>
            </a:r>
            <a:r>
              <a:rPr lang="en-US" altLang="zh-CN" dirty="0" smtClean="0">
                <a:latin typeface="+mn-lt"/>
                <a:ea typeface="+mn-ea"/>
              </a:rPr>
              <a:t> nisi </a:t>
            </a:r>
            <a:r>
              <a:rPr lang="en-US" altLang="zh-CN" dirty="0" err="1" smtClean="0">
                <a:latin typeface="+mn-lt"/>
                <a:ea typeface="+mn-ea"/>
              </a:rPr>
              <a:t>ut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aliquip</a:t>
            </a:r>
            <a:r>
              <a:rPr lang="en-US" altLang="zh-CN" dirty="0" smtClean="0">
                <a:latin typeface="+mn-lt"/>
                <a:ea typeface="+mn-ea"/>
              </a:rPr>
              <a:t> ex </a:t>
            </a:r>
            <a:r>
              <a:rPr lang="en-US" altLang="zh-CN" dirty="0" err="1" smtClean="0">
                <a:latin typeface="+mn-lt"/>
                <a:ea typeface="+mn-ea"/>
              </a:rPr>
              <a:t>ea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commodo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en-US" altLang="zh-CN" dirty="0" err="1" smtClean="0">
                <a:latin typeface="+mn-lt"/>
                <a:ea typeface="+mn-ea"/>
              </a:rPr>
              <a:t>consequat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1129665"/>
            <a:ext cx="9871075" cy="5566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46735" y="497205"/>
            <a:ext cx="11097895" cy="909320"/>
          </a:xfrm>
        </p:spPr>
        <p:txBody>
          <a:bodyPr>
            <a:normAutofit/>
          </a:bodyPr>
          <a:p>
            <a:r>
              <a:rPr lang="zh-CN" altLang="en-US" dirty="0">
                <a:latin typeface="+mj-lt"/>
                <a:ea typeface="+mj-ea"/>
              </a:rPr>
              <a:t>登录后台，输入账号  密码，点击登录即可登录后台操作界面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1684020"/>
            <a:ext cx="9495155" cy="4352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1615" y="1513840"/>
            <a:ext cx="6703695" cy="4422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7665" y="34505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随便填写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15" y="140970"/>
            <a:ext cx="3590290" cy="1257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" y="140970"/>
            <a:ext cx="3072765" cy="62547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413000" y="262255"/>
            <a:ext cx="4457065" cy="25781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79445" y="4627880"/>
            <a:ext cx="3879850" cy="100520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154680" y="5336540"/>
            <a:ext cx="3937635" cy="889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854450" y="797560"/>
            <a:ext cx="1359535" cy="2476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35110" y="648970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看我截图操作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0925" y="2496185"/>
            <a:ext cx="4542790" cy="1485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28700" y="1843405"/>
            <a:ext cx="10388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选择公众号类型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</a:rPr>
              <a:t>一定跟公众号类型一样，不能随便选择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55" y="2496185"/>
            <a:ext cx="3933825" cy="1485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815" y="3460115"/>
            <a:ext cx="5431790" cy="2923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407670"/>
            <a:ext cx="4533265" cy="2961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75225" y="591820"/>
            <a:ext cx="63074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第一步：微信公众平台左侧最下方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</a:rPr>
              <a:t>基本设置</a:t>
            </a:r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</a:rPr>
              <a:t>点击它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3460115"/>
            <a:ext cx="5151120" cy="30003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379980" y="4030980"/>
            <a:ext cx="5494655" cy="65087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679575" y="4928870"/>
            <a:ext cx="6096635" cy="31813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33010" y="2486660"/>
            <a:ext cx="54908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第二步：根据我箭头指示操作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4079875"/>
            <a:ext cx="7355205" cy="2523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65100"/>
            <a:ext cx="7317105" cy="3694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7950" y="1638300"/>
            <a:ext cx="535114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图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的值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对应添加到微信公众平台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3200" b="1">
                <a:solidFill>
                  <a:srgbClr val="FF0000"/>
                </a:solidFill>
              </a:rPr>
              <a:t>—</a:t>
            </a:r>
            <a:r>
              <a:rPr lang="zh-CN" altLang="en-US" sz="3200" b="1">
                <a:solidFill>
                  <a:srgbClr val="FF0000"/>
                </a:solidFill>
              </a:rPr>
              <a:t>开发</a:t>
            </a:r>
            <a:r>
              <a:rPr lang="en-US" altLang="zh-CN" sz="3200" b="1">
                <a:solidFill>
                  <a:srgbClr val="FF0000"/>
                </a:solidFill>
              </a:rPr>
              <a:t>-</a:t>
            </a:r>
            <a:r>
              <a:rPr lang="zh-CN" altLang="en-US" sz="3200" b="1">
                <a:solidFill>
                  <a:srgbClr val="FF0000"/>
                </a:solidFill>
              </a:rPr>
              <a:t>基本配置</a:t>
            </a:r>
            <a:r>
              <a:rPr lang="en-US" altLang="zh-CN" sz="3200" b="1">
                <a:solidFill>
                  <a:srgbClr val="FF0000"/>
                </a:solidFill>
              </a:rPr>
              <a:t>-</a:t>
            </a:r>
            <a:r>
              <a:rPr lang="zh-CN" altLang="en-US" sz="3200" b="1">
                <a:solidFill>
                  <a:srgbClr val="FF0000"/>
                </a:solidFill>
              </a:rPr>
              <a:t>服务器配置</a:t>
            </a:r>
            <a:endParaRPr lang="zh-CN" altLang="en-US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24840" y="1629410"/>
            <a:ext cx="815975" cy="32131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3244850" y="2139950"/>
            <a:ext cx="247015" cy="3295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2132330" y="2766060"/>
            <a:ext cx="8890" cy="31965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2367280"/>
            <a:ext cx="8990330" cy="2980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890" y="593725"/>
            <a:ext cx="99822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b="1">
                <a:solidFill>
                  <a:srgbClr val="FF0000"/>
                </a:solidFill>
              </a:rPr>
              <a:t>对应的值添加好之后，记得点击启用，如果不点击的话</a:t>
            </a:r>
            <a:endParaRPr lang="zh-CN" sz="3200" b="1">
              <a:solidFill>
                <a:srgbClr val="FF0000"/>
              </a:solidFill>
            </a:endParaRPr>
          </a:p>
          <a:p>
            <a:r>
              <a:rPr lang="zh-CN" sz="3200" b="1">
                <a:solidFill>
                  <a:srgbClr val="FF0000"/>
                </a:solidFill>
              </a:rPr>
              <a:t>              该公众号仍未与后台绑定成功</a:t>
            </a:r>
            <a:endParaRPr lang="zh-CN" sz="3200" b="1">
              <a:solidFill>
                <a:srgbClr val="FF0000"/>
              </a:solidFill>
            </a:endParaRPr>
          </a:p>
          <a:p>
            <a:endParaRPr lang="zh-CN" altLang="en-US" sz="32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6"/>
  <p:tag name="KSO_WM_UNIT_TYPE" val="a"/>
  <p:tag name="KSO_WM_UNIT_INDEX" val="1"/>
  <p:tag name="KSO_WM_UNIT_ID" val="custom160416_2*a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  <p:tag name="KSO_WM_TAG_VERSION" val="1.0"/>
  <p:tag name="KSO_WM_SLIDE_ID" val="custom160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7*138"/>
  <p:tag name="KSO_WM_SLIDE_SIZE" val="666*29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6"/>
  <p:tag name="KSO_WM_UNIT_TYPE" val="a"/>
  <p:tag name="KSO_WM_UNIT_INDEX" val="1"/>
  <p:tag name="KSO_WM_UNIT_ID" val="custom16041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10、12、13、14、21、24、30、31"/>
  <p:tag name="KSO_WM_TEMPLATE_CATEGORY" val="custom"/>
  <p:tag name="KSO_WM_TEMPLATE_INDEX" val="160416"/>
  <p:tag name="KSO_WM_TAG_VERSION" val="1.0"/>
  <p:tag name="KSO_WM_SLIDE_ID" val="custom160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6"/>
  <p:tag name="KSO_WM_UNIT_TYPE" val="a"/>
  <p:tag name="KSO_WM_UNIT_INDEX" val="1"/>
  <p:tag name="KSO_WM_UNIT_ID" val="custom160416_2*a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  <p:tag name="KSO_WM_TAG_VERSION" val="1.0"/>
  <p:tag name="KSO_WM_SLIDE_ID" val="custom160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7*138"/>
  <p:tag name="KSO_WM_SLIDE_SIZE" val="666*29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6"/>
  <p:tag name="KSO_WM_UNIT_TYPE" val="a"/>
  <p:tag name="KSO_WM_UNIT_INDEX" val="1"/>
  <p:tag name="KSO_WM_UNIT_ID" val="custom160416_2*a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6"/>
  <p:tag name="KSO_WM_UNIT_TYPE" val="f"/>
  <p:tag name="KSO_WM_UNIT_INDEX" val="1"/>
  <p:tag name="KSO_WM_UNIT_ID" val="custom160416_2*f*1"/>
  <p:tag name="KSO_WM_UNIT_CLEAR" val="1"/>
  <p:tag name="KSO_WM_UNIT_LAYERLEVEL" val="1"/>
  <p:tag name="KSO_WM_UNIT_VALUE" val="162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16"/>
  <p:tag name="KSO_WM_TAG_VERSION" val="1.0"/>
  <p:tag name="KSO_WM_SLIDE_ID" val="custom160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147*138"/>
  <p:tag name="KSO_WM_SLIDE_SIZE" val="666*298"/>
</p:tagLst>
</file>

<file path=ppt/theme/theme1.xml><?xml version="1.0" encoding="utf-8"?>
<a:theme xmlns:a="http://schemas.openxmlformats.org/drawingml/2006/main" name="1_A000120140530A71PPBG">
  <a:themeElements>
    <a:clrScheme name="128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A4886C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1_A000120140530A71PPBG</vt:lpstr>
      <vt:lpstr>微擎后台系统框架—公众号绑定教程</vt:lpstr>
      <vt:lpstr>登录后台，输入账号  密码，点击登录即可登录后台操作界面</vt:lpstr>
      <vt:lpstr>添加公众号—公众号没有跟该后台绑定，那么此后台的系统功能及插件功能，无法使用</vt:lpstr>
      <vt:lpstr>登录后台，输入账号  密码，点击登录即可登录后台操作界面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22</cp:revision>
  <dcterms:created xsi:type="dcterms:W3CDTF">2015-05-05T08:02:00Z</dcterms:created>
  <dcterms:modified xsi:type="dcterms:W3CDTF">2017-06-13T01:37:33Z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