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010919-A797-E34C-B5C6-563BAC658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1A9C26-A5C4-2140-9508-BBB8FF4D8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4C4DED-53DC-5B4E-8BA0-65A0E944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93-DC04-8942-8492-320E10F95239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D229C3-7EE8-7D49-ACF7-FD4DAB88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2C23CB-84A6-BB48-AC11-DDB18752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10B2-9DAF-8841-8899-603A2E21B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530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7699A-644F-E54C-8A95-88E1BFB2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A272C3-280F-F44A-B424-80C357D05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62A080-A94A-C242-BC4C-84AC0DD9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93-DC04-8942-8492-320E10F95239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48D4B-8C59-134F-903F-04D878BF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C78A7E-292F-FE4A-8980-2A0C61AD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10B2-9DAF-8841-8899-603A2E21B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934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083DE1B-94DE-9645-A323-A0859E7BE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447B7E-B843-464F-9FE9-52FB67DF5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339DB-BCF0-0843-ACDF-5EAFB073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93-DC04-8942-8492-320E10F95239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4232A-1C6C-6F4F-A3F5-AFBA1F67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3F1FFF-7637-7E4B-AFFF-397F5AC0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10B2-9DAF-8841-8899-603A2E21B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772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67FCB-3F8B-C54F-83B4-F72C6962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3F0E98-5F42-CC4F-836D-79478CD2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54AFBD-01E6-3E4E-961E-4B91E923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93-DC04-8942-8492-320E10F95239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75E851-D73F-5042-B5CA-4BD50306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50EF54-3DF8-7A43-BBB1-EEA8C00F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10B2-9DAF-8841-8899-603A2E21B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527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11563-64BB-9249-BC8D-48D83CE9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26EDF7-CDC1-8B49-962F-E361D88E4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32FA4-AFAD-AD46-BC90-4F8F41D6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93-DC04-8942-8492-320E10F95239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2C006-EC23-A74B-A717-7D0A75CF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1C18D6-D878-004E-A53A-EC9A5B62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10B2-9DAF-8841-8899-603A2E21B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651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28CDC-13C1-054D-A444-AD220897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51E3F1-600C-9447-9D4D-FF2CC38B7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AA9BCC-C70A-FB4B-A888-0F0E9183C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AB8B79-3B07-F24A-AB80-42B819AC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93-DC04-8942-8492-320E10F95239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1BCB27-3F45-D047-A0D4-559BBC7A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730F12-D2F9-CB4A-915C-BC6F9505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10B2-9DAF-8841-8899-603A2E21B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217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BD87F-3474-D64B-8D16-1ABA0722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06E4C8-0F5B-6A4C-8E5A-E526CB9C2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200E7E-4F02-4841-83CC-7179559E6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ECB85AA-5FDA-FE4C-A070-2D2540F55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60A03D-2927-4948-AD72-DE9F1AE48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16CBD8-A075-FA40-9DC7-3DDD51C3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93-DC04-8942-8492-320E10F95239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B9002E-8C07-7E44-B500-F75440EB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1262F1-031E-4947-8B6E-5568DE8A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10B2-9DAF-8841-8899-603A2E21B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071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645AA-1E80-9A42-914D-8AAB1FB1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86D4D77-5D01-1942-AAD3-3A9EE462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93-DC04-8942-8492-320E10F95239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2B2FA6A-8C66-8549-B6E1-B846EDEC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C4AFC7-A1D9-7144-8738-C6EEB11C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10B2-9DAF-8841-8899-603A2E21B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832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61EF18-B973-1345-A8E1-51B01BEA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93-DC04-8942-8492-320E10F95239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EEA883F-A9EE-1941-94B4-A255EF6F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12AD97-9444-664D-AB64-8E19A6BD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10B2-9DAF-8841-8899-603A2E21B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574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C2A82-7D00-8A42-B055-30F2AEC9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610A7-B126-4E42-AD03-C5904AB9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688A3F-91BB-3D42-82C0-E4AAB42EE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32092F-EDCF-3044-812F-D88EAF9F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93-DC04-8942-8492-320E10F95239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1E6F4F-C544-0245-9B01-400275C8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B98E45-064E-3C45-A9C2-069F8787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10B2-9DAF-8841-8899-603A2E21B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49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C65A7-0EC6-5645-95F6-D002C202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5330BB-55A7-5E49-AE6A-3DC20BB59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B02C5E-937C-F340-B237-6934B3184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08C94E-1175-1F4F-848B-C6081E9F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6A193-DC04-8942-8492-320E10F95239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73011B-C5FD-D74D-BD53-AEA457A7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75161E-1E3B-CF4A-9A7F-7F1FFBA7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10B2-9DAF-8841-8899-603A2E21B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456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A4DD3A-8FF3-8D4E-9EDE-F0048E5C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48873A-D7F2-524A-8BCF-56170BF53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B6C3C2-005A-2846-BCB7-10F0C0FCA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6A193-DC04-8942-8492-320E10F95239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F44B12-0242-C34E-9B93-D197E2687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12B01E-5715-6E4A-8071-5660899D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010B2-9DAF-8841-8899-603A2E21B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401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F86CB42-9E32-2E4B-A2FA-1E470855CAD8}"/>
              </a:ext>
            </a:extLst>
          </p:cNvPr>
          <p:cNvSpPr txBox="1"/>
          <p:nvPr/>
        </p:nvSpPr>
        <p:spPr>
          <a:xfrm>
            <a:off x="2014154" y="1822106"/>
            <a:ext cx="134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每次的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測量結果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26AD4A-D5D0-A145-A3F8-FB67BF038AF7}"/>
              </a:ext>
            </a:extLst>
          </p:cNvPr>
          <p:cNvSpPr txBox="1"/>
          <p:nvPr/>
        </p:nvSpPr>
        <p:spPr>
          <a:xfrm>
            <a:off x="3978875" y="741406"/>
            <a:ext cx="364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X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 = </a:t>
            </a:r>
            <a:r>
              <a:rPr lang="el-GR" altLang="zh-TW" dirty="0">
                <a:solidFill>
                  <a:srgbClr val="FF2F92"/>
                </a:solidFill>
              </a:rPr>
              <a:t>μ</a:t>
            </a:r>
            <a:r>
              <a:rPr lang="zh-TW" altLang="en-US" dirty="0"/>
              <a:t> </a:t>
            </a:r>
            <a:r>
              <a:rPr lang="en-US" altLang="zh-TW" dirty="0"/>
              <a:t>+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altLang="zh-TW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1D236E6-047B-9B42-988D-B426EC635A46}"/>
              </a:ext>
            </a:extLst>
          </p:cNvPr>
          <p:cNvSpPr txBox="1"/>
          <p:nvPr/>
        </p:nvSpPr>
        <p:spPr>
          <a:xfrm>
            <a:off x="3978875" y="1351006"/>
            <a:ext cx="364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X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 = </a:t>
            </a:r>
            <a:r>
              <a:rPr lang="el-GR" altLang="zh-TW" dirty="0">
                <a:solidFill>
                  <a:srgbClr val="FF2F92"/>
                </a:solidFill>
              </a:rPr>
              <a:t>μ</a:t>
            </a:r>
            <a:r>
              <a:rPr lang="zh-TW" altLang="en-US" dirty="0"/>
              <a:t> </a:t>
            </a:r>
            <a:r>
              <a:rPr lang="en-US" altLang="zh-TW" dirty="0"/>
              <a:t>+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e2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903DEFB-0FCD-4246-8FC3-888EBC3EB87C}"/>
              </a:ext>
            </a:extLst>
          </p:cNvPr>
          <p:cNvSpPr txBox="1"/>
          <p:nvPr/>
        </p:nvSpPr>
        <p:spPr>
          <a:xfrm>
            <a:off x="3978876" y="1960606"/>
            <a:ext cx="364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X</a:t>
            </a:r>
            <a:r>
              <a:rPr kumimoji="1" lang="en-US" altLang="zh-TW" baseline="-25000" dirty="0"/>
              <a:t>3</a:t>
            </a:r>
            <a:r>
              <a:rPr kumimoji="1" lang="en-US" altLang="zh-TW" dirty="0"/>
              <a:t> = </a:t>
            </a:r>
            <a:r>
              <a:rPr lang="el-GR" altLang="zh-TW" dirty="0">
                <a:solidFill>
                  <a:srgbClr val="FF2F92"/>
                </a:solidFill>
              </a:rPr>
              <a:t>μ</a:t>
            </a:r>
            <a:r>
              <a:rPr lang="zh-TW" altLang="en-US" dirty="0">
                <a:solidFill>
                  <a:srgbClr val="FF2F92"/>
                </a:solidFill>
              </a:rPr>
              <a:t> </a:t>
            </a:r>
            <a:r>
              <a:rPr lang="en-US" altLang="zh-TW" dirty="0"/>
              <a:t>+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e3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34CDF9-3348-8A47-94B6-74F2B9CE369D}"/>
              </a:ext>
            </a:extLst>
          </p:cNvPr>
          <p:cNvSpPr txBox="1"/>
          <p:nvPr/>
        </p:nvSpPr>
        <p:spPr>
          <a:xfrm>
            <a:off x="3978875" y="3179806"/>
            <a:ext cx="364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X</a:t>
            </a:r>
            <a:r>
              <a:rPr kumimoji="1" lang="en-US" altLang="zh-TW" baseline="-25000" dirty="0" err="1"/>
              <a:t>n</a:t>
            </a:r>
            <a:r>
              <a:rPr kumimoji="1" lang="en-US" altLang="zh-TW" dirty="0"/>
              <a:t> = </a:t>
            </a:r>
            <a:r>
              <a:rPr lang="el-GR" altLang="zh-TW" dirty="0">
                <a:solidFill>
                  <a:srgbClr val="FF2F92"/>
                </a:solidFill>
              </a:rPr>
              <a:t>μ</a:t>
            </a:r>
            <a:r>
              <a:rPr lang="zh-TW" altLang="en-US" dirty="0"/>
              <a:t> </a:t>
            </a:r>
            <a:r>
              <a:rPr lang="en-US" altLang="zh-TW" dirty="0"/>
              <a:t>+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en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845F62-35DF-A144-8FD0-DBE7FA418DC4}"/>
              </a:ext>
            </a:extLst>
          </p:cNvPr>
          <p:cNvSpPr txBox="1"/>
          <p:nvPr/>
        </p:nvSpPr>
        <p:spPr>
          <a:xfrm>
            <a:off x="4423717" y="2293207"/>
            <a:ext cx="234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.</a:t>
            </a:r>
          </a:p>
          <a:p>
            <a:r>
              <a:rPr kumimoji="1" lang="en-US" altLang="zh-TW" dirty="0"/>
              <a:t>.</a:t>
            </a:r>
          </a:p>
          <a:p>
            <a:r>
              <a:rPr kumimoji="1" lang="en-US" altLang="zh-TW" dirty="0"/>
              <a:t>.</a:t>
            </a:r>
            <a:endParaRPr kumimoji="1"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0972D48-5B02-DD4D-875C-BB43DC814AE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361040" y="926072"/>
            <a:ext cx="61783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9831068-3AE3-9743-9841-3972E68C9AE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61040" y="1535672"/>
            <a:ext cx="617835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FEDADD8-3E28-A14F-9BEA-233B3CB7F50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361040" y="2145272"/>
            <a:ext cx="6178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DCC71-5798-C545-ACB3-65ECF66DB11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361040" y="2145272"/>
            <a:ext cx="61783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BEA0906-2B7A-E745-BB62-EC19291BF130}"/>
              </a:ext>
            </a:extLst>
          </p:cNvPr>
          <p:cNvSpPr/>
          <p:nvPr/>
        </p:nvSpPr>
        <p:spPr>
          <a:xfrm>
            <a:off x="5993703" y="1535672"/>
            <a:ext cx="3260829" cy="1295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x̄ = (</a:t>
            </a:r>
            <a:r>
              <a:rPr kumimoji="1" lang="en-US" altLang="zh-TW" dirty="0"/>
              <a:t>X</a:t>
            </a:r>
            <a:r>
              <a:rPr kumimoji="1" lang="en-US" altLang="zh-TW" baseline="-25000" dirty="0"/>
              <a:t>1 </a:t>
            </a:r>
            <a:r>
              <a:rPr kumimoji="1" lang="en-US" altLang="zh-TW" dirty="0"/>
              <a:t>+ X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 +  X</a:t>
            </a:r>
            <a:r>
              <a:rPr kumimoji="1" lang="en-US" altLang="zh-TW" baseline="-25000" dirty="0"/>
              <a:t>3</a:t>
            </a:r>
            <a:r>
              <a:rPr kumimoji="1" lang="en-US" altLang="zh-TW" dirty="0"/>
              <a:t> + … + </a:t>
            </a:r>
            <a:r>
              <a:rPr kumimoji="1" lang="en-US" altLang="zh-TW" dirty="0" err="1"/>
              <a:t>X</a:t>
            </a:r>
            <a:r>
              <a:rPr kumimoji="1" lang="en-US" altLang="zh-TW" baseline="-25000" dirty="0" err="1"/>
              <a:t>n</a:t>
            </a:r>
            <a:r>
              <a:rPr lang="en-US" altLang="zh-TW" dirty="0"/>
              <a:t>) / 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= (n</a:t>
            </a:r>
            <a:r>
              <a:rPr lang="el-GR" altLang="zh-TW" dirty="0"/>
              <a:t> μ</a:t>
            </a:r>
            <a:r>
              <a:rPr lang="en-US" altLang="zh-TW" dirty="0"/>
              <a:t> + (e</a:t>
            </a:r>
            <a:r>
              <a:rPr lang="en-US" altLang="zh-TW" baseline="-25000" dirty="0"/>
              <a:t>1 </a:t>
            </a:r>
            <a:r>
              <a:rPr lang="en-US" altLang="zh-TW" dirty="0"/>
              <a:t>+</a:t>
            </a:r>
            <a:r>
              <a:rPr lang="en-US" altLang="zh-TW" baseline="-25000" dirty="0"/>
              <a:t> </a:t>
            </a:r>
            <a:r>
              <a:rPr lang="en-US" altLang="zh-TW" dirty="0"/>
              <a:t>e</a:t>
            </a:r>
            <a:r>
              <a:rPr lang="en-US" altLang="zh-TW" baseline="-25000" dirty="0"/>
              <a:t>2</a:t>
            </a:r>
            <a:r>
              <a:rPr lang="en-US" altLang="zh-TW" dirty="0"/>
              <a:t>+ e</a:t>
            </a:r>
            <a:r>
              <a:rPr lang="en-US" altLang="zh-TW" baseline="-25000" dirty="0"/>
              <a:t>3</a:t>
            </a:r>
            <a:r>
              <a:rPr lang="en-US" altLang="zh-TW" dirty="0"/>
              <a:t>+  … +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n</a:t>
            </a:r>
            <a:r>
              <a:rPr lang="en-US" altLang="zh-TW" dirty="0"/>
              <a:t>))/ 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= </a:t>
            </a:r>
            <a:r>
              <a:rPr lang="el-GR" altLang="zh-TW" dirty="0"/>
              <a:t>μ</a:t>
            </a:r>
            <a:r>
              <a:rPr lang="en-US" altLang="zh-TW" dirty="0"/>
              <a:t> +(e</a:t>
            </a:r>
            <a:r>
              <a:rPr lang="en-US" altLang="zh-TW" baseline="-25000" dirty="0"/>
              <a:t>1 </a:t>
            </a:r>
            <a:r>
              <a:rPr lang="en-US" altLang="zh-TW" dirty="0"/>
              <a:t>+</a:t>
            </a:r>
            <a:r>
              <a:rPr lang="en-US" altLang="zh-TW" baseline="-25000" dirty="0"/>
              <a:t> </a:t>
            </a:r>
            <a:r>
              <a:rPr lang="en-US" altLang="zh-TW" dirty="0"/>
              <a:t>e</a:t>
            </a:r>
            <a:r>
              <a:rPr lang="en-US" altLang="zh-TW" baseline="-25000" dirty="0"/>
              <a:t>2</a:t>
            </a:r>
            <a:r>
              <a:rPr lang="en-US" altLang="zh-TW" dirty="0"/>
              <a:t>+ e</a:t>
            </a:r>
            <a:r>
              <a:rPr lang="en-US" altLang="zh-TW" baseline="-25000" dirty="0"/>
              <a:t>3</a:t>
            </a:r>
            <a:r>
              <a:rPr lang="en-US" altLang="zh-TW" dirty="0"/>
              <a:t>+  … +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n</a:t>
            </a:r>
            <a:r>
              <a:rPr lang="en-US" altLang="zh-TW" dirty="0"/>
              <a:t>)/ n</a:t>
            </a:r>
          </a:p>
        </p:txBody>
      </p:sp>
    </p:spTree>
    <p:extLst>
      <p:ext uri="{BB962C8B-B14F-4D97-AF65-F5344CB8AC3E}">
        <p14:creationId xmlns:p14="http://schemas.microsoft.com/office/powerpoint/2010/main" val="129445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DBEA7D9-F990-F449-ACE2-49BAA0EA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59" y="499354"/>
            <a:ext cx="2583009" cy="12872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454FC0C-B0E7-064A-B1F0-BDABAD76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23" y="499354"/>
            <a:ext cx="2656754" cy="1062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20E62EC-8753-404C-A9D5-DCA8D815D774}"/>
                  </a:ext>
                </a:extLst>
              </p:cNvPr>
              <p:cNvSpPr txBox="1"/>
              <p:nvPr/>
            </p:nvSpPr>
            <p:spPr>
              <a:xfrm>
                <a:off x="2066307" y="2357252"/>
                <a:ext cx="4396485" cy="3575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zh-TW" altLang="en-US" b="0" i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zh-TW" altLang="en-US" dirty="0">
                    <a:latin typeface="Hannotate SC" panose="03000500000000000000" pitchFamily="66" charset="-122"/>
                    <a:ea typeface="Hannotate SC" panose="03000500000000000000" pitchFamily="66" charset="-122"/>
                  </a:rPr>
                  <a:t>為母體平均數</a:t>
                </a:r>
                <a:endParaRPr kumimoji="1" lang="en-US" altLang="zh-TW" dirty="0">
                  <a:latin typeface="Hannotate SC" panose="03000500000000000000" pitchFamily="66" charset="-122"/>
                  <a:ea typeface="Hannotate SC" panose="03000500000000000000" pitchFamily="66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kumimoji="1" lang="zh-TW" altLang="en-US" dirty="0">
                    <a:latin typeface="Hannotate SC" panose="03000500000000000000" pitchFamily="66" charset="-122"/>
                    <a:ea typeface="Hannotate SC" panose="03000500000000000000" pitchFamily="66" charset="-122"/>
                  </a:rPr>
                  <a:t>為樣本平均數</a:t>
                </a:r>
                <a:endParaRPr kumimoji="1" lang="en-US" altLang="zh-TW" dirty="0">
                  <a:latin typeface="Hannotate SC" panose="03000500000000000000" pitchFamily="66" charset="-122"/>
                  <a:ea typeface="Hannotate SC" panose="03000500000000000000" pitchFamily="66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zh-TW" altLang="en-US" dirty="0">
                    <a:latin typeface="Hannotate SC" panose="03000500000000000000" pitchFamily="66" charset="-122"/>
                    <a:ea typeface="Hannotate SC" panose="03000500000000000000" pitchFamily="66" charset="-122"/>
                  </a:rPr>
                  <a:t>為母體標準差</a:t>
                </a:r>
                <a:endParaRPr kumimoji="1" lang="en-US" altLang="zh-TW" dirty="0">
                  <a:latin typeface="Hannotate SC" panose="03000500000000000000" pitchFamily="66" charset="-122"/>
                  <a:ea typeface="Hannotate SC" panose="03000500000000000000" pitchFamily="66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Hannotate SC" panose="03000500000000000000" pitchFamily="66" charset="-122"/>
                      </a:rPr>
                      <m:t>𝑠</m:t>
                    </m:r>
                  </m:oMath>
                </a14:m>
                <a:r>
                  <a:rPr kumimoji="1" lang="zh-TW" altLang="en-US" dirty="0">
                    <a:latin typeface="Hannotate SC" panose="03000500000000000000" pitchFamily="66" charset="-122"/>
                    <a:ea typeface="Hannotate SC" panose="03000500000000000000" pitchFamily="66" charset="-122"/>
                  </a:rPr>
                  <a:t>為樣本標準差</a:t>
                </a:r>
                <a:endParaRPr kumimoji="1" lang="en-US" altLang="zh-TW" dirty="0">
                  <a:latin typeface="Hannotate SC" panose="03000500000000000000" pitchFamily="66" charset="-122"/>
                  <a:ea typeface="Hannotate SC" panose="03000500000000000000" pitchFamily="66" charset="-122"/>
                </a:endParaRPr>
              </a:p>
              <a:p>
                <a:pPr algn="ctr"/>
                <a:endParaRPr kumimoji="1" lang="en-US" altLang="zh-TW" dirty="0">
                  <a:latin typeface="Hannotate SC" panose="03000500000000000000" pitchFamily="66" charset="-122"/>
                  <a:ea typeface="Hannotate SC" panose="03000500000000000000" pitchFamily="66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  <m:r>
                                    <a:rPr kumimoji="1" lang="en-US" altLang="zh-TW" b="0" i="1" baseline="30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nary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en-US" altLang="zh-TW" dirty="0">
                  <a:latin typeface="Hannotate SC" panose="03000500000000000000" pitchFamily="66" charset="-122"/>
                  <a:ea typeface="Hannotate SC" panose="03000500000000000000" pitchFamily="66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Hannotate SC" panose="03000500000000000000" pitchFamily="66" charset="-122"/>
                        </a:rPr>
                        <m:t>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Hannotate SC" panose="03000500000000000000" pitchFamily="66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  <a:ea typeface="Hannotate SC" panose="03000500000000000000" pitchFamily="66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Hannotate SC" panose="03000500000000000000" pitchFamily="66" charset="-122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  <a:ea typeface="Hannotate SC" panose="03000500000000000000" pitchFamily="66" charset="-122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  <a:ea typeface="Hannotate SC" panose="03000500000000000000" pitchFamily="66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TW" b="0" i="1" smtClean="0">
                                              <a:latin typeface="Cambria Math" panose="02040503050406030204" pitchFamily="18" charset="0"/>
                                              <a:ea typeface="Hannotate SC" panose="03000500000000000000" pitchFamily="66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TW" b="0" i="1" smtClean="0">
                                              <a:latin typeface="Cambria Math" panose="02040503050406030204" pitchFamily="18" charset="0"/>
                                              <a:ea typeface="Hannotate SC" panose="03000500000000000000" pitchFamily="66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TW" b="0" i="1" smtClean="0">
                                              <a:latin typeface="Cambria Math" panose="02040503050406030204" pitchFamily="18" charset="0"/>
                                              <a:ea typeface="Hannotate SC" panose="03000500000000000000" pitchFamily="66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  <a:ea typeface="Hannotate SC" panose="03000500000000000000" pitchFamily="66" charset="-122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zh-TW" b="0" i="1" smtClean="0">
                                              <a:latin typeface="Cambria Math" panose="02040503050406030204" pitchFamily="18" charset="0"/>
                                              <a:ea typeface="Hannotate SC" panose="03000500000000000000" pitchFamily="66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TW" b="0" i="1" smtClean="0">
                                              <a:latin typeface="Cambria Math" panose="02040503050406030204" pitchFamily="18" charset="0"/>
                                              <a:ea typeface="Hannotate SC" panose="03000500000000000000" pitchFamily="66" charset="-122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kumimoji="1" lang="en-US" altLang="zh-TW" b="0" i="1" baseline="30000" smtClean="0">
                                      <a:latin typeface="Cambria Math" panose="02040503050406030204" pitchFamily="18" charset="0"/>
                                      <a:ea typeface="Hannotate SC" panose="03000500000000000000" pitchFamily="66" charset="-122"/>
                                    </a:rPr>
                                    <m:t>2</m:t>
                                  </m:r>
                                </m:e>
                              </m:nary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Hannotate SC" panose="03000500000000000000" pitchFamily="66" charset="-122"/>
                                </a:rPr>
                                <m:t>𝑛</m:t>
                              </m:r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Hannotate SC" panose="03000500000000000000" pitchFamily="66" charset="-122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en-US" altLang="zh-TW" dirty="0">
                  <a:latin typeface="Hannotate SC" panose="03000500000000000000" pitchFamily="66" charset="-122"/>
                  <a:ea typeface="Hannotate SC" panose="03000500000000000000" pitchFamily="66" charset="-122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20E62EC-8753-404C-A9D5-DCA8D815D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07" y="2357252"/>
                <a:ext cx="4396485" cy="3575722"/>
              </a:xfrm>
              <a:prstGeom prst="rect">
                <a:avLst/>
              </a:prstGeom>
              <a:blipFill>
                <a:blip r:embed="rId4"/>
                <a:stretch>
                  <a:fillRect b="-70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91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5A9B68B-E01E-1442-8698-3281884FA38C}"/>
                  </a:ext>
                </a:extLst>
              </p:cNvPr>
              <p:cNvSpPr txBox="1"/>
              <p:nvPr/>
            </p:nvSpPr>
            <p:spPr>
              <a:xfrm>
                <a:off x="1223158" y="807522"/>
                <a:ext cx="1938095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TW" b="0" i="1" baseline="-25000" smtClean="0">
                          <a:latin typeface="Cambria Math" panose="02040503050406030204" pitchFamily="18" charset="0"/>
                        </a:rPr>
                        <m:t>𝑛𝑜𝑟𝑚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TW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TW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⁡{|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|}</m:t>
                          </m:r>
                        </m:den>
                      </m:f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5A9B68B-E01E-1442-8698-3281884F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158" y="807522"/>
                <a:ext cx="1938095" cy="616515"/>
              </a:xfrm>
              <a:prstGeom prst="rect">
                <a:avLst/>
              </a:prstGeom>
              <a:blipFill>
                <a:blip r:embed="rId2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841E0CF-B5CE-3F4B-9AA4-092127C1B604}"/>
                  </a:ext>
                </a:extLst>
              </p:cNvPr>
              <p:cNvSpPr txBox="1"/>
              <p:nvPr/>
            </p:nvSpPr>
            <p:spPr>
              <a:xfrm>
                <a:off x="8763990" y="129627"/>
                <a:ext cx="3262368" cy="3153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TW" b="0" dirty="0"/>
                  <a:t> Y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TW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TW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TW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TW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TW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TW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en-US" altLang="zh-TW" b="0" dirty="0"/>
              </a:p>
              <a:p>
                <a:endParaRPr kumimoji="1" lang="en-US" altLang="zh-TW" dirty="0"/>
              </a:p>
              <a:p>
                <a:r>
                  <a:rPr kumimoji="1" lang="en-US" altLang="zh-TW" b="0" dirty="0"/>
                  <a:t>    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… 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TW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TW" b="0" dirty="0"/>
              </a:p>
              <a:p>
                <a:endParaRPr kumimoji="1" lang="en-US" altLang="zh-TW" b="0" dirty="0"/>
              </a:p>
              <a:p>
                <a:r>
                  <a:rPr kumimoji="1" lang="en-US" altLang="zh-TW" dirty="0"/>
                  <a:t>    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𝑊𝑇𝑋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TW" b="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841E0CF-B5CE-3F4B-9AA4-092127C1B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990" y="129627"/>
                <a:ext cx="3262368" cy="3153236"/>
              </a:xfrm>
              <a:prstGeom prst="rect">
                <a:avLst/>
              </a:prstGeom>
              <a:blipFill>
                <a:blip r:embed="rId3"/>
                <a:stretch>
                  <a:fillRect l="-4264" t="-2008" r="-1163" b="-36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68ED442-AE7C-394F-9F3A-DAEB78BFCAC2}"/>
                  </a:ext>
                </a:extLst>
              </p:cNvPr>
              <p:cNvSpPr txBox="1"/>
              <p:nvPr/>
            </p:nvSpPr>
            <p:spPr>
              <a:xfrm>
                <a:off x="1615044" y="1805535"/>
                <a:ext cx="3304110" cy="1532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en-US" altLang="zh-TW" b="0" dirty="0"/>
              </a:p>
              <a:p>
                <a:endParaRPr kumimoji="1"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TW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p>
                            <m:sSupPr>
                              <m:ctrlPr>
                                <a:rPr kumimoji="1"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en-US" altLang="zh-TW" dirty="0"/>
              </a:p>
              <a:p>
                <a:endParaRPr kumimoji="1" lang="en-US" altLang="zh-TW" dirty="0"/>
              </a:p>
              <a:p>
                <a:r>
                  <a:rPr kumimoji="1" lang="zh-TW" altLang="en-US" dirty="0"/>
                  <a:t>  </a:t>
                </a:r>
                <a:r>
                  <a:rPr kumimoji="1" lang="en-US" altLang="zh-TW" dirty="0"/>
                  <a:t> </a:t>
                </a:r>
                <a:r>
                  <a:rPr kumimoji="1" lang="zh-TW" altLang="en-US" dirty="0"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最小平方就是找出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zh-TW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TW" altLang="en-US" dirty="0"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的最小值</a:t>
                </a:r>
                <a:endParaRPr kumimoji="1" lang="en-US" altLang="zh-TW" dirty="0"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68ED442-AE7C-394F-9F3A-DAEB78BF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044" y="1805535"/>
                <a:ext cx="3304110" cy="1532727"/>
              </a:xfrm>
              <a:prstGeom prst="rect">
                <a:avLst/>
              </a:prstGeom>
              <a:blipFill>
                <a:blip r:embed="rId4"/>
                <a:stretch>
                  <a:fillRect r="-383" b="-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27CE0BB-4361-F949-A6FB-3E0430433191}"/>
                  </a:ext>
                </a:extLst>
              </p:cNvPr>
              <p:cNvSpPr txBox="1"/>
              <p:nvPr/>
            </p:nvSpPr>
            <p:spPr>
              <a:xfrm>
                <a:off x="1990324" y="3719760"/>
                <a:ext cx="36148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zh-TW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zh-TW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TW" dirty="0"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kumimoji="1" lang="en-US" altLang="zh-TW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TW" dirty="0"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)</a:t>
                </a:r>
                <a:r>
                  <a:rPr kumimoji="1" lang="en-US" altLang="zh-TW" baseline="30000" dirty="0"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2</a:t>
                </a:r>
              </a:p>
              <a:p>
                <a:pPr algn="ctr"/>
                <a:endParaRPr kumimoji="1" lang="en-US" altLang="zh-TW" baseline="30000" dirty="0"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  <a:p>
                <a:pPr algn="ctr"/>
                <a:r>
                  <a:rPr kumimoji="1" lang="en-US" altLang="zh-TW" baseline="30000" dirty="0"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  </a:t>
                </a:r>
                <a:r>
                  <a:rPr kumimoji="1" lang="en-US" altLang="zh-TW" dirty="0"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zh-TW" b="0" i="0" smtClean="0">
                        <a:latin typeface="Cambria Math" panose="02040503050406030204" pitchFamily="18" charset="0"/>
                        <a:ea typeface="Hiragino Sans GB W3" panose="020B0300000000000000" pitchFamily="34" charset="-128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  <a:ea typeface="Hiragino Sans GB W3" panose="020B0300000000000000" pitchFamily="34" charset="-128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Hiragino Sans GB W3" panose="020B0300000000000000" pitchFamily="34" charset="-128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Hiragino Sans GB W3" panose="020B0300000000000000" pitchFamily="34" charset="-128"/>
                              </a:rPr>
                              <m:t>𝑦</m:t>
                            </m:r>
                            <m:r>
                              <a:rPr kumimoji="1" lang="en-US" altLang="zh-TW" b="0" i="1" baseline="-25000" smtClean="0">
                                <a:latin typeface="Cambria Math" panose="02040503050406030204" pitchFamily="18" charset="0"/>
                                <a:ea typeface="Hiragino Sans GB W3" panose="020B0300000000000000" pitchFamily="34" charset="-128"/>
                              </a:rPr>
                              <m:t>𝑖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Hiragino Sans GB W3" panose="020B0300000000000000" pitchFamily="34" charset="-128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Hiragino Sans GB W3" panose="020B03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Hiragino Sans GB W3" panose="020B0300000000000000" pitchFamily="34" charset="-128"/>
                                  </a:rPr>
                                  <m:t>(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Hiragino Sans GB W3" panose="020B0300000000000000" pitchFamily="34" charset="-128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Hiragino Sans GB W3" panose="020B03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Hiragino Sans GB W3" panose="020B03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Hiragino Sans GB W3" panose="020B0300000000000000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Hiragino Sans GB W3" panose="020B03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Hiragino Sans GB W3" panose="020B0300000000000000" pitchFamily="34" charset="-128"/>
                              </a:rPr>
                              <m:t>+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Hiragino Sans GB W3" panose="020B0300000000000000" pitchFamily="34" charset="-128"/>
                              </a:rPr>
                              <m:t>𝑏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Hiragino Sans GB W3" panose="020B0300000000000000" pitchFamily="34" charset="-128"/>
                              </a:rPr>
                              <m:t>)</m:t>
                            </m:r>
                          </m:e>
                        </m:d>
                        <m:r>
                          <a:rPr kumimoji="1" lang="en-US" altLang="zh-TW" b="0" i="1" baseline="30000" smtClean="0">
                            <a:latin typeface="Cambria Math" panose="02040503050406030204" pitchFamily="18" charset="0"/>
                            <a:ea typeface="Hiragino Sans GB W3" panose="020B0300000000000000" pitchFamily="34" charset="-128"/>
                          </a:rPr>
                          <m:t>2</m:t>
                        </m:r>
                      </m:e>
                    </m:nary>
                  </m:oMath>
                </a14:m>
                <a:r>
                  <a:rPr kumimoji="1" lang="en-US" altLang="zh-TW" dirty="0"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 </a:t>
                </a:r>
                <a:endParaRPr kumimoji="1" lang="en-US" altLang="zh-TW" baseline="30000" dirty="0"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27CE0BB-4361-F949-A6FB-3E043043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324" y="3719760"/>
                <a:ext cx="3614830" cy="830997"/>
              </a:xfrm>
              <a:prstGeom prst="rect">
                <a:avLst/>
              </a:prstGeom>
              <a:blipFill>
                <a:blip r:embed="rId5"/>
                <a:stretch>
                  <a:fillRect t="-3030" b="-7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547D153-B4B9-FB42-95A3-9A0285DAEF55}"/>
                  </a:ext>
                </a:extLst>
              </p:cNvPr>
              <p:cNvSpPr txBox="1"/>
              <p:nvPr/>
            </p:nvSpPr>
            <p:spPr>
              <a:xfrm>
                <a:off x="1223158" y="4747589"/>
                <a:ext cx="9871536" cy="1830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Loss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Hiragino Sans GB W3" panose="020B0300000000000000" pitchFamily="34" charset="-128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  <a:ea typeface="Hiragino Sans GB W3" panose="020B0300000000000000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  <a:ea typeface="Hiragino Sans GB W3" panose="020B03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  <a:ea typeface="Hiragino Sans GB W3" panose="020B0300000000000000" pitchFamily="34" charset="-128"/>
                                  </a:rPr>
                                  <m:t>𝑦</m:t>
                                </m:r>
                                <m:r>
                                  <a:rPr kumimoji="1" lang="en-US" altLang="zh-TW" b="0" i="1" baseline="-25000" smtClean="0">
                                    <a:latin typeface="Cambria Math" panose="02040503050406030204" pitchFamily="18" charset="0"/>
                                    <a:ea typeface="Hiragino Sans GB W3" panose="020B0300000000000000" pitchFamily="34" charset="-128"/>
                                  </a:rPr>
                                  <m:t>𝑖</m:t>
                                </m:r>
                                <m:r>
                                  <a:rPr kumimoji="1" lang="en-US" altLang="zh-TW" b="0" i="1" baseline="-25000" smtClean="0">
                                    <a:latin typeface="Cambria Math" panose="02040503050406030204" pitchFamily="18" charset="0"/>
                                    <a:ea typeface="Hiragino Sans GB W3" panose="020B0300000000000000" pitchFamily="34" charset="-128"/>
                                  </a:rPr>
                                  <m:t> −(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Hiragino Sans GB W3" panose="020B0300000000000000" pitchFamily="34" charset="-128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Hiragino Sans GB W3" panose="020B03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  <a:ea typeface="Hiragino Sans GB W3" panose="020B0300000000000000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Hiragino Sans GB W3" panose="020B0300000000000000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Hiragino Sans GB W3" panose="020B0300000000000000" pitchFamily="34" charset="-128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Hiragino Sans GB W3" panose="020B0300000000000000" pitchFamily="34" charset="-128"/>
                              </a:rPr>
                              <m:t>+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Hiragino Sans GB W3" panose="020B0300000000000000" pitchFamily="34" charset="-128"/>
                              </a:rPr>
                              <m:t>𝑏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Hiragino Sans GB W3" panose="020B0300000000000000" pitchFamily="34" charset="-128"/>
                              </a:rPr>
                              <m:t>)</m:t>
                            </m:r>
                          </m:e>
                        </m:d>
                        <m:r>
                          <a:rPr kumimoji="1" lang="en-US" altLang="zh-TW" i="1" baseline="30000">
                            <a:latin typeface="Cambria Math" panose="02040503050406030204" pitchFamily="18" charset="0"/>
                            <a:ea typeface="Hiragino Sans GB W3" panose="020B0300000000000000" pitchFamily="34" charset="-128"/>
                          </a:rPr>
                          <m:t>2</m:t>
                        </m:r>
                      </m:e>
                    </m:nary>
                    <m:r>
                      <a:rPr kumimoji="1" lang="en-US" altLang="zh-TW" i="1" baseline="30000">
                        <a:latin typeface="Cambria Math" panose="02040503050406030204" pitchFamily="18" charset="0"/>
                        <a:ea typeface="Hiragino Sans GB W3" panose="020B0300000000000000" pitchFamily="34" charset="-128"/>
                      </a:rPr>
                      <m:t> </m:t>
                    </m:r>
                  </m:oMath>
                </a14:m>
                <a:endParaRPr kumimoji="1" lang="en-US" altLang="zh-TW" baseline="30000" dirty="0"/>
              </a:p>
              <a:p>
                <a:endParaRPr kumimoji="1" lang="en-US" altLang="zh-TW" baseline="30000" dirty="0"/>
              </a:p>
              <a:p>
                <a:endParaRPr kumimoji="1" lang="en-US" altLang="zh-TW" baseline="30000" dirty="0"/>
              </a:p>
              <a:p>
                <a:r>
                  <a:rPr kumimoji="1" lang="en-US" altLang="zh-TW" dirty="0"/>
                  <a:t>Update w &gt;&gt;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kumimoji="1" lang="en-US" altLang="zh-TW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𝑤𝑖𝑥𝑖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d>
                          <m:d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TW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𝑥𝑖</m:t>
                            </m:r>
                            <m:d>
                              <m:d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𝑦𝑖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kumimoji="1" lang="en-US" altLang="zh-TW" dirty="0"/>
              </a:p>
              <a:p>
                <a:endParaRPr kumimoji="1" lang="en-US" altLang="zh-TW" dirty="0"/>
              </a:p>
              <a:p>
                <a:r>
                  <a:rPr kumimoji="1" lang="en-US" altLang="zh-TW" dirty="0"/>
                  <a:t>Update b &gt;&gt;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−2(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𝑤𝑖𝑥𝑖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TW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zh-TW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𝑦𝑖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547D153-B4B9-FB42-95A3-9A0285DAE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158" y="4747589"/>
                <a:ext cx="9871536" cy="1830116"/>
              </a:xfrm>
              <a:prstGeom prst="rect">
                <a:avLst/>
              </a:prstGeom>
              <a:blipFill>
                <a:blip r:embed="rId6"/>
                <a:stretch>
                  <a:fillRect l="-514" t="-22759" b="-303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12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CBE78D1-7BFD-824C-91E5-3C513678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45586"/>
              </p:ext>
            </p:extLst>
          </p:nvPr>
        </p:nvGraphicFramePr>
        <p:xfrm>
          <a:off x="3657600" y="719666"/>
          <a:ext cx="3669476" cy="398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738">
                  <a:extLst>
                    <a:ext uri="{9D8B030D-6E8A-4147-A177-3AD203B41FA5}">
                      <a16:colId xmlns:a16="http://schemas.microsoft.com/office/drawing/2014/main" val="450559839"/>
                    </a:ext>
                  </a:extLst>
                </a:gridCol>
                <a:gridCol w="1834738">
                  <a:extLst>
                    <a:ext uri="{9D8B030D-6E8A-4147-A177-3AD203B41FA5}">
                      <a16:colId xmlns:a16="http://schemas.microsoft.com/office/drawing/2014/main" val="2078898691"/>
                    </a:ext>
                  </a:extLst>
                </a:gridCol>
              </a:tblGrid>
              <a:tr h="6638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quality</a:t>
                      </a:r>
                      <a:endParaRPr lang="zh-TW" altLang="en-US" sz="2200" b="0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0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prediction</a:t>
                      </a:r>
                      <a:endParaRPr lang="zh-TW" altLang="en-US" sz="2200" b="0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673260"/>
                  </a:ext>
                </a:extLst>
              </a:tr>
              <a:tr h="6638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7</a:t>
                      </a:r>
                      <a:endParaRPr lang="zh-TW" altLang="en-US" b="0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6.261</a:t>
                      </a:r>
                      <a:endParaRPr lang="zh-TW" altLang="en-US" b="0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101832"/>
                  </a:ext>
                </a:extLst>
              </a:tr>
              <a:tr h="6638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5</a:t>
                      </a:r>
                      <a:endParaRPr lang="zh-TW" altLang="en-US" b="0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6.120</a:t>
                      </a:r>
                      <a:endParaRPr lang="zh-TW" altLang="en-US" b="0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123619"/>
                  </a:ext>
                </a:extLst>
              </a:tr>
              <a:tr h="6638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6</a:t>
                      </a:r>
                      <a:endParaRPr lang="zh-TW" altLang="en-US" b="0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5.901</a:t>
                      </a:r>
                      <a:endParaRPr lang="zh-TW" altLang="en-US" b="0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262681"/>
                  </a:ext>
                </a:extLst>
              </a:tr>
              <a:tr h="6638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6</a:t>
                      </a:r>
                      <a:endParaRPr lang="zh-TW" altLang="en-US" b="0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5.12</a:t>
                      </a:r>
                      <a:endParaRPr lang="zh-TW" altLang="en-US" b="0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79148"/>
                  </a:ext>
                </a:extLst>
              </a:tr>
              <a:tr h="66382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5</a:t>
                      </a:r>
                      <a:endParaRPr lang="zh-TW" altLang="en-US" b="0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i="0" dirty="0">
                          <a:latin typeface="Hannotate SC" panose="03000500000000000000" pitchFamily="66" charset="-122"/>
                          <a:ea typeface="Hannotate SC" panose="03000500000000000000" pitchFamily="66" charset="-122"/>
                        </a:rPr>
                        <a:t>8.82</a:t>
                      </a:r>
                      <a:endParaRPr lang="zh-TW" altLang="en-US" b="0" i="0" dirty="0">
                        <a:latin typeface="Hannotate SC" panose="03000500000000000000" pitchFamily="66" charset="-122"/>
                        <a:ea typeface="Hannotate SC" panose="03000500000000000000" pitchFamily="66" charset="-122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0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48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64EA9CB-2BC5-8B43-B43D-464FFE0596E7}"/>
                  </a:ext>
                </a:extLst>
              </p:cNvPr>
              <p:cNvSpPr txBox="1"/>
              <p:nvPr/>
            </p:nvSpPr>
            <p:spPr>
              <a:xfrm>
                <a:off x="4310742" y="4108862"/>
                <a:ext cx="1434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Loss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64EA9CB-2BC5-8B43-B43D-464FFE05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42" y="4108862"/>
                <a:ext cx="1434175" cy="369332"/>
              </a:xfrm>
              <a:prstGeom prst="rect">
                <a:avLst/>
              </a:prstGeom>
              <a:blipFill>
                <a:blip r:embed="rId2"/>
                <a:stretch>
                  <a:fillRect l="-2632" t="-10345" b="-241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>
            <a:extLst>
              <a:ext uri="{FF2B5EF4-FFF2-40B4-BE49-F238E27FC236}">
                <a16:creationId xmlns:a16="http://schemas.microsoft.com/office/drawing/2014/main" id="{C4186E96-82CC-9847-8F71-6CE90F1D9370}"/>
              </a:ext>
            </a:extLst>
          </p:cNvPr>
          <p:cNvSpPr/>
          <p:nvPr/>
        </p:nvSpPr>
        <p:spPr>
          <a:xfrm>
            <a:off x="1638795" y="2327565"/>
            <a:ext cx="1258785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Model</a:t>
            </a:r>
            <a:endParaRPr kumimoji="1" lang="zh-TW" altLang="en-US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75A361B6-A32B-2248-A50A-47E51C45F2F4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897580" y="2660074"/>
            <a:ext cx="463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4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F47A61-47A5-594E-8471-3EBAB2C49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23912"/>
              </p:ext>
            </p:extLst>
          </p:nvPr>
        </p:nvGraphicFramePr>
        <p:xfrm>
          <a:off x="1521362" y="2964103"/>
          <a:ext cx="2884384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84384">
                  <a:extLst>
                    <a:ext uri="{9D8B030D-6E8A-4147-A177-3AD203B41FA5}">
                      <a16:colId xmlns:a16="http://schemas.microsoft.com/office/drawing/2014/main" val="1714115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pets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4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1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mouse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8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66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5668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749D104-0C4E-1249-BFFA-41B6A5C35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69612"/>
              </p:ext>
            </p:extLst>
          </p:nvPr>
        </p:nvGraphicFramePr>
        <p:xfrm>
          <a:off x="5699497" y="1109903"/>
          <a:ext cx="2884383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1461">
                  <a:extLst>
                    <a:ext uri="{9D8B030D-6E8A-4147-A177-3AD203B41FA5}">
                      <a16:colId xmlns:a16="http://schemas.microsoft.com/office/drawing/2014/main" val="1714115075"/>
                    </a:ext>
                  </a:extLst>
                </a:gridCol>
                <a:gridCol w="961461">
                  <a:extLst>
                    <a:ext uri="{9D8B030D-6E8A-4147-A177-3AD203B41FA5}">
                      <a16:colId xmlns:a16="http://schemas.microsoft.com/office/drawing/2014/main" val="1554542916"/>
                    </a:ext>
                  </a:extLst>
                </a:gridCol>
                <a:gridCol w="961461">
                  <a:extLst>
                    <a:ext uri="{9D8B030D-6E8A-4147-A177-3AD203B41FA5}">
                      <a16:colId xmlns:a16="http://schemas.microsoft.com/office/drawing/2014/main" val="54586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4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1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8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66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5668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DC9CA9-E9C7-2D48-8C81-BD6393354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2643"/>
              </p:ext>
            </p:extLst>
          </p:nvPr>
        </p:nvGraphicFramePr>
        <p:xfrm>
          <a:off x="5699496" y="4197158"/>
          <a:ext cx="28843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384">
                  <a:extLst>
                    <a:ext uri="{9D8B030D-6E8A-4147-A177-3AD203B41FA5}">
                      <a16:colId xmlns:a16="http://schemas.microsoft.com/office/drawing/2014/main" val="1714115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pets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4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1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8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66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56684"/>
                  </a:ext>
                </a:extLst>
              </a:tr>
            </a:tbl>
          </a:graphicData>
        </a:graphic>
      </p:graphicFrame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BA923D7B-C91C-294B-8EE9-0CED7DEFF3A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405746" y="2037003"/>
            <a:ext cx="1293751" cy="18542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BA4A69E5-0932-E248-A787-35EC47B6513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405746" y="3891203"/>
            <a:ext cx="1293750" cy="12330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3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0D75D8C-9AFE-4641-AC10-715DD149F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05" y="102350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1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AED792DA-A94F-DB41-9A3C-694AB1588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82" b="22375"/>
          <a:stretch/>
        </p:blipFill>
        <p:spPr>
          <a:xfrm>
            <a:off x="6508578" y="1458096"/>
            <a:ext cx="2388287" cy="224893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55EFC46-0698-6E49-B5DC-72B4C8456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20" y="1458096"/>
            <a:ext cx="5372100" cy="2336800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EA0E7EE-ECA5-0844-8FAC-41F407F1A048}"/>
              </a:ext>
            </a:extLst>
          </p:cNvPr>
          <p:cNvCxnSpPr/>
          <p:nvPr/>
        </p:nvCxnSpPr>
        <p:spPr>
          <a:xfrm>
            <a:off x="3286897" y="1198605"/>
            <a:ext cx="0" cy="2916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ABE0578-3E3E-AB49-AAA0-BA3DEB001C5E}"/>
              </a:ext>
            </a:extLst>
          </p:cNvPr>
          <p:cNvCxnSpPr/>
          <p:nvPr/>
        </p:nvCxnSpPr>
        <p:spPr>
          <a:xfrm>
            <a:off x="7702721" y="1091512"/>
            <a:ext cx="0" cy="2916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FB7F9A41-FAD0-4048-80B6-908D5E4815EF}"/>
              </a:ext>
            </a:extLst>
          </p:cNvPr>
          <p:cNvCxnSpPr>
            <a:cxnSpLocks/>
          </p:cNvCxnSpPr>
          <p:nvPr/>
        </p:nvCxnSpPr>
        <p:spPr>
          <a:xfrm>
            <a:off x="3286897" y="2360140"/>
            <a:ext cx="6054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C2264A5-F4A2-0B42-B804-6F87C5CA411E}"/>
              </a:ext>
            </a:extLst>
          </p:cNvPr>
          <p:cNvCxnSpPr>
            <a:cxnSpLocks/>
          </p:cNvCxnSpPr>
          <p:nvPr/>
        </p:nvCxnSpPr>
        <p:spPr>
          <a:xfrm>
            <a:off x="7702721" y="2360140"/>
            <a:ext cx="2797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BDD620C-0D6A-8C4A-ABAC-91B9125DD887}"/>
              </a:ext>
            </a:extLst>
          </p:cNvPr>
          <p:cNvSpPr txBox="1"/>
          <p:nvPr/>
        </p:nvSpPr>
        <p:spPr>
          <a:xfrm>
            <a:off x="1736124" y="4072239"/>
            <a:ext cx="310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kumimoji="1"/>
            </a:lvl1pPr>
          </a:lstStyle>
          <a:p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資料分佈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</a:t>
            </a:r>
            <a:r>
              <a:rPr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不一定是常態分佈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)</a:t>
            </a:r>
            <a:endParaRPr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7F283D-28A7-5442-A19D-C62786A184A8}"/>
              </a:ext>
            </a:extLst>
          </p:cNvPr>
          <p:cNvSpPr txBox="1"/>
          <p:nvPr/>
        </p:nvSpPr>
        <p:spPr>
          <a:xfrm>
            <a:off x="6151948" y="4073610"/>
            <a:ext cx="310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kumimoji="1"/>
            </a:lvl1pPr>
          </a:lstStyle>
          <a:p>
            <a:pPr algn="ctr"/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誤差分佈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E4F08D7-7C42-DA46-897E-B5412C0BA337}"/>
                  </a:ext>
                </a:extLst>
              </p:cNvPr>
              <p:cNvSpPr txBox="1"/>
              <p:nvPr/>
            </p:nvSpPr>
            <p:spPr>
              <a:xfrm>
                <a:off x="8188298" y="2083141"/>
                <a:ext cx="518668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TW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en-US" altLang="zh-TW" dirty="0"/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E4F08D7-7C42-DA46-897E-B5412C0BA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298" y="2083141"/>
                <a:ext cx="518668" cy="280077"/>
              </a:xfrm>
              <a:prstGeom prst="rect">
                <a:avLst/>
              </a:prstGeom>
              <a:blipFill>
                <a:blip r:embed="rId4"/>
                <a:stretch>
                  <a:fillRect l="-9524" t="-21739" r="-7143" b="-478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>
            <a:extLst>
              <a:ext uri="{FF2B5EF4-FFF2-40B4-BE49-F238E27FC236}">
                <a16:creationId xmlns:a16="http://schemas.microsoft.com/office/drawing/2014/main" id="{2BCA4178-6C2A-8A4C-9AEB-10169CA46A9A}"/>
              </a:ext>
            </a:extLst>
          </p:cNvPr>
          <p:cNvSpPr txBox="1"/>
          <p:nvPr/>
        </p:nvSpPr>
        <p:spPr>
          <a:xfrm>
            <a:off x="9113965" y="2891480"/>
            <a:ext cx="235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accent1"/>
                </a:solidFill>
              </a:rPr>
              <a:t>根據中央極限定理，當樣本數增加，就會接近常態分佈</a:t>
            </a:r>
            <a:endParaRPr kumimoji="1" lang="zh-TW" altLang="en-US" sz="1200" dirty="0">
              <a:solidFill>
                <a:schemeClr val="accent1"/>
              </a:solidFill>
            </a:endParaRPr>
          </a:p>
        </p:txBody>
      </p:sp>
      <p:sp>
        <p:nvSpPr>
          <p:cNvPr id="26" name="手繪多邊形 25">
            <a:extLst>
              <a:ext uri="{FF2B5EF4-FFF2-40B4-BE49-F238E27FC236}">
                <a16:creationId xmlns:a16="http://schemas.microsoft.com/office/drawing/2014/main" id="{382B6EF4-3508-6046-8699-889D8A2A2A6C}"/>
              </a:ext>
            </a:extLst>
          </p:cNvPr>
          <p:cNvSpPr/>
          <p:nvPr/>
        </p:nvSpPr>
        <p:spPr>
          <a:xfrm>
            <a:off x="8784768" y="2223179"/>
            <a:ext cx="815547" cy="704335"/>
          </a:xfrm>
          <a:custGeom>
            <a:avLst/>
            <a:gdLst>
              <a:gd name="connsiteX0" fmla="*/ 0 w 877330"/>
              <a:gd name="connsiteY0" fmla="*/ 0 h 741405"/>
              <a:gd name="connsiteX1" fmla="*/ 877330 w 877330"/>
              <a:gd name="connsiteY1" fmla="*/ 741405 h 741405"/>
              <a:gd name="connsiteX0" fmla="*/ 0 w 1112108"/>
              <a:gd name="connsiteY0" fmla="*/ 0 h 370703"/>
              <a:gd name="connsiteX1" fmla="*/ 1112108 w 1112108"/>
              <a:gd name="connsiteY1" fmla="*/ 370703 h 370703"/>
              <a:gd name="connsiteX0" fmla="*/ 0 w 469557"/>
              <a:gd name="connsiteY0" fmla="*/ 0 h 630195"/>
              <a:gd name="connsiteX1" fmla="*/ 469557 w 469557"/>
              <a:gd name="connsiteY1" fmla="*/ 630195 h 630195"/>
              <a:gd name="connsiteX0" fmla="*/ 0 w 815547"/>
              <a:gd name="connsiteY0" fmla="*/ 0 h 704335"/>
              <a:gd name="connsiteX1" fmla="*/ 815547 w 815547"/>
              <a:gd name="connsiteY1" fmla="*/ 704335 h 70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5547" h="704335">
                <a:moveTo>
                  <a:pt x="0" y="0"/>
                </a:moveTo>
                <a:cubicBezTo>
                  <a:pt x="320246" y="312008"/>
                  <a:pt x="578709" y="586946"/>
                  <a:pt x="815547" y="7043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951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DF6C0F1-CB13-9940-9449-4FD25378D9D7}"/>
              </a:ext>
            </a:extLst>
          </p:cNvPr>
          <p:cNvCxnSpPr/>
          <p:nvPr/>
        </p:nvCxnSpPr>
        <p:spPr>
          <a:xfrm>
            <a:off x="1460665" y="2238501"/>
            <a:ext cx="0" cy="7362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F44F5D9-A65C-694D-8B27-CE646620AB0A}"/>
              </a:ext>
            </a:extLst>
          </p:cNvPr>
          <p:cNvCxnSpPr>
            <a:cxnSpLocks/>
          </p:cNvCxnSpPr>
          <p:nvPr/>
        </p:nvCxnSpPr>
        <p:spPr>
          <a:xfrm>
            <a:off x="8536378" y="2238501"/>
            <a:ext cx="0" cy="7362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381B13C-626B-DB41-ADBB-12C2851CB380}"/>
              </a:ext>
            </a:extLst>
          </p:cNvPr>
          <p:cNvCxnSpPr>
            <a:cxnSpLocks/>
          </p:cNvCxnSpPr>
          <p:nvPr/>
        </p:nvCxnSpPr>
        <p:spPr>
          <a:xfrm flipV="1">
            <a:off x="1460665" y="2606637"/>
            <a:ext cx="7075713" cy="23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0FE0507-D1C2-5A42-8673-AD7E345886A6}"/>
              </a:ext>
            </a:extLst>
          </p:cNvPr>
          <p:cNvSpPr/>
          <p:nvPr/>
        </p:nvSpPr>
        <p:spPr>
          <a:xfrm>
            <a:off x="3941618" y="2101936"/>
            <a:ext cx="2280062" cy="10094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F87FF00-D436-824C-AFFC-D0137EAF2607}"/>
              </a:ext>
            </a:extLst>
          </p:cNvPr>
          <p:cNvSpPr/>
          <p:nvPr/>
        </p:nvSpPr>
        <p:spPr>
          <a:xfrm>
            <a:off x="8965870" y="2517571"/>
            <a:ext cx="178130" cy="1781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08EFF8F-2200-D84D-81E0-E2B1D15F7975}"/>
              </a:ext>
            </a:extLst>
          </p:cNvPr>
          <p:cNvSpPr/>
          <p:nvPr/>
        </p:nvSpPr>
        <p:spPr>
          <a:xfrm>
            <a:off x="9359735" y="2517571"/>
            <a:ext cx="178130" cy="1781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2301DAF-637D-A446-B1F6-3AC7ABF71D91}"/>
              </a:ext>
            </a:extLst>
          </p:cNvPr>
          <p:cNvSpPr/>
          <p:nvPr/>
        </p:nvSpPr>
        <p:spPr>
          <a:xfrm>
            <a:off x="9537865" y="2517571"/>
            <a:ext cx="178130" cy="1781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248BF37-4976-7B4F-8277-1FD021A7FDA4}"/>
              </a:ext>
            </a:extLst>
          </p:cNvPr>
          <p:cNvSpPr/>
          <p:nvPr/>
        </p:nvSpPr>
        <p:spPr>
          <a:xfrm>
            <a:off x="9626930" y="2517571"/>
            <a:ext cx="178130" cy="1781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06AB885-CE61-DD46-993F-D96D0858C25E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5081649" y="2101936"/>
            <a:ext cx="0" cy="100940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BCED13BB-6E01-0A41-BDEE-10F2E0C06D6D}"/>
              </a:ext>
            </a:extLst>
          </p:cNvPr>
          <p:cNvCxnSpPr>
            <a:cxnSpLocks/>
          </p:cNvCxnSpPr>
          <p:nvPr/>
        </p:nvCxnSpPr>
        <p:spPr>
          <a:xfrm>
            <a:off x="3941618" y="1721922"/>
            <a:ext cx="2268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F85E0ED-4DB8-E04A-BD06-3C1805A30272}"/>
              </a:ext>
            </a:extLst>
          </p:cNvPr>
          <p:cNvSpPr txBox="1"/>
          <p:nvPr/>
        </p:nvSpPr>
        <p:spPr>
          <a:xfrm>
            <a:off x="3662548" y="3246707"/>
            <a:ext cx="55813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Q1</a:t>
            </a:r>
          </a:p>
          <a:p>
            <a:r>
              <a:rPr kumimoji="1" lang="en-US" altLang="zh-TW" sz="1300" dirty="0"/>
              <a:t>(25%)</a:t>
            </a:r>
            <a:endParaRPr kumimoji="1" lang="zh-TW" altLang="en-US" sz="13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73302B0-5016-8F47-95DB-9DD5BBC1E5FE}"/>
              </a:ext>
            </a:extLst>
          </p:cNvPr>
          <p:cNvSpPr txBox="1"/>
          <p:nvPr/>
        </p:nvSpPr>
        <p:spPr>
          <a:xfrm>
            <a:off x="5930548" y="3246707"/>
            <a:ext cx="558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Q3</a:t>
            </a:r>
          </a:p>
          <a:p>
            <a:r>
              <a:rPr kumimoji="1" lang="en-US" altLang="zh-TW" sz="1200" dirty="0"/>
              <a:t>(75%)</a:t>
            </a:r>
            <a:endParaRPr kumimoji="1" lang="zh-TW" altLang="en-US" sz="1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6CF48A3-4A34-944B-A25B-2C9F0119CDB3}"/>
              </a:ext>
            </a:extLst>
          </p:cNvPr>
          <p:cNvSpPr txBox="1"/>
          <p:nvPr/>
        </p:nvSpPr>
        <p:spPr>
          <a:xfrm>
            <a:off x="4600063" y="3246707"/>
            <a:ext cx="95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Median</a:t>
            </a:r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5349906-CBF8-5640-83E8-3C44A5B90FA7}"/>
              </a:ext>
            </a:extLst>
          </p:cNvPr>
          <p:cNvSpPr txBox="1"/>
          <p:nvPr/>
        </p:nvSpPr>
        <p:spPr>
          <a:xfrm>
            <a:off x="810491" y="1721922"/>
            <a:ext cx="130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Minimum</a:t>
            </a:r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F2EAC13-A566-C44E-88EE-3144DB19D453}"/>
              </a:ext>
            </a:extLst>
          </p:cNvPr>
          <p:cNvSpPr txBox="1"/>
          <p:nvPr/>
        </p:nvSpPr>
        <p:spPr>
          <a:xfrm>
            <a:off x="7886204" y="1721922"/>
            <a:ext cx="130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Maximum</a:t>
            </a:r>
            <a:endParaRPr kumimoji="1"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9DA55B1F-C772-914D-A15B-0B6A7AC7225B}"/>
              </a:ext>
            </a:extLst>
          </p:cNvPr>
          <p:cNvSpPr/>
          <p:nvPr/>
        </p:nvSpPr>
        <p:spPr>
          <a:xfrm>
            <a:off x="712520" y="2517571"/>
            <a:ext cx="178130" cy="1781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D6B94A9-82D3-914A-B0BA-81F8DD3E6110}"/>
              </a:ext>
            </a:extLst>
          </p:cNvPr>
          <p:cNvSpPr txBox="1"/>
          <p:nvPr/>
        </p:nvSpPr>
        <p:spPr>
          <a:xfrm>
            <a:off x="3864922" y="1094899"/>
            <a:ext cx="242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Interquartile range</a:t>
            </a:r>
          </a:p>
          <a:p>
            <a:pPr algn="ctr"/>
            <a:r>
              <a:rPr kumimoji="1" lang="en-US" altLang="zh-TW" dirty="0"/>
              <a:t>(IQR)</a:t>
            </a:r>
            <a:endParaRPr kumimoji="1"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1429B43-91B5-FB4C-87A2-00A2680024FB}"/>
              </a:ext>
            </a:extLst>
          </p:cNvPr>
          <p:cNvSpPr txBox="1"/>
          <p:nvPr/>
        </p:nvSpPr>
        <p:spPr>
          <a:xfrm>
            <a:off x="890650" y="3174264"/>
            <a:ext cx="151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Q1 - 1.5 x IQR</a:t>
            </a:r>
            <a:endParaRPr kumimoji="1"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92FAF98-3A78-6747-B708-12F3CF4DF095}"/>
              </a:ext>
            </a:extLst>
          </p:cNvPr>
          <p:cNvSpPr txBox="1"/>
          <p:nvPr/>
        </p:nvSpPr>
        <p:spPr>
          <a:xfrm>
            <a:off x="7778830" y="3174264"/>
            <a:ext cx="151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Q3 - 1.5 x IQR</a:t>
            </a:r>
            <a:endParaRPr kumimoji="1"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155368-DE62-6744-B5C5-574BE1D1E817}"/>
              </a:ext>
            </a:extLst>
          </p:cNvPr>
          <p:cNvSpPr/>
          <p:nvPr/>
        </p:nvSpPr>
        <p:spPr>
          <a:xfrm>
            <a:off x="8884722" y="2375067"/>
            <a:ext cx="1128156" cy="463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55450F-B560-4A46-B435-85C002275349}"/>
              </a:ext>
            </a:extLst>
          </p:cNvPr>
          <p:cNvSpPr/>
          <p:nvPr/>
        </p:nvSpPr>
        <p:spPr>
          <a:xfrm>
            <a:off x="510639" y="2375067"/>
            <a:ext cx="601683" cy="463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A04FAEC-7808-9242-B2E7-690749D3E737}"/>
              </a:ext>
            </a:extLst>
          </p:cNvPr>
          <p:cNvSpPr txBox="1"/>
          <p:nvPr/>
        </p:nvSpPr>
        <p:spPr>
          <a:xfrm>
            <a:off x="8880764" y="2086967"/>
            <a:ext cx="11281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300" dirty="0">
                <a:solidFill>
                  <a:srgbClr val="FF0000"/>
                </a:solidFill>
              </a:rPr>
              <a:t>outliers</a:t>
            </a:r>
            <a:endParaRPr kumimoji="1" lang="zh-TW" altLang="en-US" sz="1300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87572D3-E81F-E048-AD99-92F3D30BE975}"/>
              </a:ext>
            </a:extLst>
          </p:cNvPr>
          <p:cNvSpPr txBox="1"/>
          <p:nvPr/>
        </p:nvSpPr>
        <p:spPr>
          <a:xfrm>
            <a:off x="246413" y="2083277"/>
            <a:ext cx="11281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300" dirty="0">
                <a:solidFill>
                  <a:srgbClr val="FF0000"/>
                </a:solidFill>
              </a:rPr>
              <a:t>outliers</a:t>
            </a:r>
            <a:endParaRPr kumimoji="1" lang="zh-TW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5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01AD1D4-1491-584C-81F9-03833D77CA1C}"/>
              </a:ext>
            </a:extLst>
          </p:cNvPr>
          <p:cNvCxnSpPr>
            <a:cxnSpLocks/>
          </p:cNvCxnSpPr>
          <p:nvPr/>
        </p:nvCxnSpPr>
        <p:spPr>
          <a:xfrm>
            <a:off x="1341912" y="1816925"/>
            <a:ext cx="0" cy="21613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D1B011A-9AE5-5B4A-8FDE-40F961FB1F81}"/>
              </a:ext>
            </a:extLst>
          </p:cNvPr>
          <p:cNvCxnSpPr>
            <a:cxnSpLocks/>
          </p:cNvCxnSpPr>
          <p:nvPr/>
        </p:nvCxnSpPr>
        <p:spPr>
          <a:xfrm>
            <a:off x="6258543" y="1816925"/>
            <a:ext cx="0" cy="216130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8F39AE7-9386-AF4E-963E-6759942A6E26}"/>
              </a:ext>
            </a:extLst>
          </p:cNvPr>
          <p:cNvCxnSpPr>
            <a:cxnSpLocks/>
          </p:cNvCxnSpPr>
          <p:nvPr/>
        </p:nvCxnSpPr>
        <p:spPr>
          <a:xfrm flipH="1">
            <a:off x="1341912" y="3978234"/>
            <a:ext cx="320627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FBF0E06-E0FD-A648-8536-709A8000279E}"/>
              </a:ext>
            </a:extLst>
          </p:cNvPr>
          <p:cNvCxnSpPr>
            <a:cxnSpLocks/>
          </p:cNvCxnSpPr>
          <p:nvPr/>
        </p:nvCxnSpPr>
        <p:spPr>
          <a:xfrm flipH="1">
            <a:off x="6258543" y="3978234"/>
            <a:ext cx="320627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手繪多邊形 9">
            <a:extLst>
              <a:ext uri="{FF2B5EF4-FFF2-40B4-BE49-F238E27FC236}">
                <a16:creationId xmlns:a16="http://schemas.microsoft.com/office/drawing/2014/main" id="{06CB9EB7-18CF-8649-9E99-924470FAD0EA}"/>
              </a:ext>
            </a:extLst>
          </p:cNvPr>
          <p:cNvSpPr/>
          <p:nvPr/>
        </p:nvSpPr>
        <p:spPr>
          <a:xfrm>
            <a:off x="1794906" y="2247495"/>
            <a:ext cx="2300288" cy="1300168"/>
          </a:xfrm>
          <a:custGeom>
            <a:avLst/>
            <a:gdLst>
              <a:gd name="connsiteX0" fmla="*/ 0 w 2300288"/>
              <a:gd name="connsiteY0" fmla="*/ 1285881 h 1300168"/>
              <a:gd name="connsiteX1" fmla="*/ 471488 w 2300288"/>
              <a:gd name="connsiteY1" fmla="*/ 6 h 1300168"/>
              <a:gd name="connsiteX2" fmla="*/ 2300288 w 2300288"/>
              <a:gd name="connsiteY2" fmla="*/ 1300168 h 130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0288" h="1300168">
                <a:moveTo>
                  <a:pt x="0" y="1285881"/>
                </a:moveTo>
                <a:cubicBezTo>
                  <a:pt x="44053" y="641753"/>
                  <a:pt x="88107" y="-2375"/>
                  <a:pt x="471488" y="6"/>
                </a:cubicBezTo>
                <a:cubicBezTo>
                  <a:pt x="854869" y="2387"/>
                  <a:pt x="1971676" y="1062043"/>
                  <a:pt x="2300288" y="130016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5397C523-DB8E-7F46-AD7B-23EA2980FBBB}"/>
              </a:ext>
            </a:extLst>
          </p:cNvPr>
          <p:cNvSpPr/>
          <p:nvPr/>
        </p:nvSpPr>
        <p:spPr>
          <a:xfrm>
            <a:off x="6872288" y="2071599"/>
            <a:ext cx="2257425" cy="1485989"/>
          </a:xfrm>
          <a:custGeom>
            <a:avLst/>
            <a:gdLst>
              <a:gd name="connsiteX0" fmla="*/ 0 w 1785937"/>
              <a:gd name="connsiteY0" fmla="*/ 1485989 h 1485989"/>
              <a:gd name="connsiteX1" fmla="*/ 1057275 w 1785937"/>
              <a:gd name="connsiteY1" fmla="*/ 89 h 1485989"/>
              <a:gd name="connsiteX2" fmla="*/ 1785937 w 1785937"/>
              <a:gd name="connsiteY2" fmla="*/ 1414551 h 148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37" h="1485989">
                <a:moveTo>
                  <a:pt x="0" y="1485989"/>
                </a:moveTo>
                <a:cubicBezTo>
                  <a:pt x="379809" y="748992"/>
                  <a:pt x="759619" y="11995"/>
                  <a:pt x="1057275" y="89"/>
                </a:cubicBezTo>
                <a:cubicBezTo>
                  <a:pt x="1354931" y="-11817"/>
                  <a:pt x="1576387" y="1174045"/>
                  <a:pt x="1785937" y="1414551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A6052D-0C29-F147-B6F0-6F77BA32D1AB}"/>
              </a:ext>
            </a:extLst>
          </p:cNvPr>
          <p:cNvSpPr txBox="1"/>
          <p:nvPr/>
        </p:nvSpPr>
        <p:spPr>
          <a:xfrm>
            <a:off x="1341912" y="4224140"/>
            <a:ext cx="32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左偏</a:t>
            </a:r>
            <a:r>
              <a:rPr kumimoji="1"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負偏</a:t>
            </a:r>
            <a:r>
              <a:rPr kumimoji="1"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)</a:t>
            </a:r>
          </a:p>
          <a:p>
            <a:pPr algn="ctr"/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偏度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&lt;0</a:t>
            </a:r>
            <a:endParaRPr kumimoji="1"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689F6AA-41AB-2643-988A-4A950C48676E}"/>
              </a:ext>
            </a:extLst>
          </p:cNvPr>
          <p:cNvSpPr txBox="1"/>
          <p:nvPr/>
        </p:nvSpPr>
        <p:spPr>
          <a:xfrm>
            <a:off x="6258543" y="4224140"/>
            <a:ext cx="320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右偏</a:t>
            </a:r>
            <a:r>
              <a:rPr kumimoji="1"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正偏</a:t>
            </a:r>
            <a:r>
              <a:rPr kumimoji="1"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)</a:t>
            </a:r>
          </a:p>
          <a:p>
            <a:pPr algn="ctr"/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偏度</a:t>
            </a:r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&gt;0</a:t>
            </a:r>
            <a:endParaRPr kumimoji="1"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983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950064-3E1D-7246-B3D5-DB03F1893A5F}"/>
              </a:ext>
            </a:extLst>
          </p:cNvPr>
          <p:cNvSpPr/>
          <p:nvPr/>
        </p:nvSpPr>
        <p:spPr>
          <a:xfrm>
            <a:off x="814387" y="2157413"/>
            <a:ext cx="3243262" cy="2486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zh-TW" alt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肘形接點 5">
            <a:extLst>
              <a:ext uri="{FF2B5EF4-FFF2-40B4-BE49-F238E27FC236}">
                <a16:creationId xmlns:a16="http://schemas.microsoft.com/office/drawing/2014/main" id="{453ADEF7-3735-B74E-BCB0-D5E2CD7B260C}"/>
              </a:ext>
            </a:extLst>
          </p:cNvPr>
          <p:cNvCxnSpPr>
            <a:stCxn id="4" idx="3"/>
          </p:cNvCxnSpPr>
          <p:nvPr/>
        </p:nvCxnSpPr>
        <p:spPr>
          <a:xfrm flipV="1">
            <a:off x="4057649" y="1785938"/>
            <a:ext cx="2543176" cy="16144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接點 6">
            <a:extLst>
              <a:ext uri="{FF2B5EF4-FFF2-40B4-BE49-F238E27FC236}">
                <a16:creationId xmlns:a16="http://schemas.microsoft.com/office/drawing/2014/main" id="{4B8A2F58-3C91-9F4B-9A38-029913BECF4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057649" y="3400425"/>
            <a:ext cx="2543176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F0BB8DDE-359F-EB4B-B328-71326497D72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57649" y="3400426"/>
            <a:ext cx="2543176" cy="16144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AE7DDCB-FB47-A54F-A168-DE7CE174C15C}"/>
              </a:ext>
            </a:extLst>
          </p:cNvPr>
          <p:cNvSpPr/>
          <p:nvPr/>
        </p:nvSpPr>
        <p:spPr>
          <a:xfrm>
            <a:off x="6600825" y="1360883"/>
            <a:ext cx="2971800" cy="7608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</a:t>
            </a:r>
            <a:endParaRPr kumimoji="1" lang="zh-TW" alt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5574AC-3207-9E47-B396-001853B01C60}"/>
              </a:ext>
            </a:extLst>
          </p:cNvPr>
          <p:cNvSpPr/>
          <p:nvPr/>
        </p:nvSpPr>
        <p:spPr>
          <a:xfrm>
            <a:off x="6600825" y="3020021"/>
            <a:ext cx="2971800" cy="760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</a:t>
            </a:r>
            <a:endParaRPr kumimoji="1" lang="zh-TW" alt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CDD661-B918-A648-A225-EC8144F9D9A9}"/>
              </a:ext>
            </a:extLst>
          </p:cNvPr>
          <p:cNvSpPr/>
          <p:nvPr/>
        </p:nvSpPr>
        <p:spPr>
          <a:xfrm>
            <a:off x="6615113" y="4634508"/>
            <a:ext cx="2971800" cy="7608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</a:t>
            </a:r>
            <a:endParaRPr kumimoji="1" lang="zh-TW" alt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1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70E2477-CC1E-5845-8F23-DA4C01288EB5}"/>
              </a:ext>
            </a:extLst>
          </p:cNvPr>
          <p:cNvCxnSpPr>
            <a:cxnSpLocks/>
          </p:cNvCxnSpPr>
          <p:nvPr/>
        </p:nvCxnSpPr>
        <p:spPr>
          <a:xfrm>
            <a:off x="3442174" y="1800226"/>
            <a:ext cx="0" cy="333529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B7C087A-6514-4747-AD94-9A45DF13544A}"/>
              </a:ext>
            </a:extLst>
          </p:cNvPr>
          <p:cNvCxnSpPr>
            <a:cxnSpLocks/>
          </p:cNvCxnSpPr>
          <p:nvPr/>
        </p:nvCxnSpPr>
        <p:spPr>
          <a:xfrm flipH="1">
            <a:off x="3442174" y="5135522"/>
            <a:ext cx="42730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FA3AE37C-F594-F147-B1A8-A6715B86EFDA}"/>
              </a:ext>
            </a:extLst>
          </p:cNvPr>
          <p:cNvSpPr/>
          <p:nvPr/>
        </p:nvSpPr>
        <p:spPr>
          <a:xfrm>
            <a:off x="5086351" y="3057526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AE8CB89-8C74-FF44-B9AC-9992E354BCB3}"/>
              </a:ext>
            </a:extLst>
          </p:cNvPr>
          <p:cNvSpPr/>
          <p:nvPr/>
        </p:nvSpPr>
        <p:spPr>
          <a:xfrm>
            <a:off x="4366658" y="4124326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A4B0A47-1BCC-414C-AD05-105F621D94CD}"/>
              </a:ext>
            </a:extLst>
          </p:cNvPr>
          <p:cNvSpPr/>
          <p:nvPr/>
        </p:nvSpPr>
        <p:spPr>
          <a:xfrm>
            <a:off x="4642882" y="3593307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C457B86-0C07-A844-8B82-08DDFA38FB0D}"/>
              </a:ext>
            </a:extLst>
          </p:cNvPr>
          <p:cNvSpPr/>
          <p:nvPr/>
        </p:nvSpPr>
        <p:spPr>
          <a:xfrm>
            <a:off x="5705477" y="3014664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292108D-086D-A54E-A9C8-4A17379F8F42}"/>
              </a:ext>
            </a:extLst>
          </p:cNvPr>
          <p:cNvSpPr/>
          <p:nvPr/>
        </p:nvSpPr>
        <p:spPr>
          <a:xfrm>
            <a:off x="5445921" y="4017943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7311012-7689-B642-891F-51F7B7A96266}"/>
              </a:ext>
            </a:extLst>
          </p:cNvPr>
          <p:cNvSpPr/>
          <p:nvPr/>
        </p:nvSpPr>
        <p:spPr>
          <a:xfrm>
            <a:off x="5288759" y="3662364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CF5E9D0-CF98-2D42-A40E-76AF01B49875}"/>
              </a:ext>
            </a:extLst>
          </p:cNvPr>
          <p:cNvSpPr/>
          <p:nvPr/>
        </p:nvSpPr>
        <p:spPr>
          <a:xfrm>
            <a:off x="6531770" y="2604316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A800A10-2F6F-1949-B64E-36D73D8AC432}"/>
              </a:ext>
            </a:extLst>
          </p:cNvPr>
          <p:cNvSpPr/>
          <p:nvPr/>
        </p:nvSpPr>
        <p:spPr>
          <a:xfrm>
            <a:off x="6226970" y="3348457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5BC0F9E-8D8F-F34B-ADD0-4777392C7D52}"/>
              </a:ext>
            </a:extLst>
          </p:cNvPr>
          <p:cNvSpPr/>
          <p:nvPr/>
        </p:nvSpPr>
        <p:spPr>
          <a:xfrm>
            <a:off x="4040427" y="4507707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65A71B94-4569-464E-9F4A-56C32A434E67}"/>
              </a:ext>
            </a:extLst>
          </p:cNvPr>
          <p:cNvSpPr/>
          <p:nvPr/>
        </p:nvSpPr>
        <p:spPr>
          <a:xfrm>
            <a:off x="5862639" y="2214983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272709DB-EAB4-EE45-B961-01D6682F3FD3}"/>
              </a:ext>
            </a:extLst>
          </p:cNvPr>
          <p:cNvSpPr/>
          <p:nvPr/>
        </p:nvSpPr>
        <p:spPr>
          <a:xfrm>
            <a:off x="6531770" y="1966946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5FCD5CA3-DCB4-0847-9058-BFCEE5CE7A37}"/>
              </a:ext>
            </a:extLst>
          </p:cNvPr>
          <p:cNvSpPr/>
          <p:nvPr/>
        </p:nvSpPr>
        <p:spPr>
          <a:xfrm>
            <a:off x="7219951" y="2525735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79358598-6874-8B41-A4B0-DEAB1236AD58}"/>
              </a:ext>
            </a:extLst>
          </p:cNvPr>
          <p:cNvSpPr/>
          <p:nvPr/>
        </p:nvSpPr>
        <p:spPr>
          <a:xfrm>
            <a:off x="5129214" y="2551928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B511ECB5-CDE1-AD4C-B32E-0CBEC0B71075}"/>
              </a:ext>
            </a:extLst>
          </p:cNvPr>
          <p:cNvSpPr/>
          <p:nvPr/>
        </p:nvSpPr>
        <p:spPr>
          <a:xfrm>
            <a:off x="6279358" y="2970967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AB8ACDE0-A699-B540-BF73-082B8F15A8CF}"/>
              </a:ext>
            </a:extLst>
          </p:cNvPr>
          <p:cNvSpPr/>
          <p:nvPr/>
        </p:nvSpPr>
        <p:spPr>
          <a:xfrm>
            <a:off x="7088983" y="2028055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9B0EA6AC-8516-834C-AA3C-945999AC1A41}"/>
              </a:ext>
            </a:extLst>
          </p:cNvPr>
          <p:cNvSpPr/>
          <p:nvPr/>
        </p:nvSpPr>
        <p:spPr>
          <a:xfrm>
            <a:off x="5698334" y="2732904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173910E-1C7C-EE4A-8751-27A8803BD455}"/>
              </a:ext>
            </a:extLst>
          </p:cNvPr>
          <p:cNvSpPr/>
          <p:nvPr/>
        </p:nvSpPr>
        <p:spPr>
          <a:xfrm>
            <a:off x="5252482" y="3514726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CE1EB989-BA61-7A4D-9B65-F5070B455347}"/>
              </a:ext>
            </a:extLst>
          </p:cNvPr>
          <p:cNvSpPr/>
          <p:nvPr/>
        </p:nvSpPr>
        <p:spPr>
          <a:xfrm>
            <a:off x="6357939" y="2499898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8FB625BC-A3C8-4E43-AFD3-2C62CBE12C95}"/>
              </a:ext>
            </a:extLst>
          </p:cNvPr>
          <p:cNvCxnSpPr/>
          <p:nvPr/>
        </p:nvCxnSpPr>
        <p:spPr>
          <a:xfrm flipH="1">
            <a:off x="3571875" y="1800226"/>
            <a:ext cx="3805238" cy="3335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BA69693-A09A-C249-B6AC-9110DC72286C}"/>
              </a:ext>
            </a:extLst>
          </p:cNvPr>
          <p:cNvSpPr txBox="1"/>
          <p:nvPr/>
        </p:nvSpPr>
        <p:spPr>
          <a:xfrm>
            <a:off x="7246145" y="5178685"/>
            <a:ext cx="70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kumimoji="1"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r>
              <a:rPr lang="zh-TW" altLang="en-US" dirty="0"/>
              <a:t>氣溫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1CB83DC-E519-3840-B472-4E05B1384C1C}"/>
              </a:ext>
            </a:extLst>
          </p:cNvPr>
          <p:cNvSpPr txBox="1"/>
          <p:nvPr/>
        </p:nvSpPr>
        <p:spPr>
          <a:xfrm>
            <a:off x="1908247" y="1860359"/>
            <a:ext cx="144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手搖杯銷量</a:t>
            </a:r>
            <a:endParaRPr kumimoji="1"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157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0C09D4CF-A055-FC42-A882-D011AEF79238}"/>
              </a:ext>
            </a:extLst>
          </p:cNvPr>
          <p:cNvSpPr/>
          <p:nvPr/>
        </p:nvSpPr>
        <p:spPr>
          <a:xfrm>
            <a:off x="8234363" y="3967163"/>
            <a:ext cx="971550" cy="9715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758D30D-03E5-3A43-BF64-90D3FB361D1A}"/>
              </a:ext>
            </a:extLst>
          </p:cNvPr>
          <p:cNvSpPr/>
          <p:nvPr/>
        </p:nvSpPr>
        <p:spPr>
          <a:xfrm>
            <a:off x="6176962" y="3967163"/>
            <a:ext cx="971550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6336CC8-57ED-EB4B-8EDF-38466D6B3B49}"/>
              </a:ext>
            </a:extLst>
          </p:cNvPr>
          <p:cNvSpPr/>
          <p:nvPr/>
        </p:nvSpPr>
        <p:spPr>
          <a:xfrm>
            <a:off x="2540792" y="5200652"/>
            <a:ext cx="971550" cy="9715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72A0863-458D-EC4E-900B-CC7F90275239}"/>
              </a:ext>
            </a:extLst>
          </p:cNvPr>
          <p:cNvSpPr/>
          <p:nvPr/>
        </p:nvSpPr>
        <p:spPr>
          <a:xfrm>
            <a:off x="8234363" y="928688"/>
            <a:ext cx="971550" cy="9715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840D808-2A5B-6C49-B5E3-43D6AC6ADC90}"/>
              </a:ext>
            </a:extLst>
          </p:cNvPr>
          <p:cNvSpPr/>
          <p:nvPr/>
        </p:nvSpPr>
        <p:spPr>
          <a:xfrm>
            <a:off x="6172200" y="928688"/>
            <a:ext cx="971550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0B6F369-9D0C-DA49-8188-E6CECE881626}"/>
              </a:ext>
            </a:extLst>
          </p:cNvPr>
          <p:cNvSpPr/>
          <p:nvPr/>
        </p:nvSpPr>
        <p:spPr>
          <a:xfrm>
            <a:off x="3626643" y="928688"/>
            <a:ext cx="971550" cy="9715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F5940AE-8187-4242-83C5-299F5F05D540}"/>
              </a:ext>
            </a:extLst>
          </p:cNvPr>
          <p:cNvSpPr/>
          <p:nvPr/>
        </p:nvSpPr>
        <p:spPr>
          <a:xfrm>
            <a:off x="1569242" y="928688"/>
            <a:ext cx="971550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A9D114E-04B4-2F40-A8A1-AC7B012DA057}"/>
              </a:ext>
            </a:extLst>
          </p:cNvPr>
          <p:cNvSpPr/>
          <p:nvPr/>
        </p:nvSpPr>
        <p:spPr>
          <a:xfrm>
            <a:off x="3626643" y="3967163"/>
            <a:ext cx="971550" cy="9715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ECDB15E-7FF8-E941-9345-FBA3531297BD}"/>
              </a:ext>
            </a:extLst>
          </p:cNvPr>
          <p:cNvSpPr/>
          <p:nvPr/>
        </p:nvSpPr>
        <p:spPr>
          <a:xfrm>
            <a:off x="1569242" y="3967163"/>
            <a:ext cx="971550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TW" alt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A5FF8A74-A154-1746-8CEB-184BD3E3A5AE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2540792" y="1414463"/>
            <a:ext cx="1085851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A2D15F1-4ACE-2046-9471-C91E81282EBA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7143750" y="1414463"/>
            <a:ext cx="1090613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3C6AE2DC-A19E-E54D-907F-F9F2D8368072}"/>
              </a:ext>
            </a:extLst>
          </p:cNvPr>
          <p:cNvCxnSpPr>
            <a:cxnSpLocks/>
            <a:stCxn id="6" idx="0"/>
            <a:endCxn id="14" idx="5"/>
          </p:cNvCxnSpPr>
          <p:nvPr/>
        </p:nvCxnSpPr>
        <p:spPr>
          <a:xfrm flipH="1" flipV="1">
            <a:off x="2398512" y="4796433"/>
            <a:ext cx="628055" cy="40421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E7FA47CA-323E-A545-87D9-D46572FF8916}"/>
              </a:ext>
            </a:extLst>
          </p:cNvPr>
          <p:cNvCxnSpPr>
            <a:cxnSpLocks/>
            <a:stCxn id="6" idx="0"/>
            <a:endCxn id="13" idx="3"/>
          </p:cNvCxnSpPr>
          <p:nvPr/>
        </p:nvCxnSpPr>
        <p:spPr>
          <a:xfrm flipV="1">
            <a:off x="3026567" y="4796433"/>
            <a:ext cx="742356" cy="40421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手繪多邊形 26">
            <a:extLst>
              <a:ext uri="{FF2B5EF4-FFF2-40B4-BE49-F238E27FC236}">
                <a16:creationId xmlns:a16="http://schemas.microsoft.com/office/drawing/2014/main" id="{C74628D8-C4EB-B14D-86EB-CC7F91211021}"/>
              </a:ext>
            </a:extLst>
          </p:cNvPr>
          <p:cNvSpPr/>
          <p:nvPr/>
        </p:nvSpPr>
        <p:spPr>
          <a:xfrm>
            <a:off x="5627769" y="3161623"/>
            <a:ext cx="4679966" cy="2582630"/>
          </a:xfrm>
          <a:custGeom>
            <a:avLst/>
            <a:gdLst>
              <a:gd name="connsiteX0" fmla="*/ 2587544 w 4679966"/>
              <a:gd name="connsiteY0" fmla="*/ 1233432 h 2582630"/>
              <a:gd name="connsiteX1" fmla="*/ 2401806 w 4679966"/>
              <a:gd name="connsiteY1" fmla="*/ 833382 h 2582630"/>
              <a:gd name="connsiteX2" fmla="*/ 2201781 w 4679966"/>
              <a:gd name="connsiteY2" fmla="*/ 2062107 h 2582630"/>
              <a:gd name="connsiteX3" fmla="*/ 1944606 w 4679966"/>
              <a:gd name="connsiteY3" fmla="*/ 1890657 h 2582630"/>
              <a:gd name="connsiteX4" fmla="*/ 1873169 w 4679966"/>
              <a:gd name="connsiteY4" fmla="*/ 90432 h 2582630"/>
              <a:gd name="connsiteX5" fmla="*/ 244394 w 4679966"/>
              <a:gd name="connsiteY5" fmla="*/ 304745 h 2582630"/>
              <a:gd name="connsiteX6" fmla="*/ 1358819 w 4679966"/>
              <a:gd name="connsiteY6" fmla="*/ 619070 h 2582630"/>
              <a:gd name="connsiteX7" fmla="*/ 1530269 w 4679966"/>
              <a:gd name="connsiteY7" fmla="*/ 4707 h 2582630"/>
              <a:gd name="connsiteX8" fmla="*/ 4616369 w 4679966"/>
              <a:gd name="connsiteY8" fmla="*/ 704795 h 2582630"/>
              <a:gd name="connsiteX9" fmla="*/ 3516231 w 4679966"/>
              <a:gd name="connsiteY9" fmla="*/ 2219270 h 2582630"/>
              <a:gd name="connsiteX10" fmla="*/ 2330369 w 4679966"/>
              <a:gd name="connsiteY10" fmla="*/ 1490607 h 2582630"/>
              <a:gd name="connsiteX11" fmla="*/ 1958894 w 4679966"/>
              <a:gd name="connsiteY11" fmla="*/ 1104845 h 2582630"/>
              <a:gd name="connsiteX12" fmla="*/ 1487406 w 4679966"/>
              <a:gd name="connsiteY12" fmla="*/ 2019245 h 2582630"/>
              <a:gd name="connsiteX13" fmla="*/ 87231 w 4679966"/>
              <a:gd name="connsiteY13" fmla="*/ 1762070 h 2582630"/>
              <a:gd name="connsiteX14" fmla="*/ 444419 w 4679966"/>
              <a:gd name="connsiteY14" fmla="*/ 633357 h 2582630"/>
              <a:gd name="connsiteX15" fmla="*/ 2501819 w 4679966"/>
              <a:gd name="connsiteY15" fmla="*/ 533345 h 2582630"/>
              <a:gd name="connsiteX16" fmla="*/ 2058906 w 4679966"/>
              <a:gd name="connsiteY16" fmla="*/ 890532 h 2582630"/>
              <a:gd name="connsiteX17" fmla="*/ 1515981 w 4679966"/>
              <a:gd name="connsiteY17" fmla="*/ 2519307 h 2582630"/>
              <a:gd name="connsiteX18" fmla="*/ 1230231 w 4679966"/>
              <a:gd name="connsiteY18" fmla="*/ 2233557 h 2582630"/>
              <a:gd name="connsiteX19" fmla="*/ 30081 w 4679966"/>
              <a:gd name="connsiteY19" fmla="*/ 2076395 h 2582630"/>
              <a:gd name="connsiteX20" fmla="*/ 673019 w 4679966"/>
              <a:gd name="connsiteY20" fmla="*/ 1590620 h 258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79966" h="2582630">
                <a:moveTo>
                  <a:pt x="2587544" y="1233432"/>
                </a:moveTo>
                <a:cubicBezTo>
                  <a:pt x="2526822" y="964350"/>
                  <a:pt x="2466100" y="695269"/>
                  <a:pt x="2401806" y="833382"/>
                </a:cubicBezTo>
                <a:cubicBezTo>
                  <a:pt x="2337512" y="971495"/>
                  <a:pt x="2277981" y="1885895"/>
                  <a:pt x="2201781" y="2062107"/>
                </a:cubicBezTo>
                <a:cubicBezTo>
                  <a:pt x="2125581" y="2238319"/>
                  <a:pt x="1999375" y="2219269"/>
                  <a:pt x="1944606" y="1890657"/>
                </a:cubicBezTo>
                <a:cubicBezTo>
                  <a:pt x="1889837" y="1562045"/>
                  <a:pt x="2156538" y="354751"/>
                  <a:pt x="1873169" y="90432"/>
                </a:cubicBezTo>
                <a:cubicBezTo>
                  <a:pt x="1589800" y="-173887"/>
                  <a:pt x="330119" y="216639"/>
                  <a:pt x="244394" y="304745"/>
                </a:cubicBezTo>
                <a:cubicBezTo>
                  <a:pt x="158669" y="392851"/>
                  <a:pt x="1144506" y="669076"/>
                  <a:pt x="1358819" y="619070"/>
                </a:cubicBezTo>
                <a:cubicBezTo>
                  <a:pt x="1573132" y="569064"/>
                  <a:pt x="987344" y="-9580"/>
                  <a:pt x="1530269" y="4707"/>
                </a:cubicBezTo>
                <a:cubicBezTo>
                  <a:pt x="2073194" y="18994"/>
                  <a:pt x="4285375" y="335701"/>
                  <a:pt x="4616369" y="704795"/>
                </a:cubicBezTo>
                <a:cubicBezTo>
                  <a:pt x="4947363" y="1073889"/>
                  <a:pt x="3897231" y="2088301"/>
                  <a:pt x="3516231" y="2219270"/>
                </a:cubicBezTo>
                <a:cubicBezTo>
                  <a:pt x="3135231" y="2350239"/>
                  <a:pt x="2589925" y="1676345"/>
                  <a:pt x="2330369" y="1490607"/>
                </a:cubicBezTo>
                <a:cubicBezTo>
                  <a:pt x="2070813" y="1304870"/>
                  <a:pt x="2099388" y="1016739"/>
                  <a:pt x="1958894" y="1104845"/>
                </a:cubicBezTo>
                <a:cubicBezTo>
                  <a:pt x="1818400" y="1192951"/>
                  <a:pt x="1799350" y="1909707"/>
                  <a:pt x="1487406" y="2019245"/>
                </a:cubicBezTo>
                <a:cubicBezTo>
                  <a:pt x="1175462" y="2128783"/>
                  <a:pt x="261062" y="1993051"/>
                  <a:pt x="87231" y="1762070"/>
                </a:cubicBezTo>
                <a:cubicBezTo>
                  <a:pt x="-86600" y="1531089"/>
                  <a:pt x="41988" y="838144"/>
                  <a:pt x="444419" y="633357"/>
                </a:cubicBezTo>
                <a:cubicBezTo>
                  <a:pt x="846850" y="428570"/>
                  <a:pt x="2232738" y="490482"/>
                  <a:pt x="2501819" y="533345"/>
                </a:cubicBezTo>
                <a:cubicBezTo>
                  <a:pt x="2770900" y="576207"/>
                  <a:pt x="2223212" y="559538"/>
                  <a:pt x="2058906" y="890532"/>
                </a:cubicBezTo>
                <a:cubicBezTo>
                  <a:pt x="1894600" y="1221526"/>
                  <a:pt x="1654093" y="2295470"/>
                  <a:pt x="1515981" y="2519307"/>
                </a:cubicBezTo>
                <a:cubicBezTo>
                  <a:pt x="1377868" y="2743145"/>
                  <a:pt x="1477881" y="2307376"/>
                  <a:pt x="1230231" y="2233557"/>
                </a:cubicBezTo>
                <a:cubicBezTo>
                  <a:pt x="982581" y="2159738"/>
                  <a:pt x="122950" y="2183551"/>
                  <a:pt x="30081" y="2076395"/>
                </a:cubicBezTo>
                <a:cubicBezTo>
                  <a:pt x="-62788" y="1969239"/>
                  <a:pt x="34844" y="1790645"/>
                  <a:pt x="673019" y="159062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B960F19-8B83-2743-9391-5DF6B183DE70}"/>
              </a:ext>
            </a:extLst>
          </p:cNvPr>
          <p:cNvSpPr txBox="1"/>
          <p:nvPr/>
        </p:nvSpPr>
        <p:spPr>
          <a:xfrm>
            <a:off x="2055017" y="2201347"/>
            <a:ext cx="211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A</a:t>
            </a:r>
            <a:r>
              <a:rPr kumimoji="1" lang="zh-CN" altLang="en-US" dirty="0"/>
              <a:t>導致</a:t>
            </a:r>
            <a:r>
              <a:rPr kumimoji="1" lang="en-US" altLang="zh-CN" dirty="0"/>
              <a:t>B</a:t>
            </a:r>
            <a:endParaRPr kumimoji="1"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C80A690-4FC8-AC4A-95B2-BCBAE9720CE6}"/>
              </a:ext>
            </a:extLst>
          </p:cNvPr>
          <p:cNvSpPr txBox="1"/>
          <p:nvPr/>
        </p:nvSpPr>
        <p:spPr>
          <a:xfrm>
            <a:off x="6603205" y="2201347"/>
            <a:ext cx="211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B</a:t>
            </a:r>
            <a:r>
              <a:rPr kumimoji="1" lang="zh-CN" altLang="en-US" dirty="0"/>
              <a:t>導致</a:t>
            </a:r>
            <a:r>
              <a:rPr kumimoji="1" lang="en-US" altLang="zh-CN" dirty="0"/>
              <a:t>A</a:t>
            </a:r>
            <a:endParaRPr kumimoji="1"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0492E03-5FA6-4B4F-AEF3-1A4C303C1E12}"/>
              </a:ext>
            </a:extLst>
          </p:cNvPr>
          <p:cNvSpPr txBox="1"/>
          <p:nvPr/>
        </p:nvSpPr>
        <p:spPr>
          <a:xfrm>
            <a:off x="1968100" y="6335197"/>
            <a:ext cx="211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</a:t>
            </a:r>
            <a:r>
              <a:rPr kumimoji="1" lang="zh-CN" altLang="en-US" dirty="0"/>
              <a:t>同時導致了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endParaRPr kumimoji="1"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8C62647-F491-2340-9CDD-46FB1DBC8FAE}"/>
              </a:ext>
            </a:extLst>
          </p:cNvPr>
          <p:cNvSpPr txBox="1"/>
          <p:nvPr/>
        </p:nvSpPr>
        <p:spPr>
          <a:xfrm>
            <a:off x="6602013" y="6335197"/>
            <a:ext cx="211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奇怪的巧合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306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330D4DF-3311-4548-B1E6-977D3305B746}"/>
              </a:ext>
            </a:extLst>
          </p:cNvPr>
          <p:cNvCxnSpPr>
            <a:cxnSpLocks/>
          </p:cNvCxnSpPr>
          <p:nvPr/>
        </p:nvCxnSpPr>
        <p:spPr>
          <a:xfrm>
            <a:off x="3442174" y="1800226"/>
            <a:ext cx="0" cy="333529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4FBD24D-321B-234D-9DAB-08FDC0737A4B}"/>
              </a:ext>
            </a:extLst>
          </p:cNvPr>
          <p:cNvCxnSpPr>
            <a:cxnSpLocks/>
          </p:cNvCxnSpPr>
          <p:nvPr/>
        </p:nvCxnSpPr>
        <p:spPr>
          <a:xfrm flipH="1">
            <a:off x="3442174" y="5135522"/>
            <a:ext cx="42730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E3BF634E-DDEF-C048-BCC3-188CF6B1D388}"/>
              </a:ext>
            </a:extLst>
          </p:cNvPr>
          <p:cNvSpPr/>
          <p:nvPr/>
        </p:nvSpPr>
        <p:spPr>
          <a:xfrm>
            <a:off x="5086351" y="3057526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D4315ADE-D709-5749-9717-355DC5D67780}"/>
              </a:ext>
            </a:extLst>
          </p:cNvPr>
          <p:cNvSpPr/>
          <p:nvPr/>
        </p:nvSpPr>
        <p:spPr>
          <a:xfrm>
            <a:off x="4366658" y="4124326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D30CD9A9-9569-F342-A3DE-EC4D13B6742A}"/>
              </a:ext>
            </a:extLst>
          </p:cNvPr>
          <p:cNvSpPr/>
          <p:nvPr/>
        </p:nvSpPr>
        <p:spPr>
          <a:xfrm>
            <a:off x="4642882" y="3593307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FC68AD77-218D-004B-9C80-DC98EE264151}"/>
              </a:ext>
            </a:extLst>
          </p:cNvPr>
          <p:cNvSpPr/>
          <p:nvPr/>
        </p:nvSpPr>
        <p:spPr>
          <a:xfrm>
            <a:off x="5705477" y="3014664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0A7C548-7285-0749-B3B7-77E1B791FC99}"/>
              </a:ext>
            </a:extLst>
          </p:cNvPr>
          <p:cNvSpPr/>
          <p:nvPr/>
        </p:nvSpPr>
        <p:spPr>
          <a:xfrm>
            <a:off x="5445921" y="4017943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6373DEB0-84F0-554C-8337-B33ABB7ABC7C}"/>
              </a:ext>
            </a:extLst>
          </p:cNvPr>
          <p:cNvSpPr/>
          <p:nvPr/>
        </p:nvSpPr>
        <p:spPr>
          <a:xfrm>
            <a:off x="5288759" y="3662364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168CBDCF-982F-F544-B6E8-B7E5223D58EB}"/>
              </a:ext>
            </a:extLst>
          </p:cNvPr>
          <p:cNvSpPr/>
          <p:nvPr/>
        </p:nvSpPr>
        <p:spPr>
          <a:xfrm>
            <a:off x="6531770" y="2604316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01AA6EA0-960D-7146-BFCA-3A2B36426B74}"/>
              </a:ext>
            </a:extLst>
          </p:cNvPr>
          <p:cNvSpPr/>
          <p:nvPr/>
        </p:nvSpPr>
        <p:spPr>
          <a:xfrm>
            <a:off x="6226970" y="3348457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8A853CDD-A0D9-F44A-91B5-7E8EB369C5FC}"/>
              </a:ext>
            </a:extLst>
          </p:cNvPr>
          <p:cNvSpPr/>
          <p:nvPr/>
        </p:nvSpPr>
        <p:spPr>
          <a:xfrm>
            <a:off x="4040427" y="4507707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383241F2-A314-5542-BD1A-A7B1453BC09A}"/>
              </a:ext>
            </a:extLst>
          </p:cNvPr>
          <p:cNvSpPr/>
          <p:nvPr/>
        </p:nvSpPr>
        <p:spPr>
          <a:xfrm>
            <a:off x="5862639" y="2214983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2A1C00A0-A23C-3B47-BE96-E269B7ECC02D}"/>
              </a:ext>
            </a:extLst>
          </p:cNvPr>
          <p:cNvSpPr/>
          <p:nvPr/>
        </p:nvSpPr>
        <p:spPr>
          <a:xfrm>
            <a:off x="6531770" y="1966946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6F74A8B1-2A06-D84D-A51F-AFB17C9BF280}"/>
              </a:ext>
            </a:extLst>
          </p:cNvPr>
          <p:cNvSpPr/>
          <p:nvPr/>
        </p:nvSpPr>
        <p:spPr>
          <a:xfrm>
            <a:off x="7219951" y="2525735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2B32FA58-8309-964D-B32E-0ECEB6DD5D0A}"/>
              </a:ext>
            </a:extLst>
          </p:cNvPr>
          <p:cNvSpPr/>
          <p:nvPr/>
        </p:nvSpPr>
        <p:spPr>
          <a:xfrm>
            <a:off x="5129214" y="2551928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2E5279E3-2AEA-3B48-A487-C1C9D146DA76}"/>
              </a:ext>
            </a:extLst>
          </p:cNvPr>
          <p:cNvSpPr/>
          <p:nvPr/>
        </p:nvSpPr>
        <p:spPr>
          <a:xfrm>
            <a:off x="6279358" y="2970967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A4E24F80-DEAB-C045-B9B5-17597C49B4D5}"/>
              </a:ext>
            </a:extLst>
          </p:cNvPr>
          <p:cNvSpPr/>
          <p:nvPr/>
        </p:nvSpPr>
        <p:spPr>
          <a:xfrm>
            <a:off x="7088983" y="2028055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BFC7F5B-57BD-C048-A319-38D3DD0DB178}"/>
              </a:ext>
            </a:extLst>
          </p:cNvPr>
          <p:cNvSpPr/>
          <p:nvPr/>
        </p:nvSpPr>
        <p:spPr>
          <a:xfrm>
            <a:off x="5698334" y="2732904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430424B6-136E-6C44-BCB0-5B80A1CE9725}"/>
              </a:ext>
            </a:extLst>
          </p:cNvPr>
          <p:cNvSpPr/>
          <p:nvPr/>
        </p:nvSpPr>
        <p:spPr>
          <a:xfrm>
            <a:off x="5252482" y="3514726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15B7C88B-E540-2347-A030-2870F4AA7704}"/>
              </a:ext>
            </a:extLst>
          </p:cNvPr>
          <p:cNvSpPr/>
          <p:nvPr/>
        </p:nvSpPr>
        <p:spPr>
          <a:xfrm>
            <a:off x="6357939" y="2499898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B68904FB-71EB-B042-8DA7-21F6D40A1C7F}"/>
              </a:ext>
            </a:extLst>
          </p:cNvPr>
          <p:cNvCxnSpPr/>
          <p:nvPr/>
        </p:nvCxnSpPr>
        <p:spPr>
          <a:xfrm flipH="1">
            <a:off x="3571875" y="1800226"/>
            <a:ext cx="3805238" cy="3335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4722DC8-D81D-2940-BCA2-46E3427B6035}"/>
              </a:ext>
            </a:extLst>
          </p:cNvPr>
          <p:cNvSpPr txBox="1"/>
          <p:nvPr/>
        </p:nvSpPr>
        <p:spPr>
          <a:xfrm>
            <a:off x="7246145" y="5178685"/>
            <a:ext cx="70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kumimoji="1"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r>
              <a:rPr lang="zh-TW" altLang="en-US" dirty="0"/>
              <a:t>氣溫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A8800A0-FA02-CC45-9E50-538801AA2C99}"/>
              </a:ext>
            </a:extLst>
          </p:cNvPr>
          <p:cNvSpPr txBox="1"/>
          <p:nvPr/>
        </p:nvSpPr>
        <p:spPr>
          <a:xfrm>
            <a:off x="1908247" y="1860359"/>
            <a:ext cx="144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手搖杯銷量</a:t>
            </a:r>
            <a:endParaRPr kumimoji="1"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F194FA98-DBF1-F648-9BA8-A60B1879E2B8}"/>
              </a:ext>
            </a:extLst>
          </p:cNvPr>
          <p:cNvCxnSpPr>
            <a:cxnSpLocks/>
          </p:cNvCxnSpPr>
          <p:nvPr/>
        </p:nvCxnSpPr>
        <p:spPr>
          <a:xfrm>
            <a:off x="5236054" y="2730908"/>
            <a:ext cx="12138" cy="96279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4392BA1-5A15-144C-9564-B438A2B8D67B}"/>
              </a:ext>
            </a:extLst>
          </p:cNvPr>
          <p:cNvCxnSpPr>
            <a:cxnSpLocks/>
          </p:cNvCxnSpPr>
          <p:nvPr/>
        </p:nvCxnSpPr>
        <p:spPr>
          <a:xfrm>
            <a:off x="6318850" y="2709090"/>
            <a:ext cx="0" cy="62031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手繪多邊形 60">
            <a:extLst>
              <a:ext uri="{FF2B5EF4-FFF2-40B4-BE49-F238E27FC236}">
                <a16:creationId xmlns:a16="http://schemas.microsoft.com/office/drawing/2014/main" id="{F01E445E-3ADA-E749-9304-7BF0CBFCFADB}"/>
              </a:ext>
            </a:extLst>
          </p:cNvPr>
          <p:cNvSpPr/>
          <p:nvPr/>
        </p:nvSpPr>
        <p:spPr>
          <a:xfrm>
            <a:off x="6315075" y="1310165"/>
            <a:ext cx="2314575" cy="1604485"/>
          </a:xfrm>
          <a:custGeom>
            <a:avLst/>
            <a:gdLst>
              <a:gd name="connsiteX0" fmla="*/ 0 w 2314575"/>
              <a:gd name="connsiteY0" fmla="*/ 1604485 h 1604485"/>
              <a:gd name="connsiteX1" fmla="*/ 1500188 w 2314575"/>
              <a:gd name="connsiteY1" fmla="*/ 561498 h 1604485"/>
              <a:gd name="connsiteX2" fmla="*/ 1528763 w 2314575"/>
              <a:gd name="connsiteY2" fmla="*/ 4285 h 1604485"/>
              <a:gd name="connsiteX3" fmla="*/ 1328738 w 2314575"/>
              <a:gd name="connsiteY3" fmla="*/ 318610 h 1604485"/>
              <a:gd name="connsiteX4" fmla="*/ 1514475 w 2314575"/>
              <a:gd name="connsiteY4" fmla="*/ 590073 h 1604485"/>
              <a:gd name="connsiteX5" fmla="*/ 2314575 w 2314575"/>
              <a:gd name="connsiteY5" fmla="*/ 590073 h 160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14575" h="1604485">
                <a:moveTo>
                  <a:pt x="0" y="1604485"/>
                </a:moveTo>
                <a:cubicBezTo>
                  <a:pt x="622697" y="1216341"/>
                  <a:pt x="1245394" y="828198"/>
                  <a:pt x="1500188" y="561498"/>
                </a:cubicBezTo>
                <a:cubicBezTo>
                  <a:pt x="1754982" y="294798"/>
                  <a:pt x="1557338" y="44766"/>
                  <a:pt x="1528763" y="4285"/>
                </a:cubicBezTo>
                <a:cubicBezTo>
                  <a:pt x="1500188" y="-36196"/>
                  <a:pt x="1331119" y="220979"/>
                  <a:pt x="1328738" y="318610"/>
                </a:cubicBezTo>
                <a:cubicBezTo>
                  <a:pt x="1326357" y="416241"/>
                  <a:pt x="1350169" y="544829"/>
                  <a:pt x="1514475" y="590073"/>
                </a:cubicBezTo>
                <a:cubicBezTo>
                  <a:pt x="1678781" y="635317"/>
                  <a:pt x="1996678" y="612695"/>
                  <a:pt x="2314575" y="590073"/>
                </a:cubicBezTo>
              </a:path>
            </a:pathLst>
          </a:custGeom>
          <a:noFill/>
          <a:ln w="25400" cmpd="sng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F708B97A-DB74-4842-81AB-C47DA04D3895}"/>
                  </a:ext>
                </a:extLst>
              </p:cNvPr>
              <p:cNvSpPr txBox="1"/>
              <p:nvPr/>
            </p:nvSpPr>
            <p:spPr>
              <a:xfrm>
                <a:off x="8768320" y="1751056"/>
                <a:ext cx="18322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TW" sz="2400" dirty="0"/>
                  <a:t>e</a:t>
                </a:r>
                <a:r>
                  <a:rPr kumimoji="1" lang="en-US" altLang="zh-TW" sz="2400" baseline="-25000" dirty="0" err="1"/>
                  <a:t>i</a:t>
                </a:r>
                <a:r>
                  <a:rPr kumimoji="1"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TW" sz="24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F708B97A-DB74-4842-81AB-C47DA04D3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320" y="1751056"/>
                <a:ext cx="1832296" cy="369332"/>
              </a:xfrm>
              <a:prstGeom prst="rect">
                <a:avLst/>
              </a:prstGeom>
              <a:blipFill>
                <a:blip r:embed="rId2"/>
                <a:stretch>
                  <a:fillRect l="-9589" t="-20000" r="-2055" b="-4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1EA29FD5-B821-BF41-B254-E71E37A8FDF7}"/>
                  </a:ext>
                </a:extLst>
              </p:cNvPr>
              <p:cNvSpPr txBox="1"/>
              <p:nvPr/>
            </p:nvSpPr>
            <p:spPr>
              <a:xfrm>
                <a:off x="8924924" y="2729984"/>
                <a:ext cx="1248355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TW" sz="2400" dirty="0"/>
                  <a:t>RSS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kumimoji="1"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kumimoji="1" lang="zh-TW" altLang="en-US" sz="2400" baseline="300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1EA29FD5-B821-BF41-B254-E71E37A8F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924" y="2729984"/>
                <a:ext cx="1248355" cy="389337"/>
              </a:xfrm>
              <a:prstGeom prst="rect">
                <a:avLst/>
              </a:prstGeom>
              <a:blipFill>
                <a:blip r:embed="rId3"/>
                <a:stretch>
                  <a:fillRect l="-15152" t="-153125" r="-3030" b="-23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>
            <a:extLst>
              <a:ext uri="{FF2B5EF4-FFF2-40B4-BE49-F238E27FC236}">
                <a16:creationId xmlns:a16="http://schemas.microsoft.com/office/drawing/2014/main" id="{0E755D7E-23C0-3D46-BE7B-881A5B79BBCB}"/>
              </a:ext>
            </a:extLst>
          </p:cNvPr>
          <p:cNvSpPr txBox="1"/>
          <p:nvPr/>
        </p:nvSpPr>
        <p:spPr>
          <a:xfrm>
            <a:off x="6384314" y="3793271"/>
            <a:ext cx="567213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kumimoji="1" lang="zh-CN" altLang="en-US" sz="2200" dirty="0"/>
              <a:t>目標為盡量縮小</a:t>
            </a:r>
            <a:r>
              <a:rPr kumimoji="1" lang="en-US" altLang="zh-TW" sz="2200" dirty="0"/>
              <a:t>RSS(residual sum of square)</a:t>
            </a:r>
            <a:endParaRPr kumimoji="1"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2903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F244A06-1A48-FF4B-AD67-F8C1A86AA42C}"/>
              </a:ext>
            </a:extLst>
          </p:cNvPr>
          <p:cNvCxnSpPr>
            <a:cxnSpLocks/>
          </p:cNvCxnSpPr>
          <p:nvPr/>
        </p:nvCxnSpPr>
        <p:spPr>
          <a:xfrm>
            <a:off x="3442174" y="1800226"/>
            <a:ext cx="0" cy="333529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2ADCF3C-D45A-364B-A4DB-C222705D3AC5}"/>
              </a:ext>
            </a:extLst>
          </p:cNvPr>
          <p:cNvCxnSpPr>
            <a:cxnSpLocks/>
          </p:cNvCxnSpPr>
          <p:nvPr/>
        </p:nvCxnSpPr>
        <p:spPr>
          <a:xfrm flipH="1">
            <a:off x="3442174" y="5135522"/>
            <a:ext cx="42730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9A4D268-DA61-214A-A481-F0B904A8719F}"/>
              </a:ext>
            </a:extLst>
          </p:cNvPr>
          <p:cNvSpPr/>
          <p:nvPr/>
        </p:nvSpPr>
        <p:spPr>
          <a:xfrm>
            <a:off x="5086351" y="3057526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0AE8308-C8A9-E045-939D-EB7864E4EF80}"/>
              </a:ext>
            </a:extLst>
          </p:cNvPr>
          <p:cNvSpPr/>
          <p:nvPr/>
        </p:nvSpPr>
        <p:spPr>
          <a:xfrm>
            <a:off x="4366658" y="4124326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03F656-01AE-B443-B305-4B86C24D80BB}"/>
              </a:ext>
            </a:extLst>
          </p:cNvPr>
          <p:cNvSpPr/>
          <p:nvPr/>
        </p:nvSpPr>
        <p:spPr>
          <a:xfrm>
            <a:off x="4642882" y="3593307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1677435-B4A3-9C4C-8299-80C77B8E0B8E}"/>
              </a:ext>
            </a:extLst>
          </p:cNvPr>
          <p:cNvSpPr/>
          <p:nvPr/>
        </p:nvSpPr>
        <p:spPr>
          <a:xfrm>
            <a:off x="5705477" y="3014664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9C5A5A5-2811-E646-91ED-28C9F6B55B86}"/>
              </a:ext>
            </a:extLst>
          </p:cNvPr>
          <p:cNvSpPr/>
          <p:nvPr/>
        </p:nvSpPr>
        <p:spPr>
          <a:xfrm>
            <a:off x="5445921" y="4017943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853E1B7-3A53-DC41-9820-3ED0973677E4}"/>
              </a:ext>
            </a:extLst>
          </p:cNvPr>
          <p:cNvSpPr/>
          <p:nvPr/>
        </p:nvSpPr>
        <p:spPr>
          <a:xfrm>
            <a:off x="5288759" y="3662364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D7F8EC-9F79-3F4F-B99A-F3B63CF7D764}"/>
              </a:ext>
            </a:extLst>
          </p:cNvPr>
          <p:cNvSpPr/>
          <p:nvPr/>
        </p:nvSpPr>
        <p:spPr>
          <a:xfrm>
            <a:off x="6531770" y="2604316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C5E3BE6-BA38-8D47-A5AF-3A9674CF88AE}"/>
              </a:ext>
            </a:extLst>
          </p:cNvPr>
          <p:cNvSpPr/>
          <p:nvPr/>
        </p:nvSpPr>
        <p:spPr>
          <a:xfrm>
            <a:off x="6226970" y="3348457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BC271F65-958F-394B-9EF7-CD22AB9ADA7E}"/>
              </a:ext>
            </a:extLst>
          </p:cNvPr>
          <p:cNvSpPr/>
          <p:nvPr/>
        </p:nvSpPr>
        <p:spPr>
          <a:xfrm>
            <a:off x="4040427" y="4507707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761954B-FECF-3F42-99BE-23C3D4D988F9}"/>
              </a:ext>
            </a:extLst>
          </p:cNvPr>
          <p:cNvSpPr/>
          <p:nvPr/>
        </p:nvSpPr>
        <p:spPr>
          <a:xfrm>
            <a:off x="5862639" y="2214983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AB35700-5598-2842-8311-E78E4A8A6574}"/>
              </a:ext>
            </a:extLst>
          </p:cNvPr>
          <p:cNvSpPr/>
          <p:nvPr/>
        </p:nvSpPr>
        <p:spPr>
          <a:xfrm>
            <a:off x="6531770" y="1966946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4D1C34C2-8FF5-914A-83DB-A5B21D200099}"/>
              </a:ext>
            </a:extLst>
          </p:cNvPr>
          <p:cNvSpPr/>
          <p:nvPr/>
        </p:nvSpPr>
        <p:spPr>
          <a:xfrm>
            <a:off x="7219951" y="2525735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996FA06-FBF8-F940-AD45-AEFD94403DC3}"/>
              </a:ext>
            </a:extLst>
          </p:cNvPr>
          <p:cNvSpPr/>
          <p:nvPr/>
        </p:nvSpPr>
        <p:spPr>
          <a:xfrm>
            <a:off x="5129214" y="2551928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443AF697-B46D-6746-BFCA-F753FA6C5F2B}"/>
              </a:ext>
            </a:extLst>
          </p:cNvPr>
          <p:cNvSpPr/>
          <p:nvPr/>
        </p:nvSpPr>
        <p:spPr>
          <a:xfrm>
            <a:off x="6279358" y="2970967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95019A10-1615-364A-A393-ED6FD011FA77}"/>
              </a:ext>
            </a:extLst>
          </p:cNvPr>
          <p:cNvSpPr/>
          <p:nvPr/>
        </p:nvSpPr>
        <p:spPr>
          <a:xfrm>
            <a:off x="7088983" y="2028055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3F23A6AC-B6A3-C945-8F65-1537F2ACBB7F}"/>
              </a:ext>
            </a:extLst>
          </p:cNvPr>
          <p:cNvSpPr/>
          <p:nvPr/>
        </p:nvSpPr>
        <p:spPr>
          <a:xfrm>
            <a:off x="5698334" y="2732904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9741A6D0-3518-B843-A5C5-8982F77C8399}"/>
              </a:ext>
            </a:extLst>
          </p:cNvPr>
          <p:cNvSpPr/>
          <p:nvPr/>
        </p:nvSpPr>
        <p:spPr>
          <a:xfrm>
            <a:off x="5252482" y="3514726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6DCF8B38-7920-B24A-AF7E-EC9B02DDE53C}"/>
              </a:ext>
            </a:extLst>
          </p:cNvPr>
          <p:cNvSpPr/>
          <p:nvPr/>
        </p:nvSpPr>
        <p:spPr>
          <a:xfrm>
            <a:off x="6357939" y="2499898"/>
            <a:ext cx="157162" cy="1571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3B789DF-E9A8-614E-8E64-E40FFEFD51E9}"/>
              </a:ext>
            </a:extLst>
          </p:cNvPr>
          <p:cNvCxnSpPr>
            <a:cxnSpLocks/>
          </p:cNvCxnSpPr>
          <p:nvPr/>
        </p:nvCxnSpPr>
        <p:spPr>
          <a:xfrm flipH="1">
            <a:off x="3442174" y="3281117"/>
            <a:ext cx="44666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63749FC-6B87-1D4C-9CA7-196FCF442DE0}"/>
              </a:ext>
            </a:extLst>
          </p:cNvPr>
          <p:cNvSpPr txBox="1"/>
          <p:nvPr/>
        </p:nvSpPr>
        <p:spPr>
          <a:xfrm>
            <a:off x="7246145" y="5178685"/>
            <a:ext cx="70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kumimoji="1"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r>
              <a:rPr lang="zh-TW" altLang="en-US" dirty="0"/>
              <a:t>氣溫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97BBD12-7653-F745-81D1-BD1E8FAE675C}"/>
              </a:ext>
            </a:extLst>
          </p:cNvPr>
          <p:cNvSpPr txBox="1"/>
          <p:nvPr/>
        </p:nvSpPr>
        <p:spPr>
          <a:xfrm>
            <a:off x="1908247" y="1860359"/>
            <a:ext cx="144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手搖杯銷量</a:t>
            </a:r>
            <a:endParaRPr kumimoji="1" lang="zh-TW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E5059F3-D6D4-704D-81B1-16EE96E4753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445239" y="3281117"/>
            <a:ext cx="0" cy="84320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1C6C9CB2-4B02-9C40-9A85-C173B0C6A40C}"/>
              </a:ext>
            </a:extLst>
          </p:cNvPr>
          <p:cNvCxnSpPr>
            <a:cxnSpLocks/>
          </p:cNvCxnSpPr>
          <p:nvPr/>
        </p:nvCxnSpPr>
        <p:spPr>
          <a:xfrm>
            <a:off x="5207795" y="2704505"/>
            <a:ext cx="0" cy="57661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25AEFF9-9C01-F645-B13B-B240E155B6F6}"/>
                  </a:ext>
                </a:extLst>
              </p:cNvPr>
              <p:cNvSpPr txBox="1"/>
              <p:nvPr/>
            </p:nvSpPr>
            <p:spPr>
              <a:xfrm>
                <a:off x="8997601" y="3125389"/>
                <a:ext cx="1248355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TW" sz="2400" dirty="0"/>
                  <a:t>TSS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kumimoji="1"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kumimoji="1" lang="zh-TW" altLang="en-US" sz="2400" baseline="300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25AEFF9-9C01-F645-B13B-B240E155B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01" y="3125389"/>
                <a:ext cx="1248355" cy="389337"/>
              </a:xfrm>
              <a:prstGeom prst="rect">
                <a:avLst/>
              </a:prstGeom>
              <a:blipFill>
                <a:blip r:embed="rId2"/>
                <a:stretch>
                  <a:fillRect l="-15152" t="-153125" r="-2020" b="-23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75C20EB9-6D95-6C44-86D8-3FDA8CD428D0}"/>
              </a:ext>
            </a:extLst>
          </p:cNvPr>
          <p:cNvCxnSpPr>
            <a:cxnSpLocks/>
          </p:cNvCxnSpPr>
          <p:nvPr/>
        </p:nvCxnSpPr>
        <p:spPr>
          <a:xfrm>
            <a:off x="4119008" y="3281117"/>
            <a:ext cx="0" cy="130517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239D5665-3902-924F-AAD6-CB5D0EDD4E16}"/>
                  </a:ext>
                </a:extLst>
              </p:cNvPr>
              <p:cNvSpPr txBox="1"/>
              <p:nvPr/>
            </p:nvSpPr>
            <p:spPr>
              <a:xfrm>
                <a:off x="8867597" y="3767108"/>
                <a:ext cx="150836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239D5665-3902-924F-AAD6-CB5D0EDD4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597" y="3767108"/>
                <a:ext cx="1508362" cy="518604"/>
              </a:xfrm>
              <a:prstGeom prst="rect">
                <a:avLst/>
              </a:prstGeom>
              <a:blipFill>
                <a:blip r:embed="rId3"/>
                <a:stretch>
                  <a:fillRect l="-2500" t="-4878" r="-3333" b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69467F3-AD5B-1A41-AFF6-1A38488C7789}"/>
              </a:ext>
            </a:extLst>
          </p:cNvPr>
          <p:cNvCxnSpPr>
            <a:cxnSpLocks/>
          </p:cNvCxnSpPr>
          <p:nvPr/>
        </p:nvCxnSpPr>
        <p:spPr>
          <a:xfrm>
            <a:off x="4721463" y="3281117"/>
            <a:ext cx="0" cy="31362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85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12237</TotalTime>
  <Words>374</Words>
  <Application>Microsoft Macintosh PowerPoint</Application>
  <PresentationFormat>寬螢幕</PresentationFormat>
  <Paragraphs>127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新細明體</vt:lpstr>
      <vt:lpstr>等线</vt:lpstr>
      <vt:lpstr>Hannotate SC</vt:lpstr>
      <vt:lpstr>Hiragino Sans GB W3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34</cp:revision>
  <dcterms:created xsi:type="dcterms:W3CDTF">2023-08-07T16:34:41Z</dcterms:created>
  <dcterms:modified xsi:type="dcterms:W3CDTF">2023-08-29T01:49:40Z</dcterms:modified>
</cp:coreProperties>
</file>