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0d217575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0d217575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1ff5e1e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1ff5e1e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0d217575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0d217575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0d217575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0d217575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0d217575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0d217575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0d21757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0d21757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0d217575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0d217575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0d217575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0d217575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0d217575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0d217575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0d217575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0d217575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0d21757c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0d21757c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0d21757c8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0d21757c8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0d21757c8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0d21757c8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0d21757c8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0d21757c8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0d217575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0d217575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0d217575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0d217575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206e108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206e108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1860298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186029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0d217575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0d217575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24529b2d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24529b2d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8373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Progress Report</a:t>
            </a:r>
            <a:endParaRPr sz="5000"/>
          </a:p>
        </p:txBody>
      </p:sp>
      <p:sp>
        <p:nvSpPr>
          <p:cNvPr id="65" name="Google Shape;65;p13"/>
          <p:cNvSpPr txBox="1"/>
          <p:nvPr>
            <p:ph idx="1" type="subTitle"/>
          </p:nvPr>
        </p:nvSpPr>
        <p:spPr>
          <a:xfrm>
            <a:off x="311700" y="17237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November 20</a:t>
            </a:r>
            <a:r>
              <a:rPr lang="en" sz="2300"/>
              <a:t>, 2023</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Marjon Ward</a:t>
            </a:r>
            <a:endParaRPr/>
          </a:p>
        </p:txBody>
      </p:sp>
      <p:sp>
        <p:nvSpPr>
          <p:cNvPr id="117" name="Google Shape;117;p22"/>
          <p:cNvSpPr txBox="1"/>
          <p:nvPr>
            <p:ph idx="1" type="body"/>
          </p:nvPr>
        </p:nvSpPr>
        <p:spPr>
          <a:xfrm>
            <a:off x="311725" y="1865100"/>
            <a:ext cx="4918500" cy="3076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Assisted with the visuals of the site alongside Alex</a:t>
            </a:r>
            <a:endParaRPr sz="1900"/>
          </a:p>
          <a:p>
            <a:pPr indent="-349250" lvl="0" marL="457200" rtl="0" algn="l">
              <a:spcBef>
                <a:spcPts val="1000"/>
              </a:spcBef>
              <a:spcAft>
                <a:spcPts val="0"/>
              </a:spcAft>
              <a:buSzPts val="1900"/>
              <a:buChar char="●"/>
            </a:pPr>
            <a:r>
              <a:rPr lang="en" sz="1900"/>
              <a:t>Helped with researching the Google Maps API</a:t>
            </a:r>
            <a:endParaRPr sz="1900"/>
          </a:p>
          <a:p>
            <a:pPr indent="-349250" lvl="0" marL="457200" rtl="0" algn="l">
              <a:spcBef>
                <a:spcPts val="1000"/>
              </a:spcBef>
              <a:spcAft>
                <a:spcPts val="0"/>
              </a:spcAft>
              <a:buSzPts val="1900"/>
              <a:buChar char="●"/>
            </a:pPr>
            <a:r>
              <a:rPr lang="en" sz="1900"/>
              <a:t>Created </a:t>
            </a:r>
            <a:r>
              <a:rPr lang="en" sz="1900"/>
              <a:t>the first iteration of the logo</a:t>
            </a:r>
            <a:endParaRPr sz="1900"/>
          </a:p>
        </p:txBody>
      </p:sp>
      <p:pic>
        <p:nvPicPr>
          <p:cNvPr id="118" name="Google Shape;118;p22"/>
          <p:cNvPicPr preferRelativeResize="0"/>
          <p:nvPr/>
        </p:nvPicPr>
        <p:blipFill>
          <a:blip r:embed="rId3">
            <a:alphaModFix/>
          </a:blip>
          <a:stretch>
            <a:fillRect/>
          </a:stretch>
        </p:blipFill>
        <p:spPr>
          <a:xfrm>
            <a:off x="4451550" y="1865100"/>
            <a:ext cx="4692451" cy="2639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Ariat Ojulu</a:t>
            </a:r>
            <a:endParaRPr/>
          </a:p>
        </p:txBody>
      </p:sp>
      <p:sp>
        <p:nvSpPr>
          <p:cNvPr id="124" name="Google Shape;124;p23"/>
          <p:cNvSpPr txBox="1"/>
          <p:nvPr>
            <p:ph idx="1" type="body"/>
          </p:nvPr>
        </p:nvSpPr>
        <p:spPr>
          <a:xfrm>
            <a:off x="311700" y="1505700"/>
            <a:ext cx="8593800" cy="35421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en" sz="2400">
                <a:solidFill>
                  <a:schemeClr val="dk1"/>
                </a:solidFill>
              </a:rPr>
              <a:t>Progress</a:t>
            </a:r>
            <a:endParaRPr b="1" sz="2400">
              <a:solidFill>
                <a:schemeClr val="dk1"/>
              </a:solidFill>
            </a:endParaRPr>
          </a:p>
          <a:p>
            <a:pPr indent="0" lvl="0" marL="457200" rtl="0" algn="l">
              <a:spcBef>
                <a:spcPts val="1200"/>
              </a:spcBef>
              <a:spcAft>
                <a:spcPts val="0"/>
              </a:spcAft>
              <a:buNone/>
            </a:pPr>
            <a:r>
              <a:rPr b="1" lang="en" sz="2500">
                <a:solidFill>
                  <a:schemeClr val="dk1"/>
                </a:solidFill>
              </a:rPr>
              <a:t>Working on the visual side of the homepage</a:t>
            </a:r>
            <a:endParaRPr b="1" sz="2500">
              <a:solidFill>
                <a:schemeClr val="dk1"/>
              </a:solidFill>
            </a:endParaRPr>
          </a:p>
          <a:p>
            <a:pPr indent="0" lvl="0" marL="914400" rtl="0" algn="l">
              <a:spcBef>
                <a:spcPts val="1200"/>
              </a:spcBef>
              <a:spcAft>
                <a:spcPts val="0"/>
              </a:spcAft>
              <a:buNone/>
            </a:pPr>
            <a:r>
              <a:rPr lang="en" sz="2500">
                <a:solidFill>
                  <a:schemeClr val="dk1"/>
                </a:solidFill>
              </a:rPr>
              <a:t>Implementing a simple and positive color scheme.</a:t>
            </a:r>
            <a:endParaRPr sz="2500">
              <a:solidFill>
                <a:schemeClr val="dk1"/>
              </a:solidFill>
            </a:endParaRPr>
          </a:p>
          <a:p>
            <a:pPr indent="0" lvl="0" marL="914400" rtl="0" algn="l">
              <a:spcBef>
                <a:spcPts val="1200"/>
              </a:spcBef>
              <a:spcAft>
                <a:spcPts val="0"/>
              </a:spcAft>
              <a:buNone/>
            </a:pPr>
            <a:r>
              <a:rPr lang="en" sz="2500">
                <a:solidFill>
                  <a:schemeClr val="dk1"/>
                </a:solidFill>
              </a:rPr>
              <a:t>Looking for more softer, and complementary colors on the site to create a compatible visual atmosphere.</a:t>
            </a:r>
            <a:endParaRPr sz="2500">
              <a:solidFill>
                <a:schemeClr val="dk1"/>
              </a:solidFill>
            </a:endParaRPr>
          </a:p>
          <a:p>
            <a:pPr indent="0" lvl="0" marL="914400" rtl="0" algn="l">
              <a:spcBef>
                <a:spcPts val="1200"/>
              </a:spcBef>
              <a:spcAft>
                <a:spcPts val="0"/>
              </a:spcAft>
              <a:buNone/>
            </a:pPr>
            <a:r>
              <a:rPr lang="en" sz="2500">
                <a:solidFill>
                  <a:schemeClr val="dk1"/>
                </a:solidFill>
              </a:rPr>
              <a:t>We opted for a clean and easy to read font to enhance text readability.</a:t>
            </a:r>
            <a:endParaRPr sz="2500">
              <a:solidFill>
                <a:schemeClr val="dk1"/>
              </a:solidFill>
            </a:endParaRPr>
          </a:p>
          <a:p>
            <a:pPr indent="0" lvl="0" marL="457200" rtl="0" algn="l">
              <a:spcBef>
                <a:spcPts val="1200"/>
              </a:spcBef>
              <a:spcAft>
                <a:spcPts val="0"/>
              </a:spcAft>
              <a:buNone/>
            </a:pPr>
            <a:r>
              <a:rPr b="1" lang="en" sz="2500">
                <a:solidFill>
                  <a:schemeClr val="dk1"/>
                </a:solidFill>
              </a:rPr>
              <a:t>Next step</a:t>
            </a:r>
            <a:endParaRPr b="1" sz="2500">
              <a:solidFill>
                <a:schemeClr val="dk1"/>
              </a:solidFill>
            </a:endParaRPr>
          </a:p>
          <a:p>
            <a:pPr indent="0" lvl="0" marL="457200" rtl="0" algn="l">
              <a:spcBef>
                <a:spcPts val="1500"/>
              </a:spcBef>
              <a:spcAft>
                <a:spcPts val="0"/>
              </a:spcAft>
              <a:buNone/>
            </a:pPr>
            <a:r>
              <a:rPr b="1" lang="en" sz="2500">
                <a:solidFill>
                  <a:srgbClr val="374151"/>
                </a:solidFill>
              </a:rPr>
              <a:t>Video Content:</a:t>
            </a:r>
            <a:endParaRPr b="1" sz="2500">
              <a:solidFill>
                <a:srgbClr val="374151"/>
              </a:solidFill>
            </a:endParaRPr>
          </a:p>
          <a:p>
            <a:pPr indent="0" lvl="0" marL="457200" rtl="0" algn="l">
              <a:spcBef>
                <a:spcPts val="1500"/>
              </a:spcBef>
              <a:spcAft>
                <a:spcPts val="0"/>
              </a:spcAft>
              <a:buNone/>
            </a:pPr>
            <a:r>
              <a:rPr b="1" lang="en" sz="2500">
                <a:solidFill>
                  <a:srgbClr val="374151"/>
                </a:solidFill>
              </a:rPr>
              <a:t>Overview:</a:t>
            </a:r>
            <a:r>
              <a:rPr lang="en" sz="2500">
                <a:solidFill>
                  <a:srgbClr val="374151"/>
                </a:solidFill>
              </a:rPr>
              <a:t> Highlight the main sections available on the homepage.</a:t>
            </a:r>
            <a:endParaRPr sz="2500">
              <a:solidFill>
                <a:srgbClr val="374151"/>
              </a:solidFill>
            </a:endParaRPr>
          </a:p>
          <a:p>
            <a:pPr indent="0" lvl="0" marL="457200" rtl="0" algn="l">
              <a:spcBef>
                <a:spcPts val="1500"/>
              </a:spcBef>
              <a:spcAft>
                <a:spcPts val="0"/>
              </a:spcAft>
              <a:buNone/>
            </a:pPr>
            <a:r>
              <a:rPr b="1" lang="en" sz="2500">
                <a:solidFill>
                  <a:srgbClr val="374151"/>
                </a:solidFill>
              </a:rPr>
              <a:t>Navigation:</a:t>
            </a:r>
            <a:r>
              <a:rPr lang="en" sz="2500">
                <a:solidFill>
                  <a:srgbClr val="374151"/>
                </a:solidFill>
              </a:rPr>
              <a:t> Show how users can navigate through different sections or access key features.</a:t>
            </a:r>
            <a:endParaRPr sz="2500">
              <a:solidFill>
                <a:srgbClr val="374151"/>
              </a:solidFill>
            </a:endParaRPr>
          </a:p>
          <a:p>
            <a:pPr indent="0" lvl="0" marL="457200" rtl="0" algn="l">
              <a:spcBef>
                <a:spcPts val="1500"/>
              </a:spcBef>
              <a:spcAft>
                <a:spcPts val="0"/>
              </a:spcAft>
              <a:buNone/>
            </a:pPr>
            <a:r>
              <a:rPr b="1" lang="en" sz="2500">
                <a:solidFill>
                  <a:srgbClr val="374151"/>
                </a:solidFill>
              </a:rPr>
              <a:t>Key Features:</a:t>
            </a:r>
            <a:r>
              <a:rPr lang="en" sz="2500">
                <a:solidFill>
                  <a:srgbClr val="374151"/>
                </a:solidFill>
              </a:rPr>
              <a:t> Briefly showcase the tag filtering system, submission process, and map pins system.</a:t>
            </a:r>
            <a:endParaRPr sz="2500">
              <a:solidFill>
                <a:srgbClr val="374151"/>
              </a:solidFill>
            </a:endParaRPr>
          </a:p>
          <a:p>
            <a:pPr indent="0" lvl="0" marL="914400" rtl="0" algn="l">
              <a:spcBef>
                <a:spcPts val="1500"/>
              </a:spcBef>
              <a:spcAft>
                <a:spcPts val="1200"/>
              </a:spcAft>
              <a:buNone/>
            </a:pPr>
            <a:r>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Dexter Mueller</a:t>
            </a:r>
            <a:endParaRPr/>
          </a:p>
        </p:txBody>
      </p:sp>
      <p:sp>
        <p:nvSpPr>
          <p:cNvPr id="130" name="Google Shape;130;p24"/>
          <p:cNvSpPr txBox="1"/>
          <p:nvPr>
            <p:ph idx="1" type="body"/>
          </p:nvPr>
        </p:nvSpPr>
        <p:spPr>
          <a:xfrm>
            <a:off x="311700" y="1326175"/>
            <a:ext cx="8520600" cy="3076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Started the process of rewriting the HTML in Django's template markup language, taking advantage of template inheritance</a:t>
            </a:r>
            <a:endParaRPr sz="1500"/>
          </a:p>
          <a:p>
            <a:pPr indent="-323850" lvl="0" marL="457200" rtl="0" algn="l">
              <a:spcBef>
                <a:spcPts val="0"/>
              </a:spcBef>
              <a:spcAft>
                <a:spcPts val="0"/>
              </a:spcAft>
              <a:buSzPts val="1500"/>
              <a:buChar char="●"/>
            </a:pPr>
            <a:r>
              <a:rPr lang="en" sz="1500"/>
              <a:t>Integrated the google sign in feature with Django's session management such that the site can tell if a user is signed in and who they are signed in as at any time. The account page directs users to sign in if they are not, and if they are, displays their account information.</a:t>
            </a:r>
            <a:endParaRPr sz="1500"/>
          </a:p>
          <a:p>
            <a:pPr indent="-323850" lvl="1" marL="914400" rtl="0" algn="l">
              <a:spcBef>
                <a:spcPts val="0"/>
              </a:spcBef>
              <a:spcAft>
                <a:spcPts val="0"/>
              </a:spcAft>
              <a:buSzPts val="1500"/>
              <a:buChar char="○"/>
            </a:pPr>
            <a:r>
              <a:rPr lang="en" sz="1500"/>
              <a:t>Some sort of business verification application form available to the user?</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Garrett Bridgwater</a:t>
            </a:r>
            <a:endParaRPr/>
          </a:p>
        </p:txBody>
      </p:sp>
      <p:sp>
        <p:nvSpPr>
          <p:cNvPr id="136" name="Google Shape;136;p2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SzPts val="1900"/>
              <a:buChar char="●"/>
            </a:pPr>
            <a:r>
              <a:rPr lang="en" sz="1900"/>
              <a:t>Work with Shameer on the Azure database</a:t>
            </a:r>
            <a:endParaRPr sz="1900"/>
          </a:p>
          <a:p>
            <a:pPr indent="-349250" lvl="0" marL="457200" rtl="0" algn="l">
              <a:lnSpc>
                <a:spcPct val="200000"/>
              </a:lnSpc>
              <a:spcBef>
                <a:spcPts val="0"/>
              </a:spcBef>
              <a:spcAft>
                <a:spcPts val="0"/>
              </a:spcAft>
              <a:buSzPts val="1900"/>
              <a:buChar char="●"/>
            </a:pPr>
            <a:r>
              <a:rPr lang="en" sz="1900"/>
              <a:t>Google API keys</a:t>
            </a:r>
            <a:endParaRPr sz="1900"/>
          </a:p>
          <a:p>
            <a:pPr indent="-349250" lvl="0" marL="457200" rtl="0" algn="l">
              <a:spcBef>
                <a:spcPts val="0"/>
              </a:spcBef>
              <a:spcAft>
                <a:spcPts val="0"/>
              </a:spcAft>
              <a:buSzPts val="1900"/>
              <a:buChar char="●"/>
            </a:pPr>
            <a:r>
              <a:rPr lang="en" sz="1900"/>
              <a:t>Any questions asked by R&amp;D I would do research on</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254300" y="9201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600"/>
              <a:t>Quality Assurance</a:t>
            </a:r>
            <a:endParaRPr sz="6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Kylie Hall</a:t>
            </a:r>
            <a:endParaRPr/>
          </a:p>
        </p:txBody>
      </p:sp>
      <p:sp>
        <p:nvSpPr>
          <p:cNvPr id="147" name="Google Shape;147;p2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Spent </a:t>
            </a:r>
            <a:r>
              <a:rPr lang="en" sz="1900"/>
              <a:t>time</a:t>
            </a:r>
            <a:r>
              <a:rPr lang="en" sz="1900"/>
              <a:t> assigning tasks and organizing time so we will complete v1 of all main documents on time.</a:t>
            </a:r>
            <a:endParaRPr sz="1900"/>
          </a:p>
          <a:p>
            <a:pPr indent="-349250" lvl="0" marL="457200" rtl="0" algn="l">
              <a:spcBef>
                <a:spcPts val="0"/>
              </a:spcBef>
              <a:spcAft>
                <a:spcPts val="0"/>
              </a:spcAft>
              <a:buSzPts val="1900"/>
              <a:buChar char="●"/>
            </a:pPr>
            <a:r>
              <a:rPr lang="en" sz="1900"/>
              <a:t>Finished revising v1 of the SRS </a:t>
            </a:r>
            <a:endParaRPr sz="1900"/>
          </a:p>
          <a:p>
            <a:pPr indent="-349250" lvl="0" marL="457200" rtl="0" algn="l">
              <a:spcBef>
                <a:spcPts val="0"/>
              </a:spcBef>
              <a:spcAft>
                <a:spcPts val="0"/>
              </a:spcAft>
              <a:buSzPts val="1900"/>
              <a:buChar char="●"/>
            </a:pPr>
            <a:r>
              <a:rPr lang="en" sz="1900"/>
              <a:t>Completed a section of test procedures</a:t>
            </a:r>
            <a:endParaRPr sz="1900"/>
          </a:p>
          <a:p>
            <a:pPr indent="-349250" lvl="0" marL="457200" rtl="0" algn="l">
              <a:spcBef>
                <a:spcPts val="0"/>
              </a:spcBef>
              <a:spcAft>
                <a:spcPts val="0"/>
              </a:spcAft>
              <a:buSzPts val="1900"/>
              <a:buChar char="●"/>
            </a:pPr>
            <a:r>
              <a:rPr lang="en" sz="1900"/>
              <a:t>The SDD is complete</a:t>
            </a:r>
            <a:endParaRPr sz="1900"/>
          </a:p>
          <a:p>
            <a:pPr indent="-349250" lvl="0" marL="457200" rtl="0" algn="l">
              <a:spcBef>
                <a:spcPts val="0"/>
              </a:spcBef>
              <a:spcAft>
                <a:spcPts val="0"/>
              </a:spcAft>
              <a:buSzPts val="1900"/>
              <a:buChar char="●"/>
            </a:pPr>
            <a:r>
              <a:rPr lang="en" sz="1900"/>
              <a:t>Getting together a document for next semester QA team</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Naheed John</a:t>
            </a:r>
            <a:endParaRPr/>
          </a:p>
        </p:txBody>
      </p:sp>
      <p:sp>
        <p:nvSpPr>
          <p:cNvPr id="153" name="Google Shape;153;p2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 helped create the STP excel spreadsheet, we used the SRS information to help us track the data of the testing results in an efficient manner. I worked on 2.1.2 (Contributor Page Display) and 2.1.3 (Help/Tutorial Page)</a:t>
            </a:r>
            <a:endParaRPr sz="1700"/>
          </a:p>
          <a:p>
            <a:pPr indent="-336550" lvl="0" marL="457200" rtl="0" algn="l">
              <a:spcBef>
                <a:spcPts val="0"/>
              </a:spcBef>
              <a:spcAft>
                <a:spcPts val="0"/>
              </a:spcAft>
              <a:buSzPts val="1700"/>
              <a:buChar char="●"/>
            </a:pPr>
            <a:r>
              <a:rPr lang="en" sz="1700"/>
              <a:t>I </a:t>
            </a:r>
            <a:r>
              <a:rPr lang="en" sz="1700"/>
              <a:t>completed</a:t>
            </a:r>
            <a:r>
              <a:rPr lang="en" sz="1700"/>
              <a:t> these sections:</a:t>
            </a:r>
            <a:endParaRPr sz="1700"/>
          </a:p>
          <a:p>
            <a:pPr indent="-336550" lvl="0" marL="457200" rtl="0" algn="l">
              <a:spcBef>
                <a:spcPts val="0"/>
              </a:spcBef>
              <a:spcAft>
                <a:spcPts val="0"/>
              </a:spcAft>
              <a:buSzPts val="1700"/>
              <a:buChar char="-"/>
            </a:pPr>
            <a:r>
              <a:rPr lang="en" sz="1700"/>
              <a:t>Test#, SRS#, </a:t>
            </a:r>
            <a:r>
              <a:rPr lang="en" sz="1700"/>
              <a:t>Test Author, Date, Test Purpose and Test Procedures</a:t>
            </a:r>
            <a:endParaRPr sz="1700"/>
          </a:p>
          <a:p>
            <a:pPr indent="-336550" lvl="0" marL="457200" rtl="0" algn="l">
              <a:spcBef>
                <a:spcPts val="0"/>
              </a:spcBef>
              <a:spcAft>
                <a:spcPts val="0"/>
              </a:spcAft>
              <a:buSzPts val="1700"/>
              <a:buChar char="●"/>
            </a:pPr>
            <a:r>
              <a:rPr lang="en" sz="1700"/>
              <a:t>Before we were able to work on the STP excel spreadsheet, Brit and I worked on the TestBrit excel </a:t>
            </a:r>
            <a:r>
              <a:rPr lang="en" sz="1700"/>
              <a:t>spreadsheet, this started the process of adding the necessary information to the STP excel spreadsheet</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Malik Hill</a:t>
            </a:r>
            <a:endParaRPr/>
          </a:p>
        </p:txBody>
      </p:sp>
      <p:sp>
        <p:nvSpPr>
          <p:cNvPr id="159" name="Google Shape;159;p29"/>
          <p:cNvSpPr txBox="1"/>
          <p:nvPr>
            <p:ph idx="1" type="body"/>
          </p:nvPr>
        </p:nvSpPr>
        <p:spPr>
          <a:xfrm>
            <a:off x="311700" y="1373575"/>
            <a:ext cx="8520600" cy="3675900"/>
          </a:xfrm>
          <a:prstGeom prst="rect">
            <a:avLst/>
          </a:prstGeom>
        </p:spPr>
        <p:txBody>
          <a:bodyPr anchorCtr="0" anchor="t" bIns="91425" lIns="91425" spcFirstLastPara="1" rIns="91425" wrap="square" tIns="91425">
            <a:normAutofit lnSpcReduction="20000"/>
          </a:bodyPr>
          <a:lstStyle/>
          <a:p>
            <a:pPr indent="-349250" lvl="0" marL="457200" rtl="0" algn="l">
              <a:lnSpc>
                <a:spcPct val="200000"/>
              </a:lnSpc>
              <a:spcBef>
                <a:spcPts val="0"/>
              </a:spcBef>
              <a:spcAft>
                <a:spcPts val="0"/>
              </a:spcAft>
              <a:buSzPts val="1900"/>
              <a:buChar char="●"/>
            </a:pPr>
            <a:r>
              <a:rPr lang="en" sz="1900"/>
              <a:t>Helped in completing the SDD doc by creating the </a:t>
            </a:r>
            <a:r>
              <a:rPr lang="en" sz="1900"/>
              <a:t>flowchart</a:t>
            </a:r>
            <a:r>
              <a:rPr lang="en" sz="1900"/>
              <a:t> for the procedural design for the website in section 5.</a:t>
            </a:r>
            <a:endParaRPr sz="1900"/>
          </a:p>
          <a:p>
            <a:pPr indent="-349250" lvl="0" marL="457200" rtl="0" algn="l">
              <a:lnSpc>
                <a:spcPct val="200000"/>
              </a:lnSpc>
              <a:spcBef>
                <a:spcPts val="0"/>
              </a:spcBef>
              <a:spcAft>
                <a:spcPts val="0"/>
              </a:spcAft>
              <a:buSzPts val="1900"/>
              <a:buChar char="●"/>
            </a:pPr>
            <a:r>
              <a:rPr lang="en" sz="1900"/>
              <a:t>Researched ways to track and display the testing results in spreadsheets with Naheed</a:t>
            </a:r>
            <a:endParaRPr sz="1900"/>
          </a:p>
          <a:p>
            <a:pPr indent="-349250" lvl="0" marL="457200" rtl="0" algn="l">
              <a:lnSpc>
                <a:spcPct val="200000"/>
              </a:lnSpc>
              <a:spcBef>
                <a:spcPts val="0"/>
              </a:spcBef>
              <a:spcAft>
                <a:spcPts val="0"/>
              </a:spcAft>
              <a:buSzPts val="1900"/>
              <a:buChar char="●"/>
            </a:pPr>
            <a:r>
              <a:rPr lang="en" sz="1900"/>
              <a:t>Helped Reviewed the SRS document by revising section 2.1.6 and 2.2 </a:t>
            </a:r>
            <a:endParaRPr sz="1900"/>
          </a:p>
          <a:p>
            <a:pPr indent="-349250" lvl="0" marL="457200" rtl="0" algn="l">
              <a:lnSpc>
                <a:spcPct val="200000"/>
              </a:lnSpc>
              <a:spcBef>
                <a:spcPts val="0"/>
              </a:spcBef>
              <a:spcAft>
                <a:spcPts val="0"/>
              </a:spcAft>
              <a:buSzPts val="1900"/>
              <a:buChar char="●"/>
            </a:pPr>
            <a:r>
              <a:rPr lang="en" sz="1900"/>
              <a:t>Created a functionality section under 2.2 that aligns with 2.1.6 </a:t>
            </a:r>
            <a:r>
              <a:rPr lang="en" sz="1900"/>
              <a:t>which</a:t>
            </a:r>
            <a:r>
              <a:rPr lang="en" sz="1900"/>
              <a:t> covers the “contact us” page</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John Heinig</a:t>
            </a:r>
            <a:endParaRPr/>
          </a:p>
        </p:txBody>
      </p:sp>
      <p:sp>
        <p:nvSpPr>
          <p:cNvPr id="165" name="Google Shape;165;p3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On the STP I created the test cases for subsections for SRS subsections 2.2.1.3 outlining the content submission fields of the website</a:t>
            </a:r>
            <a:endParaRPr sz="1900"/>
          </a:p>
          <a:p>
            <a:pPr indent="-349250" lvl="0" marL="457200" rtl="0" algn="l">
              <a:spcBef>
                <a:spcPts val="0"/>
              </a:spcBef>
              <a:spcAft>
                <a:spcPts val="0"/>
              </a:spcAft>
              <a:buSzPts val="1900"/>
              <a:buChar char="-"/>
            </a:pPr>
            <a:r>
              <a:rPr lang="en" sz="1900"/>
              <a:t>For the SDD I worked on sections 4.3.5 helping to create a visual to help guide what the content submission page would look like</a:t>
            </a:r>
            <a:endParaRPr sz="1900"/>
          </a:p>
          <a:p>
            <a:pPr indent="-349250" lvl="0" marL="457200" rtl="0" algn="l">
              <a:spcBef>
                <a:spcPts val="0"/>
              </a:spcBef>
              <a:spcAft>
                <a:spcPts val="0"/>
              </a:spcAft>
              <a:buSzPts val="1900"/>
              <a:buChar char="-"/>
            </a:pPr>
            <a:r>
              <a:rPr lang="en" sz="1900"/>
              <a:t>Along with 4.3.5 i also helped create the diagram for section 4.3.7 showing how the About Page would look   </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Isabella Stephens</a:t>
            </a:r>
            <a:endParaRPr/>
          </a:p>
        </p:txBody>
      </p:sp>
      <p:sp>
        <p:nvSpPr>
          <p:cNvPr id="171" name="Google Shape;171;p31"/>
          <p:cNvSpPr txBox="1"/>
          <p:nvPr>
            <p:ph idx="1" type="body"/>
          </p:nvPr>
        </p:nvSpPr>
        <p:spPr>
          <a:xfrm>
            <a:off x="226275" y="1458975"/>
            <a:ext cx="8520600" cy="30762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b="1" lang="en" sz="1800"/>
              <a:t>SDD - Architecture Design [3.]</a:t>
            </a:r>
            <a:endParaRPr b="1" sz="1800"/>
          </a:p>
          <a:p>
            <a:pPr indent="-325755" lvl="1" marL="914400" rtl="0" algn="l">
              <a:lnSpc>
                <a:spcPct val="150000"/>
              </a:lnSpc>
              <a:spcBef>
                <a:spcPts val="0"/>
              </a:spcBef>
              <a:spcAft>
                <a:spcPts val="0"/>
              </a:spcAft>
              <a:buSzPct val="105882"/>
              <a:buChar char="○"/>
            </a:pPr>
            <a:r>
              <a:rPr lang="en" sz="1700"/>
              <a:t>3.1 	</a:t>
            </a:r>
            <a:r>
              <a:rPr lang="en" sz="1700"/>
              <a:t>	</a:t>
            </a:r>
            <a:r>
              <a:rPr lang="en" sz="1700"/>
              <a:t>Program Structure</a:t>
            </a:r>
            <a:endParaRPr sz="1700"/>
          </a:p>
          <a:p>
            <a:pPr indent="-325755" lvl="0" marL="457200" rtl="0" algn="l">
              <a:lnSpc>
                <a:spcPct val="150000"/>
              </a:lnSpc>
              <a:spcBef>
                <a:spcPts val="0"/>
              </a:spcBef>
              <a:spcAft>
                <a:spcPts val="0"/>
              </a:spcAft>
              <a:buSzPct val="100000"/>
              <a:buChar char="●"/>
            </a:pPr>
            <a:r>
              <a:rPr b="1" lang="en" sz="1800"/>
              <a:t>SDD - User Interfaces [4.3]</a:t>
            </a:r>
            <a:endParaRPr b="1" sz="1700"/>
          </a:p>
          <a:p>
            <a:pPr indent="-320357" lvl="1" marL="914400" rtl="0" algn="l">
              <a:lnSpc>
                <a:spcPct val="150000"/>
              </a:lnSpc>
              <a:spcBef>
                <a:spcPts val="0"/>
              </a:spcBef>
              <a:spcAft>
                <a:spcPts val="0"/>
              </a:spcAft>
              <a:buSzPct val="100000"/>
              <a:buChar char="○"/>
            </a:pPr>
            <a:r>
              <a:rPr lang="en" sz="1700"/>
              <a:t>4.3.1 		</a:t>
            </a:r>
            <a:r>
              <a:rPr lang="en" sz="1700"/>
              <a:t>Home Screen</a:t>
            </a:r>
            <a:endParaRPr sz="1700"/>
          </a:p>
          <a:p>
            <a:pPr indent="-320357" lvl="1" marL="914400" rtl="0" algn="l">
              <a:lnSpc>
                <a:spcPct val="150000"/>
              </a:lnSpc>
              <a:spcBef>
                <a:spcPts val="0"/>
              </a:spcBef>
              <a:spcAft>
                <a:spcPts val="0"/>
              </a:spcAft>
              <a:buSzPct val="100000"/>
              <a:buChar char="○"/>
            </a:pPr>
            <a:r>
              <a:rPr lang="en" sz="1700"/>
              <a:t>4.3.2 		</a:t>
            </a:r>
            <a:r>
              <a:rPr lang="en" sz="1700"/>
              <a:t>Contributor Page</a:t>
            </a:r>
            <a:endParaRPr sz="1700"/>
          </a:p>
          <a:p>
            <a:pPr indent="-320357" lvl="1" marL="914400" rtl="0" algn="l">
              <a:lnSpc>
                <a:spcPct val="150000"/>
              </a:lnSpc>
              <a:spcBef>
                <a:spcPts val="0"/>
              </a:spcBef>
              <a:spcAft>
                <a:spcPts val="0"/>
              </a:spcAft>
              <a:buSzPct val="100000"/>
              <a:buChar char="○"/>
            </a:pPr>
            <a:r>
              <a:rPr lang="en" sz="1700"/>
              <a:t>4.3.3 		</a:t>
            </a:r>
            <a:r>
              <a:rPr lang="en" sz="1700"/>
              <a:t>Login</a:t>
            </a:r>
            <a:endParaRPr sz="1700"/>
          </a:p>
          <a:p>
            <a:pPr indent="-320357" lvl="1" marL="914400" rtl="0" algn="l">
              <a:lnSpc>
                <a:spcPct val="150000"/>
              </a:lnSpc>
              <a:spcBef>
                <a:spcPts val="0"/>
              </a:spcBef>
              <a:spcAft>
                <a:spcPts val="0"/>
              </a:spcAft>
              <a:buSzPct val="100000"/>
              <a:buChar char="○"/>
            </a:pPr>
            <a:r>
              <a:rPr lang="en" sz="1700"/>
              <a:t>4.3.4 		</a:t>
            </a:r>
            <a:r>
              <a:rPr lang="en" sz="1700"/>
              <a:t>Sign Up</a:t>
            </a:r>
            <a:endParaRPr sz="1700"/>
          </a:p>
          <a:p>
            <a:pPr indent="-320357" lvl="1" marL="914400" rtl="0" algn="l">
              <a:lnSpc>
                <a:spcPct val="150000"/>
              </a:lnSpc>
              <a:spcBef>
                <a:spcPts val="0"/>
              </a:spcBef>
              <a:spcAft>
                <a:spcPts val="0"/>
              </a:spcAft>
              <a:buSzPct val="100000"/>
              <a:buChar char="○"/>
            </a:pPr>
            <a:r>
              <a:rPr lang="en" sz="1700"/>
              <a:t>4.3.6 		</a:t>
            </a:r>
            <a:r>
              <a:rPr lang="en" sz="1700"/>
              <a:t>Profile Management</a:t>
            </a:r>
            <a:endParaRPr sz="1700"/>
          </a:p>
          <a:p>
            <a:pPr indent="-320357" lvl="1" marL="914400" rtl="0" algn="l">
              <a:lnSpc>
                <a:spcPct val="150000"/>
              </a:lnSpc>
              <a:spcBef>
                <a:spcPts val="0"/>
              </a:spcBef>
              <a:spcAft>
                <a:spcPts val="0"/>
              </a:spcAft>
              <a:buSzPct val="100000"/>
              <a:buChar char="○"/>
            </a:pPr>
            <a:r>
              <a:rPr lang="en" sz="1700"/>
              <a:t>4.3.8 		</a:t>
            </a:r>
            <a:r>
              <a:rPr lang="en" sz="1700"/>
              <a:t>Help &amp; Tutorial Page</a:t>
            </a:r>
            <a:endParaRPr sz="1700"/>
          </a:p>
          <a:p>
            <a:pPr indent="-320357" lvl="1" marL="914400" rtl="0" algn="l">
              <a:lnSpc>
                <a:spcPct val="150000"/>
              </a:lnSpc>
              <a:spcBef>
                <a:spcPts val="0"/>
              </a:spcBef>
              <a:spcAft>
                <a:spcPts val="0"/>
              </a:spcAft>
              <a:buSzPct val="100000"/>
              <a:buChar char="○"/>
            </a:pPr>
            <a:r>
              <a:rPr lang="en" sz="1700"/>
              <a:t>4.3.9		</a:t>
            </a:r>
            <a:r>
              <a:rPr lang="en" sz="1700"/>
              <a:t>Admin Page</a:t>
            </a:r>
            <a:endParaRPr sz="1700"/>
          </a:p>
        </p:txBody>
      </p:sp>
      <p:pic>
        <p:nvPicPr>
          <p:cNvPr id="172" name="Google Shape;172;p31"/>
          <p:cNvPicPr preferRelativeResize="0"/>
          <p:nvPr/>
        </p:nvPicPr>
        <p:blipFill>
          <a:blip r:embed="rId3">
            <a:alphaModFix/>
          </a:blip>
          <a:stretch>
            <a:fillRect/>
          </a:stretch>
        </p:blipFill>
        <p:spPr>
          <a:xfrm>
            <a:off x="5287850" y="1752450"/>
            <a:ext cx="3379475" cy="2489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145000" y="118207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6600"/>
              <a:t>Project Management</a:t>
            </a:r>
            <a:endParaRPr sz="6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Brittany Brenneman</a:t>
            </a:r>
            <a:endParaRPr/>
          </a:p>
        </p:txBody>
      </p:sp>
      <p:sp>
        <p:nvSpPr>
          <p:cNvPr id="178" name="Google Shape;178;p32"/>
          <p:cNvSpPr txBox="1"/>
          <p:nvPr>
            <p:ph idx="4294967295" type="body"/>
          </p:nvPr>
        </p:nvSpPr>
        <p:spPr>
          <a:xfrm>
            <a:off x="311700" y="1505700"/>
            <a:ext cx="8520600" cy="3478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Software Test Plan Document</a:t>
            </a:r>
            <a:endParaRPr sz="2000"/>
          </a:p>
          <a:p>
            <a:pPr indent="-342900" lvl="1" marL="914400" rtl="0" algn="l">
              <a:spcBef>
                <a:spcPts val="0"/>
              </a:spcBef>
              <a:spcAft>
                <a:spcPts val="0"/>
              </a:spcAft>
              <a:buSzPts val="1800"/>
              <a:buChar char="○"/>
            </a:pPr>
            <a:r>
              <a:rPr lang="en" sz="1800"/>
              <a:t>Created the initial set up </a:t>
            </a:r>
            <a:endParaRPr sz="1800"/>
          </a:p>
          <a:p>
            <a:pPr indent="-342900" lvl="1" marL="914400" rtl="0" algn="l">
              <a:spcBef>
                <a:spcPts val="0"/>
              </a:spcBef>
              <a:spcAft>
                <a:spcPts val="0"/>
              </a:spcAft>
              <a:buSzPts val="1800"/>
              <a:buChar char="○"/>
            </a:pPr>
            <a:r>
              <a:rPr lang="en" sz="1800"/>
              <a:t>Test Procedures</a:t>
            </a:r>
            <a:endParaRPr sz="1800"/>
          </a:p>
          <a:p>
            <a:pPr indent="-342900" lvl="2" marL="1371600" rtl="0" algn="l">
              <a:spcBef>
                <a:spcPts val="0"/>
              </a:spcBef>
              <a:spcAft>
                <a:spcPts val="0"/>
              </a:spcAft>
              <a:buSzPts val="1800"/>
              <a:buChar char="■"/>
            </a:pPr>
            <a:r>
              <a:rPr lang="en" sz="1800"/>
              <a:t>Section 2.1.1 Homepage</a:t>
            </a:r>
            <a:endParaRPr sz="1800"/>
          </a:p>
          <a:p>
            <a:pPr indent="-342900" lvl="3" marL="1828800" rtl="0" algn="l">
              <a:spcBef>
                <a:spcPts val="0"/>
              </a:spcBef>
              <a:spcAft>
                <a:spcPts val="0"/>
              </a:spcAft>
              <a:buSzPts val="1800"/>
              <a:buChar char="●"/>
            </a:pPr>
            <a:r>
              <a:rPr lang="en" sz="1800"/>
              <a:t>Map features</a:t>
            </a:r>
            <a:endParaRPr sz="1800"/>
          </a:p>
          <a:p>
            <a:pPr indent="-342900" lvl="3" marL="1828800" rtl="0" algn="l">
              <a:spcBef>
                <a:spcPts val="0"/>
              </a:spcBef>
              <a:spcAft>
                <a:spcPts val="0"/>
              </a:spcAft>
              <a:buSzPts val="1800"/>
              <a:buChar char="●"/>
            </a:pPr>
            <a:r>
              <a:rPr lang="en" sz="1800"/>
              <a:t>Project selection/logo/full screen features </a:t>
            </a:r>
            <a:endParaRPr sz="1800"/>
          </a:p>
          <a:p>
            <a:pPr indent="-342900" lvl="2" marL="1371600" rtl="0" algn="l">
              <a:spcBef>
                <a:spcPts val="0"/>
              </a:spcBef>
              <a:spcAft>
                <a:spcPts val="0"/>
              </a:spcAft>
              <a:buSzPts val="1800"/>
              <a:buChar char="■"/>
            </a:pPr>
            <a:r>
              <a:rPr lang="en" sz="1800"/>
              <a:t>Section 2.2.4 Administrator Features</a:t>
            </a:r>
            <a:endParaRPr sz="1800"/>
          </a:p>
          <a:p>
            <a:pPr indent="-342900" lvl="3" marL="1828800" rtl="0" algn="l">
              <a:spcBef>
                <a:spcPts val="0"/>
              </a:spcBef>
              <a:spcAft>
                <a:spcPts val="0"/>
              </a:spcAft>
              <a:buSzPts val="1800"/>
              <a:buChar char="●"/>
            </a:pPr>
            <a:r>
              <a:rPr lang="en" sz="1800"/>
              <a:t>Approval/rejection of projects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Yaro Kulchyckyj</a:t>
            </a:r>
            <a:endParaRPr/>
          </a:p>
        </p:txBody>
      </p:sp>
      <p:sp>
        <p:nvSpPr>
          <p:cNvPr id="184" name="Google Shape;184;p33"/>
          <p:cNvSpPr txBox="1"/>
          <p:nvPr>
            <p:ph idx="4294967295" type="body"/>
          </p:nvPr>
        </p:nvSpPr>
        <p:spPr>
          <a:xfrm>
            <a:off x="311700" y="1505700"/>
            <a:ext cx="8520600" cy="3076200"/>
          </a:xfrm>
          <a:prstGeom prst="rect">
            <a:avLst/>
          </a:prstGeom>
        </p:spPr>
        <p:txBody>
          <a:bodyPr anchorCtr="0" anchor="t" bIns="91425" lIns="91425" spcFirstLastPara="1" rIns="91425" wrap="square" tIns="91425">
            <a:normAutofit fontScale="77500"/>
          </a:bodyPr>
          <a:lstStyle/>
          <a:p>
            <a:pPr indent="-322103" lvl="0" marL="457200" rtl="0" algn="l">
              <a:spcBef>
                <a:spcPts val="0"/>
              </a:spcBef>
              <a:spcAft>
                <a:spcPts val="0"/>
              </a:spcAft>
              <a:buSzPct val="100000"/>
              <a:buChar char="●"/>
            </a:pPr>
            <a:r>
              <a:rPr b="1" lang="en" sz="1900"/>
              <a:t>STP Document:</a:t>
            </a:r>
            <a:r>
              <a:rPr lang="en" sz="1900"/>
              <a:t> </a:t>
            </a:r>
            <a:endParaRPr sz="1900"/>
          </a:p>
          <a:p>
            <a:pPr indent="-322103" lvl="1" marL="914400" rtl="0" algn="l">
              <a:spcBef>
                <a:spcPts val="0"/>
              </a:spcBef>
              <a:spcAft>
                <a:spcPts val="0"/>
              </a:spcAft>
              <a:buSzPct val="100000"/>
              <a:buChar char="○"/>
            </a:pPr>
            <a:r>
              <a:rPr lang="en" sz="1900" u="sng"/>
              <a:t>Section 5</a:t>
            </a:r>
            <a:r>
              <a:rPr lang="en" sz="1900"/>
              <a:t> -</a:t>
            </a:r>
            <a:r>
              <a:rPr lang="en" sz="1641"/>
              <a:t> Reporting and Corrective Actions</a:t>
            </a:r>
            <a:endParaRPr sz="1641"/>
          </a:p>
          <a:p>
            <a:pPr indent="-322103" lvl="1" marL="914400" rtl="0" algn="l">
              <a:spcBef>
                <a:spcPts val="0"/>
              </a:spcBef>
              <a:spcAft>
                <a:spcPts val="0"/>
              </a:spcAft>
              <a:buSzPct val="100000"/>
              <a:buChar char="○"/>
            </a:pPr>
            <a:r>
              <a:rPr lang="en" sz="1900" u="sng"/>
              <a:t>Section 7 </a:t>
            </a:r>
            <a:r>
              <a:rPr lang="en" sz="1900"/>
              <a:t>- </a:t>
            </a:r>
            <a:r>
              <a:rPr lang="en" sz="1641"/>
              <a:t>Test Procedures</a:t>
            </a:r>
            <a:endParaRPr sz="1641"/>
          </a:p>
          <a:p>
            <a:pPr indent="-322103" lvl="0" marL="457200" rtl="0" algn="l">
              <a:spcBef>
                <a:spcPts val="0"/>
              </a:spcBef>
              <a:spcAft>
                <a:spcPts val="0"/>
              </a:spcAft>
              <a:buSzPct val="100000"/>
              <a:buChar char="●"/>
            </a:pPr>
            <a:r>
              <a:rPr b="1" lang="en" sz="1900"/>
              <a:t>STP Test Tracking Spreadsheet: </a:t>
            </a:r>
            <a:endParaRPr b="1" sz="1900"/>
          </a:p>
          <a:p>
            <a:pPr indent="-322103" lvl="1" marL="914400" rtl="0" algn="l">
              <a:spcBef>
                <a:spcPts val="0"/>
              </a:spcBef>
              <a:spcAft>
                <a:spcPts val="0"/>
              </a:spcAft>
              <a:buSzPct val="100000"/>
              <a:buChar char="○"/>
            </a:pPr>
            <a:r>
              <a:rPr lang="en" sz="1900"/>
              <a:t>Created the excel spreadsheet to help keep track of testing for the STP document. </a:t>
            </a:r>
            <a:endParaRPr sz="1900"/>
          </a:p>
          <a:p>
            <a:pPr indent="-322103" lvl="2" marL="1371600" rtl="0" algn="l">
              <a:spcBef>
                <a:spcPts val="0"/>
              </a:spcBef>
              <a:spcAft>
                <a:spcPts val="0"/>
              </a:spcAft>
              <a:buSzPct val="100000"/>
              <a:buChar char="■"/>
            </a:pPr>
            <a:r>
              <a:rPr lang="en" sz="1900"/>
              <a:t>Kylie provided </a:t>
            </a:r>
            <a:r>
              <a:rPr lang="en" sz="1900"/>
              <a:t>references which </a:t>
            </a:r>
            <a:r>
              <a:rPr lang="en" sz="1900"/>
              <a:t>I iterated on to create the current testing format.</a:t>
            </a:r>
            <a:endParaRPr sz="1900"/>
          </a:p>
          <a:p>
            <a:pPr indent="-322103" lvl="1" marL="914400" rtl="0" algn="l">
              <a:spcBef>
                <a:spcPts val="0"/>
              </a:spcBef>
              <a:spcAft>
                <a:spcPts val="0"/>
              </a:spcAft>
              <a:buSzPct val="100000"/>
              <a:buChar char="○"/>
            </a:pPr>
            <a:r>
              <a:rPr lang="en" sz="1900"/>
              <a:t>Added conditional formatting to better track testing </a:t>
            </a:r>
            <a:r>
              <a:rPr lang="en" sz="1900"/>
              <a:t>progress</a:t>
            </a:r>
            <a:r>
              <a:rPr lang="en" sz="1900"/>
              <a:t> </a:t>
            </a:r>
            <a:endParaRPr sz="1900"/>
          </a:p>
          <a:p>
            <a:pPr indent="-322103" lvl="2" marL="1371600" rtl="0" algn="l">
              <a:spcBef>
                <a:spcPts val="0"/>
              </a:spcBef>
              <a:spcAft>
                <a:spcPts val="0"/>
              </a:spcAft>
              <a:buSzPct val="100000"/>
              <a:buChar char="■"/>
            </a:pPr>
            <a:r>
              <a:rPr lang="en" sz="1900"/>
              <a:t>Marking a test as pass or fail will change the test row to a respective color of green or red</a:t>
            </a:r>
            <a:endParaRPr sz="1900"/>
          </a:p>
          <a:p>
            <a:pPr indent="-322103" lvl="1" marL="914400" rtl="0" algn="l">
              <a:spcBef>
                <a:spcPts val="0"/>
              </a:spcBef>
              <a:spcAft>
                <a:spcPts val="0"/>
              </a:spcAft>
              <a:buSzPct val="100000"/>
              <a:buChar char="○"/>
            </a:pPr>
            <a:r>
              <a:rPr lang="en" sz="1900"/>
              <a:t>Created some </a:t>
            </a:r>
            <a:r>
              <a:rPr lang="en" sz="1900"/>
              <a:t>example</a:t>
            </a:r>
            <a:r>
              <a:rPr lang="en" sz="1900"/>
              <a:t> tests to be used a references</a:t>
            </a:r>
            <a:endParaRPr sz="1900"/>
          </a:p>
          <a:p>
            <a:pPr indent="-322103" lvl="1" marL="914400" rtl="0" algn="l">
              <a:spcBef>
                <a:spcPts val="0"/>
              </a:spcBef>
              <a:spcAft>
                <a:spcPts val="0"/>
              </a:spcAft>
              <a:buSzPct val="100000"/>
              <a:buChar char="○"/>
            </a:pPr>
            <a:r>
              <a:rPr lang="en" sz="1900"/>
              <a:t>Created a test for SRS requirement 2.2.2.2</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Lillian Greenberg</a:t>
            </a:r>
            <a:endParaRPr/>
          </a:p>
        </p:txBody>
      </p:sp>
      <p:sp>
        <p:nvSpPr>
          <p:cNvPr id="76" name="Google Shape;76;p15"/>
          <p:cNvSpPr txBox="1"/>
          <p:nvPr>
            <p:ph idx="1" type="body"/>
          </p:nvPr>
        </p:nvSpPr>
        <p:spPr>
          <a:xfrm>
            <a:off x="311700" y="1481875"/>
            <a:ext cx="8520600" cy="307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245"/>
              <a:t>Frequent Communications with Customer</a:t>
            </a:r>
            <a:endParaRPr sz="1245"/>
          </a:p>
          <a:p>
            <a:pPr indent="-307657" lvl="0" marL="457200" rtl="0" algn="l">
              <a:lnSpc>
                <a:spcPct val="95000"/>
              </a:lnSpc>
              <a:spcBef>
                <a:spcPts val="1200"/>
              </a:spcBef>
              <a:spcAft>
                <a:spcPts val="0"/>
              </a:spcAft>
              <a:buSzPts val="1245"/>
              <a:buChar char="-"/>
            </a:pPr>
            <a:r>
              <a:rPr lang="en" sz="1245"/>
              <a:t>Emailed back and forth often as the project moves forward with questions and updates</a:t>
            </a:r>
            <a:endParaRPr sz="1245"/>
          </a:p>
          <a:p>
            <a:pPr indent="0" lvl="0" marL="0" rtl="0" algn="l">
              <a:lnSpc>
                <a:spcPct val="95000"/>
              </a:lnSpc>
              <a:spcBef>
                <a:spcPts val="1200"/>
              </a:spcBef>
              <a:spcAft>
                <a:spcPts val="0"/>
              </a:spcAft>
              <a:buSzPts val="605"/>
              <a:buNone/>
            </a:pPr>
            <a:r>
              <a:rPr lang="en" sz="1245"/>
              <a:t>Scheduling Meetings</a:t>
            </a:r>
            <a:endParaRPr sz="1245"/>
          </a:p>
          <a:p>
            <a:pPr indent="-307657" lvl="0" marL="457200" rtl="0" algn="l">
              <a:lnSpc>
                <a:spcPct val="95000"/>
              </a:lnSpc>
              <a:spcBef>
                <a:spcPts val="1200"/>
              </a:spcBef>
              <a:spcAft>
                <a:spcPts val="0"/>
              </a:spcAft>
              <a:buSzPts val="1245"/>
              <a:buChar char="-"/>
            </a:pPr>
            <a:r>
              <a:rPr lang="en" sz="1245"/>
              <a:t>Upcoming meeting on December 6th</a:t>
            </a:r>
            <a:endParaRPr sz="1245"/>
          </a:p>
          <a:p>
            <a:pPr indent="0" lvl="0" marL="0" rtl="0" algn="l">
              <a:lnSpc>
                <a:spcPct val="95000"/>
              </a:lnSpc>
              <a:spcBef>
                <a:spcPts val="1200"/>
              </a:spcBef>
              <a:spcAft>
                <a:spcPts val="0"/>
              </a:spcAft>
              <a:buSzPts val="605"/>
              <a:buNone/>
            </a:pPr>
            <a:r>
              <a:rPr lang="en" sz="1245"/>
              <a:t>Creation of Presentations</a:t>
            </a:r>
            <a:endParaRPr sz="1245"/>
          </a:p>
          <a:p>
            <a:pPr indent="-307657" lvl="0" marL="457200" rtl="0" algn="l">
              <a:lnSpc>
                <a:spcPct val="95000"/>
              </a:lnSpc>
              <a:spcBef>
                <a:spcPts val="1200"/>
              </a:spcBef>
              <a:spcAft>
                <a:spcPts val="0"/>
              </a:spcAft>
              <a:buSzPts val="1245"/>
              <a:buChar char="-"/>
            </a:pPr>
            <a:r>
              <a:rPr lang="en" sz="1245"/>
              <a:t>Developed the Slides documents and polished them up</a:t>
            </a:r>
            <a:endParaRPr sz="1245"/>
          </a:p>
          <a:p>
            <a:pPr indent="0" lvl="0" marL="0" rtl="0" algn="l">
              <a:lnSpc>
                <a:spcPct val="95000"/>
              </a:lnSpc>
              <a:spcBef>
                <a:spcPts val="1200"/>
              </a:spcBef>
              <a:spcAft>
                <a:spcPts val="0"/>
              </a:spcAft>
              <a:buSzPts val="605"/>
              <a:buNone/>
            </a:pPr>
            <a:r>
              <a:rPr lang="en" sz="1245"/>
              <a:t>Consolidation of bi-weekly reports</a:t>
            </a:r>
            <a:endParaRPr sz="1245"/>
          </a:p>
          <a:p>
            <a:pPr indent="-307657" lvl="0" marL="457200" rtl="0" algn="l">
              <a:lnSpc>
                <a:spcPct val="95000"/>
              </a:lnSpc>
              <a:spcBef>
                <a:spcPts val="1200"/>
              </a:spcBef>
              <a:spcAft>
                <a:spcPts val="0"/>
              </a:spcAft>
              <a:buSzPts val="1245"/>
              <a:buChar char="-"/>
            </a:pPr>
            <a:r>
              <a:rPr lang="en" sz="1245"/>
              <a:t>Collected all reports from team leaders and created a condensed version</a:t>
            </a:r>
            <a:endParaRPr sz="1245"/>
          </a:p>
          <a:p>
            <a:pPr indent="0" lvl="0" marL="0" rtl="0" algn="l">
              <a:lnSpc>
                <a:spcPct val="95000"/>
              </a:lnSpc>
              <a:spcBef>
                <a:spcPts val="1200"/>
              </a:spcBef>
              <a:spcAft>
                <a:spcPts val="0"/>
              </a:spcAft>
              <a:buSzPts val="605"/>
              <a:buNone/>
            </a:pPr>
            <a:r>
              <a:rPr lang="en" sz="1245"/>
              <a:t>Discussion with Team Leads</a:t>
            </a:r>
            <a:endParaRPr sz="1245"/>
          </a:p>
          <a:p>
            <a:pPr indent="-307657" lvl="0" marL="457200" rtl="0" algn="l">
              <a:lnSpc>
                <a:spcPct val="95000"/>
              </a:lnSpc>
              <a:spcBef>
                <a:spcPts val="1200"/>
              </a:spcBef>
              <a:spcAft>
                <a:spcPts val="0"/>
              </a:spcAft>
              <a:buSzPts val="1245"/>
              <a:buChar char="-"/>
            </a:pPr>
            <a:r>
              <a:rPr lang="en" sz="1245"/>
              <a:t>Multiple impromptu meetings with the leads of both teams to determine goals and clarify requirements</a:t>
            </a:r>
            <a:endParaRPr sz="124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12892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600"/>
              <a:t>R&amp;D + SysOps</a:t>
            </a:r>
            <a:endParaRPr sz="6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Shameer Rao</a:t>
            </a:r>
            <a:endParaRPr/>
          </a:p>
        </p:txBody>
      </p:sp>
      <p:sp>
        <p:nvSpPr>
          <p:cNvPr id="87" name="Google Shape;87;p17"/>
          <p:cNvSpPr txBox="1"/>
          <p:nvPr>
            <p:ph idx="1" type="body"/>
          </p:nvPr>
        </p:nvSpPr>
        <p:spPr>
          <a:xfrm>
            <a:off x="311700" y="1299775"/>
            <a:ext cx="8520600" cy="384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29">
                <a:solidFill>
                  <a:schemeClr val="dk1"/>
                </a:solidFill>
              </a:rPr>
              <a:t>Azure SQL Database</a:t>
            </a:r>
            <a:endParaRPr sz="1829">
              <a:solidFill>
                <a:schemeClr val="dk1"/>
              </a:solidFill>
            </a:endParaRPr>
          </a:p>
          <a:p>
            <a:pPr indent="-344805" lvl="0" marL="457200" rtl="0" algn="l">
              <a:lnSpc>
                <a:spcPct val="95000"/>
              </a:lnSpc>
              <a:spcBef>
                <a:spcPts val="1200"/>
              </a:spcBef>
              <a:spcAft>
                <a:spcPts val="0"/>
              </a:spcAft>
              <a:buClr>
                <a:schemeClr val="dk1"/>
              </a:buClr>
              <a:buSzPts val="1830"/>
              <a:buChar char="●"/>
            </a:pPr>
            <a:r>
              <a:rPr lang="en" sz="1829">
                <a:solidFill>
                  <a:schemeClr val="dk1"/>
                </a:solidFill>
              </a:rPr>
              <a:t>Expanded on </a:t>
            </a:r>
            <a:r>
              <a:rPr lang="en" sz="1829">
                <a:solidFill>
                  <a:schemeClr val="dk1"/>
                </a:solidFill>
              </a:rPr>
              <a:t>initial</a:t>
            </a:r>
            <a:r>
              <a:rPr lang="en" sz="1829">
                <a:solidFill>
                  <a:schemeClr val="dk1"/>
                </a:solidFill>
              </a:rPr>
              <a:t> schema to capture more relevant data</a:t>
            </a:r>
            <a:endParaRPr sz="1829">
              <a:solidFill>
                <a:schemeClr val="dk1"/>
              </a:solidFill>
            </a:endParaRPr>
          </a:p>
          <a:p>
            <a:pPr indent="-344805" lvl="0" marL="457200" rtl="0" algn="l">
              <a:lnSpc>
                <a:spcPct val="95000"/>
              </a:lnSpc>
              <a:spcBef>
                <a:spcPts val="0"/>
              </a:spcBef>
              <a:spcAft>
                <a:spcPts val="0"/>
              </a:spcAft>
              <a:buClr>
                <a:schemeClr val="dk1"/>
              </a:buClr>
              <a:buSzPts val="1830"/>
              <a:buChar char="●"/>
            </a:pPr>
            <a:r>
              <a:rPr lang="en" sz="1829">
                <a:solidFill>
                  <a:schemeClr val="dk1"/>
                </a:solidFill>
              </a:rPr>
              <a:t>Created all tables, with rows of test data</a:t>
            </a:r>
            <a:endParaRPr sz="1829">
              <a:solidFill>
                <a:schemeClr val="dk1"/>
              </a:solidFill>
            </a:endParaRPr>
          </a:p>
          <a:p>
            <a:pPr indent="-344805" lvl="0" marL="457200" rtl="0" algn="l">
              <a:lnSpc>
                <a:spcPct val="95000"/>
              </a:lnSpc>
              <a:spcBef>
                <a:spcPts val="0"/>
              </a:spcBef>
              <a:spcAft>
                <a:spcPts val="0"/>
              </a:spcAft>
              <a:buClr>
                <a:schemeClr val="dk1"/>
              </a:buClr>
              <a:buSzPts val="1830"/>
              <a:buChar char="●"/>
            </a:pPr>
            <a:r>
              <a:rPr lang="en" sz="1829">
                <a:solidFill>
                  <a:schemeClr val="dk1"/>
                </a:solidFill>
              </a:rPr>
              <a:t>Created SQL queries for future functionality (Querying for Most Active Users, Posts from a Specific User, Posts in a date range, etc.)</a:t>
            </a:r>
            <a:endParaRPr sz="1829">
              <a:solidFill>
                <a:schemeClr val="dk1"/>
              </a:solidFill>
            </a:endParaRPr>
          </a:p>
          <a:p>
            <a:pPr indent="-344805" lvl="0" marL="457200" rtl="0" algn="l">
              <a:lnSpc>
                <a:spcPct val="95000"/>
              </a:lnSpc>
              <a:spcBef>
                <a:spcPts val="0"/>
              </a:spcBef>
              <a:spcAft>
                <a:spcPts val="0"/>
              </a:spcAft>
              <a:buClr>
                <a:schemeClr val="dk1"/>
              </a:buClr>
              <a:buSzPts val="1830"/>
              <a:buChar char="●"/>
            </a:pPr>
            <a:r>
              <a:rPr lang="en" sz="1829">
                <a:solidFill>
                  <a:schemeClr val="dk1"/>
                </a:solidFill>
              </a:rPr>
              <a:t>Next Steps: Verify database web app connection and </a:t>
            </a:r>
            <a:r>
              <a:rPr lang="en" sz="1829">
                <a:solidFill>
                  <a:schemeClr val="dk1"/>
                </a:solidFill>
              </a:rPr>
              <a:t>ensure </a:t>
            </a:r>
            <a:r>
              <a:rPr lang="en" sz="1829">
                <a:solidFill>
                  <a:schemeClr val="dk1"/>
                </a:solidFill>
              </a:rPr>
              <a:t>data is being </a:t>
            </a:r>
            <a:r>
              <a:rPr lang="en" sz="1829">
                <a:solidFill>
                  <a:schemeClr val="dk1"/>
                </a:solidFill>
              </a:rPr>
              <a:t>received</a:t>
            </a:r>
            <a:endParaRPr sz="1829">
              <a:solidFill>
                <a:schemeClr val="dk1"/>
              </a:solidFill>
            </a:endParaRPr>
          </a:p>
          <a:p>
            <a:pPr indent="0" lvl="0" marL="0" rtl="0" algn="l">
              <a:lnSpc>
                <a:spcPct val="95000"/>
              </a:lnSpc>
              <a:spcBef>
                <a:spcPts val="1200"/>
              </a:spcBef>
              <a:spcAft>
                <a:spcPts val="0"/>
              </a:spcAft>
              <a:buNone/>
            </a:pPr>
            <a:r>
              <a:t/>
            </a:r>
            <a:endParaRPr sz="1829">
              <a:solidFill>
                <a:schemeClr val="dk1"/>
              </a:solidFill>
            </a:endParaRPr>
          </a:p>
          <a:p>
            <a:pPr indent="0" lvl="0" marL="0" rtl="0" algn="l">
              <a:lnSpc>
                <a:spcPct val="95000"/>
              </a:lnSpc>
              <a:spcBef>
                <a:spcPts val="1200"/>
              </a:spcBef>
              <a:spcAft>
                <a:spcPts val="0"/>
              </a:spcAft>
              <a:buNone/>
            </a:pPr>
            <a:r>
              <a:rPr lang="en" sz="1829">
                <a:solidFill>
                  <a:schemeClr val="dk1"/>
                </a:solidFill>
              </a:rPr>
              <a:t>Project Next Steps:</a:t>
            </a:r>
            <a:endParaRPr sz="1829">
              <a:solidFill>
                <a:schemeClr val="dk1"/>
              </a:solidFill>
            </a:endParaRPr>
          </a:p>
          <a:p>
            <a:pPr indent="-344805" lvl="0" marL="457200" rtl="0" algn="l">
              <a:lnSpc>
                <a:spcPct val="95000"/>
              </a:lnSpc>
              <a:spcBef>
                <a:spcPts val="1200"/>
              </a:spcBef>
              <a:spcAft>
                <a:spcPts val="0"/>
              </a:spcAft>
              <a:buClr>
                <a:schemeClr val="dk1"/>
              </a:buClr>
              <a:buSzPts val="1830"/>
              <a:buChar char="●"/>
            </a:pPr>
            <a:r>
              <a:rPr lang="en" sz="1829">
                <a:solidFill>
                  <a:schemeClr val="dk1"/>
                </a:solidFill>
              </a:rPr>
              <a:t>Properly storing different file types (Image and Text currently supported)</a:t>
            </a:r>
            <a:endParaRPr sz="1829">
              <a:solidFill>
                <a:schemeClr val="dk1"/>
              </a:solidFill>
            </a:endParaRPr>
          </a:p>
          <a:p>
            <a:pPr indent="-344805" lvl="0" marL="457200" rtl="0" algn="l">
              <a:lnSpc>
                <a:spcPct val="95000"/>
              </a:lnSpc>
              <a:spcBef>
                <a:spcPts val="0"/>
              </a:spcBef>
              <a:spcAft>
                <a:spcPts val="0"/>
              </a:spcAft>
              <a:buClr>
                <a:schemeClr val="dk1"/>
              </a:buClr>
              <a:buSzPts val="1830"/>
              <a:buChar char="●"/>
            </a:pPr>
            <a:r>
              <a:rPr lang="en" sz="1829">
                <a:solidFill>
                  <a:schemeClr val="dk1"/>
                </a:solidFill>
              </a:rPr>
              <a:t>Saving and displaying all posts (Posts are only being saved on the localhost)</a:t>
            </a:r>
            <a:endParaRPr sz="1829">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Jordan Golden</a:t>
            </a:r>
            <a:endParaRPr/>
          </a:p>
        </p:txBody>
      </p:sp>
      <p:sp>
        <p:nvSpPr>
          <p:cNvPr id="93" name="Google Shape;93;p18"/>
          <p:cNvSpPr txBox="1"/>
          <p:nvPr>
            <p:ph idx="1" type="body"/>
          </p:nvPr>
        </p:nvSpPr>
        <p:spPr>
          <a:xfrm>
            <a:off x="311725" y="1498625"/>
            <a:ext cx="8520600" cy="3076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Isolated search features</a:t>
            </a:r>
            <a:endParaRPr sz="1900"/>
          </a:p>
          <a:p>
            <a:pPr indent="-349250" lvl="1" marL="914400" rtl="0" algn="l">
              <a:spcBef>
                <a:spcPts val="0"/>
              </a:spcBef>
              <a:spcAft>
                <a:spcPts val="0"/>
              </a:spcAft>
              <a:buSzPts val="1900"/>
              <a:buChar char="-"/>
            </a:pPr>
            <a:r>
              <a:rPr lang="en" sz="1900"/>
              <a:t>A function for text search and filter search fits better into django’s views structure</a:t>
            </a:r>
            <a:endParaRPr sz="1900"/>
          </a:p>
          <a:p>
            <a:pPr indent="-349250" lvl="1" marL="914400" rtl="0" algn="l">
              <a:spcBef>
                <a:spcPts val="0"/>
              </a:spcBef>
              <a:spcAft>
                <a:spcPts val="0"/>
              </a:spcAft>
              <a:buSzPts val="1900"/>
              <a:buChar char="-"/>
            </a:pPr>
            <a:r>
              <a:rPr lang="en" sz="1900"/>
              <a:t>Filter function now handles multiple filters</a:t>
            </a:r>
            <a:endParaRPr sz="1900"/>
          </a:p>
          <a:p>
            <a:pPr indent="-349250" lvl="0" marL="457200" rtl="0" algn="l">
              <a:spcBef>
                <a:spcPts val="0"/>
              </a:spcBef>
              <a:spcAft>
                <a:spcPts val="0"/>
              </a:spcAft>
              <a:buSzPts val="1900"/>
              <a:buChar char="-"/>
            </a:pPr>
            <a:r>
              <a:rPr lang="en" sz="1900"/>
              <a:t>Search functions now output in JSON format</a:t>
            </a:r>
            <a:endParaRPr sz="1900"/>
          </a:p>
          <a:p>
            <a:pPr indent="-349250" lvl="1" marL="914400" rtl="0" algn="l">
              <a:spcBef>
                <a:spcPts val="0"/>
              </a:spcBef>
              <a:spcAft>
                <a:spcPts val="0"/>
              </a:spcAft>
              <a:buSzPts val="1900"/>
              <a:buChar char="-"/>
            </a:pPr>
            <a:r>
              <a:rPr lang="en" sz="1900"/>
              <a:t>a lot of the site is using JS to work with google maps</a:t>
            </a:r>
            <a:endParaRPr sz="1900"/>
          </a:p>
          <a:p>
            <a:pPr indent="-349250" lvl="0" marL="457200" rtl="0" algn="l">
              <a:spcBef>
                <a:spcPts val="0"/>
              </a:spcBef>
              <a:spcAft>
                <a:spcPts val="0"/>
              </a:spcAft>
              <a:buSzPts val="1900"/>
              <a:buChar char="-"/>
            </a:pPr>
            <a:r>
              <a:rPr lang="en" sz="1900"/>
              <a:t>Functions should now be able to be simply plugged into the site</a:t>
            </a:r>
            <a:endParaRPr sz="1900"/>
          </a:p>
          <a:p>
            <a:pPr indent="-349250" lvl="1" marL="914400" rtl="0" algn="l">
              <a:spcBef>
                <a:spcPts val="0"/>
              </a:spcBef>
              <a:spcAft>
                <a:spcPts val="0"/>
              </a:spcAft>
              <a:buSzPts val="1900"/>
              <a:buChar char="-"/>
            </a:pPr>
            <a:r>
              <a:rPr lang="en" sz="1900"/>
              <a:t>Agnostic to database and website changes</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70650" y="4029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Alexander Stoyanov-Roberts</a:t>
            </a:r>
            <a:endParaRPr/>
          </a:p>
        </p:txBody>
      </p:sp>
      <p:sp>
        <p:nvSpPr>
          <p:cNvPr id="99" name="Google Shape;99;p19"/>
          <p:cNvSpPr txBox="1"/>
          <p:nvPr>
            <p:ph idx="1" type="body"/>
          </p:nvPr>
        </p:nvSpPr>
        <p:spPr>
          <a:xfrm>
            <a:off x="311700" y="1593275"/>
            <a:ext cx="8520600" cy="3076200"/>
          </a:xfrm>
          <a:prstGeom prst="rect">
            <a:avLst/>
          </a:prstGeom>
        </p:spPr>
        <p:txBody>
          <a:bodyPr anchorCtr="0" anchor="t" bIns="91425" lIns="91425" spcFirstLastPara="1" rIns="91425" wrap="square" tIns="91425">
            <a:normAutofit lnSpcReduction="10000"/>
          </a:bodyPr>
          <a:lstStyle/>
          <a:p>
            <a:pPr indent="-324802" lvl="0" marL="457200" rtl="0" algn="l">
              <a:lnSpc>
                <a:spcPct val="150000"/>
              </a:lnSpc>
              <a:spcBef>
                <a:spcPts val="0"/>
              </a:spcBef>
              <a:spcAft>
                <a:spcPts val="0"/>
              </a:spcAft>
              <a:buSzPts val="1515"/>
              <a:buChar char="●"/>
            </a:pPr>
            <a:r>
              <a:rPr lang="en" sz="1515"/>
              <a:t>Split the HTML from one index.HTML file to 4 </a:t>
            </a:r>
            <a:r>
              <a:rPr lang="en" sz="1515"/>
              <a:t>separate</a:t>
            </a:r>
            <a:r>
              <a:rPr lang="en" sz="1515"/>
              <a:t> pages to improve workflow (Map.html, about.html, contact.html, signin.html)</a:t>
            </a:r>
            <a:endParaRPr sz="1515"/>
          </a:p>
          <a:p>
            <a:pPr indent="-324802" lvl="0" marL="457200" rtl="0" algn="l">
              <a:lnSpc>
                <a:spcPct val="150000"/>
              </a:lnSpc>
              <a:spcBef>
                <a:spcPts val="0"/>
              </a:spcBef>
              <a:spcAft>
                <a:spcPts val="0"/>
              </a:spcAft>
              <a:buSzPts val="1515"/>
              <a:buChar char="●"/>
            </a:pPr>
            <a:r>
              <a:rPr lang="en" sz="1515"/>
              <a:t>Split the JS file from 1 large one that was used for the whole site to a </a:t>
            </a:r>
            <a:r>
              <a:rPr lang="en" sz="1515"/>
              <a:t>custom</a:t>
            </a:r>
            <a:r>
              <a:rPr lang="en" sz="1515"/>
              <a:t> JS file that matches the HTML file naming conventions, allowing people to just edit one page of the site.</a:t>
            </a:r>
            <a:endParaRPr sz="1515"/>
          </a:p>
          <a:p>
            <a:pPr indent="-324802" lvl="0" marL="457200" rtl="0" algn="l">
              <a:lnSpc>
                <a:spcPct val="150000"/>
              </a:lnSpc>
              <a:spcBef>
                <a:spcPts val="0"/>
              </a:spcBef>
              <a:spcAft>
                <a:spcPts val="0"/>
              </a:spcAft>
              <a:buSzPts val="1515"/>
              <a:buChar char="●"/>
            </a:pPr>
            <a:r>
              <a:rPr lang="en" sz="1515"/>
              <a:t>Changed the homepage of the website the the Map page, and updated </a:t>
            </a:r>
            <a:r>
              <a:rPr lang="en" sz="1515"/>
              <a:t>the</a:t>
            </a:r>
            <a:r>
              <a:rPr lang="en" sz="1515"/>
              <a:t> </a:t>
            </a:r>
            <a:r>
              <a:rPr lang="en" sz="1515"/>
              <a:t>color scheme</a:t>
            </a:r>
            <a:r>
              <a:rPr lang="en" sz="1515"/>
              <a:t> to better match customer requirements.</a:t>
            </a:r>
            <a:endParaRPr sz="1515"/>
          </a:p>
          <a:p>
            <a:pPr indent="-324802" lvl="0" marL="457200" rtl="0" algn="l">
              <a:lnSpc>
                <a:spcPct val="150000"/>
              </a:lnSpc>
              <a:spcBef>
                <a:spcPts val="0"/>
              </a:spcBef>
              <a:spcAft>
                <a:spcPts val="0"/>
              </a:spcAft>
              <a:buSzPts val="1515"/>
              <a:buChar char="●"/>
            </a:pPr>
            <a:r>
              <a:rPr lang="en" sz="1515"/>
              <a:t>Added SMCM branding to the footer and reduced the size of the titles per page.</a:t>
            </a:r>
            <a:endParaRPr sz="1515"/>
          </a:p>
          <a:p>
            <a:pPr indent="-324802" lvl="0" marL="457200" rtl="0" algn="l">
              <a:lnSpc>
                <a:spcPct val="150000"/>
              </a:lnSpc>
              <a:spcBef>
                <a:spcPts val="0"/>
              </a:spcBef>
              <a:spcAft>
                <a:spcPts val="0"/>
              </a:spcAft>
              <a:buSzPts val="1515"/>
              <a:buChar char="●"/>
            </a:pPr>
            <a:r>
              <a:rPr lang="en" sz="1515"/>
              <a:t>BUG FIXES: Fixed the bug </a:t>
            </a:r>
            <a:r>
              <a:rPr lang="en" sz="1515"/>
              <a:t>preventing</a:t>
            </a:r>
            <a:r>
              <a:rPr lang="en" sz="1515"/>
              <a:t> the widget system from working and the bug preventing the create a post form from closing when you switch tabs.</a:t>
            </a:r>
            <a:endParaRPr sz="151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Matthew Grimelli</a:t>
            </a:r>
            <a:endParaRPr/>
          </a:p>
        </p:txBody>
      </p:sp>
      <p:sp>
        <p:nvSpPr>
          <p:cNvPr id="105" name="Google Shape;105;p2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Investigated Google Cloud as alternative hosting service</a:t>
            </a:r>
            <a:endParaRPr b="1" sz="1200"/>
          </a:p>
          <a:p>
            <a:pPr indent="-304800" lvl="0" marL="457200" rtl="0" algn="l">
              <a:spcBef>
                <a:spcPts val="1000"/>
              </a:spcBef>
              <a:spcAft>
                <a:spcPts val="0"/>
              </a:spcAft>
              <a:buSzPts val="1200"/>
              <a:buChar char="-"/>
            </a:pPr>
            <a:r>
              <a:rPr lang="en" sz="1200"/>
              <a:t>Current decision is to stick with Microsoft Azure</a:t>
            </a:r>
            <a:endParaRPr sz="1200"/>
          </a:p>
          <a:p>
            <a:pPr indent="0" lvl="0" marL="0" rtl="0" algn="l">
              <a:spcBef>
                <a:spcPts val="1000"/>
              </a:spcBef>
              <a:spcAft>
                <a:spcPts val="0"/>
              </a:spcAft>
              <a:buNone/>
            </a:pPr>
            <a:r>
              <a:rPr b="1" lang="en" sz="1200"/>
              <a:t>Improved Website UI</a:t>
            </a:r>
            <a:endParaRPr b="1" sz="1200"/>
          </a:p>
          <a:p>
            <a:pPr indent="-304800" lvl="0" marL="457200" rtl="0" algn="l">
              <a:spcBef>
                <a:spcPts val="1000"/>
              </a:spcBef>
              <a:spcAft>
                <a:spcPts val="0"/>
              </a:spcAft>
              <a:buSzPts val="1200"/>
              <a:buChar char="-"/>
            </a:pPr>
            <a:r>
              <a:rPr lang="en" sz="1200"/>
              <a:t>Matched layout with Software Design Description mockups</a:t>
            </a:r>
            <a:endParaRPr sz="1200"/>
          </a:p>
          <a:p>
            <a:pPr indent="-304800" lvl="0" marL="457200" rtl="0" algn="l">
              <a:spcBef>
                <a:spcPts val="1000"/>
              </a:spcBef>
              <a:spcAft>
                <a:spcPts val="0"/>
              </a:spcAft>
              <a:buSzPts val="1200"/>
              <a:buChar char="-"/>
            </a:pPr>
            <a:r>
              <a:rPr lang="en" sz="1200"/>
              <a:t>Removed </a:t>
            </a:r>
            <a:r>
              <a:rPr lang="en" sz="1200"/>
              <a:t>redundant</a:t>
            </a:r>
            <a:r>
              <a:rPr lang="en" sz="1200"/>
              <a:t> text and headers</a:t>
            </a:r>
            <a:endParaRPr sz="1200"/>
          </a:p>
          <a:p>
            <a:pPr indent="-304800" lvl="0" marL="457200" rtl="0" algn="l">
              <a:spcBef>
                <a:spcPts val="1000"/>
              </a:spcBef>
              <a:spcAft>
                <a:spcPts val="0"/>
              </a:spcAft>
              <a:buSzPts val="1200"/>
              <a:buChar char="-"/>
            </a:pPr>
            <a:r>
              <a:rPr lang="en" sz="1200"/>
              <a:t>Added placeholder header logo</a:t>
            </a:r>
            <a:endParaRPr sz="1200"/>
          </a:p>
          <a:p>
            <a:pPr indent="-304800" lvl="0" marL="457200" rtl="0" algn="l">
              <a:spcBef>
                <a:spcPts val="1000"/>
              </a:spcBef>
              <a:spcAft>
                <a:spcPts val="1000"/>
              </a:spcAft>
              <a:buSzPts val="1200"/>
              <a:buChar char="-"/>
            </a:pPr>
            <a:r>
              <a:rPr lang="en" sz="1200"/>
              <a:t>Began work on page layout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Samuel Albanese</a:t>
            </a:r>
            <a:endParaRPr/>
          </a:p>
        </p:txBody>
      </p:sp>
      <p:sp>
        <p:nvSpPr>
          <p:cNvPr id="111" name="Google Shape;111;p21"/>
          <p:cNvSpPr txBox="1"/>
          <p:nvPr>
            <p:ph idx="1" type="body"/>
          </p:nvPr>
        </p:nvSpPr>
        <p:spPr>
          <a:xfrm>
            <a:off x="311700" y="1505700"/>
            <a:ext cx="8464200" cy="34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Researched and self-taught basics of NodeJS</a:t>
            </a:r>
            <a:endParaRPr b="1" sz="1200"/>
          </a:p>
          <a:p>
            <a:pPr indent="-304800" lvl="0" marL="457200" rtl="0" algn="l">
              <a:spcBef>
                <a:spcPts val="1000"/>
              </a:spcBef>
              <a:spcAft>
                <a:spcPts val="0"/>
              </a:spcAft>
              <a:buSzPts val="1200"/>
              <a:buChar char="-"/>
            </a:pPr>
            <a:r>
              <a:rPr lang="en" sz="1200"/>
              <a:t>Node and npm are critical to running our site, knowing how it works is critical</a:t>
            </a:r>
            <a:endParaRPr sz="1200"/>
          </a:p>
          <a:p>
            <a:pPr indent="0" lvl="0" marL="0" rtl="0" algn="l">
              <a:spcBef>
                <a:spcPts val="1000"/>
              </a:spcBef>
              <a:spcAft>
                <a:spcPts val="0"/>
              </a:spcAft>
              <a:buNone/>
            </a:pPr>
            <a:r>
              <a:rPr b="1" lang="en" sz="1200"/>
              <a:t>Merged Alex’s working website to our live environment</a:t>
            </a:r>
            <a:endParaRPr b="1" sz="1200"/>
          </a:p>
          <a:p>
            <a:pPr indent="-304800" lvl="0" marL="457200" rtl="0" algn="l">
              <a:spcBef>
                <a:spcPts val="1000"/>
              </a:spcBef>
              <a:spcAft>
                <a:spcPts val="0"/>
              </a:spcAft>
              <a:buSzPts val="1200"/>
              <a:buChar char="-"/>
            </a:pPr>
            <a:r>
              <a:rPr lang="en" sz="1200"/>
              <a:t>Familiarity with source control and npm helped</a:t>
            </a:r>
            <a:endParaRPr sz="1200"/>
          </a:p>
          <a:p>
            <a:pPr indent="0" lvl="0" marL="0" rtl="0" algn="l">
              <a:spcBef>
                <a:spcPts val="1000"/>
              </a:spcBef>
              <a:spcAft>
                <a:spcPts val="0"/>
              </a:spcAft>
              <a:buNone/>
            </a:pPr>
            <a:r>
              <a:rPr b="1" lang="en" sz="1200"/>
              <a:t>Fixed automatic actions upon Github pushes</a:t>
            </a:r>
            <a:endParaRPr b="1" sz="1200"/>
          </a:p>
          <a:p>
            <a:pPr indent="-304800" lvl="0" marL="457200" rtl="0" algn="l">
              <a:spcBef>
                <a:spcPts val="1000"/>
              </a:spcBef>
              <a:spcAft>
                <a:spcPts val="1000"/>
              </a:spcAft>
              <a:buSzPts val="1200"/>
              <a:buChar char="-"/>
            </a:pPr>
            <a:r>
              <a:rPr lang="en" sz="1200"/>
              <a:t>npm communication with Microsoft Azure</a:t>
            </a:r>
            <a:endParaRPr b="1" sz="12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