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Raleway Medium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Medium-bold.fntdata"/><Relationship Id="rId30" Type="http://schemas.openxmlformats.org/officeDocument/2006/relationships/font" Target="fonts/RalewayMedium-regular.fntdata"/><Relationship Id="rId11" Type="http://schemas.openxmlformats.org/officeDocument/2006/relationships/slide" Target="slides/slide6.xml"/><Relationship Id="rId33" Type="http://schemas.openxmlformats.org/officeDocument/2006/relationships/font" Target="fonts/RalewayMedium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Medium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F2XyMJD1izGOoB9iVRkBvD67PKDHJiH0TfS3GeBW-A0/edit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spreadsheets/d/1cq4kdxZPHimY4N7v7Nw8LWtl3aS_fAO2/edit#gid=1977722418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240d9dbf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240d9dbf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32de479b9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32de479b9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240d9dbf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240d9dbf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240d9dbf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240d9dbf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240d9dbf9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240d9dbf9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32de479b9_7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32de479b9_7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STP Google Doc: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https://docs.google.com/document/d/1F2XyMJD1izGOoB9iVRkBvD67PKDHJiH0TfS3GeBW-A0/edit</a:t>
            </a:r>
            <a:r>
              <a:rPr lang="en"/>
              <a:t>	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32de479b9_7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32de479b9_7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STP Excel Doc: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https://docs.google.com/spreadsheets/d/1cq4kdxZPHimY4N7v7Nw8LWtl3aS_fAO2/edit#gid=1977722418</a:t>
            </a:r>
            <a:r>
              <a:rPr lang="en"/>
              <a:t>	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240d9dbf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240d9dbf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240d9dc7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240d9dc7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2e441dd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2e441dd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2e441dd1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2e441dd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2e441dd1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2e441dd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240d9dc7e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240d9dc7e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240d9dc7e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240d9dc7e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240d9dbf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240d9dbf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interactivemap.azurewebsites.net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80"/>
              <a:t>Chesapeake Community Connection Demo and Presentation</a:t>
            </a:r>
            <a:endParaRPr sz="40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 ‘23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/>
              <a:t>Documentation</a:t>
            </a:r>
            <a:endParaRPr sz="7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688850" y="150380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 - QA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Kylie Hall</a:t>
            </a:r>
            <a:endParaRPr sz="1700"/>
          </a:p>
        </p:txBody>
      </p:sp>
      <p:sp>
        <p:nvSpPr>
          <p:cNvPr id="145" name="Google Shape;145;p23"/>
          <p:cNvSpPr txBox="1"/>
          <p:nvPr>
            <p:ph idx="2" type="body"/>
          </p:nvPr>
        </p:nvSpPr>
        <p:spPr>
          <a:xfrm>
            <a:off x="5191850" y="1059000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Reviewing Deliverables:</a:t>
            </a:r>
            <a:endParaRPr b="1"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Review SDP, SRS, SDD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Review New Document STP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Things to Come Next Semester:</a:t>
            </a:r>
            <a:endParaRPr b="1"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User Manual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Traceability Matrix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Testing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Determining enhancement requirements 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Software Development Plan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(SDP)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Naheed John</a:t>
            </a:r>
            <a:endParaRPr sz="1700"/>
          </a:p>
        </p:txBody>
      </p:sp>
      <p:sp>
        <p:nvSpPr>
          <p:cNvPr id="151" name="Google Shape;151;p24"/>
          <p:cNvSpPr txBox="1"/>
          <p:nvPr>
            <p:ph idx="2" type="body"/>
          </p:nvPr>
        </p:nvSpPr>
        <p:spPr>
          <a:xfrm>
            <a:off x="5081350" y="650525"/>
            <a:ext cx="3651300" cy="3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Addresses all important information surrounding the developmental plan of the project: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Lists POCs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Discusses strategies of operation</a:t>
            </a:r>
            <a:br>
              <a:rPr lang="en"/>
            </a:br>
            <a:r>
              <a:rPr lang="en"/>
              <a:t>(Waterfall model including a phase plan for development)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Builds out the project schedule with target dates for deliverables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Requirement management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Quality Control/Risk Management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Reporting and Measurement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Configuration management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40"/>
              <a:t>Software Requirements Specification</a:t>
            </a:r>
            <a:endParaRPr sz="36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40"/>
              <a:t>(SRS)</a:t>
            </a:r>
            <a:endParaRPr sz="36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6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00"/>
              <a:t>Brittany Brenneman, John Heinig</a:t>
            </a:r>
            <a:endParaRPr sz="1700"/>
          </a:p>
        </p:txBody>
      </p:sp>
      <p:sp>
        <p:nvSpPr>
          <p:cNvPr id="157" name="Google Shape;157;p25"/>
          <p:cNvSpPr txBox="1"/>
          <p:nvPr>
            <p:ph idx="2" type="body"/>
          </p:nvPr>
        </p:nvSpPr>
        <p:spPr>
          <a:xfrm>
            <a:off x="5181350" y="733650"/>
            <a:ext cx="3499800" cy="3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Software requirements of the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Chesapeake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Community Connection  website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Is a blueprint on all functional capabilities of the website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System Requirements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Offers descriptions of attributes that are used to guide both the SDD and STP documents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Software Design Description (SDD)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Isabella Stephens, Malik Hill</a:t>
            </a:r>
            <a:endParaRPr sz="1700"/>
          </a:p>
        </p:txBody>
      </p:sp>
      <p:sp>
        <p:nvSpPr>
          <p:cNvPr id="163" name="Google Shape;163;p26"/>
          <p:cNvSpPr txBox="1"/>
          <p:nvPr>
            <p:ph idx="2" type="body"/>
          </p:nvPr>
        </p:nvSpPr>
        <p:spPr>
          <a:xfrm>
            <a:off x="4993900" y="389200"/>
            <a:ext cx="3662700" cy="46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Purpose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Detailed description of internal/external design of CCC Website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Design, Architectural Design, Interface Design, Procedural Design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Data Design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Internal Data Structures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Flow Diagram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Describes relationship between hardware and software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Architectural Design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Program Structure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Shows hierarchy of program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Interface Design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 Interfaces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Homepage, Contributor, Login, Sign Up, Upload Submission, </a:t>
            </a:r>
            <a:r>
              <a:rPr lang="en"/>
              <a:t>Profile</a:t>
            </a:r>
            <a:r>
              <a:rPr lang="en"/>
              <a:t> Management, About, Help &amp; </a:t>
            </a:r>
            <a:r>
              <a:rPr lang="en"/>
              <a:t>Tutorial</a:t>
            </a:r>
            <a:r>
              <a:rPr lang="en"/>
              <a:t>, and Admin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Procedural Design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Flowchart Reference Key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Homepage, About page Contributor, login/account management, Uploads, map, search filter, and help &amp; Tutorial.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idx="2" type="body"/>
          </p:nvPr>
        </p:nvSpPr>
        <p:spPr>
          <a:xfrm>
            <a:off x="5174225" y="303525"/>
            <a:ext cx="3374400" cy="46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Purpose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Formally state how testing will be conducted.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Testing Environment 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Detailed description of the hardware the testing process is to be conducted on.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Every computer can have different settings and specifying the testing hardware ensures the software will work accordingly on the expected devices that will utilize the software.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Reporting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Details how reporting will take place and how to track if test procedures pass or fail.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Test Procedures 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list of test procedures will be found on a separate excel document.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STP word document includes a detailed description of the different sections within the excel document.</a:t>
            </a:r>
            <a:endParaRPr/>
          </a:p>
        </p:txBody>
      </p:sp>
      <p:sp>
        <p:nvSpPr>
          <p:cNvPr id="169" name="Google Shape;169;p2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Software Test Plan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(STP)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170" name="Google Shape;170;p27"/>
          <p:cNvSpPr txBox="1"/>
          <p:nvPr/>
        </p:nvSpPr>
        <p:spPr>
          <a:xfrm>
            <a:off x="730000" y="336517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Yaro Kulchyckyj</a:t>
            </a:r>
            <a:endParaRPr b="1" sz="1700"/>
          </a:p>
        </p:txBody>
      </p:sp>
      <p:sp>
        <p:nvSpPr>
          <p:cNvPr id="171" name="Google Shape;171;p27"/>
          <p:cNvSpPr txBox="1"/>
          <p:nvPr/>
        </p:nvSpPr>
        <p:spPr>
          <a:xfrm>
            <a:off x="730000" y="30058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/>
              <a:t>Word Doc</a:t>
            </a:r>
            <a:endParaRPr i="1" sz="1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611000" y="35733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Software Test Plan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(STP)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177" name="Google Shape;177;p28"/>
          <p:cNvSpPr txBox="1"/>
          <p:nvPr/>
        </p:nvSpPr>
        <p:spPr>
          <a:xfrm>
            <a:off x="611000" y="2082258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Yaro Kulchyckyj</a:t>
            </a:r>
            <a:endParaRPr b="1" sz="1700"/>
          </a:p>
        </p:txBody>
      </p:sp>
      <p:sp>
        <p:nvSpPr>
          <p:cNvPr id="178" name="Google Shape;178;p28"/>
          <p:cNvSpPr txBox="1"/>
          <p:nvPr/>
        </p:nvSpPr>
        <p:spPr>
          <a:xfrm>
            <a:off x="611000" y="1722933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/>
              <a:t>Excel </a:t>
            </a:r>
            <a:r>
              <a:rPr i="1" lang="en" sz="1300"/>
              <a:t>Doc</a:t>
            </a:r>
            <a:endParaRPr i="1" sz="1300"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38711"/>
            <a:ext cx="9144003" cy="2504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40"/>
              <a:t>Chesapeake Community Connection Demo</a:t>
            </a:r>
            <a:endParaRPr sz="444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3836"/>
              <a:t>Site Functionality</a:t>
            </a:r>
            <a:endParaRPr sz="383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436">
                <a:latin typeface="Raleway Medium"/>
                <a:ea typeface="Raleway Medium"/>
                <a:cs typeface="Raleway Medium"/>
                <a:sym typeface="Raleway Medium"/>
              </a:rPr>
              <a:t>Jordan Golden, Dexter Mueller, </a:t>
            </a:r>
            <a:endParaRPr b="0" sz="3436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436">
                <a:latin typeface="Raleway Medium"/>
                <a:ea typeface="Raleway Medium"/>
                <a:cs typeface="Raleway Medium"/>
                <a:sym typeface="Raleway Medium"/>
              </a:rPr>
              <a:t>&amp; Alex Stoyanov-Roberts</a:t>
            </a:r>
            <a:endParaRPr b="0" sz="3436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Sign in with Google allows users to securely and easily create/log in to accounts, without us having to worry about account security concerns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Session management successfully tracks and  a logged in user until they sign out, allowing the site to distinguish their account, name, and permission level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Users can update their account name, contact information, profile picture, and about section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 HTML and Backend Javascript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HTML frame for the website, including an individual modular page for each tab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JavaScript that handles contact information and the Google Map API, along with the widget system.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Working on using AJAX to send cookie information in order to permanently store widgets.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and search	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Using google maps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Render our own pins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Keep a database of these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Search will update the map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Backend progress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Site Deployment</a:t>
            </a:r>
            <a:endParaRPr sz="20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Sam Albanese &amp; Shameer Rao</a:t>
            </a:r>
            <a:endParaRPr sz="2040"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729450" y="2078875"/>
            <a:ext cx="7688700" cy="24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05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8"/>
              <a:buChar char="●"/>
            </a:pPr>
            <a:r>
              <a:rPr lang="en" sz="1487">
                <a:solidFill>
                  <a:srgbClr val="000000"/>
                </a:solidFill>
              </a:rPr>
              <a:t>GitHub Repository Created</a:t>
            </a:r>
            <a:endParaRPr sz="1487">
              <a:solidFill>
                <a:srgbClr val="000000"/>
              </a:solidFill>
            </a:endParaRPr>
          </a:p>
          <a:p>
            <a:pPr indent="-32305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8"/>
              <a:buChar char="●"/>
            </a:pPr>
            <a:r>
              <a:rPr lang="en" sz="1487">
                <a:solidFill>
                  <a:srgbClr val="000000"/>
                </a:solidFill>
              </a:rPr>
              <a:t>Azure Web Server Successfully Deployed</a:t>
            </a:r>
            <a:endParaRPr sz="1487">
              <a:solidFill>
                <a:srgbClr val="000000"/>
              </a:solidFill>
            </a:endParaRPr>
          </a:p>
          <a:p>
            <a:pPr indent="-323056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8"/>
              <a:buChar char="○"/>
            </a:pPr>
            <a:r>
              <a:rPr lang="en" sz="1487">
                <a:solidFill>
                  <a:srgbClr val="000000"/>
                </a:solidFill>
              </a:rPr>
              <a:t>Seamless Integration with GitHub for Live Updates and Version Control</a:t>
            </a:r>
            <a:endParaRPr sz="1487">
              <a:solidFill>
                <a:srgbClr val="000000"/>
              </a:solidFill>
            </a:endParaRPr>
          </a:p>
          <a:p>
            <a:pPr indent="-323056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8"/>
              <a:buChar char="○"/>
            </a:pPr>
            <a:r>
              <a:rPr lang="en" sz="1487">
                <a:solidFill>
                  <a:srgbClr val="000000"/>
                </a:solidFill>
              </a:rPr>
              <a:t>Experience Real-time Access to the Live Site via </a:t>
            </a:r>
            <a:r>
              <a:rPr lang="en" sz="1487" u="sng">
                <a:solidFill>
                  <a:schemeClr val="hlink"/>
                </a:solidFill>
                <a:hlinkClick r:id="rId3"/>
              </a:rPr>
              <a:t>https://interactivemap.azurewebsites.net/</a:t>
            </a:r>
            <a:endParaRPr sz="1487">
              <a:solidFill>
                <a:srgbClr val="000000"/>
              </a:solidFill>
            </a:endParaRPr>
          </a:p>
          <a:p>
            <a:pPr indent="-32305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8"/>
              <a:buChar char="●"/>
            </a:pPr>
            <a:r>
              <a:rPr lang="en" sz="1487">
                <a:solidFill>
                  <a:srgbClr val="000000"/>
                </a:solidFill>
              </a:rPr>
              <a:t>Established Connection to an Azure SQL Database</a:t>
            </a:r>
            <a:endParaRPr sz="1487">
              <a:solidFill>
                <a:srgbClr val="000000"/>
              </a:solidFill>
            </a:endParaRPr>
          </a:p>
          <a:p>
            <a:pPr indent="-323056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8"/>
              <a:buChar char="○"/>
            </a:pPr>
            <a:r>
              <a:rPr lang="en" sz="1487">
                <a:solidFill>
                  <a:srgbClr val="000000"/>
                </a:solidFill>
              </a:rPr>
              <a:t>Structured Database Schema and Tables Implemented</a:t>
            </a:r>
            <a:endParaRPr sz="1487">
              <a:solidFill>
                <a:srgbClr val="000000"/>
              </a:solidFill>
            </a:endParaRPr>
          </a:p>
          <a:p>
            <a:pPr indent="-32305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8"/>
              <a:buChar char="●"/>
            </a:pPr>
            <a:r>
              <a:rPr lang="en" sz="1487">
                <a:solidFill>
                  <a:srgbClr val="000000"/>
                </a:solidFill>
              </a:rPr>
              <a:t>Admin Accounts Set Up for Azure and Website Administration</a:t>
            </a:r>
            <a:endParaRPr sz="1487">
              <a:solidFill>
                <a:srgbClr val="000000"/>
              </a:solidFill>
            </a:endParaRPr>
          </a:p>
          <a:p>
            <a:pPr indent="-32305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8"/>
              <a:buChar char="●"/>
            </a:pPr>
            <a:r>
              <a:rPr lang="en" sz="1487">
                <a:solidFill>
                  <a:srgbClr val="000000"/>
                </a:solidFill>
              </a:rPr>
              <a:t>Configured Enterprise Platform Settings for Optimal Performance</a:t>
            </a:r>
            <a:endParaRPr sz="1487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Site </a:t>
            </a:r>
            <a:r>
              <a:rPr lang="en" sz="2040"/>
              <a:t>Aesthetics</a:t>
            </a:r>
            <a:endParaRPr sz="20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Matthew Grimelli, Ariat Ojulu, &amp; Marjon Ward</a:t>
            </a:r>
            <a:endParaRPr sz="2040"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729450" y="2078875"/>
            <a:ext cx="5879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Matching site to Software Design </a:t>
            </a:r>
            <a:r>
              <a:rPr lang="en" sz="1500"/>
              <a:t>Document</a:t>
            </a:r>
            <a:endParaRPr sz="1500"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Changed site design to </a:t>
            </a:r>
            <a:r>
              <a:rPr lang="en" sz="1200"/>
              <a:t>match SMCM style guide</a:t>
            </a:r>
            <a:r>
              <a:rPr lang="en" sz="1200"/>
              <a:t> (colors, font, logos, etc.)</a:t>
            </a:r>
            <a:endParaRPr sz="1200"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Improved </a:t>
            </a:r>
            <a:r>
              <a:rPr lang="en" sz="1200"/>
              <a:t>navigation bar</a:t>
            </a:r>
            <a:endParaRPr sz="1200"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Changed page layout from one column to split columns</a:t>
            </a:r>
            <a:endParaRPr sz="1200"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Redesigned “Chesapeake Wave” logo (to be approved)</a:t>
            </a:r>
            <a:endParaRPr sz="1200"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Began design of account details page</a:t>
            </a:r>
            <a:endParaRPr sz="1200"/>
          </a:p>
          <a:p>
            <a:pPr indent="-304800" lvl="1" marL="914400" rtl="0" algn="l">
              <a:spcBef>
                <a:spcPts val="1000"/>
              </a:spcBef>
              <a:spcAft>
                <a:spcPts val="1000"/>
              </a:spcAft>
              <a:buSzPts val="1200"/>
              <a:buChar char="○"/>
            </a:pPr>
            <a:r>
              <a:rPr lang="en" sz="1200"/>
              <a:t>Adding filler elements for design critique</a:t>
            </a:r>
            <a:endParaRPr sz="1200"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26685" r="20732" t="0"/>
          <a:stretch/>
        </p:blipFill>
        <p:spPr>
          <a:xfrm>
            <a:off x="6876500" y="2111750"/>
            <a:ext cx="2052149" cy="219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Operations - Garrett Bridgwater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Development Server</a:t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Microsoft Azure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Access to many features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Databases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Storage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