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La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0d217575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0d217575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24529b2d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24529b2d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0d217575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0d217575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1ff5e1e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1ff5e1e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0d217575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0d217575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5c69756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5c69756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5c69756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5c69756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0d217575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0d217575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0d21757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0d21757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0d21757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0d21757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0d21757c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0d21757c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0d217575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0d217575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0d217575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0d217575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0d217575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0d217575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0d217575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0d217575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0d21757c8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0d21757c8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0d21757c8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0d21757c8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0d21757c8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0d21757c8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0d217575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0d217575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0d21757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0d21757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5c69756d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5c69756d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206e108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206e108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552b07cc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552b07cc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186029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186029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docs.google.com/document/d/1Vn5V0Fq-71c7Yagx9_Y-ucf8QgrQcAW8__ir9I7CGZg/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drive.google.com/file/d/1FYa9xsnCEwrHt9GMO8cjTtgMqB1R-sG1/view?usp=drive_lin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8373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Final P</a:t>
            </a:r>
            <a:r>
              <a:rPr lang="en" sz="5000"/>
              <a:t>rogress Report</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Matthew Grimelli</a:t>
            </a:r>
            <a:endParaRPr/>
          </a:p>
        </p:txBody>
      </p:sp>
      <p:sp>
        <p:nvSpPr>
          <p:cNvPr id="123" name="Google Shape;123;p22"/>
          <p:cNvSpPr txBox="1"/>
          <p:nvPr>
            <p:ph idx="1" type="body"/>
          </p:nvPr>
        </p:nvSpPr>
        <p:spPr>
          <a:xfrm>
            <a:off x="0" y="1505700"/>
            <a:ext cx="4572000" cy="35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Improved Website UI</a:t>
            </a:r>
            <a:endParaRPr b="1" sz="1200"/>
          </a:p>
          <a:p>
            <a:pPr indent="-304800" lvl="0" marL="457200" rtl="0" algn="l">
              <a:spcBef>
                <a:spcPts val="1000"/>
              </a:spcBef>
              <a:spcAft>
                <a:spcPts val="0"/>
              </a:spcAft>
              <a:buSzPts val="1200"/>
              <a:buChar char="-"/>
            </a:pPr>
            <a:r>
              <a:rPr lang="en" sz="1200"/>
              <a:t>Sitewide</a:t>
            </a:r>
            <a:endParaRPr sz="1200"/>
          </a:p>
          <a:p>
            <a:pPr indent="-304800" lvl="1" marL="914400" rtl="0" algn="l">
              <a:spcBef>
                <a:spcPts val="0"/>
              </a:spcBef>
              <a:spcAft>
                <a:spcPts val="0"/>
              </a:spcAft>
              <a:buSzPts val="1200"/>
              <a:buChar char="-"/>
            </a:pPr>
            <a:r>
              <a:rPr lang="en" sz="1200"/>
              <a:t>Removed color transition on page headers</a:t>
            </a:r>
            <a:endParaRPr sz="1200"/>
          </a:p>
          <a:p>
            <a:pPr indent="-304800" lvl="1" marL="914400" rtl="0" algn="l">
              <a:spcBef>
                <a:spcPts val="0"/>
              </a:spcBef>
              <a:spcAft>
                <a:spcPts val="0"/>
              </a:spcAft>
              <a:buSzPts val="1200"/>
              <a:buChar char="-"/>
            </a:pPr>
            <a:r>
              <a:rPr lang="en" sz="1200"/>
              <a:t>Adjusted pages to more closely match SDD</a:t>
            </a:r>
            <a:endParaRPr sz="1200"/>
          </a:p>
          <a:p>
            <a:pPr indent="-304800" lvl="1" marL="914400" rtl="0" algn="l">
              <a:spcBef>
                <a:spcPts val="0"/>
              </a:spcBef>
              <a:spcAft>
                <a:spcPts val="0"/>
              </a:spcAft>
              <a:buSzPts val="1200"/>
              <a:buChar char="-"/>
            </a:pPr>
            <a:r>
              <a:rPr lang="en" sz="1200"/>
              <a:t>Changed default font to match SMCM style guide</a:t>
            </a:r>
            <a:endParaRPr sz="1200"/>
          </a:p>
          <a:p>
            <a:pPr indent="-304800" lvl="1" marL="914400" rtl="0" algn="l">
              <a:spcBef>
                <a:spcPts val="0"/>
              </a:spcBef>
              <a:spcAft>
                <a:spcPts val="0"/>
              </a:spcAft>
              <a:buSzPts val="1200"/>
              <a:buChar char="-"/>
            </a:pPr>
            <a:r>
              <a:rPr lang="en" sz="1200"/>
              <a:t>Adjusted colors to match SMCM style guide</a:t>
            </a:r>
            <a:endParaRPr sz="1200"/>
          </a:p>
          <a:p>
            <a:pPr indent="-304800" lvl="1" marL="914400" rtl="0" algn="l">
              <a:spcBef>
                <a:spcPts val="0"/>
              </a:spcBef>
              <a:spcAft>
                <a:spcPts val="0"/>
              </a:spcAft>
              <a:buSzPts val="1200"/>
              <a:buChar char="-"/>
            </a:pPr>
            <a:r>
              <a:rPr lang="en" sz="1200"/>
              <a:t>Removed redundant page headers</a:t>
            </a:r>
            <a:endParaRPr sz="1200"/>
          </a:p>
          <a:p>
            <a:pPr indent="-304800" lvl="0" marL="457200" rtl="0" algn="l">
              <a:spcBef>
                <a:spcPts val="0"/>
              </a:spcBef>
              <a:spcAft>
                <a:spcPts val="0"/>
              </a:spcAft>
              <a:buSzPts val="1200"/>
              <a:buChar char="-"/>
            </a:pPr>
            <a:r>
              <a:rPr lang="en" sz="1200"/>
              <a:t>My Account</a:t>
            </a:r>
            <a:endParaRPr sz="1200"/>
          </a:p>
          <a:p>
            <a:pPr indent="-304800" lvl="1" marL="914400" rtl="0" algn="l">
              <a:spcBef>
                <a:spcPts val="0"/>
              </a:spcBef>
              <a:spcAft>
                <a:spcPts val="0"/>
              </a:spcAft>
              <a:buSzPts val="1200"/>
              <a:buChar char="-"/>
            </a:pPr>
            <a:r>
              <a:rPr lang="en" sz="1200"/>
              <a:t>Centered and resized profile picture</a:t>
            </a:r>
            <a:endParaRPr sz="1200"/>
          </a:p>
          <a:p>
            <a:pPr indent="-304800" lvl="1" marL="914400" rtl="0" algn="l">
              <a:spcBef>
                <a:spcPts val="0"/>
              </a:spcBef>
              <a:spcAft>
                <a:spcPts val="0"/>
              </a:spcAft>
              <a:buSzPts val="1200"/>
              <a:buChar char="-"/>
            </a:pPr>
            <a:r>
              <a:rPr lang="en" sz="1200"/>
              <a:t>Added “Edit profile” button (previously was a link)</a:t>
            </a:r>
            <a:endParaRPr sz="1200"/>
          </a:p>
          <a:p>
            <a:pPr indent="-304800" lvl="0" marL="457200" rtl="0" algn="l">
              <a:spcBef>
                <a:spcPts val="0"/>
              </a:spcBef>
              <a:spcAft>
                <a:spcPts val="0"/>
              </a:spcAft>
              <a:buSzPts val="1200"/>
              <a:buChar char="-"/>
            </a:pPr>
            <a:r>
              <a:rPr lang="en" sz="1200"/>
              <a:t>Sign in</a:t>
            </a:r>
            <a:endParaRPr sz="1200"/>
          </a:p>
          <a:p>
            <a:pPr indent="-304800" lvl="1" marL="914400" rtl="0" algn="l">
              <a:spcBef>
                <a:spcPts val="0"/>
              </a:spcBef>
              <a:spcAft>
                <a:spcPts val="0"/>
              </a:spcAft>
              <a:buSzPts val="1200"/>
              <a:buChar char="-"/>
            </a:pPr>
            <a:r>
              <a:rPr lang="en" sz="1200"/>
              <a:t>Added two column layout</a:t>
            </a:r>
            <a:endParaRPr sz="1200"/>
          </a:p>
          <a:p>
            <a:pPr indent="-304800" lvl="1" marL="914400" rtl="0" algn="l">
              <a:spcBef>
                <a:spcPts val="0"/>
              </a:spcBef>
              <a:spcAft>
                <a:spcPts val="0"/>
              </a:spcAft>
              <a:buSzPts val="1200"/>
              <a:buChar char="-"/>
            </a:pPr>
            <a:r>
              <a:rPr lang="en" sz="1200"/>
              <a:t>Improved Google sign in button</a:t>
            </a:r>
            <a:endParaRPr sz="1200"/>
          </a:p>
          <a:p>
            <a:pPr indent="-304800" lvl="1" marL="914400" rtl="0" algn="l">
              <a:spcBef>
                <a:spcPts val="0"/>
              </a:spcBef>
              <a:spcAft>
                <a:spcPts val="0"/>
              </a:spcAft>
              <a:buSzPts val="1200"/>
              <a:buChar char="-"/>
            </a:pPr>
            <a:r>
              <a:rPr lang="en" sz="1200"/>
              <a:t>Added “What it means to be a contributor” section</a:t>
            </a:r>
            <a:endParaRPr sz="1200"/>
          </a:p>
        </p:txBody>
      </p:sp>
      <p:sp>
        <p:nvSpPr>
          <p:cNvPr id="124" name="Google Shape;124;p22"/>
          <p:cNvSpPr txBox="1"/>
          <p:nvPr>
            <p:ph idx="1" type="body"/>
          </p:nvPr>
        </p:nvSpPr>
        <p:spPr>
          <a:xfrm>
            <a:off x="4572000" y="1505700"/>
            <a:ext cx="4572000" cy="3540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p>
          <a:p>
            <a:pPr indent="-304800" lvl="0" marL="457200" rtl="0" algn="l">
              <a:spcBef>
                <a:spcPts val="1000"/>
              </a:spcBef>
              <a:spcAft>
                <a:spcPts val="0"/>
              </a:spcAft>
              <a:buSzPts val="1200"/>
              <a:buChar char="-"/>
            </a:pPr>
            <a:r>
              <a:rPr lang="en" sz="1200"/>
              <a:t>Map</a:t>
            </a:r>
            <a:endParaRPr sz="1200"/>
          </a:p>
          <a:p>
            <a:pPr indent="-304800" lvl="1" marL="914400" rtl="0" algn="l">
              <a:spcBef>
                <a:spcPts val="0"/>
              </a:spcBef>
              <a:spcAft>
                <a:spcPts val="0"/>
              </a:spcAft>
              <a:buSzPts val="1200"/>
              <a:buChar char="-"/>
            </a:pPr>
            <a:r>
              <a:rPr lang="en" sz="1200"/>
              <a:t> Added two column layout</a:t>
            </a:r>
            <a:endParaRPr sz="1200"/>
          </a:p>
          <a:p>
            <a:pPr indent="-304800" lvl="0" marL="457200" rtl="0" algn="l">
              <a:spcBef>
                <a:spcPts val="0"/>
              </a:spcBef>
              <a:spcAft>
                <a:spcPts val="0"/>
              </a:spcAft>
              <a:buSzPts val="1200"/>
              <a:buChar char="-"/>
            </a:pPr>
            <a:r>
              <a:rPr lang="en" sz="1200"/>
              <a:t>Navigation bar</a:t>
            </a:r>
            <a:endParaRPr sz="1200"/>
          </a:p>
          <a:p>
            <a:pPr indent="-304800" lvl="1" marL="914400" rtl="0" algn="l">
              <a:spcBef>
                <a:spcPts val="0"/>
              </a:spcBef>
              <a:spcAft>
                <a:spcPts val="0"/>
              </a:spcAft>
              <a:buSzPts val="1200"/>
              <a:buChar char="-"/>
            </a:pPr>
            <a:r>
              <a:rPr lang="en" sz="1200"/>
              <a:t>Left justified header content</a:t>
            </a:r>
            <a:endParaRPr sz="1200"/>
          </a:p>
          <a:p>
            <a:pPr indent="-304800" lvl="1" marL="914400" rtl="0" algn="l">
              <a:spcBef>
                <a:spcPts val="0"/>
              </a:spcBef>
              <a:spcAft>
                <a:spcPts val="0"/>
              </a:spcAft>
              <a:buSzPts val="1200"/>
              <a:buChar char="-"/>
            </a:pPr>
            <a:r>
              <a:rPr lang="en" sz="1200"/>
              <a:t>Added SMCM logo (stand in for customer approved logo)</a:t>
            </a:r>
            <a:endParaRPr sz="1200"/>
          </a:p>
          <a:p>
            <a:pPr indent="-304800" lvl="1" marL="914400" rtl="0" algn="l">
              <a:spcBef>
                <a:spcPts val="0"/>
              </a:spcBef>
              <a:spcAft>
                <a:spcPts val="0"/>
              </a:spcAft>
              <a:buSzPts val="1200"/>
              <a:buChar char="-"/>
            </a:pPr>
            <a:r>
              <a:rPr lang="en" sz="1200"/>
              <a:t>Improved header highlight functionality</a:t>
            </a:r>
            <a:endParaRPr sz="1200"/>
          </a:p>
          <a:p>
            <a:pPr indent="-304800" lvl="2" marL="1371600" rtl="0" algn="l">
              <a:spcBef>
                <a:spcPts val="0"/>
              </a:spcBef>
              <a:spcAft>
                <a:spcPts val="0"/>
              </a:spcAft>
              <a:buSzPts val="1200"/>
              <a:buChar char="-"/>
            </a:pPr>
            <a:r>
              <a:rPr lang="en" sz="1200"/>
              <a:t>Current page now permanently highlighted</a:t>
            </a:r>
            <a:endParaRPr sz="1200"/>
          </a:p>
          <a:p>
            <a:pPr indent="-304800" lvl="1" marL="914400" rtl="0" algn="l">
              <a:spcBef>
                <a:spcPts val="0"/>
              </a:spcBef>
              <a:spcAft>
                <a:spcPts val="0"/>
              </a:spcAft>
              <a:buSzPts val="1200"/>
              <a:buChar char="-"/>
            </a:pPr>
            <a:r>
              <a:rPr lang="en" sz="1200"/>
              <a:t>Improved scrolling behavior</a:t>
            </a:r>
            <a:endParaRPr sz="1200"/>
          </a:p>
          <a:p>
            <a:pPr indent="-304800" lvl="2" marL="1371600" rtl="0" algn="l">
              <a:spcBef>
                <a:spcPts val="0"/>
              </a:spcBef>
              <a:spcAft>
                <a:spcPts val="0"/>
              </a:spcAft>
              <a:buSzPts val="1200"/>
              <a:buChar char="-"/>
            </a:pPr>
            <a:r>
              <a:rPr lang="en" sz="1200"/>
              <a:t>Nav bar now scrolls off screen instead of following user</a:t>
            </a:r>
            <a:endParaRPr sz="1200"/>
          </a:p>
          <a:p>
            <a:pPr indent="-304800" lvl="0" marL="457200" rtl="0" algn="l">
              <a:spcBef>
                <a:spcPts val="0"/>
              </a:spcBef>
              <a:spcAft>
                <a:spcPts val="0"/>
              </a:spcAft>
              <a:buSzPts val="1200"/>
              <a:buChar char="-"/>
            </a:pPr>
            <a:r>
              <a:rPr lang="en" sz="1200"/>
              <a:t>Footer</a:t>
            </a:r>
            <a:endParaRPr sz="1200"/>
          </a:p>
          <a:p>
            <a:pPr indent="-304800" lvl="1" marL="914400" rtl="0" algn="l">
              <a:spcBef>
                <a:spcPts val="0"/>
              </a:spcBef>
              <a:spcAft>
                <a:spcPts val="0"/>
              </a:spcAft>
              <a:buSzPts val="1200"/>
              <a:buChar char="-"/>
            </a:pPr>
            <a:r>
              <a:rPr lang="en" sz="1200"/>
              <a:t>Added improved SMCM logo</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Samuel Albanese</a:t>
            </a:r>
            <a:endParaRPr/>
          </a:p>
        </p:txBody>
      </p:sp>
      <p:sp>
        <p:nvSpPr>
          <p:cNvPr id="130" name="Google Shape;130;p23"/>
          <p:cNvSpPr txBox="1"/>
          <p:nvPr>
            <p:ph idx="1" type="body"/>
          </p:nvPr>
        </p:nvSpPr>
        <p:spPr>
          <a:xfrm>
            <a:off x="50025" y="1285575"/>
            <a:ext cx="4613100" cy="3642900"/>
          </a:xfrm>
          <a:prstGeom prst="rect">
            <a:avLst/>
          </a:prstGeom>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b="1" lang="en" sz="1485"/>
              <a:t>Source Control</a:t>
            </a:r>
            <a:endParaRPr b="1" sz="1485"/>
          </a:p>
          <a:p>
            <a:pPr indent="-281940" lvl="0" marL="457200" rtl="0" algn="l">
              <a:spcBef>
                <a:spcPts val="1000"/>
              </a:spcBef>
              <a:spcAft>
                <a:spcPts val="0"/>
              </a:spcAft>
              <a:buSzPct val="100000"/>
              <a:buChar char="-"/>
            </a:pPr>
            <a:r>
              <a:rPr lang="en" sz="1200"/>
              <a:t>Github</a:t>
            </a:r>
            <a:endParaRPr sz="1200"/>
          </a:p>
          <a:p>
            <a:pPr indent="-281940" lvl="1" marL="914400" rtl="0" algn="l">
              <a:spcBef>
                <a:spcPts val="0"/>
              </a:spcBef>
              <a:spcAft>
                <a:spcPts val="0"/>
              </a:spcAft>
              <a:buSzPct val="100000"/>
              <a:buChar char="-"/>
            </a:pPr>
            <a:r>
              <a:rPr lang="en" sz="1200"/>
              <a:t>Created and maintained repository for the website, keeping everyone on the same page codewise</a:t>
            </a:r>
            <a:endParaRPr sz="1200"/>
          </a:p>
          <a:p>
            <a:pPr indent="-281940" lvl="0" marL="457200" rtl="0" algn="l">
              <a:spcBef>
                <a:spcPts val="0"/>
              </a:spcBef>
              <a:spcAft>
                <a:spcPts val="0"/>
              </a:spcAft>
              <a:buSzPct val="100000"/>
              <a:buChar char="-"/>
            </a:pPr>
            <a:r>
              <a:rPr lang="en" sz="1200"/>
              <a:t>Microsoft Azure</a:t>
            </a:r>
            <a:endParaRPr sz="1200"/>
          </a:p>
          <a:p>
            <a:pPr indent="-281940" lvl="1" marL="914400" rtl="0" algn="l">
              <a:spcBef>
                <a:spcPts val="0"/>
              </a:spcBef>
              <a:spcAft>
                <a:spcPts val="0"/>
              </a:spcAft>
              <a:buSzPct val="100000"/>
              <a:buChar char="-"/>
            </a:pPr>
            <a:r>
              <a:rPr lang="en" sz="1200"/>
              <a:t>Hooked together Github and Azure with automatic workflows that deploys the site any time there is a push, keeping the website up to date automatically</a:t>
            </a:r>
            <a:endParaRPr sz="1200"/>
          </a:p>
          <a:p>
            <a:pPr indent="0" lvl="0" marL="0" rtl="0" algn="l">
              <a:spcBef>
                <a:spcPts val="1000"/>
              </a:spcBef>
              <a:spcAft>
                <a:spcPts val="0"/>
              </a:spcAft>
              <a:buNone/>
            </a:pPr>
            <a:r>
              <a:rPr b="1" lang="en" sz="1485"/>
              <a:t>Improved Website UI</a:t>
            </a:r>
            <a:endParaRPr b="1" sz="1485"/>
          </a:p>
          <a:p>
            <a:pPr indent="-281940" lvl="0" marL="457200" rtl="0" algn="l">
              <a:spcBef>
                <a:spcPts val="1000"/>
              </a:spcBef>
              <a:spcAft>
                <a:spcPts val="0"/>
              </a:spcAft>
              <a:buSzPct val="100000"/>
              <a:buChar char="-"/>
            </a:pPr>
            <a:r>
              <a:rPr lang="en" sz="1200"/>
              <a:t>Contact page</a:t>
            </a:r>
            <a:endParaRPr sz="1200"/>
          </a:p>
          <a:p>
            <a:pPr indent="-281940" lvl="1" marL="914400" rtl="0" algn="l">
              <a:spcBef>
                <a:spcPts val="0"/>
              </a:spcBef>
              <a:spcAft>
                <a:spcPts val="0"/>
              </a:spcAft>
              <a:buSzPct val="100000"/>
              <a:buChar char="-"/>
            </a:pPr>
            <a:r>
              <a:rPr lang="en" sz="1200"/>
              <a:t>Revamped the contact page into a help/FAQ page based on SDD designs</a:t>
            </a:r>
            <a:endParaRPr sz="1200"/>
          </a:p>
          <a:p>
            <a:pPr indent="0" lvl="0" marL="0" rtl="0" algn="l">
              <a:spcBef>
                <a:spcPts val="1000"/>
              </a:spcBef>
              <a:spcAft>
                <a:spcPts val="0"/>
              </a:spcAft>
              <a:buNone/>
            </a:pPr>
            <a:r>
              <a:rPr b="1" lang="en" sz="1485"/>
              <a:t>Google Maps</a:t>
            </a:r>
            <a:endParaRPr b="1" sz="1485"/>
          </a:p>
          <a:p>
            <a:pPr indent="-281940" lvl="0" marL="457200" rtl="0" algn="l">
              <a:spcBef>
                <a:spcPts val="1000"/>
              </a:spcBef>
              <a:spcAft>
                <a:spcPts val="0"/>
              </a:spcAft>
              <a:buSzPct val="100000"/>
              <a:buChar char="-"/>
            </a:pPr>
            <a:r>
              <a:rPr lang="en" sz="1200"/>
              <a:t>API</a:t>
            </a:r>
            <a:endParaRPr sz="1200"/>
          </a:p>
          <a:p>
            <a:pPr indent="-281940" lvl="1" marL="914400" rtl="0" algn="l">
              <a:spcBef>
                <a:spcPts val="0"/>
              </a:spcBef>
              <a:spcAft>
                <a:spcPts val="0"/>
              </a:spcAft>
              <a:buSzPct val="100000"/>
              <a:buChar char="-"/>
            </a:pPr>
            <a:r>
              <a:rPr lang="en" sz="1200"/>
              <a:t>Researched and discovered Google Maps solution upon inception of the project</a:t>
            </a:r>
            <a:endParaRPr sz="1200"/>
          </a:p>
          <a:p>
            <a:pPr indent="-281940" lvl="1" marL="914400" rtl="0" algn="l">
              <a:spcBef>
                <a:spcPts val="0"/>
              </a:spcBef>
              <a:spcAft>
                <a:spcPts val="0"/>
              </a:spcAft>
              <a:buSzPct val="100000"/>
              <a:buChar char="-"/>
            </a:pPr>
            <a:r>
              <a:rPr lang="en" sz="1200"/>
              <a:t>Created first prototype of the maps API</a:t>
            </a:r>
            <a:endParaRPr sz="1200"/>
          </a:p>
          <a:p>
            <a:pPr indent="0" lvl="0" marL="0" rtl="0" algn="l">
              <a:spcBef>
                <a:spcPts val="1000"/>
              </a:spcBef>
              <a:spcAft>
                <a:spcPts val="0"/>
              </a:spcAft>
              <a:buNone/>
            </a:pPr>
            <a:r>
              <a:rPr b="1" lang="en" sz="1485"/>
              <a:t>Team Collaboration</a:t>
            </a:r>
            <a:endParaRPr b="1" sz="1485"/>
          </a:p>
          <a:p>
            <a:pPr indent="-281940" lvl="1" marL="914400" rtl="0" algn="l">
              <a:spcBef>
                <a:spcPts val="1000"/>
              </a:spcBef>
              <a:spcAft>
                <a:spcPts val="0"/>
              </a:spcAft>
              <a:buSzPct val="100000"/>
              <a:buChar char="-"/>
            </a:pPr>
            <a:r>
              <a:rPr lang="en" sz="1200"/>
              <a:t>Worked closely with team lead Shameer and fellow dev Matthew on getting the Google Maps API to work for our purposes, resounding success in my eyes</a:t>
            </a:r>
            <a:endParaRPr sz="1200"/>
          </a:p>
        </p:txBody>
      </p:sp>
      <p:pic>
        <p:nvPicPr>
          <p:cNvPr id="131" name="Google Shape;131;p23"/>
          <p:cNvPicPr preferRelativeResize="0"/>
          <p:nvPr/>
        </p:nvPicPr>
        <p:blipFill>
          <a:blip r:embed="rId3">
            <a:alphaModFix/>
          </a:blip>
          <a:stretch>
            <a:fillRect/>
          </a:stretch>
        </p:blipFill>
        <p:spPr>
          <a:xfrm>
            <a:off x="4684950" y="500925"/>
            <a:ext cx="4302474" cy="4367949"/>
          </a:xfrm>
          <a:prstGeom prst="rect">
            <a:avLst/>
          </a:prstGeom>
          <a:noFill/>
          <a:ln>
            <a:noFill/>
          </a:ln>
        </p:spPr>
      </p:pic>
      <p:sp>
        <p:nvSpPr>
          <p:cNvPr id="132" name="Google Shape;132;p23"/>
          <p:cNvSpPr txBox="1"/>
          <p:nvPr/>
        </p:nvSpPr>
        <p:spPr>
          <a:xfrm>
            <a:off x="6420525" y="4804800"/>
            <a:ext cx="288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Roboto"/>
                <a:ea typeface="Roboto"/>
                <a:cs typeface="Roboto"/>
                <a:sym typeface="Roboto"/>
              </a:rPr>
              <a:t>* lines of code not indicative of contribution</a:t>
            </a:r>
            <a:endParaRPr sz="10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Marjon Ward</a:t>
            </a:r>
            <a:endParaRPr/>
          </a:p>
        </p:txBody>
      </p:sp>
      <p:sp>
        <p:nvSpPr>
          <p:cNvPr id="138" name="Google Shape;138;p24"/>
          <p:cNvSpPr txBox="1"/>
          <p:nvPr>
            <p:ph idx="1" type="body"/>
          </p:nvPr>
        </p:nvSpPr>
        <p:spPr>
          <a:xfrm>
            <a:off x="311700" y="1513825"/>
            <a:ext cx="4260300" cy="32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Assisted with site visuals</a:t>
            </a:r>
            <a:endParaRPr b="1" sz="1200"/>
          </a:p>
          <a:p>
            <a:pPr indent="-304800" lvl="0" marL="457200" rtl="0" algn="l">
              <a:spcBef>
                <a:spcPts val="1200"/>
              </a:spcBef>
              <a:spcAft>
                <a:spcPts val="0"/>
              </a:spcAft>
              <a:buSzPts val="1200"/>
              <a:buChar char="●"/>
            </a:pPr>
            <a:r>
              <a:rPr lang="en" sz="1200"/>
              <a:t>Initial designer of the homepage </a:t>
            </a:r>
            <a:r>
              <a:rPr lang="en" sz="1200"/>
              <a:t>before site overhaul</a:t>
            </a:r>
            <a:endParaRPr sz="1200"/>
          </a:p>
          <a:p>
            <a:pPr indent="-304800" lvl="0" marL="457200" rtl="0" algn="l">
              <a:spcBef>
                <a:spcPts val="0"/>
              </a:spcBef>
              <a:spcAft>
                <a:spcPts val="0"/>
              </a:spcAft>
              <a:buSzPts val="1200"/>
              <a:buChar char="●"/>
            </a:pPr>
            <a:r>
              <a:rPr lang="en" sz="1200"/>
              <a:t>Worked with Isabella from QA for guidelines on the visual design of web pages</a:t>
            </a:r>
            <a:endParaRPr sz="1200"/>
          </a:p>
          <a:p>
            <a:pPr indent="-304800" lvl="1" marL="914400" rtl="0" algn="l">
              <a:spcBef>
                <a:spcPts val="0"/>
              </a:spcBef>
              <a:spcAft>
                <a:spcPts val="0"/>
              </a:spcAft>
              <a:buSzPts val="1200"/>
              <a:buChar char="○"/>
            </a:pPr>
            <a:r>
              <a:rPr lang="en" sz="1200"/>
              <a:t>Sketches and drafts were discussed early on, eventually drawn out by Isabella</a:t>
            </a:r>
            <a:endParaRPr sz="1200"/>
          </a:p>
          <a:p>
            <a:pPr indent="-304800" lvl="0" marL="457200" rtl="0" algn="l">
              <a:spcBef>
                <a:spcPts val="0"/>
              </a:spcBef>
              <a:spcAft>
                <a:spcPts val="0"/>
              </a:spcAft>
              <a:buSzPts val="1200"/>
              <a:buChar char="●"/>
            </a:pPr>
            <a:r>
              <a:rPr lang="en" sz="1200"/>
              <a:t>Assisting and double-checking the design changes made in HTML and CSS</a:t>
            </a:r>
            <a:endParaRPr sz="1200"/>
          </a:p>
          <a:p>
            <a:pPr indent="-304800" lvl="1" marL="914400" rtl="0" algn="l">
              <a:spcBef>
                <a:spcPts val="0"/>
              </a:spcBef>
              <a:spcAft>
                <a:spcPts val="0"/>
              </a:spcAft>
              <a:buSzPts val="1200"/>
              <a:buChar char="○"/>
            </a:pPr>
            <a:r>
              <a:rPr lang="en" sz="1200"/>
              <a:t>On-brand colors and footer logo</a:t>
            </a:r>
            <a:endParaRPr sz="1200"/>
          </a:p>
          <a:p>
            <a:pPr indent="-304800" lvl="0" marL="457200" rtl="0" algn="l">
              <a:spcBef>
                <a:spcPts val="0"/>
              </a:spcBef>
              <a:spcAft>
                <a:spcPts val="0"/>
              </a:spcAft>
              <a:buSzPts val="1200"/>
              <a:buChar char="●"/>
            </a:pPr>
            <a:r>
              <a:rPr lang="en" sz="1200"/>
              <a:t>Ongoing addition of information in “About” page, mainly formatting to the SDD</a:t>
            </a:r>
            <a:endParaRPr sz="1200"/>
          </a:p>
          <a:p>
            <a:pPr indent="0" lvl="0" marL="0" rtl="0" algn="l">
              <a:spcBef>
                <a:spcPts val="1200"/>
              </a:spcBef>
              <a:spcAft>
                <a:spcPts val="1200"/>
              </a:spcAft>
              <a:buNone/>
            </a:pPr>
            <a:r>
              <a:t/>
            </a:r>
            <a:endParaRPr sz="1600"/>
          </a:p>
        </p:txBody>
      </p:sp>
      <p:sp>
        <p:nvSpPr>
          <p:cNvPr id="139" name="Google Shape;139;p24"/>
          <p:cNvSpPr txBox="1"/>
          <p:nvPr/>
        </p:nvSpPr>
        <p:spPr>
          <a:xfrm>
            <a:off x="4807100" y="1513825"/>
            <a:ext cx="4025100" cy="320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latin typeface="Roboto"/>
                <a:ea typeface="Roboto"/>
                <a:cs typeface="Roboto"/>
                <a:sym typeface="Roboto"/>
              </a:rPr>
              <a:t>Logo Design</a:t>
            </a:r>
            <a:endParaRPr b="1" sz="1200">
              <a:solidFill>
                <a:schemeClr val="dk2"/>
              </a:solidFill>
              <a:latin typeface="Roboto"/>
              <a:ea typeface="Roboto"/>
              <a:cs typeface="Roboto"/>
              <a:sym typeface="Roboto"/>
            </a:endParaRPr>
          </a:p>
          <a:p>
            <a:pPr indent="-304800" lvl="0" marL="457200" rtl="0" algn="l">
              <a:lnSpc>
                <a:spcPct val="115000"/>
              </a:lnSpc>
              <a:spcBef>
                <a:spcPts val="1200"/>
              </a:spcBef>
              <a:spcAft>
                <a:spcPts val="0"/>
              </a:spcAft>
              <a:buClr>
                <a:schemeClr val="dk2"/>
              </a:buClr>
              <a:buSzPts val="1200"/>
              <a:buFont typeface="Roboto"/>
              <a:buChar char="●"/>
            </a:pPr>
            <a:r>
              <a:rPr lang="en" sz="1200">
                <a:solidFill>
                  <a:schemeClr val="dk2"/>
                </a:solidFill>
                <a:latin typeface="Roboto"/>
                <a:ea typeface="Roboto"/>
                <a:cs typeface="Roboto"/>
                <a:sym typeface="Roboto"/>
              </a:rPr>
              <a:t>Created the “Chesapeake Wave”, the main logo for Chesapeake Community Connect</a:t>
            </a:r>
            <a:endParaRPr sz="1200">
              <a:solidFill>
                <a:schemeClr val="dk2"/>
              </a:solidFill>
              <a:latin typeface="Roboto"/>
              <a:ea typeface="Roboto"/>
              <a:cs typeface="Roboto"/>
              <a:sym typeface="Roboto"/>
            </a:endParaRPr>
          </a:p>
          <a:p>
            <a:pPr indent="-304800" lvl="1" marL="9144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Made logo drafts and sent them to the customer via Lillian or Kylie</a:t>
            </a:r>
            <a:endParaRPr b="1" sz="1200">
              <a:solidFill>
                <a:schemeClr val="dk2"/>
              </a:solidFill>
              <a:latin typeface="Roboto"/>
              <a:ea typeface="Roboto"/>
              <a:cs typeface="Roboto"/>
              <a:sym typeface="Roboto"/>
            </a:endParaRPr>
          </a:p>
          <a:p>
            <a:pPr indent="0" lvl="0" marL="0" rtl="0" algn="l">
              <a:spcBef>
                <a:spcPts val="1200"/>
              </a:spcBef>
              <a:spcAft>
                <a:spcPts val="0"/>
              </a:spcAft>
              <a:buNone/>
            </a:pPr>
            <a:r>
              <a:rPr b="1" lang="en" sz="1200">
                <a:solidFill>
                  <a:schemeClr val="dk2"/>
                </a:solidFill>
                <a:latin typeface="Roboto"/>
                <a:ea typeface="Roboto"/>
                <a:cs typeface="Roboto"/>
                <a:sym typeface="Roboto"/>
              </a:rPr>
              <a:t>Misc.</a:t>
            </a:r>
            <a:endParaRPr b="1" sz="1200">
              <a:solidFill>
                <a:schemeClr val="dk2"/>
              </a:solidFill>
              <a:latin typeface="Roboto"/>
              <a:ea typeface="Roboto"/>
              <a:cs typeface="Roboto"/>
              <a:sym typeface="Roboto"/>
            </a:endParaRPr>
          </a:p>
          <a:p>
            <a:pPr indent="-304800" lvl="0" marL="4572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Temporarily helped with research of the Google API</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Made the R&amp;D To-Do List to </a:t>
            </a:r>
            <a:r>
              <a:rPr lang="en" sz="1200">
                <a:solidFill>
                  <a:schemeClr val="dk2"/>
                </a:solidFill>
                <a:latin typeface="Roboto"/>
                <a:ea typeface="Roboto"/>
                <a:cs typeface="Roboto"/>
                <a:sym typeface="Roboto"/>
              </a:rPr>
              <a:t>organize</a:t>
            </a:r>
            <a:r>
              <a:rPr lang="en" sz="1200">
                <a:solidFill>
                  <a:schemeClr val="dk2"/>
                </a:solidFill>
                <a:latin typeface="Roboto"/>
                <a:ea typeface="Roboto"/>
                <a:cs typeface="Roboto"/>
                <a:sym typeface="Roboto"/>
              </a:rPr>
              <a:t> tasks early into the project</a:t>
            </a:r>
            <a:endParaRPr sz="12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Ariat Ojulu</a:t>
            </a:r>
            <a:endParaRPr/>
          </a:p>
        </p:txBody>
      </p:sp>
      <p:sp>
        <p:nvSpPr>
          <p:cNvPr id="145" name="Google Shape;145;p25"/>
          <p:cNvSpPr txBox="1"/>
          <p:nvPr>
            <p:ph idx="1" type="body"/>
          </p:nvPr>
        </p:nvSpPr>
        <p:spPr>
          <a:xfrm>
            <a:off x="311700" y="1505700"/>
            <a:ext cx="8593800" cy="354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Progress Report:</a:t>
            </a:r>
            <a:endParaRPr b="1" sz="1400">
              <a:solidFill>
                <a:srgbClr val="000000"/>
              </a:solidFill>
              <a:latin typeface="Arial"/>
              <a:ea typeface="Arial"/>
              <a:cs typeface="Arial"/>
              <a:sym typeface="Arial"/>
            </a:endParaRPr>
          </a:p>
          <a:p>
            <a:pPr indent="-228600" lvl="0" marL="45720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Color Scheme Enhancement: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Implemented a simple and positive color scheme.</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Exploring softer, complementary colors for a harmonious visual environment.</a:t>
            </a:r>
            <a:endParaRPr>
              <a:solidFill>
                <a:srgbClr val="000000"/>
              </a:solidFill>
              <a:latin typeface="Arial"/>
              <a:ea typeface="Arial"/>
              <a:cs typeface="Arial"/>
              <a:sym typeface="Arial"/>
            </a:endParaRPr>
          </a:p>
          <a:p>
            <a:pPr indent="-228600" lvl="0" marL="45720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228600" lvl="0" marL="45720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Font Selection for Readability:</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Selected a clean and easy-to-read font to enhance text legibility across the homepage.</a:t>
            </a:r>
            <a:endParaRPr>
              <a:solidFill>
                <a:srgbClr val="000000"/>
              </a:solidFill>
              <a:latin typeface="Arial"/>
              <a:ea typeface="Arial"/>
              <a:cs typeface="Arial"/>
              <a:sym typeface="Arial"/>
            </a:endParaRPr>
          </a:p>
          <a:p>
            <a:pPr indent="-228600" lvl="0" marL="45720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228600" lvl="0" marL="45720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Video Content Creation:</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Overview: Create a video highlighting the main sections available on the homepage.</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Navigation: Demonstrate user navigation through different sections and access points.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Key Features Showcase: Highlight the tag filtering system, submission process, and map pins system for a comprehensive view.</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Dexter Mueller</a:t>
            </a:r>
            <a:endParaRPr/>
          </a:p>
        </p:txBody>
      </p:sp>
      <p:sp>
        <p:nvSpPr>
          <p:cNvPr id="151" name="Google Shape;151;p26"/>
          <p:cNvSpPr txBox="1"/>
          <p:nvPr>
            <p:ph idx="1" type="body"/>
          </p:nvPr>
        </p:nvSpPr>
        <p:spPr>
          <a:xfrm>
            <a:off x="311700" y="1326175"/>
            <a:ext cx="8520600" cy="3076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Accounts, Authentication, and Authorization</a:t>
            </a:r>
            <a:endParaRPr/>
          </a:p>
          <a:p>
            <a:pPr indent="-304958" lvl="1" marL="914400" rtl="0" algn="l">
              <a:spcBef>
                <a:spcPts val="0"/>
              </a:spcBef>
              <a:spcAft>
                <a:spcPts val="0"/>
              </a:spcAft>
              <a:buSzPct val="100000"/>
              <a:buChar char="○"/>
            </a:pPr>
            <a:r>
              <a:rPr lang="en" sz="1300"/>
              <a:t>Implemented sign in with Google for account authentication, capturing user information in a Django model</a:t>
            </a:r>
            <a:endParaRPr sz="1300"/>
          </a:p>
          <a:p>
            <a:pPr indent="-304958" lvl="1" marL="914400" rtl="0" algn="l">
              <a:spcBef>
                <a:spcPts val="0"/>
              </a:spcBef>
              <a:spcAft>
                <a:spcPts val="0"/>
              </a:spcAft>
              <a:buSzPct val="100000"/>
              <a:buChar char="○"/>
            </a:pPr>
            <a:r>
              <a:rPr lang="en" sz="1300"/>
              <a:t>Used Django's session middleware to track the signed in user and their ranking through their use of the site, allowing pages to dynamically fetch information about the user, as well as allow actions based on account permission level</a:t>
            </a:r>
            <a:endParaRPr sz="1300"/>
          </a:p>
          <a:p>
            <a:pPr indent="-304958" lvl="1" marL="914400" rtl="0" algn="l">
              <a:spcBef>
                <a:spcPts val="0"/>
              </a:spcBef>
              <a:spcAft>
                <a:spcPts val="0"/>
              </a:spcAft>
              <a:buSzPct val="100000"/>
              <a:buChar char="○"/>
            </a:pPr>
            <a:r>
              <a:rPr lang="en" sz="1300"/>
              <a:t>Created django views allowing the user to upload a profile picture and edit their information, as well as sign in or sign out depending on whether they have already signed in or not</a:t>
            </a:r>
            <a:endParaRPr sz="1300"/>
          </a:p>
          <a:p>
            <a:pPr indent="-304958" lvl="1" marL="914400" rtl="0" algn="l">
              <a:spcBef>
                <a:spcPts val="0"/>
              </a:spcBef>
              <a:spcAft>
                <a:spcPts val="0"/>
              </a:spcAft>
              <a:buSzPct val="100000"/>
              <a:buChar char="○"/>
            </a:pPr>
            <a:r>
              <a:rPr lang="en" sz="1300"/>
              <a:t>Set the url conf to only allow access to pages in a way that makes sense (e.g. trying to access account management will redirect to sign in if user hasn't signed in)</a:t>
            </a:r>
            <a:endParaRPr sz="1300"/>
          </a:p>
          <a:p>
            <a:pPr indent="-304958" lvl="0" marL="457200" rtl="0" algn="l">
              <a:spcBef>
                <a:spcPts val="0"/>
              </a:spcBef>
              <a:spcAft>
                <a:spcPts val="0"/>
              </a:spcAft>
              <a:buSzPct val="100000"/>
              <a:buChar char="●"/>
            </a:pPr>
            <a:r>
              <a:rPr lang="en"/>
              <a:t>Converted the existing HTML and JS site to Django over Thanksgiving break, allowing integration of everyone's component parts</a:t>
            </a:r>
            <a:endParaRPr/>
          </a:p>
          <a:p>
            <a:pPr indent="-293211" lvl="1" marL="914400" rtl="0" algn="l">
              <a:spcBef>
                <a:spcPts val="0"/>
              </a:spcBef>
              <a:spcAft>
                <a:spcPts val="0"/>
              </a:spcAft>
              <a:buSzPct val="100000"/>
              <a:buChar char="○"/>
            </a:pPr>
            <a:r>
              <a:rPr lang="en"/>
              <a:t>Translated all the HTML to Django template markup, split the HTML into separate templates to take advantage of template inheritance</a:t>
            </a:r>
            <a:endParaRPr/>
          </a:p>
          <a:p>
            <a:pPr indent="-293211" lvl="1" marL="914400" rtl="0" algn="l">
              <a:spcBef>
                <a:spcPts val="0"/>
              </a:spcBef>
              <a:spcAft>
                <a:spcPts val="0"/>
              </a:spcAft>
              <a:buSzPct val="100000"/>
              <a:buChar char="○"/>
            </a:pPr>
            <a:r>
              <a:rPr lang="en"/>
              <a:t>Rewrote the contact form functionality from JS to Django (python?), allowing us to capture messages in a model</a:t>
            </a:r>
            <a:endParaRPr/>
          </a:p>
          <a:p>
            <a:pPr indent="-304958" lvl="0" marL="457200" rtl="0" algn="l">
              <a:spcBef>
                <a:spcPts val="0"/>
              </a:spcBef>
              <a:spcAft>
                <a:spcPts val="0"/>
              </a:spcAft>
              <a:buSzPct val="100000"/>
              <a:buChar char="●"/>
            </a:pPr>
            <a:r>
              <a:rPr lang="en"/>
              <a:t>Did my best at leading the site demo during the final client presentation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Authentication</a:t>
            </a:r>
            <a:endParaRPr/>
          </a:p>
        </p:txBody>
      </p:sp>
      <p:pic>
        <p:nvPicPr>
          <p:cNvPr id="157" name="Google Shape;157;p27"/>
          <p:cNvPicPr preferRelativeResize="0"/>
          <p:nvPr/>
        </p:nvPicPr>
        <p:blipFill>
          <a:blip r:embed="rId3">
            <a:alphaModFix/>
          </a:blip>
          <a:stretch>
            <a:fillRect/>
          </a:stretch>
        </p:blipFill>
        <p:spPr>
          <a:xfrm>
            <a:off x="0" y="2024075"/>
            <a:ext cx="5194348" cy="2663126"/>
          </a:xfrm>
          <a:prstGeom prst="rect">
            <a:avLst/>
          </a:prstGeom>
          <a:noFill/>
          <a:ln>
            <a:noFill/>
          </a:ln>
        </p:spPr>
      </p:pic>
      <p:pic>
        <p:nvPicPr>
          <p:cNvPr id="158" name="Google Shape;158;p27"/>
          <p:cNvPicPr preferRelativeResize="0"/>
          <p:nvPr/>
        </p:nvPicPr>
        <p:blipFill>
          <a:blip r:embed="rId4">
            <a:alphaModFix/>
          </a:blip>
          <a:stretch>
            <a:fillRect/>
          </a:stretch>
        </p:blipFill>
        <p:spPr>
          <a:xfrm>
            <a:off x="4336000" y="0"/>
            <a:ext cx="4808002" cy="2440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Authorization Example</a:t>
            </a:r>
            <a:endParaRPr/>
          </a:p>
        </p:txBody>
      </p:sp>
      <p:pic>
        <p:nvPicPr>
          <p:cNvPr id="164" name="Google Shape;164;p28"/>
          <p:cNvPicPr preferRelativeResize="0"/>
          <p:nvPr/>
        </p:nvPicPr>
        <p:blipFill>
          <a:blip r:embed="rId3">
            <a:alphaModFix/>
          </a:blip>
          <a:stretch>
            <a:fillRect/>
          </a:stretch>
        </p:blipFill>
        <p:spPr>
          <a:xfrm>
            <a:off x="122025" y="2380588"/>
            <a:ext cx="5890725" cy="2636364"/>
          </a:xfrm>
          <a:prstGeom prst="rect">
            <a:avLst/>
          </a:prstGeom>
          <a:noFill/>
          <a:ln>
            <a:noFill/>
          </a:ln>
        </p:spPr>
      </p:pic>
      <p:pic>
        <p:nvPicPr>
          <p:cNvPr id="165" name="Google Shape;165;p28"/>
          <p:cNvPicPr preferRelativeResize="0"/>
          <p:nvPr/>
        </p:nvPicPr>
        <p:blipFill>
          <a:blip r:embed="rId4">
            <a:alphaModFix/>
          </a:blip>
          <a:stretch>
            <a:fillRect/>
          </a:stretch>
        </p:blipFill>
        <p:spPr>
          <a:xfrm>
            <a:off x="4385650" y="1254925"/>
            <a:ext cx="4758351" cy="207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Garrett Bridgwater</a:t>
            </a:r>
            <a:endParaRPr/>
          </a:p>
        </p:txBody>
      </p:sp>
      <p:sp>
        <p:nvSpPr>
          <p:cNvPr id="171" name="Google Shape;171;p29"/>
          <p:cNvSpPr txBox="1"/>
          <p:nvPr>
            <p:ph idx="1" type="body"/>
          </p:nvPr>
        </p:nvSpPr>
        <p:spPr>
          <a:xfrm>
            <a:off x="311700" y="1677550"/>
            <a:ext cx="8520600" cy="30762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n" sz="1900"/>
              <a:t>Development Server</a:t>
            </a:r>
            <a:endParaRPr sz="1900"/>
          </a:p>
          <a:p>
            <a:pPr indent="-349250" lvl="0" marL="457200" rtl="0" algn="l">
              <a:lnSpc>
                <a:spcPct val="150000"/>
              </a:lnSpc>
              <a:spcBef>
                <a:spcPts val="1200"/>
              </a:spcBef>
              <a:spcAft>
                <a:spcPts val="0"/>
              </a:spcAft>
              <a:buSzPts val="1900"/>
              <a:buChar char="-"/>
            </a:pPr>
            <a:r>
              <a:rPr lang="en" sz="1900"/>
              <a:t>Microsoft Azure </a:t>
            </a:r>
            <a:endParaRPr sz="1900"/>
          </a:p>
          <a:p>
            <a:pPr indent="-349250" lvl="0" marL="457200" rtl="0" algn="l">
              <a:lnSpc>
                <a:spcPct val="150000"/>
              </a:lnSpc>
              <a:spcBef>
                <a:spcPts val="0"/>
              </a:spcBef>
              <a:spcAft>
                <a:spcPts val="0"/>
              </a:spcAft>
              <a:buSzPts val="1900"/>
              <a:buChar char="-"/>
            </a:pPr>
            <a:r>
              <a:rPr lang="en" sz="1900"/>
              <a:t>Year round free service for students</a:t>
            </a:r>
            <a:endParaRPr sz="1900"/>
          </a:p>
          <a:p>
            <a:pPr indent="-349250" lvl="0" marL="457200" rtl="0" algn="l">
              <a:lnSpc>
                <a:spcPct val="150000"/>
              </a:lnSpc>
              <a:spcBef>
                <a:spcPts val="0"/>
              </a:spcBef>
              <a:spcAft>
                <a:spcPts val="0"/>
              </a:spcAft>
              <a:buSzPts val="1900"/>
              <a:buChar char="-"/>
            </a:pPr>
            <a:r>
              <a:rPr lang="en" sz="1900"/>
              <a:t>$200/month educational credit</a:t>
            </a:r>
            <a:endParaRPr sz="1900"/>
          </a:p>
          <a:p>
            <a:pPr indent="-349250" lvl="0" marL="457200" rtl="0" algn="l">
              <a:lnSpc>
                <a:spcPct val="100000"/>
              </a:lnSpc>
              <a:spcBef>
                <a:spcPts val="0"/>
              </a:spcBef>
              <a:spcAft>
                <a:spcPts val="0"/>
              </a:spcAft>
              <a:buSzPts val="1900"/>
              <a:buChar char="-"/>
            </a:pPr>
            <a:r>
              <a:rPr lang="en" sz="1900"/>
              <a:t>All set up for next semester</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54300" y="9201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600"/>
              <a:t>Quality Assurance</a:t>
            </a:r>
            <a:endParaRPr sz="6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Kylie Hall</a:t>
            </a:r>
            <a:endParaRPr/>
          </a:p>
        </p:txBody>
      </p:sp>
      <p:sp>
        <p:nvSpPr>
          <p:cNvPr id="182" name="Google Shape;182;p31"/>
          <p:cNvSpPr txBox="1"/>
          <p:nvPr>
            <p:ph idx="1" type="body"/>
          </p:nvPr>
        </p:nvSpPr>
        <p:spPr>
          <a:xfrm>
            <a:off x="155850" y="1387200"/>
            <a:ext cx="8832300" cy="3756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1900" u="sng"/>
              <a:t>Completed:</a:t>
            </a:r>
            <a:endParaRPr b="1" sz="1900" u="sng"/>
          </a:p>
          <a:p>
            <a:pPr indent="-322103" lvl="0" marL="457200" rtl="0" algn="l">
              <a:spcBef>
                <a:spcPts val="1200"/>
              </a:spcBef>
              <a:spcAft>
                <a:spcPts val="0"/>
              </a:spcAft>
              <a:buSzPct val="100000"/>
              <a:buChar char="●"/>
            </a:pPr>
            <a:r>
              <a:rPr lang="en" sz="1900"/>
              <a:t>SDP</a:t>
            </a:r>
            <a:endParaRPr sz="1900"/>
          </a:p>
          <a:p>
            <a:pPr indent="-322103" lvl="0" marL="457200" rtl="0" algn="l">
              <a:spcBef>
                <a:spcPts val="0"/>
              </a:spcBef>
              <a:spcAft>
                <a:spcPts val="0"/>
              </a:spcAft>
              <a:buSzPct val="100000"/>
              <a:buChar char="●"/>
            </a:pPr>
            <a:r>
              <a:rPr lang="en" sz="1900"/>
              <a:t>SRS</a:t>
            </a:r>
            <a:endParaRPr sz="1900"/>
          </a:p>
          <a:p>
            <a:pPr indent="-322103" lvl="0" marL="457200" rtl="0" algn="l">
              <a:spcBef>
                <a:spcPts val="0"/>
              </a:spcBef>
              <a:spcAft>
                <a:spcPts val="0"/>
              </a:spcAft>
              <a:buSzPct val="100000"/>
              <a:buChar char="●"/>
            </a:pPr>
            <a:r>
              <a:rPr lang="en" sz="1900"/>
              <a:t>SDD</a:t>
            </a:r>
            <a:endParaRPr sz="1900"/>
          </a:p>
          <a:p>
            <a:pPr indent="-322103" lvl="0" marL="457200" rtl="0" algn="l">
              <a:spcBef>
                <a:spcPts val="0"/>
              </a:spcBef>
              <a:spcAft>
                <a:spcPts val="0"/>
              </a:spcAft>
              <a:buSzPct val="100000"/>
              <a:buChar char="●"/>
            </a:pPr>
            <a:r>
              <a:rPr lang="en" sz="1900"/>
              <a:t>STP</a:t>
            </a:r>
            <a:endParaRPr sz="1900"/>
          </a:p>
          <a:p>
            <a:pPr indent="-322103" lvl="0" marL="457200" rtl="0" algn="l">
              <a:spcBef>
                <a:spcPts val="0"/>
              </a:spcBef>
              <a:spcAft>
                <a:spcPts val="0"/>
              </a:spcAft>
              <a:buSzPct val="100000"/>
              <a:buChar char="●"/>
            </a:pPr>
            <a:r>
              <a:rPr lang="en" sz="1900"/>
              <a:t>Important Information Document for next semester that </a:t>
            </a:r>
            <a:r>
              <a:rPr lang="en" sz="1900"/>
              <a:t>explains yellow flags going forward. </a:t>
            </a:r>
            <a:r>
              <a:rPr lang="en" sz="1900" u="sng">
                <a:solidFill>
                  <a:schemeClr val="hlink"/>
                </a:solidFill>
                <a:hlinkClick r:id="rId3"/>
              </a:rPr>
              <a:t>https://docs.google.com/document/d/1Vn5V0Fq-71c7Yagx9_Y-ucf8QgrQcAW8__ir9I7CGZg/edit?usp=sharing</a:t>
            </a:r>
            <a:r>
              <a:rPr lang="en" sz="1900"/>
              <a:t> </a:t>
            </a:r>
            <a:endParaRPr sz="1900"/>
          </a:p>
          <a:p>
            <a:pPr indent="0" lvl="0" marL="0" rtl="0" algn="l">
              <a:spcBef>
                <a:spcPts val="1200"/>
              </a:spcBef>
              <a:spcAft>
                <a:spcPts val="0"/>
              </a:spcAft>
              <a:buNone/>
            </a:pPr>
            <a:r>
              <a:rPr b="1" lang="en" sz="1900" u="sng"/>
              <a:t>Next Semester:</a:t>
            </a:r>
            <a:endParaRPr b="1" sz="1900" u="sng"/>
          </a:p>
          <a:p>
            <a:pPr indent="-322103" lvl="0" marL="457200" rtl="0" algn="l">
              <a:spcBef>
                <a:spcPts val="1200"/>
              </a:spcBef>
              <a:spcAft>
                <a:spcPts val="0"/>
              </a:spcAft>
              <a:buSzPct val="100000"/>
              <a:buChar char="●"/>
            </a:pPr>
            <a:r>
              <a:rPr lang="en" sz="1900"/>
              <a:t>Traceability Matrix</a:t>
            </a:r>
            <a:endParaRPr sz="1900"/>
          </a:p>
          <a:p>
            <a:pPr indent="-322103" lvl="0" marL="457200" rtl="0" algn="l">
              <a:spcBef>
                <a:spcPts val="0"/>
              </a:spcBef>
              <a:spcAft>
                <a:spcPts val="0"/>
              </a:spcAft>
              <a:buSzPct val="100000"/>
              <a:buChar char="●"/>
            </a:pPr>
            <a:r>
              <a:rPr lang="en" sz="1900"/>
              <a:t>User Manual</a:t>
            </a:r>
            <a:endParaRPr sz="1900"/>
          </a:p>
          <a:p>
            <a:pPr indent="-322103" lvl="0" marL="457200" rtl="0" algn="l">
              <a:spcBef>
                <a:spcPts val="0"/>
              </a:spcBef>
              <a:spcAft>
                <a:spcPts val="0"/>
              </a:spcAft>
              <a:buSzPct val="100000"/>
              <a:buChar char="●"/>
            </a:pPr>
            <a:r>
              <a:rPr lang="en" sz="1900"/>
              <a:t>Testing</a:t>
            </a:r>
            <a:endParaRPr sz="1900"/>
          </a:p>
          <a:p>
            <a:pPr indent="-322103" lvl="0" marL="457200" rtl="0" algn="l">
              <a:spcBef>
                <a:spcPts val="0"/>
              </a:spcBef>
              <a:spcAft>
                <a:spcPts val="0"/>
              </a:spcAft>
              <a:buSzPct val="100000"/>
              <a:buChar char="●"/>
            </a:pPr>
            <a:r>
              <a:rPr lang="en" sz="1900"/>
              <a:t>Continuing Development closely following SDD and requirements set within living documents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145000" y="118207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6600"/>
              <a:t>Project Management</a:t>
            </a:r>
            <a:endParaRPr sz="6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Naheed John</a:t>
            </a:r>
            <a:endParaRPr/>
          </a:p>
        </p:txBody>
      </p:sp>
      <p:sp>
        <p:nvSpPr>
          <p:cNvPr id="188" name="Google Shape;188;p32"/>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This semester has been fulfilling, and I enjoyed working and collaborating with my team. </a:t>
            </a:r>
            <a:endParaRPr sz="1400"/>
          </a:p>
          <a:p>
            <a:pPr indent="-317500" lvl="0" marL="457200" rtl="0" algn="l">
              <a:spcBef>
                <a:spcPts val="0"/>
              </a:spcBef>
              <a:spcAft>
                <a:spcPts val="0"/>
              </a:spcAft>
              <a:buSzPts val="1400"/>
              <a:buChar char="●"/>
            </a:pPr>
            <a:r>
              <a:rPr lang="en" sz="1400"/>
              <a:t>I assisted with working on the TestBrit excel spreadsheet to better understand how we would </a:t>
            </a:r>
            <a:r>
              <a:rPr lang="en" sz="1400"/>
              <a:t>implement</a:t>
            </a:r>
            <a:r>
              <a:rPr lang="en" sz="1400"/>
              <a:t> the SRS </a:t>
            </a:r>
            <a:r>
              <a:rPr lang="en" sz="1400"/>
              <a:t>information</a:t>
            </a:r>
            <a:r>
              <a:rPr lang="en" sz="1400"/>
              <a:t> into a testing excel spreadsheet</a:t>
            </a:r>
            <a:endParaRPr sz="1400"/>
          </a:p>
          <a:p>
            <a:pPr indent="-317500" lvl="0" marL="457200" rtl="0" algn="l">
              <a:spcBef>
                <a:spcPts val="0"/>
              </a:spcBef>
              <a:spcAft>
                <a:spcPts val="0"/>
              </a:spcAft>
              <a:buSzPts val="1400"/>
              <a:buChar char="●"/>
            </a:pPr>
            <a:r>
              <a:rPr lang="en" sz="1400"/>
              <a:t>I worked on the </a:t>
            </a:r>
            <a:r>
              <a:rPr lang="en" sz="1400"/>
              <a:t>the STP excel spreadsheet, by using the SRS information to help track the data of the testing results in an efficient manner. I worked on sections 2.1.2 (Contributor Page Display) and 2.1.3 (Help/Tutorial Page)</a:t>
            </a:r>
            <a:endParaRPr sz="1400"/>
          </a:p>
          <a:p>
            <a:pPr indent="-317500" lvl="0" marL="457200" rtl="0" algn="l">
              <a:spcBef>
                <a:spcPts val="0"/>
              </a:spcBef>
              <a:spcAft>
                <a:spcPts val="0"/>
              </a:spcAft>
              <a:buSzPts val="1400"/>
              <a:buChar char="●"/>
            </a:pPr>
            <a:r>
              <a:rPr lang="en" sz="1400"/>
              <a:t>I edited the 2.1.2 (Contributor Page Display) and 2.1.3 (Help/Tutorial Page) in the SRS document</a:t>
            </a:r>
            <a:endParaRPr sz="1400"/>
          </a:p>
          <a:p>
            <a:pPr indent="-317500" lvl="0" marL="457200" rtl="0" algn="l">
              <a:spcBef>
                <a:spcPts val="0"/>
              </a:spcBef>
              <a:spcAft>
                <a:spcPts val="0"/>
              </a:spcAft>
              <a:buSzPts val="1400"/>
              <a:buChar char="●"/>
            </a:pPr>
            <a:r>
              <a:rPr lang="en" sz="1400"/>
              <a:t>I added edits to the Admin approval process, User Accessibility, User Submissions and the Website Delivery on the SRS document</a:t>
            </a:r>
            <a:endParaRPr sz="1400"/>
          </a:p>
          <a:p>
            <a:pPr indent="-317500" lvl="0" marL="457200" rtl="0" algn="l">
              <a:spcBef>
                <a:spcPts val="0"/>
              </a:spcBef>
              <a:spcAft>
                <a:spcPts val="0"/>
              </a:spcAft>
              <a:buSzPts val="1400"/>
              <a:buChar char="●"/>
            </a:pPr>
            <a:r>
              <a:rPr lang="en" sz="1400"/>
              <a:t>Many times I chipped in wherever Kylie needed me, our goal was to accomplish and assist others who may need help accomplishing there tasks</a:t>
            </a:r>
            <a:endParaRPr sz="1400"/>
          </a:p>
          <a:p>
            <a:pPr indent="0" lvl="0" marL="457200" rtl="0" algn="l">
              <a:spcBef>
                <a:spcPts val="1200"/>
              </a:spcBef>
              <a:spcAft>
                <a:spcPts val="1200"/>
              </a:spcAft>
              <a:buNone/>
            </a:pPr>
            <a:r>
              <a:t/>
            </a:r>
            <a:endParaRPr sz="9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Malik Hill</a:t>
            </a:r>
            <a:endParaRPr/>
          </a:p>
        </p:txBody>
      </p:sp>
      <p:sp>
        <p:nvSpPr>
          <p:cNvPr id="194" name="Google Shape;194;p33"/>
          <p:cNvSpPr txBox="1"/>
          <p:nvPr>
            <p:ph idx="1" type="body"/>
          </p:nvPr>
        </p:nvSpPr>
        <p:spPr>
          <a:xfrm>
            <a:off x="311700" y="1373575"/>
            <a:ext cx="8520600" cy="3675900"/>
          </a:xfrm>
          <a:prstGeom prst="rect">
            <a:avLst/>
          </a:prstGeom>
        </p:spPr>
        <p:txBody>
          <a:bodyPr anchorCtr="0" anchor="t" bIns="91425" lIns="91425" spcFirstLastPara="1" rIns="91425" wrap="square" tIns="91425">
            <a:normAutofit fontScale="85000"/>
          </a:bodyPr>
          <a:lstStyle/>
          <a:p>
            <a:pPr indent="-309562" lvl="0" marL="457200" rtl="0" algn="l">
              <a:lnSpc>
                <a:spcPct val="200000"/>
              </a:lnSpc>
              <a:spcBef>
                <a:spcPts val="0"/>
              </a:spcBef>
              <a:spcAft>
                <a:spcPts val="0"/>
              </a:spcAft>
              <a:buSzPct val="100000"/>
              <a:buChar char="●"/>
            </a:pPr>
            <a:r>
              <a:rPr lang="en" sz="1500"/>
              <a:t>Assisted in completing the SRS document by finishing sections 2.1 (</a:t>
            </a:r>
            <a:r>
              <a:rPr b="1" lang="en" sz="1500">
                <a:solidFill>
                  <a:srgbClr val="111111"/>
                </a:solidFill>
              </a:rPr>
              <a:t>Website Display) </a:t>
            </a:r>
            <a:r>
              <a:rPr lang="en" sz="1500"/>
              <a:t>on the document. </a:t>
            </a:r>
            <a:endParaRPr sz="1500"/>
          </a:p>
          <a:p>
            <a:pPr indent="-304164" lvl="1" marL="1371600" rtl="0" algn="l">
              <a:lnSpc>
                <a:spcPct val="200000"/>
              </a:lnSpc>
              <a:spcBef>
                <a:spcPts val="0"/>
              </a:spcBef>
              <a:spcAft>
                <a:spcPts val="0"/>
              </a:spcAft>
              <a:buSzPct val="100000"/>
              <a:buChar char="○"/>
            </a:pPr>
            <a:r>
              <a:rPr lang="en" sz="1400"/>
              <a:t>Added the “shall” statements</a:t>
            </a:r>
            <a:endParaRPr sz="1400"/>
          </a:p>
          <a:p>
            <a:pPr indent="-304164" lvl="1" marL="1371600" rtl="0" algn="l">
              <a:lnSpc>
                <a:spcPct val="200000"/>
              </a:lnSpc>
              <a:spcBef>
                <a:spcPts val="0"/>
              </a:spcBef>
              <a:spcAft>
                <a:spcPts val="0"/>
              </a:spcAft>
              <a:buSzPct val="100000"/>
              <a:buChar char="○"/>
            </a:pPr>
            <a:r>
              <a:rPr lang="en" sz="1400"/>
              <a:t>Created a functionality section under 2.2 that aligns with 2.1.6 which covers the “contact us” page</a:t>
            </a:r>
            <a:endParaRPr sz="1400"/>
          </a:p>
          <a:p>
            <a:pPr indent="-304164" lvl="1" marL="1371600" rtl="0" algn="l">
              <a:lnSpc>
                <a:spcPct val="200000"/>
              </a:lnSpc>
              <a:spcBef>
                <a:spcPts val="0"/>
              </a:spcBef>
              <a:spcAft>
                <a:spcPts val="0"/>
              </a:spcAft>
              <a:buSzPct val="100000"/>
              <a:buChar char="○"/>
            </a:pPr>
            <a:r>
              <a:rPr lang="en" sz="1400"/>
              <a:t>Completed sections 5 and 7 </a:t>
            </a:r>
            <a:endParaRPr sz="1400"/>
          </a:p>
          <a:p>
            <a:pPr indent="-309562" lvl="0" marL="457200" rtl="0" algn="l">
              <a:lnSpc>
                <a:spcPct val="200000"/>
              </a:lnSpc>
              <a:spcBef>
                <a:spcPts val="0"/>
              </a:spcBef>
              <a:spcAft>
                <a:spcPts val="0"/>
              </a:spcAft>
              <a:buSzPct val="100000"/>
              <a:buChar char="●"/>
            </a:pPr>
            <a:r>
              <a:rPr lang="en" sz="1500"/>
              <a:t>Researched ways to display test case </a:t>
            </a:r>
            <a:r>
              <a:rPr lang="en" sz="1500"/>
              <a:t>percentages</a:t>
            </a:r>
            <a:r>
              <a:rPr lang="en" sz="1500"/>
              <a:t> on excel</a:t>
            </a:r>
            <a:endParaRPr sz="1500"/>
          </a:p>
          <a:p>
            <a:pPr indent="-309562" lvl="0" marL="914400" rtl="0" algn="l">
              <a:spcBef>
                <a:spcPts val="0"/>
              </a:spcBef>
              <a:spcAft>
                <a:spcPts val="0"/>
              </a:spcAft>
              <a:buClr>
                <a:srgbClr val="595959"/>
              </a:buClr>
              <a:buSzPct val="100000"/>
              <a:buFont typeface="Lato"/>
              <a:buChar char="●"/>
            </a:pPr>
            <a:r>
              <a:rPr b="1" lang="en" sz="1500">
                <a:solidFill>
                  <a:srgbClr val="595959"/>
                </a:solidFill>
                <a:latin typeface="Lato"/>
                <a:ea typeface="Lato"/>
                <a:cs typeface="Lato"/>
                <a:sym typeface="Lato"/>
              </a:rPr>
              <a:t> Added the Procedural Design flowchart in the SDD document</a:t>
            </a:r>
            <a:endParaRPr sz="1500">
              <a:solidFill>
                <a:srgbClr val="595959"/>
              </a:solidFill>
              <a:latin typeface="Lato"/>
              <a:ea typeface="Lato"/>
              <a:cs typeface="Lato"/>
              <a:sym typeface="Lato"/>
            </a:endParaRPr>
          </a:p>
          <a:p>
            <a:pPr indent="-309562" lvl="1" marL="1371600" rtl="0" algn="l">
              <a:spcBef>
                <a:spcPts val="0"/>
              </a:spcBef>
              <a:spcAft>
                <a:spcPts val="0"/>
              </a:spcAft>
              <a:buClr>
                <a:srgbClr val="595959"/>
              </a:buClr>
              <a:buSzPct val="100000"/>
              <a:buFont typeface="Lato"/>
              <a:buChar char="○"/>
            </a:pPr>
            <a:r>
              <a:rPr lang="en" sz="1500">
                <a:solidFill>
                  <a:srgbClr val="595959"/>
                </a:solidFill>
                <a:latin typeface="Lato"/>
                <a:ea typeface="Lato"/>
                <a:cs typeface="Lato"/>
                <a:sym typeface="Lato"/>
              </a:rPr>
              <a:t>Which includes Homepage, About page Contributor, login/account management, Uploads, map, search filter, and help &amp; Tutorial. </a:t>
            </a:r>
            <a:endParaRPr sz="1500">
              <a:solidFill>
                <a:srgbClr val="595959"/>
              </a:solidFill>
              <a:latin typeface="Lato"/>
              <a:ea typeface="Lato"/>
              <a:cs typeface="Lato"/>
              <a:sym typeface="Lato"/>
            </a:endParaRPr>
          </a:p>
          <a:p>
            <a:pPr indent="0" lvl="0" marL="1371600" rtl="0" algn="l">
              <a:spcBef>
                <a:spcPts val="1200"/>
              </a:spcBef>
              <a:spcAft>
                <a:spcPts val="0"/>
              </a:spcAft>
              <a:buNone/>
            </a:pPr>
            <a:r>
              <a:rPr lang="en" sz="1500" u="sng">
                <a:solidFill>
                  <a:schemeClr val="hlink"/>
                </a:solidFill>
                <a:latin typeface="Lato"/>
                <a:ea typeface="Lato"/>
                <a:cs typeface="Lato"/>
                <a:sym typeface="Lato"/>
                <a:hlinkClick r:id="rId3"/>
              </a:rPr>
              <a:t>https://drive.google.com/file/d/1FYa9xsnCEwrHt9GMO8cjTtgMqB1R-sG1/view?usp=drive_link</a:t>
            </a:r>
            <a:endParaRPr sz="1500">
              <a:solidFill>
                <a:srgbClr val="595959"/>
              </a:solidFill>
              <a:latin typeface="Lato"/>
              <a:ea typeface="Lato"/>
              <a:cs typeface="Lato"/>
              <a:sym typeface="Lato"/>
            </a:endParaRPr>
          </a:p>
          <a:p>
            <a:pPr indent="0" lvl="0" marL="1371600" rtl="0" algn="l">
              <a:spcBef>
                <a:spcPts val="1200"/>
              </a:spcBef>
              <a:spcAft>
                <a:spcPts val="1200"/>
              </a:spcAft>
              <a:buNone/>
            </a:pPr>
            <a:r>
              <a:t/>
            </a:r>
            <a:endParaRPr sz="1500">
              <a:solidFill>
                <a:srgbClr val="595959"/>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John Heinig</a:t>
            </a:r>
            <a:endParaRPr/>
          </a:p>
        </p:txBody>
      </p:sp>
      <p:sp>
        <p:nvSpPr>
          <p:cNvPr id="200" name="Google Shape;200;p3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0"/>
              </a:spcBef>
              <a:spcAft>
                <a:spcPts val="0"/>
              </a:spcAft>
              <a:buSzPct val="100000"/>
              <a:buFont typeface="Times New Roman"/>
              <a:buAutoNum type="arabicPeriod"/>
            </a:pPr>
            <a:r>
              <a:rPr lang="en" sz="1900">
                <a:latin typeface="Times New Roman"/>
                <a:ea typeface="Times New Roman"/>
                <a:cs typeface="Times New Roman"/>
                <a:sym typeface="Times New Roman"/>
              </a:rPr>
              <a:t>Software Development Plan (SDP)</a:t>
            </a:r>
            <a:endParaRPr sz="1900">
              <a:latin typeface="Times New Roman"/>
              <a:ea typeface="Times New Roman"/>
              <a:cs typeface="Times New Roman"/>
              <a:sym typeface="Times New Roman"/>
            </a:endParaRPr>
          </a:p>
          <a:p>
            <a:pPr indent="-331152" lvl="0" marL="457200" rtl="0" algn="l">
              <a:spcBef>
                <a:spcPts val="0"/>
              </a:spcBef>
              <a:spcAft>
                <a:spcPts val="0"/>
              </a:spcAft>
              <a:buSzPct val="100000"/>
              <a:buFont typeface="Times New Roman"/>
              <a:buChar char="-"/>
            </a:pPr>
            <a:r>
              <a:rPr lang="en" sz="1900">
                <a:latin typeface="Times New Roman"/>
                <a:ea typeface="Times New Roman"/>
                <a:cs typeface="Times New Roman"/>
                <a:sym typeface="Times New Roman"/>
              </a:rPr>
              <a:t>Subsections 4.1 (project estimates), 4.2(project plan).,4.3.2(quality control)</a:t>
            </a:r>
            <a:endParaRPr sz="1900">
              <a:latin typeface="Times New Roman"/>
              <a:ea typeface="Times New Roman"/>
              <a:cs typeface="Times New Roman"/>
              <a:sym typeface="Times New Roman"/>
            </a:endParaRPr>
          </a:p>
          <a:p>
            <a:pPr indent="0" lvl="0" marL="0" rtl="0" algn="l">
              <a:spcBef>
                <a:spcPts val="1200"/>
              </a:spcBef>
              <a:spcAft>
                <a:spcPts val="0"/>
              </a:spcAft>
              <a:buNone/>
            </a:pPr>
            <a:r>
              <a:rPr lang="en" sz="1900">
                <a:latin typeface="Times New Roman"/>
                <a:ea typeface="Times New Roman"/>
                <a:cs typeface="Times New Roman"/>
                <a:sym typeface="Times New Roman"/>
              </a:rPr>
              <a:t>2. Software Requirements Specification (SRS)</a:t>
            </a:r>
            <a:endParaRPr sz="1900">
              <a:latin typeface="Times New Roman"/>
              <a:ea typeface="Times New Roman"/>
              <a:cs typeface="Times New Roman"/>
              <a:sym typeface="Times New Roman"/>
            </a:endParaRPr>
          </a:p>
          <a:p>
            <a:pPr indent="-331152" lvl="0" marL="457200" rtl="0" algn="l">
              <a:spcBef>
                <a:spcPts val="1200"/>
              </a:spcBef>
              <a:spcAft>
                <a:spcPts val="0"/>
              </a:spcAft>
              <a:buSzPct val="100000"/>
              <a:buFont typeface="Times New Roman"/>
              <a:buChar char="-"/>
            </a:pPr>
            <a:r>
              <a:rPr lang="en" sz="1900">
                <a:latin typeface="Times New Roman"/>
                <a:ea typeface="Times New Roman"/>
                <a:cs typeface="Times New Roman"/>
                <a:sym typeface="Times New Roman"/>
              </a:rPr>
              <a:t>Laid out many of the requirements under section 2.2 for website functionalities</a:t>
            </a:r>
            <a:endParaRPr sz="1900">
              <a:latin typeface="Times New Roman"/>
              <a:ea typeface="Times New Roman"/>
              <a:cs typeface="Times New Roman"/>
              <a:sym typeface="Times New Roman"/>
            </a:endParaRPr>
          </a:p>
          <a:p>
            <a:pPr indent="0" lvl="0" marL="0" rtl="0" algn="l">
              <a:spcBef>
                <a:spcPts val="1200"/>
              </a:spcBef>
              <a:spcAft>
                <a:spcPts val="0"/>
              </a:spcAft>
              <a:buNone/>
            </a:pPr>
            <a:r>
              <a:rPr lang="en" sz="1900">
                <a:latin typeface="Times New Roman"/>
                <a:ea typeface="Times New Roman"/>
                <a:cs typeface="Times New Roman"/>
                <a:sym typeface="Times New Roman"/>
              </a:rPr>
              <a:t>3. Software Design Document (SDD)</a:t>
            </a:r>
            <a:endParaRPr sz="1900">
              <a:latin typeface="Times New Roman"/>
              <a:ea typeface="Times New Roman"/>
              <a:cs typeface="Times New Roman"/>
              <a:sym typeface="Times New Roman"/>
            </a:endParaRPr>
          </a:p>
          <a:p>
            <a:pPr indent="-331152" lvl="0" marL="457200" rtl="0" algn="l">
              <a:spcBef>
                <a:spcPts val="1200"/>
              </a:spcBef>
              <a:spcAft>
                <a:spcPts val="0"/>
              </a:spcAft>
              <a:buSzPct val="100000"/>
              <a:buFont typeface="Times New Roman"/>
              <a:buChar char="-"/>
            </a:pPr>
            <a:r>
              <a:rPr lang="en" sz="1900">
                <a:latin typeface="Times New Roman"/>
                <a:ea typeface="Times New Roman"/>
                <a:cs typeface="Times New Roman"/>
                <a:sym typeface="Times New Roman"/>
              </a:rPr>
              <a:t>Created outlines for the content upload page as well as the about page</a:t>
            </a:r>
            <a:endParaRPr sz="1900">
              <a:latin typeface="Times New Roman"/>
              <a:ea typeface="Times New Roman"/>
              <a:cs typeface="Times New Roman"/>
              <a:sym typeface="Times New Roman"/>
            </a:endParaRPr>
          </a:p>
          <a:p>
            <a:pPr indent="0" lvl="0" marL="0" rtl="0" algn="l">
              <a:spcBef>
                <a:spcPts val="1200"/>
              </a:spcBef>
              <a:spcAft>
                <a:spcPts val="0"/>
              </a:spcAft>
              <a:buNone/>
            </a:pPr>
            <a:r>
              <a:rPr lang="en" sz="1900">
                <a:latin typeface="Times New Roman"/>
                <a:ea typeface="Times New Roman"/>
                <a:cs typeface="Times New Roman"/>
                <a:sym typeface="Times New Roman"/>
              </a:rPr>
              <a:t>4. Software Test Plan (STP)</a:t>
            </a:r>
            <a:endParaRPr sz="1900">
              <a:latin typeface="Times New Roman"/>
              <a:ea typeface="Times New Roman"/>
              <a:cs typeface="Times New Roman"/>
              <a:sym typeface="Times New Roman"/>
            </a:endParaRPr>
          </a:p>
          <a:p>
            <a:pPr indent="-331152" lvl="0" marL="457200" rtl="0" algn="l">
              <a:spcBef>
                <a:spcPts val="1200"/>
              </a:spcBef>
              <a:spcAft>
                <a:spcPts val="0"/>
              </a:spcAft>
              <a:buSzPct val="100000"/>
              <a:buFont typeface="Times New Roman"/>
              <a:buChar char="-"/>
            </a:pPr>
            <a:r>
              <a:rPr lang="en" sz="1900">
                <a:latin typeface="Times New Roman"/>
                <a:ea typeface="Times New Roman"/>
                <a:cs typeface="Times New Roman"/>
                <a:sym typeface="Times New Roman"/>
              </a:rPr>
              <a:t>Created various test cases for 2.2.1.3 which outlines the tests for content upload</a:t>
            </a:r>
            <a:endParaRPr sz="19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Isabella Stephens</a:t>
            </a:r>
            <a:endParaRPr/>
          </a:p>
        </p:txBody>
      </p:sp>
      <p:sp>
        <p:nvSpPr>
          <p:cNvPr id="206" name="Google Shape;206;p35"/>
          <p:cNvSpPr txBox="1"/>
          <p:nvPr>
            <p:ph idx="1" type="body"/>
          </p:nvPr>
        </p:nvSpPr>
        <p:spPr>
          <a:xfrm>
            <a:off x="311725" y="1363625"/>
            <a:ext cx="3979500" cy="3641400"/>
          </a:xfrm>
          <a:prstGeom prst="rect">
            <a:avLst/>
          </a:prstGeom>
        </p:spPr>
        <p:txBody>
          <a:bodyPr anchorCtr="0" anchor="t" bIns="91425" lIns="91425" spcFirstLastPara="1" rIns="91425" wrap="square" tIns="91425">
            <a:normAutofit fontScale="77500"/>
          </a:bodyPr>
          <a:lstStyle/>
          <a:p>
            <a:pPr indent="0" lvl="0" marL="0" rtl="0" algn="l">
              <a:lnSpc>
                <a:spcPct val="150000"/>
              </a:lnSpc>
              <a:spcBef>
                <a:spcPts val="0"/>
              </a:spcBef>
              <a:spcAft>
                <a:spcPts val="0"/>
              </a:spcAft>
              <a:buNone/>
            </a:pPr>
            <a:r>
              <a:rPr b="1" lang="en" sz="1700"/>
              <a:t>Software Development Plan 			[SDP]</a:t>
            </a:r>
            <a:endParaRPr b="1" sz="1700"/>
          </a:p>
          <a:p>
            <a:pPr indent="-312261" lvl="0" marL="457200" rtl="0" algn="l">
              <a:lnSpc>
                <a:spcPct val="150000"/>
              </a:lnSpc>
              <a:spcBef>
                <a:spcPts val="1200"/>
              </a:spcBef>
              <a:spcAft>
                <a:spcPts val="0"/>
              </a:spcAft>
              <a:buSzPct val="100000"/>
              <a:buChar char="●"/>
            </a:pPr>
            <a:r>
              <a:rPr lang="en" sz="1700"/>
              <a:t>Organizational Structure 		(3.1)</a:t>
            </a:r>
            <a:endParaRPr sz="1700"/>
          </a:p>
          <a:p>
            <a:pPr indent="-312261" lvl="0" marL="457200" rtl="0" algn="l">
              <a:lnSpc>
                <a:spcPct val="150000"/>
              </a:lnSpc>
              <a:spcBef>
                <a:spcPts val="0"/>
              </a:spcBef>
              <a:spcAft>
                <a:spcPts val="0"/>
              </a:spcAft>
              <a:buSzPct val="100000"/>
              <a:buChar char="●"/>
            </a:pPr>
            <a:r>
              <a:rPr lang="en" sz="1700"/>
              <a:t>Roles &amp; Responsibilities 			(3.3)</a:t>
            </a:r>
            <a:endParaRPr sz="1700"/>
          </a:p>
          <a:p>
            <a:pPr indent="0" lvl="0" marL="0" rtl="0" algn="l">
              <a:lnSpc>
                <a:spcPct val="150000"/>
              </a:lnSpc>
              <a:spcBef>
                <a:spcPts val="1200"/>
              </a:spcBef>
              <a:spcAft>
                <a:spcPts val="0"/>
              </a:spcAft>
              <a:buNone/>
            </a:pPr>
            <a:r>
              <a:rPr b="1" lang="en" sz="1700"/>
              <a:t>Software Requirement Specification		[SRS]</a:t>
            </a:r>
            <a:endParaRPr b="1" sz="1700"/>
          </a:p>
          <a:p>
            <a:pPr indent="-312261" lvl="0" marL="457200" rtl="0" algn="l">
              <a:lnSpc>
                <a:spcPct val="150000"/>
              </a:lnSpc>
              <a:spcBef>
                <a:spcPts val="1200"/>
              </a:spcBef>
              <a:spcAft>
                <a:spcPts val="0"/>
              </a:spcAft>
              <a:buSzPct val="100000"/>
              <a:buChar char="●"/>
            </a:pPr>
            <a:r>
              <a:rPr lang="en" sz="1700"/>
              <a:t>Uncategorized UI Requirements</a:t>
            </a:r>
            <a:endParaRPr sz="1700"/>
          </a:p>
          <a:p>
            <a:pPr indent="-312261" lvl="0" marL="457200" rtl="0" algn="l">
              <a:lnSpc>
                <a:spcPct val="150000"/>
              </a:lnSpc>
              <a:spcBef>
                <a:spcPts val="0"/>
              </a:spcBef>
              <a:spcAft>
                <a:spcPts val="0"/>
              </a:spcAft>
              <a:buSzPct val="100000"/>
              <a:buChar char="●"/>
            </a:pPr>
            <a:r>
              <a:rPr lang="en" sz="1700"/>
              <a:t>Formatting</a:t>
            </a:r>
            <a:endParaRPr sz="1700"/>
          </a:p>
          <a:p>
            <a:pPr indent="-312261" lvl="0" marL="457200" rtl="0" algn="l">
              <a:lnSpc>
                <a:spcPct val="150000"/>
              </a:lnSpc>
              <a:spcBef>
                <a:spcPts val="0"/>
              </a:spcBef>
              <a:spcAft>
                <a:spcPts val="0"/>
              </a:spcAft>
              <a:buSzPct val="100000"/>
              <a:buChar char="●"/>
            </a:pPr>
            <a:r>
              <a:rPr lang="en" sz="1700"/>
              <a:t>Misc. elaboration and rewording</a:t>
            </a:r>
            <a:endParaRPr sz="1700"/>
          </a:p>
          <a:p>
            <a:pPr indent="0" lvl="0" marL="0" rtl="0" algn="l">
              <a:lnSpc>
                <a:spcPct val="150000"/>
              </a:lnSpc>
              <a:spcBef>
                <a:spcPts val="1200"/>
              </a:spcBef>
              <a:spcAft>
                <a:spcPts val="0"/>
              </a:spcAft>
              <a:buNone/>
            </a:pPr>
            <a:r>
              <a:rPr b="1" lang="en" sz="1700"/>
              <a:t>Software Test Plan				[STP]</a:t>
            </a:r>
            <a:endParaRPr b="1" sz="1700"/>
          </a:p>
          <a:p>
            <a:pPr indent="-312261" lvl="0" marL="457200" rtl="0" algn="l">
              <a:lnSpc>
                <a:spcPct val="150000"/>
              </a:lnSpc>
              <a:spcBef>
                <a:spcPts val="1200"/>
              </a:spcBef>
              <a:spcAft>
                <a:spcPts val="0"/>
              </a:spcAft>
              <a:buSzPct val="100000"/>
              <a:buChar char="●"/>
            </a:pPr>
            <a:r>
              <a:rPr lang="en" sz="1700"/>
              <a:t>Reworded/elaborated various tests</a:t>
            </a:r>
            <a:endParaRPr sz="1700"/>
          </a:p>
        </p:txBody>
      </p:sp>
      <p:sp>
        <p:nvSpPr>
          <p:cNvPr id="207" name="Google Shape;207;p35"/>
          <p:cNvSpPr txBox="1"/>
          <p:nvPr>
            <p:ph idx="1" type="body"/>
          </p:nvPr>
        </p:nvSpPr>
        <p:spPr>
          <a:xfrm>
            <a:off x="4696550" y="1316175"/>
            <a:ext cx="4447500" cy="36414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None/>
            </a:pPr>
            <a:r>
              <a:rPr b="1" lang="en" sz="1700"/>
              <a:t>Software Design Document				[SDD]</a:t>
            </a:r>
            <a:endParaRPr b="1" sz="1700"/>
          </a:p>
          <a:p>
            <a:pPr indent="-320357" lvl="0" marL="457200" rtl="0" algn="l">
              <a:lnSpc>
                <a:spcPct val="150000"/>
              </a:lnSpc>
              <a:spcBef>
                <a:spcPts val="1200"/>
              </a:spcBef>
              <a:spcAft>
                <a:spcPts val="0"/>
              </a:spcAft>
              <a:buSzPct val="100000"/>
              <a:buChar char="●"/>
            </a:pPr>
            <a:r>
              <a:rPr lang="en" sz="1700"/>
              <a:t>Formatting</a:t>
            </a:r>
            <a:endParaRPr sz="1700"/>
          </a:p>
          <a:p>
            <a:pPr indent="-320357" lvl="0" marL="457200" rtl="0" algn="l">
              <a:lnSpc>
                <a:spcPct val="150000"/>
              </a:lnSpc>
              <a:spcBef>
                <a:spcPts val="0"/>
              </a:spcBef>
              <a:spcAft>
                <a:spcPts val="0"/>
              </a:spcAft>
              <a:buSzPct val="100000"/>
              <a:buChar char="●"/>
            </a:pPr>
            <a:r>
              <a:rPr lang="en" sz="1700"/>
              <a:t>Purpose 						(1.1)</a:t>
            </a:r>
            <a:endParaRPr sz="1700"/>
          </a:p>
          <a:p>
            <a:pPr indent="-320357" lvl="0" marL="457200" rtl="0" algn="l">
              <a:lnSpc>
                <a:spcPct val="150000"/>
              </a:lnSpc>
              <a:spcBef>
                <a:spcPts val="0"/>
              </a:spcBef>
              <a:spcAft>
                <a:spcPts val="0"/>
              </a:spcAft>
              <a:buSzPct val="100000"/>
              <a:buChar char="●"/>
            </a:pPr>
            <a:r>
              <a:rPr lang="en" sz="1700"/>
              <a:t>Program Structure Diagram 			(3.1)</a:t>
            </a:r>
            <a:endParaRPr sz="1700"/>
          </a:p>
          <a:p>
            <a:pPr indent="-320357" lvl="0" marL="457200" rtl="0" algn="l">
              <a:lnSpc>
                <a:spcPct val="150000"/>
              </a:lnSpc>
              <a:spcBef>
                <a:spcPts val="0"/>
              </a:spcBef>
              <a:spcAft>
                <a:spcPts val="0"/>
              </a:spcAft>
              <a:buSzPct val="100000"/>
              <a:buChar char="●"/>
            </a:pPr>
            <a:r>
              <a:rPr lang="en" sz="1700"/>
              <a:t>Home Screen Display 				(</a:t>
            </a:r>
            <a:r>
              <a:rPr lang="en" sz="1700"/>
              <a:t>4.3.1)</a:t>
            </a:r>
            <a:endParaRPr sz="1700"/>
          </a:p>
          <a:p>
            <a:pPr indent="-320357" lvl="0" marL="457200" rtl="0" algn="l">
              <a:lnSpc>
                <a:spcPct val="150000"/>
              </a:lnSpc>
              <a:spcBef>
                <a:spcPts val="0"/>
              </a:spcBef>
              <a:spcAft>
                <a:spcPts val="0"/>
              </a:spcAft>
              <a:buSzPct val="100000"/>
              <a:buChar char="●"/>
            </a:pPr>
            <a:r>
              <a:rPr lang="en" sz="1700"/>
              <a:t>Contributor Page Display 			(</a:t>
            </a:r>
            <a:r>
              <a:rPr lang="en" sz="1700"/>
              <a:t>4.3.2 )</a:t>
            </a:r>
            <a:endParaRPr sz="1700"/>
          </a:p>
          <a:p>
            <a:pPr indent="-320357" lvl="0" marL="457200" rtl="0" algn="l">
              <a:lnSpc>
                <a:spcPct val="150000"/>
              </a:lnSpc>
              <a:spcBef>
                <a:spcPts val="0"/>
              </a:spcBef>
              <a:spcAft>
                <a:spcPts val="0"/>
              </a:spcAft>
              <a:buSzPct val="100000"/>
              <a:buChar char="●"/>
            </a:pPr>
            <a:r>
              <a:rPr lang="en" sz="1700"/>
              <a:t>Login Display 					(</a:t>
            </a:r>
            <a:r>
              <a:rPr lang="en" sz="1700"/>
              <a:t>4.3.3)</a:t>
            </a:r>
            <a:endParaRPr sz="1700"/>
          </a:p>
          <a:p>
            <a:pPr indent="-320357" lvl="0" marL="457200" rtl="0" algn="l">
              <a:lnSpc>
                <a:spcPct val="150000"/>
              </a:lnSpc>
              <a:spcBef>
                <a:spcPts val="0"/>
              </a:spcBef>
              <a:spcAft>
                <a:spcPts val="0"/>
              </a:spcAft>
              <a:buSzPct val="100000"/>
              <a:buChar char="●"/>
            </a:pPr>
            <a:r>
              <a:rPr lang="en" sz="1700"/>
              <a:t>Sign Up Display 					(</a:t>
            </a:r>
            <a:r>
              <a:rPr lang="en" sz="1700"/>
              <a:t>4.3.4)</a:t>
            </a:r>
            <a:endParaRPr sz="1700"/>
          </a:p>
          <a:p>
            <a:pPr indent="-320357" lvl="0" marL="457200" rtl="0" algn="l">
              <a:lnSpc>
                <a:spcPct val="150000"/>
              </a:lnSpc>
              <a:spcBef>
                <a:spcPts val="0"/>
              </a:spcBef>
              <a:spcAft>
                <a:spcPts val="0"/>
              </a:spcAft>
              <a:buSzPct val="100000"/>
              <a:buChar char="●"/>
            </a:pPr>
            <a:r>
              <a:rPr lang="en" sz="1700"/>
              <a:t>Profile Management Display 		(</a:t>
            </a:r>
            <a:r>
              <a:rPr lang="en" sz="1700"/>
              <a:t>4.3.6)</a:t>
            </a:r>
            <a:endParaRPr sz="1700"/>
          </a:p>
          <a:p>
            <a:pPr indent="-320357" lvl="0" marL="457200" rtl="0" algn="l">
              <a:lnSpc>
                <a:spcPct val="150000"/>
              </a:lnSpc>
              <a:spcBef>
                <a:spcPts val="0"/>
              </a:spcBef>
              <a:spcAft>
                <a:spcPts val="0"/>
              </a:spcAft>
              <a:buSzPct val="100000"/>
              <a:buChar char="●"/>
            </a:pPr>
            <a:r>
              <a:rPr lang="en" sz="1700"/>
              <a:t>Help &amp; Tutorial Page Display 		(</a:t>
            </a:r>
            <a:r>
              <a:rPr lang="en" sz="1700"/>
              <a:t>4.3.8)</a:t>
            </a:r>
            <a:endParaRPr sz="1700"/>
          </a:p>
          <a:p>
            <a:pPr indent="-320357" lvl="0" marL="457200" rtl="0" algn="l">
              <a:lnSpc>
                <a:spcPct val="150000"/>
              </a:lnSpc>
              <a:spcBef>
                <a:spcPts val="0"/>
              </a:spcBef>
              <a:spcAft>
                <a:spcPts val="0"/>
              </a:spcAft>
              <a:buSzPct val="100000"/>
              <a:buChar char="●"/>
            </a:pPr>
            <a:r>
              <a:rPr lang="en" sz="1700"/>
              <a:t>Admin Page Display 				(</a:t>
            </a:r>
            <a:r>
              <a:rPr lang="en" sz="1700"/>
              <a:t>4.3.9)</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Brittany Brenneman</a:t>
            </a:r>
            <a:endParaRPr/>
          </a:p>
        </p:txBody>
      </p:sp>
      <p:sp>
        <p:nvSpPr>
          <p:cNvPr id="213" name="Google Shape;213;p36"/>
          <p:cNvSpPr txBox="1"/>
          <p:nvPr>
            <p:ph idx="1" type="body"/>
          </p:nvPr>
        </p:nvSpPr>
        <p:spPr>
          <a:xfrm>
            <a:off x="48350" y="1187250"/>
            <a:ext cx="4845900" cy="382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(1) </a:t>
            </a:r>
            <a:r>
              <a:rPr b="1" lang="en" sz="1800">
                <a:latin typeface="Times New Roman"/>
                <a:ea typeface="Times New Roman"/>
                <a:cs typeface="Times New Roman"/>
                <a:sym typeface="Times New Roman"/>
              </a:rPr>
              <a:t>Software Development Plan</a:t>
            </a:r>
            <a:endParaRPr b="1" sz="18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Additions </a:t>
            </a:r>
            <a:endParaRPr sz="1500">
              <a:latin typeface="Times New Roman"/>
              <a:ea typeface="Times New Roman"/>
              <a:cs typeface="Times New Roman"/>
              <a:sym typeface="Times New Roman"/>
            </a:endParaRPr>
          </a:p>
          <a:p>
            <a:pPr indent="-323850" lvl="1" marL="13716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Section </a:t>
            </a:r>
            <a:r>
              <a:rPr lang="en" sz="1500">
                <a:latin typeface="Times New Roman"/>
                <a:ea typeface="Times New Roman"/>
                <a:cs typeface="Times New Roman"/>
                <a:sym typeface="Times New Roman"/>
              </a:rPr>
              <a:t>2.2 Assumptions and </a:t>
            </a:r>
            <a:r>
              <a:rPr lang="en" sz="1500">
                <a:latin typeface="Times New Roman"/>
                <a:ea typeface="Times New Roman"/>
                <a:cs typeface="Times New Roman"/>
                <a:sym typeface="Times New Roman"/>
              </a:rPr>
              <a:t>Constraints</a:t>
            </a:r>
            <a:endParaRPr sz="1500">
              <a:latin typeface="Times New Roman"/>
              <a:ea typeface="Times New Roman"/>
              <a:cs typeface="Times New Roman"/>
              <a:sym typeface="Times New Roman"/>
            </a:endParaRPr>
          </a:p>
          <a:p>
            <a:pPr indent="-323850" lvl="1" marL="13716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Section </a:t>
            </a:r>
            <a:r>
              <a:rPr lang="en" sz="1500">
                <a:latin typeface="Times New Roman"/>
                <a:ea typeface="Times New Roman"/>
                <a:cs typeface="Times New Roman"/>
                <a:sym typeface="Times New Roman"/>
              </a:rPr>
              <a:t>4.2.2 Iteration Objectives</a:t>
            </a:r>
            <a:endParaRPr b="1" sz="15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(2) </a:t>
            </a:r>
            <a:r>
              <a:rPr b="1" lang="en" sz="1800">
                <a:latin typeface="Times New Roman"/>
                <a:ea typeface="Times New Roman"/>
                <a:cs typeface="Times New Roman"/>
                <a:sym typeface="Times New Roman"/>
              </a:rPr>
              <a:t>Software Requirements Specifications</a:t>
            </a:r>
            <a:endParaRPr b="1" sz="18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Additions</a:t>
            </a:r>
            <a:endParaRPr sz="1500">
              <a:latin typeface="Times New Roman"/>
              <a:ea typeface="Times New Roman"/>
              <a:cs typeface="Times New Roman"/>
              <a:sym typeface="Times New Roman"/>
            </a:endParaRPr>
          </a:p>
          <a:p>
            <a:pPr indent="-323850" lvl="1" marL="13716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Section 1 Introduction</a:t>
            </a:r>
            <a:endParaRPr sz="1500">
              <a:latin typeface="Times New Roman"/>
              <a:ea typeface="Times New Roman"/>
              <a:cs typeface="Times New Roman"/>
              <a:sym typeface="Times New Roman"/>
            </a:endParaRPr>
          </a:p>
          <a:p>
            <a:pPr indent="-323850" lvl="1" marL="13716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Section 3 System Requirements</a:t>
            </a:r>
            <a:endParaRPr sz="1500">
              <a:latin typeface="Times New Roman"/>
              <a:ea typeface="Times New Roman"/>
              <a:cs typeface="Times New Roman"/>
              <a:sym typeface="Times New Roman"/>
            </a:endParaRPr>
          </a:p>
          <a:p>
            <a:pPr indent="-323850" lvl="2" marL="18288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3.1 Hardware</a:t>
            </a:r>
            <a:endParaRPr sz="1500">
              <a:latin typeface="Times New Roman"/>
              <a:ea typeface="Times New Roman"/>
              <a:cs typeface="Times New Roman"/>
              <a:sym typeface="Times New Roman"/>
            </a:endParaRPr>
          </a:p>
          <a:p>
            <a:pPr indent="-323850" lvl="2" marL="18288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3.2 Software</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Organization</a:t>
            </a:r>
            <a:endParaRPr sz="1500">
              <a:latin typeface="Times New Roman"/>
              <a:ea typeface="Times New Roman"/>
              <a:cs typeface="Times New Roman"/>
              <a:sym typeface="Times New Roman"/>
            </a:endParaRPr>
          </a:p>
          <a:p>
            <a:pPr indent="-323850" lvl="1" marL="13716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Section 2 Functional Description</a:t>
            </a:r>
            <a:endParaRPr sz="1500">
              <a:latin typeface="Times New Roman"/>
              <a:ea typeface="Times New Roman"/>
              <a:cs typeface="Times New Roman"/>
              <a:sym typeface="Times New Roman"/>
            </a:endParaRPr>
          </a:p>
          <a:p>
            <a:pPr indent="-323850" lvl="2" marL="18288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Website Display</a:t>
            </a:r>
            <a:endParaRPr sz="1500">
              <a:latin typeface="Times New Roman"/>
              <a:ea typeface="Times New Roman"/>
              <a:cs typeface="Times New Roman"/>
              <a:sym typeface="Times New Roman"/>
            </a:endParaRPr>
          </a:p>
          <a:p>
            <a:pPr indent="-323850" lvl="2" marL="18288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Website Functionality</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1200"/>
              </a:spcAft>
              <a:buNone/>
            </a:pPr>
            <a:r>
              <a:t/>
            </a:r>
            <a:endParaRPr b="1" sz="1600">
              <a:latin typeface="Times New Roman"/>
              <a:ea typeface="Times New Roman"/>
              <a:cs typeface="Times New Roman"/>
              <a:sym typeface="Times New Roman"/>
            </a:endParaRPr>
          </a:p>
        </p:txBody>
      </p:sp>
      <p:sp>
        <p:nvSpPr>
          <p:cNvPr id="214" name="Google Shape;214;p36"/>
          <p:cNvSpPr txBox="1"/>
          <p:nvPr>
            <p:ph idx="2" type="body"/>
          </p:nvPr>
        </p:nvSpPr>
        <p:spPr>
          <a:xfrm>
            <a:off x="4514950" y="1317600"/>
            <a:ext cx="4451400" cy="356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(3) Software Test Plan</a:t>
            </a:r>
            <a:endParaRPr b="1" sz="1800">
              <a:latin typeface="Times New Roman"/>
              <a:ea typeface="Times New Roman"/>
              <a:cs typeface="Times New Roman"/>
              <a:sym typeface="Times New Roman"/>
            </a:endParaRPr>
          </a:p>
          <a:p>
            <a:pPr indent="-330200" lvl="0"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Test Procedures (16 Total)</a:t>
            </a:r>
            <a:endParaRPr sz="1600">
              <a:latin typeface="Times New Roman"/>
              <a:ea typeface="Times New Roman"/>
              <a:cs typeface="Times New Roman"/>
              <a:sym typeface="Times New Roman"/>
            </a:endParaRPr>
          </a:p>
          <a:p>
            <a:pPr indent="-330200" lvl="1" marL="13716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2.1.1 Homepage (8)</a:t>
            </a:r>
            <a:endParaRPr sz="1600">
              <a:latin typeface="Times New Roman"/>
              <a:ea typeface="Times New Roman"/>
              <a:cs typeface="Times New Roman"/>
              <a:sym typeface="Times New Roman"/>
            </a:endParaRPr>
          </a:p>
          <a:p>
            <a:pPr indent="-330200" lvl="1" marL="13716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2.2.4 Administrator Features (6)</a:t>
            </a:r>
            <a:endParaRPr sz="1600">
              <a:latin typeface="Times New Roman"/>
              <a:ea typeface="Times New Roman"/>
              <a:cs typeface="Times New Roman"/>
              <a:sym typeface="Times New Roman"/>
            </a:endParaRPr>
          </a:p>
          <a:p>
            <a:pPr indent="-330200" lvl="1" marL="13716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Website Menu Taskbar (1)</a:t>
            </a:r>
            <a:endParaRPr sz="1600">
              <a:latin typeface="Times New Roman"/>
              <a:ea typeface="Times New Roman"/>
              <a:cs typeface="Times New Roman"/>
              <a:sym typeface="Times New Roman"/>
            </a:endParaRPr>
          </a:p>
          <a:p>
            <a:pPr indent="-330200" lvl="1" marL="13716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Project Display (1)</a:t>
            </a:r>
            <a:endParaRPr sz="1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Yaro Kulchyckyj</a:t>
            </a:r>
            <a:endParaRPr/>
          </a:p>
        </p:txBody>
      </p:sp>
      <p:sp>
        <p:nvSpPr>
          <p:cNvPr id="220" name="Google Shape;220;p37"/>
          <p:cNvSpPr txBox="1"/>
          <p:nvPr>
            <p:ph idx="4294967295" type="body"/>
          </p:nvPr>
        </p:nvSpPr>
        <p:spPr>
          <a:xfrm>
            <a:off x="311725" y="1363625"/>
            <a:ext cx="3971100" cy="36414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SzPts val="1018"/>
              <a:buNone/>
            </a:pPr>
            <a:r>
              <a:rPr b="1" lang="en" sz="1200"/>
              <a:t>Software Development Plan 		[SDP]</a:t>
            </a:r>
            <a:endParaRPr b="1" sz="1200"/>
          </a:p>
          <a:p>
            <a:pPr indent="-304800" lvl="0" marL="457200" rtl="0" algn="l">
              <a:lnSpc>
                <a:spcPct val="140000"/>
              </a:lnSpc>
              <a:spcBef>
                <a:spcPts val="1200"/>
              </a:spcBef>
              <a:spcAft>
                <a:spcPts val="0"/>
              </a:spcAft>
              <a:buSzPts val="1200"/>
              <a:buChar char="●"/>
            </a:pPr>
            <a:r>
              <a:rPr lang="en" sz="1200"/>
              <a:t>2.1 Project Purpose, Scope, and Objectives</a:t>
            </a:r>
            <a:endParaRPr sz="1200"/>
          </a:p>
          <a:p>
            <a:pPr indent="-304800" lvl="0" marL="457200" rtl="0" algn="l">
              <a:lnSpc>
                <a:spcPct val="140000"/>
              </a:lnSpc>
              <a:spcBef>
                <a:spcPts val="0"/>
              </a:spcBef>
              <a:spcAft>
                <a:spcPts val="0"/>
              </a:spcAft>
              <a:buSzPts val="1200"/>
              <a:buChar char="●"/>
            </a:pPr>
            <a:r>
              <a:rPr lang="en" sz="1200"/>
              <a:t>3.2 External Interfaces</a:t>
            </a:r>
            <a:endParaRPr sz="1200"/>
          </a:p>
          <a:p>
            <a:pPr indent="-304800" lvl="0" marL="457200" rtl="0" algn="l">
              <a:lnSpc>
                <a:spcPct val="140000"/>
              </a:lnSpc>
              <a:spcBef>
                <a:spcPts val="0"/>
              </a:spcBef>
              <a:spcAft>
                <a:spcPts val="0"/>
              </a:spcAft>
              <a:buSzPts val="1200"/>
              <a:buChar char="●"/>
            </a:pPr>
            <a:r>
              <a:rPr lang="en" sz="1200"/>
              <a:t>4.2.4 Project Schedule Gantt Chart </a:t>
            </a:r>
            <a:endParaRPr sz="1200"/>
          </a:p>
          <a:p>
            <a:pPr indent="-304800" lvl="0" marL="457200" rtl="0" algn="l">
              <a:lnSpc>
                <a:spcPct val="140000"/>
              </a:lnSpc>
              <a:spcBef>
                <a:spcPts val="0"/>
              </a:spcBef>
              <a:spcAft>
                <a:spcPts val="0"/>
              </a:spcAft>
              <a:buSzPts val="1200"/>
              <a:buChar char="●"/>
            </a:pPr>
            <a:r>
              <a:rPr lang="en" sz="1200"/>
              <a:t>4.3.4 Risk Management</a:t>
            </a:r>
            <a:endParaRPr sz="1200"/>
          </a:p>
          <a:p>
            <a:pPr indent="0" lvl="0" marL="0" rtl="0" algn="l">
              <a:lnSpc>
                <a:spcPct val="140000"/>
              </a:lnSpc>
              <a:spcBef>
                <a:spcPts val="1200"/>
              </a:spcBef>
              <a:spcAft>
                <a:spcPts val="0"/>
              </a:spcAft>
              <a:buSzPts val="1018"/>
              <a:buNone/>
            </a:pPr>
            <a:r>
              <a:rPr b="1" lang="en" sz="1200"/>
              <a:t>Software Requirement Specification	[SRS]</a:t>
            </a:r>
            <a:endParaRPr b="1" sz="1200"/>
          </a:p>
          <a:p>
            <a:pPr indent="-304800" lvl="0" marL="457200" rtl="0" algn="l">
              <a:lnSpc>
                <a:spcPct val="140000"/>
              </a:lnSpc>
              <a:spcBef>
                <a:spcPts val="1200"/>
              </a:spcBef>
              <a:spcAft>
                <a:spcPts val="0"/>
              </a:spcAft>
              <a:buSzPts val="1200"/>
              <a:buChar char="●"/>
            </a:pPr>
            <a:r>
              <a:rPr lang="en" sz="1200"/>
              <a:t>Assisted in developing the requirements for transitioning the project from a more social oriented website to a more database oriented website. </a:t>
            </a:r>
            <a:endParaRPr sz="1200"/>
          </a:p>
        </p:txBody>
      </p:sp>
      <p:sp>
        <p:nvSpPr>
          <p:cNvPr id="221" name="Google Shape;221;p37"/>
          <p:cNvSpPr txBox="1"/>
          <p:nvPr>
            <p:ph idx="4294967295" type="body"/>
          </p:nvPr>
        </p:nvSpPr>
        <p:spPr>
          <a:xfrm>
            <a:off x="4506775" y="1363625"/>
            <a:ext cx="4325700" cy="36414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1200"/>
              <a:t>Software Design Description 			[SDD]</a:t>
            </a:r>
            <a:endParaRPr b="1" sz="1200"/>
          </a:p>
          <a:p>
            <a:pPr indent="-304800" lvl="0" marL="457200" rtl="0" algn="l">
              <a:lnSpc>
                <a:spcPct val="130000"/>
              </a:lnSpc>
              <a:spcBef>
                <a:spcPts val="1200"/>
              </a:spcBef>
              <a:spcAft>
                <a:spcPts val="0"/>
              </a:spcAft>
              <a:buSzPts val="1200"/>
              <a:buChar char="●"/>
            </a:pPr>
            <a:r>
              <a:rPr lang="en" sz="1200"/>
              <a:t>Helped map out the website structure</a:t>
            </a:r>
            <a:endParaRPr sz="1200"/>
          </a:p>
          <a:p>
            <a:pPr indent="-304800" lvl="0" marL="457200" rtl="0" algn="l">
              <a:lnSpc>
                <a:spcPct val="130000"/>
              </a:lnSpc>
              <a:spcBef>
                <a:spcPts val="0"/>
              </a:spcBef>
              <a:spcAft>
                <a:spcPts val="0"/>
              </a:spcAft>
              <a:buSzPts val="1200"/>
              <a:buChar char="●"/>
            </a:pPr>
            <a:r>
              <a:rPr lang="en" sz="1200"/>
              <a:t>Created some initial UI sketches which team members then used to further finalize the UI</a:t>
            </a:r>
            <a:endParaRPr sz="1200"/>
          </a:p>
          <a:p>
            <a:pPr indent="0" lvl="0" marL="0" rtl="0" algn="l">
              <a:lnSpc>
                <a:spcPct val="130000"/>
              </a:lnSpc>
              <a:spcBef>
                <a:spcPts val="1200"/>
              </a:spcBef>
              <a:spcAft>
                <a:spcPts val="0"/>
              </a:spcAft>
              <a:buNone/>
            </a:pPr>
            <a:r>
              <a:rPr b="1" lang="en" sz="1200"/>
              <a:t>Software Test Plan 					[STP]</a:t>
            </a:r>
            <a:endParaRPr b="1" sz="1200"/>
          </a:p>
          <a:p>
            <a:pPr indent="-304800" lvl="0" marL="457200" rtl="0" algn="l">
              <a:lnSpc>
                <a:spcPct val="130000"/>
              </a:lnSpc>
              <a:spcBef>
                <a:spcPts val="1200"/>
              </a:spcBef>
              <a:spcAft>
                <a:spcPts val="0"/>
              </a:spcAft>
              <a:buSzPts val="1200"/>
              <a:buChar char="●"/>
            </a:pPr>
            <a:r>
              <a:rPr lang="en" sz="1200"/>
              <a:t>Section 5 - Reporting and Corrective Actions</a:t>
            </a:r>
            <a:endParaRPr sz="1200"/>
          </a:p>
          <a:p>
            <a:pPr indent="-304800" lvl="0" marL="457200" rtl="0" algn="l">
              <a:lnSpc>
                <a:spcPct val="130000"/>
              </a:lnSpc>
              <a:spcBef>
                <a:spcPts val="0"/>
              </a:spcBef>
              <a:spcAft>
                <a:spcPts val="0"/>
              </a:spcAft>
              <a:buSzPts val="1200"/>
              <a:buChar char="●"/>
            </a:pPr>
            <a:r>
              <a:rPr lang="en" sz="1200"/>
              <a:t>Section 7 - Test Procedures</a:t>
            </a:r>
            <a:endParaRPr sz="1200"/>
          </a:p>
          <a:p>
            <a:pPr indent="-304800" lvl="0" marL="457200" rtl="0" algn="l">
              <a:lnSpc>
                <a:spcPct val="130000"/>
              </a:lnSpc>
              <a:spcBef>
                <a:spcPts val="0"/>
              </a:spcBef>
              <a:spcAft>
                <a:spcPts val="0"/>
              </a:spcAft>
              <a:buSzPts val="1200"/>
              <a:buChar char="●"/>
            </a:pPr>
            <a:r>
              <a:rPr lang="en" sz="1200"/>
              <a:t>Created the excel document to track testing </a:t>
            </a:r>
            <a:endParaRPr sz="1200"/>
          </a:p>
          <a:p>
            <a:pPr indent="-304800" lvl="1" marL="914400" rtl="0" algn="l">
              <a:lnSpc>
                <a:spcPct val="130000"/>
              </a:lnSpc>
              <a:spcBef>
                <a:spcPts val="0"/>
              </a:spcBef>
              <a:spcAft>
                <a:spcPts val="0"/>
              </a:spcAft>
              <a:buSzPts val="1200"/>
              <a:buChar char="○"/>
            </a:pPr>
            <a:r>
              <a:rPr lang="en" sz="1200"/>
              <a:t>Added conditional formatting to better visualize which tests have passed/failed testing</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Lillian Greenberg</a:t>
            </a:r>
            <a:endParaRPr/>
          </a:p>
        </p:txBody>
      </p:sp>
      <p:sp>
        <p:nvSpPr>
          <p:cNvPr id="75" name="Google Shape;75;p15"/>
          <p:cNvSpPr txBox="1"/>
          <p:nvPr>
            <p:ph idx="1" type="body"/>
          </p:nvPr>
        </p:nvSpPr>
        <p:spPr>
          <a:xfrm>
            <a:off x="311725" y="1410425"/>
            <a:ext cx="8520600" cy="3076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605"/>
              <a:buFont typeface="Arial"/>
              <a:buNone/>
            </a:pPr>
            <a:r>
              <a:rPr lang="en" sz="1345"/>
              <a:t>Frequent Communications with Customer</a:t>
            </a:r>
            <a:endParaRPr sz="1345"/>
          </a:p>
          <a:p>
            <a:pPr indent="-314007" lvl="0" marL="457200" rtl="0" algn="l">
              <a:lnSpc>
                <a:spcPct val="80000"/>
              </a:lnSpc>
              <a:spcBef>
                <a:spcPts val="1200"/>
              </a:spcBef>
              <a:spcAft>
                <a:spcPts val="0"/>
              </a:spcAft>
              <a:buSzPts val="1345"/>
              <a:buChar char="-"/>
            </a:pPr>
            <a:r>
              <a:rPr lang="en" sz="1345"/>
              <a:t>Emailed back and forth often as the project moves forward with questions and updates</a:t>
            </a:r>
            <a:endParaRPr sz="1345"/>
          </a:p>
          <a:p>
            <a:pPr indent="-314007" lvl="0" marL="457200" rtl="0" algn="l">
              <a:lnSpc>
                <a:spcPct val="80000"/>
              </a:lnSpc>
              <a:spcBef>
                <a:spcPts val="0"/>
              </a:spcBef>
              <a:spcAft>
                <a:spcPts val="0"/>
              </a:spcAft>
              <a:buSzPts val="1345"/>
              <a:buChar char="-"/>
            </a:pPr>
            <a:r>
              <a:rPr lang="en" sz="1345"/>
              <a:t>Communicated with team leads to evaluate and plan from responses</a:t>
            </a:r>
            <a:endParaRPr sz="1345"/>
          </a:p>
          <a:p>
            <a:pPr indent="0" lvl="0" marL="0" rtl="0" algn="l">
              <a:lnSpc>
                <a:spcPct val="80000"/>
              </a:lnSpc>
              <a:spcBef>
                <a:spcPts val="1200"/>
              </a:spcBef>
              <a:spcAft>
                <a:spcPts val="0"/>
              </a:spcAft>
              <a:buClr>
                <a:srgbClr val="000000"/>
              </a:buClr>
              <a:buSzPts val="605"/>
              <a:buFont typeface="Arial"/>
              <a:buNone/>
            </a:pPr>
            <a:r>
              <a:rPr lang="en" sz="1345"/>
              <a:t>Scheduling Meetings</a:t>
            </a:r>
            <a:endParaRPr sz="1345"/>
          </a:p>
          <a:p>
            <a:pPr indent="-314007" lvl="0" marL="457200" rtl="0" algn="l">
              <a:lnSpc>
                <a:spcPct val="80000"/>
              </a:lnSpc>
              <a:spcBef>
                <a:spcPts val="1200"/>
              </a:spcBef>
              <a:spcAft>
                <a:spcPts val="0"/>
              </a:spcAft>
              <a:buSzPts val="1345"/>
              <a:buChar char="-"/>
            </a:pPr>
            <a:r>
              <a:rPr lang="en" sz="1345"/>
              <a:t>Sept 18, 27, Oct 16, Dec 6, took notes on questions to discuss with team leads</a:t>
            </a:r>
            <a:endParaRPr sz="1345"/>
          </a:p>
          <a:p>
            <a:pPr indent="0" lvl="0" marL="0" rtl="0" algn="l">
              <a:lnSpc>
                <a:spcPct val="80000"/>
              </a:lnSpc>
              <a:spcBef>
                <a:spcPts val="1200"/>
              </a:spcBef>
              <a:spcAft>
                <a:spcPts val="0"/>
              </a:spcAft>
              <a:buClr>
                <a:srgbClr val="000000"/>
              </a:buClr>
              <a:buSzPts val="605"/>
              <a:buFont typeface="Arial"/>
              <a:buNone/>
            </a:pPr>
            <a:r>
              <a:rPr lang="en" sz="1345"/>
              <a:t>Creation of Presentations</a:t>
            </a:r>
            <a:endParaRPr sz="1345"/>
          </a:p>
          <a:p>
            <a:pPr indent="-314007" lvl="0" marL="457200" rtl="0" algn="l">
              <a:lnSpc>
                <a:spcPct val="80000"/>
              </a:lnSpc>
              <a:spcBef>
                <a:spcPts val="1200"/>
              </a:spcBef>
              <a:spcAft>
                <a:spcPts val="0"/>
              </a:spcAft>
              <a:buSzPts val="1345"/>
              <a:buChar char="-"/>
            </a:pPr>
            <a:r>
              <a:rPr lang="en" sz="1345"/>
              <a:t>Developed the Slides documents and polished them up</a:t>
            </a:r>
            <a:endParaRPr sz="1345"/>
          </a:p>
          <a:p>
            <a:pPr indent="-314007" lvl="0" marL="457200" rtl="0" algn="l">
              <a:lnSpc>
                <a:spcPct val="80000"/>
              </a:lnSpc>
              <a:spcBef>
                <a:spcPts val="0"/>
              </a:spcBef>
              <a:spcAft>
                <a:spcPts val="0"/>
              </a:spcAft>
              <a:buSzPts val="1345"/>
              <a:buChar char="-"/>
            </a:pPr>
            <a:r>
              <a:rPr lang="en" sz="1345"/>
              <a:t>Lead presentations and introduced team members</a:t>
            </a:r>
            <a:endParaRPr sz="1345"/>
          </a:p>
          <a:p>
            <a:pPr indent="-314007" lvl="0" marL="457200" rtl="0" algn="l">
              <a:lnSpc>
                <a:spcPct val="80000"/>
              </a:lnSpc>
              <a:spcBef>
                <a:spcPts val="0"/>
              </a:spcBef>
              <a:spcAft>
                <a:spcPts val="0"/>
              </a:spcAft>
              <a:buSzPts val="1345"/>
              <a:buChar char="-"/>
            </a:pPr>
            <a:r>
              <a:rPr lang="en" sz="1345"/>
              <a:t>Kept team members up to date on due dates and presentations with both Simon and Parisa</a:t>
            </a:r>
            <a:endParaRPr sz="1345"/>
          </a:p>
          <a:p>
            <a:pPr indent="0" lvl="0" marL="0" rtl="0" algn="l">
              <a:lnSpc>
                <a:spcPct val="80000"/>
              </a:lnSpc>
              <a:spcBef>
                <a:spcPts val="1200"/>
              </a:spcBef>
              <a:spcAft>
                <a:spcPts val="0"/>
              </a:spcAft>
              <a:buClr>
                <a:srgbClr val="000000"/>
              </a:buClr>
              <a:buSzPts val="605"/>
              <a:buFont typeface="Arial"/>
              <a:buNone/>
            </a:pPr>
            <a:r>
              <a:rPr lang="en" sz="1345"/>
              <a:t>Consolidation of bi-weekly reports</a:t>
            </a:r>
            <a:endParaRPr sz="1345"/>
          </a:p>
          <a:p>
            <a:pPr indent="-314007" lvl="0" marL="457200" rtl="0" algn="l">
              <a:lnSpc>
                <a:spcPct val="80000"/>
              </a:lnSpc>
              <a:spcBef>
                <a:spcPts val="1200"/>
              </a:spcBef>
              <a:spcAft>
                <a:spcPts val="0"/>
              </a:spcAft>
              <a:buSzPts val="1345"/>
              <a:buChar char="-"/>
            </a:pPr>
            <a:r>
              <a:rPr lang="en" sz="1345"/>
              <a:t>Collected all reports from team leaders and created a summarized version to pass on to Simon</a:t>
            </a:r>
            <a:endParaRPr sz="1345"/>
          </a:p>
          <a:p>
            <a:pPr indent="0" lvl="0" marL="0" rtl="0" algn="l">
              <a:lnSpc>
                <a:spcPct val="80000"/>
              </a:lnSpc>
              <a:spcBef>
                <a:spcPts val="1200"/>
              </a:spcBef>
              <a:spcAft>
                <a:spcPts val="0"/>
              </a:spcAft>
              <a:buClr>
                <a:srgbClr val="000000"/>
              </a:buClr>
              <a:buSzPts val="605"/>
              <a:buFont typeface="Arial"/>
              <a:buNone/>
            </a:pPr>
            <a:r>
              <a:rPr lang="en" sz="1345"/>
              <a:t>Discussion with Team Leads</a:t>
            </a:r>
            <a:endParaRPr sz="1345"/>
          </a:p>
          <a:p>
            <a:pPr indent="-314007" lvl="0" marL="457200" rtl="0" algn="l">
              <a:lnSpc>
                <a:spcPct val="80000"/>
              </a:lnSpc>
              <a:spcBef>
                <a:spcPts val="1200"/>
              </a:spcBef>
              <a:spcAft>
                <a:spcPts val="0"/>
              </a:spcAft>
              <a:buSzPts val="1345"/>
              <a:buChar char="-"/>
            </a:pPr>
            <a:r>
              <a:rPr lang="en" sz="1345"/>
              <a:t>Multiple impromptu meetings with the leads of both teams to determine goals and clarify requirements</a:t>
            </a:r>
            <a:endParaRPr sz="1345"/>
          </a:p>
          <a:p>
            <a:pPr indent="0" lvl="0" marL="0" rtl="0" algn="l">
              <a:lnSpc>
                <a:spcPct val="80000"/>
              </a:lnSpc>
              <a:spcBef>
                <a:spcPts val="1200"/>
              </a:spcBef>
              <a:spcAft>
                <a:spcPts val="1200"/>
              </a:spcAft>
              <a:buNone/>
            </a:pPr>
            <a:r>
              <a:t/>
            </a:r>
            <a:endParaRPr sz="134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2892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600"/>
              <a:t>R&amp;D + SysOps</a:t>
            </a:r>
            <a:endParaRPr sz="6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Shameer Rao (</a:t>
            </a:r>
            <a:r>
              <a:rPr lang="en"/>
              <a:t>1/2</a:t>
            </a:r>
            <a:r>
              <a:rPr lang="en"/>
              <a:t>)</a:t>
            </a:r>
            <a:endParaRPr/>
          </a:p>
        </p:txBody>
      </p:sp>
      <p:sp>
        <p:nvSpPr>
          <p:cNvPr id="86" name="Google Shape;86;p17"/>
          <p:cNvSpPr txBox="1"/>
          <p:nvPr>
            <p:ph idx="1" type="body"/>
          </p:nvPr>
        </p:nvSpPr>
        <p:spPr>
          <a:xfrm>
            <a:off x="311700" y="1299775"/>
            <a:ext cx="8520600" cy="3843600"/>
          </a:xfrm>
          <a:prstGeom prst="rect">
            <a:avLst/>
          </a:prstGeom>
        </p:spPr>
        <p:txBody>
          <a:bodyPr anchorCtr="0" anchor="t" bIns="91425" lIns="91425" spcFirstLastPara="1" rIns="91425" wrap="square" tIns="91425">
            <a:noAutofit/>
          </a:bodyPr>
          <a:lstStyle/>
          <a:p>
            <a:pPr indent="-344805" lvl="0" marL="457200" rtl="0" algn="l">
              <a:lnSpc>
                <a:spcPct val="95000"/>
              </a:lnSpc>
              <a:spcBef>
                <a:spcPts val="0"/>
              </a:spcBef>
              <a:spcAft>
                <a:spcPts val="0"/>
              </a:spcAft>
              <a:buClr>
                <a:schemeClr val="dk1"/>
              </a:buClr>
              <a:buSzPts val="1830"/>
              <a:buChar char="●"/>
            </a:pPr>
            <a:r>
              <a:rPr lang="en" sz="1829">
                <a:solidFill>
                  <a:schemeClr val="dk1"/>
                </a:solidFill>
              </a:rPr>
              <a:t>Tasks Accomplished</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Account Management - Admin, Organization, &amp; Basic User</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Google Map Widget</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Tag Filtering System</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Site Tutorial</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Creating Posts</a:t>
            </a:r>
            <a:endParaRPr sz="1829">
              <a:solidFill>
                <a:schemeClr val="dk1"/>
              </a:solidFill>
            </a:endParaRPr>
          </a:p>
          <a:p>
            <a:pPr indent="-344805" lvl="0" marL="457200" rtl="0" algn="l">
              <a:lnSpc>
                <a:spcPct val="95000"/>
              </a:lnSpc>
              <a:spcBef>
                <a:spcPts val="0"/>
              </a:spcBef>
              <a:spcAft>
                <a:spcPts val="0"/>
              </a:spcAft>
              <a:buClr>
                <a:schemeClr val="dk1"/>
              </a:buClr>
              <a:buSzPts val="1830"/>
              <a:buChar char="●"/>
            </a:pPr>
            <a:r>
              <a:rPr lang="en" sz="1829">
                <a:solidFill>
                  <a:schemeClr val="dk1"/>
                </a:solidFill>
              </a:rPr>
              <a:t>Next Steps</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Displaying video/audio upload for posts</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Update gMap Widget Markers</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Improve site quality &amp; </a:t>
            </a:r>
            <a:r>
              <a:rPr lang="en" sz="1829">
                <a:solidFill>
                  <a:schemeClr val="dk1"/>
                </a:solidFill>
              </a:rPr>
              <a:t>aesthetics</a:t>
            </a:r>
            <a:endParaRPr sz="1829">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Shameer Rao (2/2)</a:t>
            </a:r>
            <a:endParaRPr/>
          </a:p>
        </p:txBody>
      </p:sp>
      <p:sp>
        <p:nvSpPr>
          <p:cNvPr id="92" name="Google Shape;92;p18"/>
          <p:cNvSpPr txBox="1"/>
          <p:nvPr>
            <p:ph idx="1" type="body"/>
          </p:nvPr>
        </p:nvSpPr>
        <p:spPr>
          <a:xfrm>
            <a:off x="311700" y="1299775"/>
            <a:ext cx="8520600" cy="3843600"/>
          </a:xfrm>
          <a:prstGeom prst="rect">
            <a:avLst/>
          </a:prstGeom>
        </p:spPr>
        <p:txBody>
          <a:bodyPr anchorCtr="0" anchor="t" bIns="91425" lIns="91425" spcFirstLastPara="1" rIns="91425" wrap="square" tIns="91425">
            <a:noAutofit/>
          </a:bodyPr>
          <a:lstStyle/>
          <a:p>
            <a:pPr indent="-344805" lvl="0" marL="457200" rtl="0" algn="l">
              <a:lnSpc>
                <a:spcPct val="95000"/>
              </a:lnSpc>
              <a:spcBef>
                <a:spcPts val="0"/>
              </a:spcBef>
              <a:spcAft>
                <a:spcPts val="0"/>
              </a:spcAft>
              <a:buClr>
                <a:schemeClr val="dk1"/>
              </a:buClr>
              <a:buSzPts val="1830"/>
              <a:buChar char="●"/>
            </a:pPr>
            <a:r>
              <a:rPr lang="en" sz="1829">
                <a:solidFill>
                  <a:schemeClr val="dk1"/>
                </a:solidFill>
              </a:rPr>
              <a:t>Established Connection to an Azure SQL Database</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Structured Database Schema</a:t>
            </a:r>
            <a:endParaRPr sz="1829">
              <a:solidFill>
                <a:schemeClr val="dk1"/>
              </a:solidFill>
            </a:endParaRPr>
          </a:p>
          <a:p>
            <a:pPr indent="-344805" lvl="2" marL="1371600" rtl="0" algn="l">
              <a:lnSpc>
                <a:spcPct val="95000"/>
              </a:lnSpc>
              <a:spcBef>
                <a:spcPts val="0"/>
              </a:spcBef>
              <a:spcAft>
                <a:spcPts val="0"/>
              </a:spcAft>
              <a:buClr>
                <a:schemeClr val="dk1"/>
              </a:buClr>
              <a:buSzPts val="1830"/>
              <a:buChar char="■"/>
            </a:pPr>
            <a:r>
              <a:rPr lang="en" sz="1829">
                <a:solidFill>
                  <a:schemeClr val="dk1"/>
                </a:solidFill>
              </a:rPr>
              <a:t>Primary Keys, </a:t>
            </a:r>
            <a:r>
              <a:rPr lang="en" sz="1829">
                <a:solidFill>
                  <a:schemeClr val="dk1"/>
                </a:solidFill>
              </a:rPr>
              <a:t>Foreign</a:t>
            </a:r>
            <a:r>
              <a:rPr lang="en" sz="1829">
                <a:solidFill>
                  <a:schemeClr val="dk1"/>
                </a:solidFill>
              </a:rPr>
              <a:t> Keys, and Relations</a:t>
            </a:r>
            <a:endParaRPr sz="1829">
              <a:solidFill>
                <a:schemeClr val="dk1"/>
              </a:solidFill>
            </a:endParaRPr>
          </a:p>
          <a:p>
            <a:pPr indent="-344805" lvl="2" marL="1371600" rtl="0" algn="l">
              <a:lnSpc>
                <a:spcPct val="95000"/>
              </a:lnSpc>
              <a:spcBef>
                <a:spcPts val="0"/>
              </a:spcBef>
              <a:spcAft>
                <a:spcPts val="0"/>
              </a:spcAft>
              <a:buClr>
                <a:schemeClr val="dk1"/>
              </a:buClr>
              <a:buSzPts val="1830"/>
              <a:buChar char="■"/>
            </a:pPr>
            <a:r>
              <a:rPr lang="en" sz="1829">
                <a:solidFill>
                  <a:schemeClr val="dk1"/>
                </a:solidFill>
              </a:rPr>
              <a:t>Tables, Queries, &amp; Views</a:t>
            </a:r>
            <a:endParaRPr sz="1829">
              <a:solidFill>
                <a:schemeClr val="dk1"/>
              </a:solidFill>
            </a:endParaRPr>
          </a:p>
          <a:p>
            <a:pPr indent="-344805" lvl="2" marL="1371600" rtl="0" algn="l">
              <a:lnSpc>
                <a:spcPct val="95000"/>
              </a:lnSpc>
              <a:spcBef>
                <a:spcPts val="0"/>
              </a:spcBef>
              <a:spcAft>
                <a:spcPts val="0"/>
              </a:spcAft>
              <a:buClr>
                <a:schemeClr val="dk1"/>
              </a:buClr>
              <a:buSzPts val="1830"/>
              <a:buChar char="■"/>
            </a:pPr>
            <a:r>
              <a:rPr lang="en" sz="1829">
                <a:solidFill>
                  <a:schemeClr val="dk1"/>
                </a:solidFill>
              </a:rPr>
              <a:t>Automatically Backed Up</a:t>
            </a:r>
            <a:endParaRPr sz="1829">
              <a:solidFill>
                <a:schemeClr val="dk1"/>
              </a:solidFill>
            </a:endParaRPr>
          </a:p>
          <a:p>
            <a:pPr indent="-344805" lvl="2" marL="1371600" rtl="0" algn="l">
              <a:lnSpc>
                <a:spcPct val="95000"/>
              </a:lnSpc>
              <a:spcBef>
                <a:spcPts val="0"/>
              </a:spcBef>
              <a:spcAft>
                <a:spcPts val="0"/>
              </a:spcAft>
              <a:buClr>
                <a:schemeClr val="dk1"/>
              </a:buClr>
              <a:buSzPts val="1830"/>
              <a:buChar char="■"/>
            </a:pPr>
            <a:r>
              <a:rPr lang="en" sz="1829">
                <a:solidFill>
                  <a:schemeClr val="dk1"/>
                </a:solidFill>
              </a:rPr>
              <a:t>MS SQL Defender</a:t>
            </a:r>
            <a:endParaRPr sz="1829">
              <a:solidFill>
                <a:schemeClr val="dk1"/>
              </a:solidFill>
            </a:endParaRPr>
          </a:p>
          <a:p>
            <a:pPr indent="0" lvl="0" marL="457200" rtl="0" algn="l">
              <a:lnSpc>
                <a:spcPct val="95000"/>
              </a:lnSpc>
              <a:spcBef>
                <a:spcPts val="1200"/>
              </a:spcBef>
              <a:spcAft>
                <a:spcPts val="0"/>
              </a:spcAft>
              <a:buNone/>
            </a:pPr>
            <a:r>
              <a:t/>
            </a:r>
            <a:endParaRPr sz="1829">
              <a:solidFill>
                <a:schemeClr val="dk1"/>
              </a:solidFill>
            </a:endParaRPr>
          </a:p>
          <a:p>
            <a:pPr indent="-344805" lvl="0" marL="457200" rtl="0" algn="l">
              <a:lnSpc>
                <a:spcPct val="95000"/>
              </a:lnSpc>
              <a:spcBef>
                <a:spcPts val="1200"/>
              </a:spcBef>
              <a:spcAft>
                <a:spcPts val="0"/>
              </a:spcAft>
              <a:buClr>
                <a:schemeClr val="dk1"/>
              </a:buClr>
              <a:buSzPts val="1830"/>
              <a:buChar char="●"/>
            </a:pPr>
            <a:r>
              <a:rPr lang="en" sz="1829">
                <a:solidFill>
                  <a:schemeClr val="dk1"/>
                </a:solidFill>
              </a:rPr>
              <a:t>Configured Azure Platform Settings for Security, Storage, &amp; Performance</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Updated Server Firewall Rules</a:t>
            </a:r>
            <a:endParaRPr sz="1829">
              <a:solidFill>
                <a:schemeClr val="dk1"/>
              </a:solidFill>
            </a:endParaRPr>
          </a:p>
          <a:p>
            <a:pPr indent="-344805" lvl="1" marL="914400" rtl="0" algn="l">
              <a:lnSpc>
                <a:spcPct val="95000"/>
              </a:lnSpc>
              <a:spcBef>
                <a:spcPts val="0"/>
              </a:spcBef>
              <a:spcAft>
                <a:spcPts val="0"/>
              </a:spcAft>
              <a:buClr>
                <a:schemeClr val="dk1"/>
              </a:buClr>
              <a:buSzPts val="1830"/>
              <a:buChar char="○"/>
            </a:pPr>
            <a:r>
              <a:rPr lang="en" sz="1829">
                <a:solidFill>
                  <a:schemeClr val="dk1"/>
                </a:solidFill>
              </a:rPr>
              <a:t>Storage: 32 GB, Compute: &lt;10%, $4.5/$200 Monthly Credit</a:t>
            </a:r>
            <a:endParaRPr sz="1829">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Jordan Golden</a:t>
            </a:r>
            <a:endParaRPr/>
          </a:p>
        </p:txBody>
      </p:sp>
      <p:sp>
        <p:nvSpPr>
          <p:cNvPr id="98" name="Google Shape;98;p19"/>
          <p:cNvSpPr txBox="1"/>
          <p:nvPr>
            <p:ph idx="1" type="body"/>
          </p:nvPr>
        </p:nvSpPr>
        <p:spPr>
          <a:xfrm>
            <a:off x="0" y="1280050"/>
            <a:ext cx="3014700" cy="30762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900"/>
              <a:t>Search request program flow</a:t>
            </a:r>
            <a:endParaRPr sz="1900"/>
          </a:p>
        </p:txBody>
      </p:sp>
      <p:pic>
        <p:nvPicPr>
          <p:cNvPr id="99" name="Google Shape;99;p19"/>
          <p:cNvPicPr preferRelativeResize="0"/>
          <p:nvPr/>
        </p:nvPicPr>
        <p:blipFill>
          <a:blip r:embed="rId3">
            <a:alphaModFix/>
          </a:blip>
          <a:stretch>
            <a:fillRect/>
          </a:stretch>
        </p:blipFill>
        <p:spPr>
          <a:xfrm>
            <a:off x="3014643" y="0"/>
            <a:ext cx="612935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Jordan Golden</a:t>
            </a:r>
            <a:endParaRPr/>
          </a:p>
        </p:txBody>
      </p:sp>
      <p:sp>
        <p:nvSpPr>
          <p:cNvPr id="105" name="Google Shape;105;p20"/>
          <p:cNvSpPr txBox="1"/>
          <p:nvPr>
            <p:ph idx="1" type="body"/>
          </p:nvPr>
        </p:nvSpPr>
        <p:spPr>
          <a:xfrm>
            <a:off x="311725" y="1498625"/>
            <a:ext cx="8520600" cy="30762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sz="1900"/>
          </a:p>
        </p:txBody>
      </p:sp>
      <p:pic>
        <p:nvPicPr>
          <p:cNvPr id="106" name="Google Shape;106;p20"/>
          <p:cNvPicPr preferRelativeResize="0"/>
          <p:nvPr/>
        </p:nvPicPr>
        <p:blipFill>
          <a:blip r:embed="rId3">
            <a:alphaModFix/>
          </a:blip>
          <a:stretch>
            <a:fillRect/>
          </a:stretch>
        </p:blipFill>
        <p:spPr>
          <a:xfrm>
            <a:off x="1407400" y="2142825"/>
            <a:ext cx="6397517" cy="3000675"/>
          </a:xfrm>
          <a:prstGeom prst="rect">
            <a:avLst/>
          </a:prstGeom>
          <a:noFill/>
          <a:ln>
            <a:noFill/>
          </a:ln>
        </p:spPr>
      </p:pic>
      <p:pic>
        <p:nvPicPr>
          <p:cNvPr id="107" name="Google Shape;107;p20"/>
          <p:cNvPicPr preferRelativeResize="0"/>
          <p:nvPr/>
        </p:nvPicPr>
        <p:blipFill>
          <a:blip r:embed="rId4">
            <a:alphaModFix/>
          </a:blip>
          <a:stretch>
            <a:fillRect/>
          </a:stretch>
        </p:blipFill>
        <p:spPr>
          <a:xfrm>
            <a:off x="661438" y="1271649"/>
            <a:ext cx="7889426" cy="87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70650" y="4029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Alexander Stoyanov-Roberts</a:t>
            </a:r>
            <a:endParaRPr/>
          </a:p>
        </p:txBody>
      </p:sp>
      <p:sp>
        <p:nvSpPr>
          <p:cNvPr id="113" name="Google Shape;113;p21"/>
          <p:cNvSpPr txBox="1"/>
          <p:nvPr>
            <p:ph idx="1" type="body"/>
          </p:nvPr>
        </p:nvSpPr>
        <p:spPr>
          <a:xfrm>
            <a:off x="311700" y="1593275"/>
            <a:ext cx="2511300" cy="3076200"/>
          </a:xfrm>
          <a:prstGeom prst="rect">
            <a:avLst/>
          </a:prstGeom>
        </p:spPr>
        <p:txBody>
          <a:bodyPr anchorCtr="0" anchor="t" bIns="91425" lIns="91425" spcFirstLastPara="1" rIns="91425" wrap="square" tIns="91425">
            <a:normAutofit/>
          </a:bodyPr>
          <a:lstStyle/>
          <a:p>
            <a:pPr indent="-292100" lvl="0" marL="457200" rtl="0" algn="l">
              <a:lnSpc>
                <a:spcPct val="150000"/>
              </a:lnSpc>
              <a:spcBef>
                <a:spcPts val="0"/>
              </a:spcBef>
              <a:spcAft>
                <a:spcPts val="0"/>
              </a:spcAft>
              <a:buSzPts val="1000"/>
              <a:buChar char="●"/>
            </a:pPr>
            <a:r>
              <a:rPr b="1" lang="en" sz="1000"/>
              <a:t>HTML</a:t>
            </a:r>
            <a:endParaRPr b="1" sz="1000"/>
          </a:p>
          <a:p>
            <a:pPr indent="-292100" lvl="1" marL="914400" rtl="0" algn="l">
              <a:lnSpc>
                <a:spcPct val="150000"/>
              </a:lnSpc>
              <a:spcBef>
                <a:spcPts val="0"/>
              </a:spcBef>
              <a:spcAft>
                <a:spcPts val="0"/>
              </a:spcAft>
              <a:buSzPts val="1000"/>
              <a:buChar char="○"/>
            </a:pPr>
            <a:r>
              <a:rPr lang="en" sz="1000"/>
              <a:t>Completed HTML for each page on the site</a:t>
            </a:r>
            <a:endParaRPr sz="1000"/>
          </a:p>
          <a:p>
            <a:pPr indent="-292100" lvl="1" marL="914400" rtl="0" algn="l">
              <a:lnSpc>
                <a:spcPct val="150000"/>
              </a:lnSpc>
              <a:spcBef>
                <a:spcPts val="0"/>
              </a:spcBef>
              <a:spcAft>
                <a:spcPts val="0"/>
              </a:spcAft>
              <a:buSzPts val="1000"/>
              <a:buChar char="○"/>
            </a:pPr>
            <a:r>
              <a:rPr lang="en" sz="1000"/>
              <a:t>Implemented the navbar and broke pages into individual HTML code </a:t>
            </a:r>
            <a:endParaRPr sz="1000"/>
          </a:p>
        </p:txBody>
      </p:sp>
      <p:sp>
        <p:nvSpPr>
          <p:cNvPr id="114" name="Google Shape;114;p21"/>
          <p:cNvSpPr txBox="1"/>
          <p:nvPr>
            <p:ph idx="1" type="body"/>
          </p:nvPr>
        </p:nvSpPr>
        <p:spPr>
          <a:xfrm>
            <a:off x="3075300" y="1754825"/>
            <a:ext cx="2511300" cy="30762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Char char="●"/>
            </a:pPr>
            <a:r>
              <a:rPr b="1" lang="en" sz="1000"/>
              <a:t>JavaScript</a:t>
            </a:r>
            <a:endParaRPr b="1" sz="1000"/>
          </a:p>
          <a:p>
            <a:pPr indent="-292100" lvl="1" marL="914400" rtl="0" algn="l">
              <a:lnSpc>
                <a:spcPct val="150000"/>
              </a:lnSpc>
              <a:spcBef>
                <a:spcPts val="0"/>
              </a:spcBef>
              <a:spcAft>
                <a:spcPts val="0"/>
              </a:spcAft>
              <a:buSzPts val="1000"/>
              <a:buChar char="○"/>
            </a:pPr>
            <a:r>
              <a:rPr lang="en" sz="1000"/>
              <a:t>Completed all JavaScript for each site page. </a:t>
            </a:r>
            <a:endParaRPr sz="1000"/>
          </a:p>
          <a:p>
            <a:pPr indent="-292100" lvl="1" marL="914400" rtl="0" algn="l">
              <a:lnSpc>
                <a:spcPct val="150000"/>
              </a:lnSpc>
              <a:spcBef>
                <a:spcPts val="0"/>
              </a:spcBef>
              <a:spcAft>
                <a:spcPts val="0"/>
              </a:spcAft>
              <a:buSzPts val="1000"/>
              <a:buChar char="○"/>
            </a:pPr>
            <a:r>
              <a:rPr lang="en" sz="1000"/>
              <a:t>Each page has custom JS that can be edited for just that page</a:t>
            </a:r>
            <a:endParaRPr sz="1000"/>
          </a:p>
          <a:p>
            <a:pPr indent="-292100" lvl="1" marL="914400" rtl="0" algn="l">
              <a:lnSpc>
                <a:spcPct val="150000"/>
              </a:lnSpc>
              <a:spcBef>
                <a:spcPts val="0"/>
              </a:spcBef>
              <a:spcAft>
                <a:spcPts val="0"/>
              </a:spcAft>
              <a:buSzPts val="1000"/>
              <a:buChar char="○"/>
            </a:pPr>
            <a:r>
              <a:rPr lang="en" sz="1000"/>
              <a:t>Made the map instance and the create a post </a:t>
            </a:r>
            <a:r>
              <a:rPr lang="en" sz="1000"/>
              <a:t>submission</a:t>
            </a:r>
            <a:r>
              <a:rPr lang="en" sz="1000"/>
              <a:t> JS.</a:t>
            </a:r>
            <a:endParaRPr sz="1000"/>
          </a:p>
          <a:p>
            <a:pPr indent="-292100" lvl="1" marL="914400" rtl="0" algn="l">
              <a:lnSpc>
                <a:spcPct val="150000"/>
              </a:lnSpc>
              <a:spcBef>
                <a:spcPts val="0"/>
              </a:spcBef>
              <a:spcAft>
                <a:spcPts val="0"/>
              </a:spcAft>
              <a:buSzPts val="1000"/>
              <a:buChar char="○"/>
            </a:pPr>
            <a:r>
              <a:rPr lang="en" sz="1000"/>
              <a:t>Working on AJAX partnered with JS to send cookies back and forth to preload the map </a:t>
            </a:r>
            <a:endParaRPr sz="1000"/>
          </a:p>
        </p:txBody>
      </p:sp>
      <p:sp>
        <p:nvSpPr>
          <p:cNvPr id="115" name="Google Shape;115;p21"/>
          <p:cNvSpPr txBox="1"/>
          <p:nvPr>
            <p:ph idx="1" type="body"/>
          </p:nvPr>
        </p:nvSpPr>
        <p:spPr>
          <a:xfrm>
            <a:off x="5838900" y="1754825"/>
            <a:ext cx="2511300" cy="3076200"/>
          </a:xfrm>
          <a:prstGeom prst="rect">
            <a:avLst/>
          </a:prstGeom>
        </p:spPr>
        <p:txBody>
          <a:bodyPr anchorCtr="0" anchor="t" bIns="91425" lIns="91425" spcFirstLastPara="1" rIns="91425" wrap="square" tIns="91425">
            <a:normAutofit/>
          </a:bodyPr>
          <a:lstStyle/>
          <a:p>
            <a:pPr indent="-292100" lvl="0" marL="457200" rtl="0" algn="l">
              <a:lnSpc>
                <a:spcPct val="150000"/>
              </a:lnSpc>
              <a:spcBef>
                <a:spcPts val="0"/>
              </a:spcBef>
              <a:spcAft>
                <a:spcPts val="0"/>
              </a:spcAft>
              <a:buSzPts val="1000"/>
              <a:buChar char="●"/>
            </a:pPr>
            <a:r>
              <a:rPr b="1" lang="en" sz="1000"/>
              <a:t>API and Styles</a:t>
            </a:r>
            <a:endParaRPr b="1" sz="1000"/>
          </a:p>
          <a:p>
            <a:pPr indent="-292100" lvl="1" marL="914400" rtl="0" algn="l">
              <a:lnSpc>
                <a:spcPct val="150000"/>
              </a:lnSpc>
              <a:spcBef>
                <a:spcPts val="0"/>
              </a:spcBef>
              <a:spcAft>
                <a:spcPts val="0"/>
              </a:spcAft>
              <a:buSzPts val="1000"/>
              <a:buChar char="○"/>
            </a:pPr>
            <a:r>
              <a:rPr lang="en" sz="1000"/>
              <a:t>Integrated my googlemaps API key with the website to get the google maps working</a:t>
            </a:r>
            <a:endParaRPr sz="1000"/>
          </a:p>
          <a:p>
            <a:pPr indent="-292100" lvl="1" marL="914400" rtl="0" algn="l">
              <a:lnSpc>
                <a:spcPct val="150000"/>
              </a:lnSpc>
              <a:spcBef>
                <a:spcPts val="0"/>
              </a:spcBef>
              <a:spcAft>
                <a:spcPts val="0"/>
              </a:spcAft>
              <a:buSzPts val="1000"/>
              <a:buChar char="○"/>
            </a:pPr>
            <a:r>
              <a:rPr lang="en" sz="1000"/>
              <a:t>Created the Styles.css folder, and made all of the initial design decisions and css changes.</a:t>
            </a:r>
            <a:endParaRPr sz="1000"/>
          </a:p>
        </p:txBody>
      </p:sp>
      <p:pic>
        <p:nvPicPr>
          <p:cNvPr id="116" name="Google Shape;116;p21"/>
          <p:cNvPicPr preferRelativeResize="0"/>
          <p:nvPr/>
        </p:nvPicPr>
        <p:blipFill rotWithShape="1">
          <a:blip r:embed="rId3">
            <a:alphaModFix/>
          </a:blip>
          <a:srcRect b="2305" l="21862" r="21963" t="3194"/>
          <a:stretch/>
        </p:blipFill>
        <p:spPr>
          <a:xfrm>
            <a:off x="184500" y="3179300"/>
            <a:ext cx="1703127" cy="1790624"/>
          </a:xfrm>
          <a:prstGeom prst="rect">
            <a:avLst/>
          </a:prstGeom>
          <a:noFill/>
          <a:ln>
            <a:noFill/>
          </a:ln>
        </p:spPr>
      </p:pic>
      <p:pic>
        <p:nvPicPr>
          <p:cNvPr id="117" name="Google Shape;117;p21"/>
          <p:cNvPicPr preferRelativeResize="0"/>
          <p:nvPr/>
        </p:nvPicPr>
        <p:blipFill rotWithShape="1">
          <a:blip r:embed="rId4">
            <a:alphaModFix/>
          </a:blip>
          <a:srcRect b="2298" l="27194" r="23071" t="4625"/>
          <a:stretch/>
        </p:blipFill>
        <p:spPr>
          <a:xfrm>
            <a:off x="2047250" y="3179300"/>
            <a:ext cx="1530926" cy="1790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