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e933da47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e933da47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e933da47a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e933da47a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e933da47a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e933da47a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e933da47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e933da47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e933da47a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e933da47a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e933da47a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e933da47a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e933da47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e933da47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e933da47a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e933da47a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e933da47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e933da47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e933da47a_1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e933da47a_1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e933da47a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e933da47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e933da47a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e933da47a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e933da47a_1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e933da47a_1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e933da47a_1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e933da47a_1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e933da47a_1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e933da47a_1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2013350"/>
            <a:ext cx="7688100" cy="178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Customer Meet</a:t>
            </a:r>
            <a:endParaRPr/>
          </a:p>
          <a:p>
            <a:pPr indent="0" lvl="0" marL="0" rtl="0" algn="ctr">
              <a:spcBef>
                <a:spcPts val="0"/>
              </a:spcBef>
              <a:spcAft>
                <a:spcPts val="0"/>
              </a:spcAft>
              <a:buNone/>
            </a:pPr>
            <a:r>
              <a:rPr lang="en"/>
              <a:t>September 18,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4950" y="1958400"/>
            <a:ext cx="3300900" cy="168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t>Agenda</a:t>
            </a:r>
            <a:endParaRPr sz="4500"/>
          </a:p>
        </p:txBody>
      </p:sp>
      <p:sp>
        <p:nvSpPr>
          <p:cNvPr id="140" name="Google Shape;140;p22"/>
          <p:cNvSpPr txBox="1"/>
          <p:nvPr>
            <p:ph idx="2" type="body"/>
          </p:nvPr>
        </p:nvSpPr>
        <p:spPr>
          <a:xfrm>
            <a:off x="5148650" y="1877200"/>
            <a:ext cx="3374400" cy="3025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Requirements of website</a:t>
            </a:r>
            <a:endParaRPr sz="1600">
              <a:solidFill>
                <a:schemeClr val="dk2"/>
              </a:solidFill>
              <a:latin typeface="Raleway"/>
              <a:ea typeface="Raleway"/>
              <a:cs typeface="Raleway"/>
              <a:sym typeface="Raleway"/>
            </a:endParaRPr>
          </a:p>
          <a:p>
            <a:pPr indent="-330200" lvl="0" marL="457200" rtl="0" algn="l">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Questions</a:t>
            </a:r>
            <a:endParaRPr sz="1600">
              <a:solidFill>
                <a:schemeClr val="dk2"/>
              </a:solidFill>
              <a:latin typeface="Raleway"/>
              <a:ea typeface="Raleway"/>
              <a:cs typeface="Raleway"/>
              <a:sym typeface="Raleway"/>
            </a:endParaRPr>
          </a:p>
          <a:p>
            <a:pPr indent="0" lvl="0" marL="457200" rtl="0" algn="l">
              <a:spcBef>
                <a:spcPts val="1200"/>
              </a:spcBef>
              <a:spcAft>
                <a:spcPts val="120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4950" y="128600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Map</a:t>
            </a:r>
            <a:endParaRPr sz="2700"/>
          </a:p>
        </p:txBody>
      </p:sp>
      <p:sp>
        <p:nvSpPr>
          <p:cNvPr id="146" name="Google Shape;146;p23"/>
          <p:cNvSpPr txBox="1"/>
          <p:nvPr>
            <p:ph idx="1" type="subTitle"/>
          </p:nvPr>
        </p:nvSpPr>
        <p:spPr>
          <a:xfrm>
            <a:off x="594325" y="1812750"/>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Malik Hill</a:t>
            </a:r>
            <a:endParaRPr/>
          </a:p>
        </p:txBody>
      </p:sp>
      <p:sp>
        <p:nvSpPr>
          <p:cNvPr id="147" name="Google Shape;147;p23"/>
          <p:cNvSpPr txBox="1"/>
          <p:nvPr>
            <p:ph idx="2" type="body"/>
          </p:nvPr>
        </p:nvSpPr>
        <p:spPr>
          <a:xfrm>
            <a:off x="4822375" y="1023275"/>
            <a:ext cx="3742500" cy="3991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In the legend of the example website, there are map markers that tell whether something involves nuclear waste, tourism, etc. What kind of markers would the customer like to mark the map with?</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What is the scope of the map? (Include all of maryland, the us, just local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What information would be available within the interactive map?</a:t>
            </a:r>
            <a:endParaRPr sz="15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a:p>
            <a:pPr indent="0" lvl="0" marL="0" rtl="0" algn="l">
              <a:spcBef>
                <a:spcPts val="0"/>
              </a:spcBef>
              <a:spcAft>
                <a:spcPts val="0"/>
              </a:spcAft>
              <a:buNone/>
            </a:pPr>
            <a:r>
              <a:rPr lang="en" sz="1800"/>
              <a:t>John Heinig</a:t>
            </a:r>
            <a:endParaRPr sz="1800"/>
          </a:p>
        </p:txBody>
      </p:sp>
      <p:sp>
        <p:nvSpPr>
          <p:cNvPr id="153" name="Google Shape;153;p2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4" name="Google Shape;154;p2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Raleway"/>
              <a:buChar char="-"/>
            </a:pPr>
            <a:r>
              <a:rPr b="1" lang="en" sz="1500">
                <a:solidFill>
                  <a:srgbClr val="000000"/>
                </a:solidFill>
                <a:latin typeface="Raleway"/>
                <a:ea typeface="Raleway"/>
                <a:cs typeface="Raleway"/>
                <a:sym typeface="Raleway"/>
              </a:rPr>
              <a:t>Describe what is meant by linking audiovisual pieces to </a:t>
            </a:r>
            <a:r>
              <a:rPr b="1" lang="en" sz="1500">
                <a:solidFill>
                  <a:srgbClr val="000000"/>
                </a:solidFill>
                <a:latin typeface="Raleway"/>
                <a:ea typeface="Raleway"/>
                <a:cs typeface="Raleway"/>
                <a:sym typeface="Raleway"/>
              </a:rPr>
              <a:t>researched</a:t>
            </a:r>
            <a:r>
              <a:rPr b="1" lang="en" sz="1500">
                <a:solidFill>
                  <a:srgbClr val="000000"/>
                </a:solidFill>
                <a:latin typeface="Raleway"/>
                <a:ea typeface="Raleway"/>
                <a:cs typeface="Raleway"/>
                <a:sym typeface="Raleway"/>
              </a:rPr>
              <a:t> initiatives</a:t>
            </a:r>
            <a:endParaRPr b="1" sz="1500">
              <a:solidFill>
                <a:srgbClr val="000000"/>
              </a:solidFill>
              <a:latin typeface="Raleway"/>
              <a:ea typeface="Raleway"/>
              <a:cs typeface="Raleway"/>
              <a:sym typeface="Raleway"/>
            </a:endParaRPr>
          </a:p>
          <a:p>
            <a:pPr indent="-349250" lvl="0" marL="457200" rtl="0" algn="l">
              <a:spcBef>
                <a:spcPts val="0"/>
              </a:spcBef>
              <a:spcAft>
                <a:spcPts val="0"/>
              </a:spcAft>
              <a:buClr>
                <a:srgbClr val="000000"/>
              </a:buClr>
              <a:buSzPts val="1900"/>
              <a:buFont typeface="Raleway"/>
              <a:buChar char="-"/>
            </a:pPr>
            <a:r>
              <a:rPr b="1" lang="en" sz="1500">
                <a:solidFill>
                  <a:srgbClr val="000000"/>
                </a:solidFill>
                <a:latin typeface="Raleway"/>
                <a:ea typeface="Raleway"/>
                <a:cs typeface="Raleway"/>
                <a:sym typeface="Raleway"/>
              </a:rPr>
              <a:t>What would a resource hub look like and what might be included?</a:t>
            </a:r>
            <a:endParaRPr b="1" sz="1500">
              <a:solidFill>
                <a:srgbClr val="000000"/>
              </a:solidFill>
              <a:latin typeface="Raleway"/>
              <a:ea typeface="Raleway"/>
              <a:cs typeface="Raleway"/>
              <a:sym typeface="Raleway"/>
            </a:endParaRPr>
          </a:p>
          <a:p>
            <a:pPr indent="-349250" lvl="0" marL="457200" rtl="0" algn="l">
              <a:spcBef>
                <a:spcPts val="0"/>
              </a:spcBef>
              <a:spcAft>
                <a:spcPts val="0"/>
              </a:spcAft>
              <a:buClr>
                <a:srgbClr val="000000"/>
              </a:buClr>
              <a:buSzPts val="1900"/>
              <a:buFont typeface="Raleway"/>
              <a:buChar char="-"/>
            </a:pPr>
            <a:r>
              <a:rPr b="1" lang="en" sz="1500">
                <a:solidFill>
                  <a:srgbClr val="000000"/>
                </a:solidFill>
                <a:latin typeface="Raleway"/>
                <a:ea typeface="Raleway"/>
                <a:cs typeface="Raleway"/>
                <a:sym typeface="Raleway"/>
              </a:rPr>
              <a:t>Please explain the use of QR codes</a:t>
            </a:r>
            <a:endParaRPr b="1" sz="1900">
              <a:solidFill>
                <a:srgbClr val="000000"/>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Audio/Info Upload</a:t>
            </a:r>
            <a:endParaRPr/>
          </a:p>
        </p:txBody>
      </p:sp>
      <p:sp>
        <p:nvSpPr>
          <p:cNvPr id="160" name="Google Shape;160;p25"/>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1" name="Google Shape;161;p25"/>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UI</a:t>
            </a:r>
            <a:endParaRPr/>
          </a:p>
          <a:p>
            <a:pPr indent="0" lvl="0" marL="0" rtl="0" algn="l">
              <a:spcBef>
                <a:spcPts val="0"/>
              </a:spcBef>
              <a:spcAft>
                <a:spcPts val="0"/>
              </a:spcAft>
              <a:buNone/>
            </a:pPr>
            <a:r>
              <a:rPr lang="en" sz="1700"/>
              <a:t>Marjon and Isabella</a:t>
            </a:r>
            <a:endParaRPr sz="1700"/>
          </a:p>
        </p:txBody>
      </p:sp>
      <p:sp>
        <p:nvSpPr>
          <p:cNvPr id="167" name="Google Shape;167;p2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8" name="Google Shape;168;p26"/>
          <p:cNvSpPr txBox="1"/>
          <p:nvPr>
            <p:ph idx="2" type="body"/>
          </p:nvPr>
        </p:nvSpPr>
        <p:spPr>
          <a:xfrm>
            <a:off x="4974575" y="800950"/>
            <a:ext cx="3830400" cy="4203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AutoNum type="arabicPeriod"/>
            </a:pPr>
            <a:r>
              <a:rPr lang="en"/>
              <a:t>Is there anything you specifically like or dislike about the sample Environmental Justice (EJ) Atlas? </a:t>
            </a:r>
            <a:endParaRPr/>
          </a:p>
          <a:p>
            <a:pPr indent="-311150" lvl="0" marL="457200" rtl="0" algn="l">
              <a:lnSpc>
                <a:spcPct val="150000"/>
              </a:lnSpc>
              <a:spcBef>
                <a:spcPts val="0"/>
              </a:spcBef>
              <a:spcAft>
                <a:spcPts val="0"/>
              </a:spcAft>
              <a:buSzPts val="1300"/>
              <a:buAutoNum type="arabicPeriod"/>
            </a:pPr>
            <a:r>
              <a:rPr lang="en"/>
              <a:t>Which specific pages would you like in the website? What is the homepage? How will the information be displayed?</a:t>
            </a:r>
            <a:endParaRPr/>
          </a:p>
          <a:p>
            <a:pPr indent="-311150" lvl="0" marL="457200" rtl="0" algn="l">
              <a:lnSpc>
                <a:spcPct val="150000"/>
              </a:lnSpc>
              <a:spcBef>
                <a:spcPts val="0"/>
              </a:spcBef>
              <a:spcAft>
                <a:spcPts val="0"/>
              </a:spcAft>
              <a:buSzPts val="1300"/>
              <a:buAutoNum type="arabicPeriod"/>
            </a:pPr>
            <a:r>
              <a:rPr lang="en"/>
              <a:t>Do you have a logo in mind? What about social media links? What is the main color palette? Would you like the ability to change the color palette/logo at any time?</a:t>
            </a:r>
            <a:endParaRPr/>
          </a:p>
          <a:p>
            <a:pPr indent="-311150" lvl="0" marL="457200" rtl="0" algn="l">
              <a:lnSpc>
                <a:spcPct val="150000"/>
              </a:lnSpc>
              <a:spcBef>
                <a:spcPts val="0"/>
              </a:spcBef>
              <a:spcAft>
                <a:spcPts val="0"/>
              </a:spcAft>
              <a:buSzPts val="1300"/>
              <a:buAutoNum type="arabicPeriod"/>
            </a:pPr>
            <a:r>
              <a:rPr lang="en"/>
              <a:t>Which languages would you like available for the website? What is the default language?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Naheed</a:t>
            </a:r>
            <a:endParaRPr/>
          </a:p>
        </p:txBody>
      </p:sp>
      <p:sp>
        <p:nvSpPr>
          <p:cNvPr id="174" name="Google Shape;174;p27"/>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5" name="Google Shape;175;p27"/>
          <p:cNvSpPr txBox="1"/>
          <p:nvPr>
            <p:ph idx="2" type="body"/>
          </p:nvPr>
        </p:nvSpPr>
        <p:spPr>
          <a:xfrm>
            <a:off x="5013825" y="344250"/>
            <a:ext cx="4061400" cy="413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Do you want users to have an account in order to view/upload/comment?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Account Creation: do you want an email verification step for admin? Are there specific accessing features that you only want the admin to have? Is there anything in particular that you’d like for the user to not have access to?</a:t>
            </a:r>
            <a:endParaRPr sz="2100">
              <a:solidFill>
                <a:srgbClr val="000000"/>
              </a:solidFill>
              <a:latin typeface="Arial"/>
              <a:ea typeface="Arial"/>
              <a:cs typeface="Arial"/>
              <a:sym typeface="Arial"/>
            </a:endParaRPr>
          </a:p>
          <a:p>
            <a:pPr indent="0" lvl="0" marL="457200" rtl="0" algn="l">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241150" y="1523425"/>
            <a:ext cx="4176300" cy="168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900"/>
          </a:p>
          <a:p>
            <a:pPr indent="0" lvl="0" marL="0" rtl="0" algn="ctr">
              <a:spcBef>
                <a:spcPts val="0"/>
              </a:spcBef>
              <a:spcAft>
                <a:spcPts val="0"/>
              </a:spcAft>
              <a:buNone/>
            </a:pPr>
            <a:r>
              <a:rPr lang="en" sz="2900"/>
              <a:t>Documentation </a:t>
            </a:r>
            <a:endParaRPr sz="2900"/>
          </a:p>
          <a:p>
            <a:pPr indent="0" lvl="0" marL="0" rtl="0" algn="ctr">
              <a:spcBef>
                <a:spcPts val="0"/>
              </a:spcBef>
              <a:spcAft>
                <a:spcPts val="0"/>
              </a:spcAft>
              <a:buNone/>
            </a:pPr>
            <a:r>
              <a:rPr lang="en" sz="2900"/>
              <a:t>Brittany Brenneman</a:t>
            </a:r>
            <a:endParaRPr sz="2900"/>
          </a:p>
        </p:txBody>
      </p:sp>
      <p:sp>
        <p:nvSpPr>
          <p:cNvPr id="181" name="Google Shape;181;p28"/>
          <p:cNvSpPr txBox="1"/>
          <p:nvPr>
            <p:ph idx="2" type="body"/>
          </p:nvPr>
        </p:nvSpPr>
        <p:spPr>
          <a:xfrm>
            <a:off x="4788450" y="1352625"/>
            <a:ext cx="4094400" cy="3025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600">
                <a:solidFill>
                  <a:schemeClr val="dk2"/>
                </a:solidFill>
              </a:rPr>
              <a:t> Software Documents </a:t>
            </a:r>
            <a:endParaRPr sz="1600">
              <a:solidFill>
                <a:schemeClr val="dk2"/>
              </a:solidFill>
            </a:endParaRPr>
          </a:p>
          <a:p>
            <a:pPr indent="-330200" lvl="0" marL="457200" rtl="0" algn="l">
              <a:spcBef>
                <a:spcPts val="1200"/>
              </a:spcBef>
              <a:spcAft>
                <a:spcPts val="0"/>
              </a:spcAft>
              <a:buClr>
                <a:schemeClr val="dk2"/>
              </a:buClr>
              <a:buSzPts val="1600"/>
              <a:buAutoNum type="arabicPeriod"/>
            </a:pPr>
            <a:r>
              <a:rPr lang="en" sz="1600">
                <a:solidFill>
                  <a:schemeClr val="dk2"/>
                </a:solidFill>
              </a:rPr>
              <a:t>Software Development Plan</a:t>
            </a:r>
            <a:endParaRPr sz="1600">
              <a:solidFill>
                <a:schemeClr val="dk2"/>
              </a:solidFill>
            </a:endParaRPr>
          </a:p>
          <a:p>
            <a:pPr indent="-330200" lvl="0" marL="457200" rtl="0" algn="l">
              <a:spcBef>
                <a:spcPts val="0"/>
              </a:spcBef>
              <a:spcAft>
                <a:spcPts val="0"/>
              </a:spcAft>
              <a:buClr>
                <a:schemeClr val="dk2"/>
              </a:buClr>
              <a:buSzPts val="1600"/>
              <a:buAutoNum type="arabicPeriod"/>
            </a:pPr>
            <a:r>
              <a:rPr lang="en" sz="1600">
                <a:solidFill>
                  <a:schemeClr val="dk2"/>
                </a:solidFill>
              </a:rPr>
              <a:t>Software Requirements Specifications</a:t>
            </a:r>
            <a:endParaRPr sz="1600">
              <a:solidFill>
                <a:schemeClr val="dk2"/>
              </a:solidFill>
            </a:endParaRPr>
          </a:p>
          <a:p>
            <a:pPr indent="-330200" lvl="0" marL="457200" rtl="0" algn="l">
              <a:spcBef>
                <a:spcPts val="0"/>
              </a:spcBef>
              <a:spcAft>
                <a:spcPts val="0"/>
              </a:spcAft>
              <a:buClr>
                <a:schemeClr val="dk2"/>
              </a:buClr>
              <a:buSzPts val="1600"/>
              <a:buAutoNum type="arabicPeriod"/>
            </a:pPr>
            <a:r>
              <a:rPr lang="en" sz="1600">
                <a:solidFill>
                  <a:schemeClr val="dk2"/>
                </a:solidFill>
              </a:rPr>
              <a:t>Traceability Matrix</a:t>
            </a:r>
            <a:endParaRPr sz="1600">
              <a:solidFill>
                <a:schemeClr val="dk2"/>
              </a:solidFill>
            </a:endParaRPr>
          </a:p>
          <a:p>
            <a:pPr indent="-330200" lvl="0" marL="457200" rtl="0" algn="l">
              <a:spcBef>
                <a:spcPts val="0"/>
              </a:spcBef>
              <a:spcAft>
                <a:spcPts val="0"/>
              </a:spcAft>
              <a:buClr>
                <a:schemeClr val="dk2"/>
              </a:buClr>
              <a:buSzPts val="1600"/>
              <a:buAutoNum type="arabicPeriod"/>
            </a:pPr>
            <a:r>
              <a:rPr lang="en" sz="1600">
                <a:solidFill>
                  <a:schemeClr val="dk2"/>
                </a:solidFill>
              </a:rPr>
              <a:t>System Design Description</a:t>
            </a:r>
            <a:endParaRPr sz="1600">
              <a:solidFill>
                <a:schemeClr val="dk2"/>
              </a:solidFill>
            </a:endParaRPr>
          </a:p>
          <a:p>
            <a:pPr indent="-330200" lvl="0" marL="457200" rtl="0" algn="l">
              <a:spcBef>
                <a:spcPts val="0"/>
              </a:spcBef>
              <a:spcAft>
                <a:spcPts val="0"/>
              </a:spcAft>
              <a:buClr>
                <a:schemeClr val="dk2"/>
              </a:buClr>
              <a:buSzPts val="1600"/>
              <a:buAutoNum type="arabicPeriod"/>
            </a:pPr>
            <a:r>
              <a:rPr lang="en" sz="1600">
                <a:solidFill>
                  <a:schemeClr val="dk2"/>
                </a:solidFill>
              </a:rPr>
              <a:t>Software Test Plan</a:t>
            </a:r>
            <a:endParaRPr sz="1600">
              <a:solidFill>
                <a:schemeClr val="dk2"/>
              </a:solidFill>
            </a:endParaRPr>
          </a:p>
          <a:p>
            <a:pPr indent="0" lvl="0" marL="0" rtl="0" algn="l">
              <a:spcBef>
                <a:spcPts val="1200"/>
              </a:spcBef>
              <a:spcAft>
                <a:spcPts val="0"/>
              </a:spcAft>
              <a:buNone/>
            </a:pPr>
            <a:r>
              <a:t/>
            </a:r>
            <a:endParaRPr sz="1600">
              <a:solidFill>
                <a:schemeClr val="dk2"/>
              </a:solidFill>
            </a:endParaRPr>
          </a:p>
          <a:p>
            <a:pPr indent="0" lvl="0" marL="0" rtl="0" algn="l">
              <a:spcBef>
                <a:spcPts val="1200"/>
              </a:spcBef>
              <a:spcAft>
                <a:spcPts val="1200"/>
              </a:spcAft>
              <a:buNone/>
            </a:pPr>
            <a:r>
              <a:rPr lang="en" sz="1600">
                <a:solidFill>
                  <a:schemeClr val="dk2"/>
                </a:solidFill>
              </a:rPr>
              <a:t>Can these documents be delivered to you by email?</a:t>
            </a:r>
            <a:endParaRPr sz="1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727950" y="1739400"/>
            <a:ext cx="7688100" cy="273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Research &amp; Development</a:t>
            </a:r>
            <a:endParaRPr/>
          </a:p>
        </p:txBody>
      </p:sp>
      <p:sp>
        <p:nvSpPr>
          <p:cNvPr id="92" name="Google Shape;92;p14"/>
          <p:cNvSpPr txBox="1"/>
          <p:nvPr>
            <p:ph idx="1" type="subTitle"/>
          </p:nvPr>
        </p:nvSpPr>
        <p:spPr>
          <a:xfrm>
            <a:off x="672650" y="2571750"/>
            <a:ext cx="7688100" cy="235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523"/>
              <a:buFont typeface="Arial"/>
              <a:buNone/>
            </a:pPr>
            <a:r>
              <a:rPr lang="en" sz="1800">
                <a:solidFill>
                  <a:schemeClr val="dk2"/>
                </a:solidFill>
                <a:latin typeface="Oswald"/>
                <a:ea typeface="Oswald"/>
                <a:cs typeface="Oswald"/>
                <a:sym typeface="Oswald"/>
              </a:rPr>
              <a:t> Shameer Rao</a:t>
            </a:r>
            <a:endParaRPr sz="1800">
              <a:solidFill>
                <a:schemeClr val="dk2"/>
              </a:solidFill>
              <a:latin typeface="Oswald"/>
              <a:ea typeface="Oswald"/>
              <a:cs typeface="Oswald"/>
              <a:sym typeface="Oswald"/>
            </a:endParaRPr>
          </a:p>
          <a:p>
            <a:pPr indent="0" lvl="0" marL="0" rtl="0" algn="ctr">
              <a:spcBef>
                <a:spcPts val="0"/>
              </a:spcBef>
              <a:spcAft>
                <a:spcPts val="0"/>
              </a:spcAft>
              <a:buClr>
                <a:srgbClr val="000000"/>
              </a:buClr>
              <a:buSzPts val="523"/>
              <a:buFont typeface="Arial"/>
              <a:buNone/>
            </a:pPr>
            <a:r>
              <a:rPr lang="en" sz="1800">
                <a:solidFill>
                  <a:schemeClr val="dk2"/>
                </a:solidFill>
                <a:latin typeface="Oswald"/>
                <a:ea typeface="Oswald"/>
                <a:cs typeface="Oswald"/>
                <a:sym typeface="Oswald"/>
              </a:rPr>
              <a:t>Jordan Golden</a:t>
            </a:r>
            <a:endParaRPr sz="1800">
              <a:solidFill>
                <a:schemeClr val="dk2"/>
              </a:solidFill>
              <a:latin typeface="Oswald"/>
              <a:ea typeface="Oswald"/>
              <a:cs typeface="Oswald"/>
              <a:sym typeface="Oswald"/>
            </a:endParaRPr>
          </a:p>
          <a:p>
            <a:pPr indent="0" lvl="0" marL="0" rtl="0" algn="ctr">
              <a:spcBef>
                <a:spcPts val="0"/>
              </a:spcBef>
              <a:spcAft>
                <a:spcPts val="0"/>
              </a:spcAft>
              <a:buClr>
                <a:srgbClr val="000000"/>
              </a:buClr>
              <a:buSzPts val="523"/>
              <a:buFont typeface="Arial"/>
              <a:buNone/>
            </a:pPr>
            <a:r>
              <a:rPr lang="en" sz="1800">
                <a:solidFill>
                  <a:schemeClr val="dk2"/>
                </a:solidFill>
                <a:latin typeface="Oswald"/>
                <a:ea typeface="Oswald"/>
                <a:cs typeface="Oswald"/>
                <a:sym typeface="Oswald"/>
              </a:rPr>
              <a:t>Marjon Ward</a:t>
            </a:r>
            <a:endParaRPr sz="1800">
              <a:solidFill>
                <a:schemeClr val="dk2"/>
              </a:solidFill>
              <a:latin typeface="Oswald"/>
              <a:ea typeface="Oswald"/>
              <a:cs typeface="Oswald"/>
              <a:sym typeface="Oswald"/>
            </a:endParaRPr>
          </a:p>
          <a:p>
            <a:pPr indent="0" lvl="0" marL="0" rtl="0" algn="ctr">
              <a:spcBef>
                <a:spcPts val="0"/>
              </a:spcBef>
              <a:spcAft>
                <a:spcPts val="0"/>
              </a:spcAft>
              <a:buClr>
                <a:srgbClr val="000000"/>
              </a:buClr>
              <a:buSzPts val="523"/>
              <a:buFont typeface="Arial"/>
              <a:buNone/>
            </a:pPr>
            <a:r>
              <a:rPr lang="en" sz="1800">
                <a:solidFill>
                  <a:schemeClr val="dk2"/>
                </a:solidFill>
                <a:latin typeface="Oswald"/>
                <a:ea typeface="Oswald"/>
                <a:cs typeface="Oswald"/>
                <a:sym typeface="Oswald"/>
              </a:rPr>
              <a:t>Alex Stoyanov-Roberts</a:t>
            </a:r>
            <a:endParaRPr sz="1800">
              <a:solidFill>
                <a:schemeClr val="dk2"/>
              </a:solidFill>
              <a:latin typeface="Oswald"/>
              <a:ea typeface="Oswald"/>
              <a:cs typeface="Oswald"/>
              <a:sym typeface="Oswald"/>
            </a:endParaRPr>
          </a:p>
          <a:p>
            <a:pPr indent="0" lvl="0" marL="0" rtl="0" algn="ctr">
              <a:spcBef>
                <a:spcPts val="0"/>
              </a:spcBef>
              <a:spcAft>
                <a:spcPts val="0"/>
              </a:spcAft>
              <a:buClr>
                <a:srgbClr val="000000"/>
              </a:buClr>
              <a:buSzPts val="523"/>
              <a:buFont typeface="Arial"/>
              <a:buNone/>
            </a:pPr>
            <a:r>
              <a:rPr lang="en" sz="1800">
                <a:solidFill>
                  <a:schemeClr val="dk2"/>
                </a:solidFill>
                <a:latin typeface="Oswald"/>
                <a:ea typeface="Oswald"/>
                <a:cs typeface="Oswald"/>
                <a:sym typeface="Oswald"/>
              </a:rPr>
              <a:t>Matthew Grimelli</a:t>
            </a:r>
            <a:endParaRPr sz="1800">
              <a:solidFill>
                <a:schemeClr val="dk2"/>
              </a:solidFill>
              <a:latin typeface="Oswald"/>
              <a:ea typeface="Oswald"/>
              <a:cs typeface="Oswald"/>
              <a:sym typeface="Oswald"/>
            </a:endParaRPr>
          </a:p>
          <a:p>
            <a:pPr indent="0" lvl="0" marL="0" rtl="0" algn="ctr">
              <a:spcBef>
                <a:spcPts val="0"/>
              </a:spcBef>
              <a:spcAft>
                <a:spcPts val="0"/>
              </a:spcAft>
              <a:buClr>
                <a:srgbClr val="000000"/>
              </a:buClr>
              <a:buSzPts val="523"/>
              <a:buFont typeface="Arial"/>
              <a:buNone/>
            </a:pPr>
            <a:r>
              <a:rPr lang="en" sz="1800">
                <a:solidFill>
                  <a:schemeClr val="dk2"/>
                </a:solidFill>
                <a:latin typeface="Oswald"/>
                <a:ea typeface="Oswald"/>
                <a:cs typeface="Oswald"/>
                <a:sym typeface="Oswald"/>
              </a:rPr>
              <a:t>Dexter Wue</a:t>
            </a:r>
            <a:endParaRPr sz="1800">
              <a:solidFill>
                <a:schemeClr val="dk2"/>
              </a:solidFill>
              <a:latin typeface="Oswald"/>
              <a:ea typeface="Oswald"/>
              <a:cs typeface="Oswald"/>
              <a:sym typeface="Oswald"/>
            </a:endParaRPr>
          </a:p>
          <a:p>
            <a:pPr indent="0" lvl="0" marL="0" rtl="0" algn="ctr">
              <a:spcBef>
                <a:spcPts val="0"/>
              </a:spcBef>
              <a:spcAft>
                <a:spcPts val="0"/>
              </a:spcAft>
              <a:buClr>
                <a:srgbClr val="000000"/>
              </a:buClr>
              <a:buSzPts val="523"/>
              <a:buFont typeface="Arial"/>
              <a:buNone/>
            </a:pPr>
            <a:r>
              <a:rPr lang="en" sz="1800">
                <a:solidFill>
                  <a:schemeClr val="dk2"/>
                </a:solidFill>
                <a:latin typeface="Oswald"/>
                <a:ea typeface="Oswald"/>
                <a:cs typeface="Oswald"/>
                <a:sym typeface="Oswald"/>
              </a:rPr>
              <a:t>Samuel Albanese</a:t>
            </a:r>
            <a:endParaRPr sz="1800">
              <a:solidFill>
                <a:schemeClr val="dk2"/>
              </a:solidFill>
              <a:latin typeface="Oswald"/>
              <a:ea typeface="Oswald"/>
              <a:cs typeface="Oswald"/>
              <a:sym typeface="Oswald"/>
            </a:endParaRPr>
          </a:p>
          <a:p>
            <a:pPr indent="0" lvl="0" marL="0" rtl="0" algn="ctr">
              <a:spcBef>
                <a:spcPts val="0"/>
              </a:spcBef>
              <a:spcAft>
                <a:spcPts val="0"/>
              </a:spcAft>
              <a:buClr>
                <a:srgbClr val="000000"/>
              </a:buClr>
              <a:buSzPts val="523"/>
              <a:buFont typeface="Arial"/>
              <a:buNone/>
            </a:pPr>
            <a:r>
              <a:rPr lang="en" sz="1800">
                <a:solidFill>
                  <a:schemeClr val="dk2"/>
                </a:solidFill>
                <a:latin typeface="Oswald"/>
                <a:ea typeface="Oswald"/>
                <a:cs typeface="Oswald"/>
                <a:sym typeface="Oswald"/>
              </a:rPr>
              <a:t>Ariat Ojulu</a:t>
            </a:r>
            <a:endParaRPr sz="1800">
              <a:solidFill>
                <a:schemeClr val="dk2"/>
              </a:solidFill>
              <a:latin typeface="Oswald"/>
              <a:ea typeface="Oswald"/>
              <a:cs typeface="Oswald"/>
              <a:sym typeface="Oswald"/>
            </a:endParaRPr>
          </a:p>
          <a:p>
            <a:pPr indent="0" lvl="0" marL="0" rtl="0" algn="l">
              <a:spcBef>
                <a:spcPts val="0"/>
              </a:spcBef>
              <a:spcAft>
                <a:spcPts val="0"/>
              </a:spcAft>
              <a:buClr>
                <a:srgbClr val="000000"/>
              </a:buClr>
              <a:buSzPts val="523"/>
              <a:buFont typeface="Arial"/>
              <a:buNone/>
            </a:pPr>
            <a:r>
              <a:t/>
            </a:r>
            <a:endParaRPr sz="1800">
              <a:solidFill>
                <a:schemeClr val="dk2"/>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727950" y="1739400"/>
            <a:ext cx="7688100" cy="273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Quality Assurance</a:t>
            </a:r>
            <a:endParaRPr/>
          </a:p>
        </p:txBody>
      </p:sp>
      <p:sp>
        <p:nvSpPr>
          <p:cNvPr id="98" name="Google Shape;98;p15"/>
          <p:cNvSpPr txBox="1"/>
          <p:nvPr>
            <p:ph idx="1" type="subTitle"/>
          </p:nvPr>
        </p:nvSpPr>
        <p:spPr>
          <a:xfrm>
            <a:off x="672652" y="257175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523"/>
              <a:buFont typeface="Arial"/>
              <a:buNone/>
            </a:pPr>
            <a:r>
              <a:rPr lang="en" sz="1800">
                <a:solidFill>
                  <a:schemeClr val="dk2"/>
                </a:solidFill>
                <a:latin typeface="Oswald"/>
                <a:ea typeface="Oswald"/>
                <a:cs typeface="Oswald"/>
                <a:sym typeface="Oswald"/>
              </a:rPr>
              <a:t> Kylie Hall</a:t>
            </a:r>
            <a:endParaRPr sz="1800">
              <a:solidFill>
                <a:schemeClr val="dk2"/>
              </a:solidFill>
              <a:latin typeface="Oswald"/>
              <a:ea typeface="Oswald"/>
              <a:cs typeface="Oswald"/>
              <a:sym typeface="Oswald"/>
            </a:endParaRPr>
          </a:p>
          <a:p>
            <a:pPr indent="0" lvl="0" marL="0" rtl="0" algn="ctr">
              <a:spcBef>
                <a:spcPts val="0"/>
              </a:spcBef>
              <a:spcAft>
                <a:spcPts val="0"/>
              </a:spcAft>
              <a:buClr>
                <a:srgbClr val="000000"/>
              </a:buClr>
              <a:buSzPts val="523"/>
              <a:buFont typeface="Arial"/>
              <a:buNone/>
            </a:pPr>
            <a:r>
              <a:rPr lang="en" sz="1800">
                <a:solidFill>
                  <a:schemeClr val="dk2"/>
                </a:solidFill>
                <a:latin typeface="Oswald"/>
                <a:ea typeface="Oswald"/>
                <a:cs typeface="Oswald"/>
                <a:sym typeface="Oswald"/>
              </a:rPr>
              <a:t>Yaro Kulchyckyj </a:t>
            </a:r>
            <a:endParaRPr sz="1800">
              <a:solidFill>
                <a:schemeClr val="dk2"/>
              </a:solidFill>
              <a:latin typeface="Oswald"/>
              <a:ea typeface="Oswald"/>
              <a:cs typeface="Oswald"/>
              <a:sym typeface="Oswald"/>
            </a:endParaRPr>
          </a:p>
          <a:p>
            <a:pPr indent="0" lvl="0" marL="0" rtl="0" algn="ctr">
              <a:spcBef>
                <a:spcPts val="0"/>
              </a:spcBef>
              <a:spcAft>
                <a:spcPts val="0"/>
              </a:spcAft>
              <a:buNone/>
            </a:pPr>
            <a:r>
              <a:rPr lang="en" sz="1800">
                <a:solidFill>
                  <a:schemeClr val="dk2"/>
                </a:solidFill>
                <a:latin typeface="Oswald"/>
                <a:ea typeface="Oswald"/>
                <a:cs typeface="Oswald"/>
                <a:sym typeface="Oswald"/>
              </a:rPr>
              <a:t>Naheed John</a:t>
            </a:r>
            <a:endParaRPr sz="1800">
              <a:solidFill>
                <a:schemeClr val="dk2"/>
              </a:solidFill>
              <a:latin typeface="Oswald"/>
              <a:ea typeface="Oswald"/>
              <a:cs typeface="Oswald"/>
              <a:sym typeface="Oswald"/>
            </a:endParaRPr>
          </a:p>
          <a:p>
            <a:pPr indent="0" lvl="0" marL="0" rtl="0" algn="ctr">
              <a:spcBef>
                <a:spcPts val="0"/>
              </a:spcBef>
              <a:spcAft>
                <a:spcPts val="0"/>
              </a:spcAft>
              <a:buNone/>
            </a:pPr>
            <a:r>
              <a:rPr lang="en" sz="1800">
                <a:solidFill>
                  <a:schemeClr val="dk2"/>
                </a:solidFill>
                <a:latin typeface="Oswald"/>
                <a:ea typeface="Oswald"/>
                <a:cs typeface="Oswald"/>
                <a:sym typeface="Oswald"/>
              </a:rPr>
              <a:t>Brittany Brenneman</a:t>
            </a:r>
            <a:endParaRPr sz="1800">
              <a:solidFill>
                <a:schemeClr val="dk2"/>
              </a:solidFill>
              <a:latin typeface="Oswald"/>
              <a:ea typeface="Oswald"/>
              <a:cs typeface="Oswald"/>
              <a:sym typeface="Oswald"/>
            </a:endParaRPr>
          </a:p>
          <a:p>
            <a:pPr indent="0" lvl="0" marL="0" rtl="0" algn="ctr">
              <a:spcBef>
                <a:spcPts val="0"/>
              </a:spcBef>
              <a:spcAft>
                <a:spcPts val="0"/>
              </a:spcAft>
              <a:buNone/>
            </a:pPr>
            <a:r>
              <a:rPr lang="en" sz="1800">
                <a:solidFill>
                  <a:schemeClr val="dk2"/>
                </a:solidFill>
                <a:latin typeface="Oswald"/>
                <a:ea typeface="Oswald"/>
                <a:cs typeface="Oswald"/>
                <a:sym typeface="Oswald"/>
              </a:rPr>
              <a:t>John Heinig</a:t>
            </a:r>
            <a:endParaRPr sz="1800">
              <a:solidFill>
                <a:schemeClr val="dk2"/>
              </a:solidFill>
              <a:latin typeface="Oswald"/>
              <a:ea typeface="Oswald"/>
              <a:cs typeface="Oswald"/>
              <a:sym typeface="Oswald"/>
            </a:endParaRPr>
          </a:p>
          <a:p>
            <a:pPr indent="0" lvl="0" marL="0" rtl="0" algn="ctr">
              <a:spcBef>
                <a:spcPts val="0"/>
              </a:spcBef>
              <a:spcAft>
                <a:spcPts val="0"/>
              </a:spcAft>
              <a:buNone/>
            </a:pPr>
            <a:r>
              <a:rPr lang="en" sz="1800">
                <a:solidFill>
                  <a:schemeClr val="dk2"/>
                </a:solidFill>
                <a:latin typeface="Oswald"/>
                <a:ea typeface="Oswald"/>
                <a:cs typeface="Oswald"/>
                <a:sym typeface="Oswald"/>
              </a:rPr>
              <a:t>Malik Hill</a:t>
            </a:r>
            <a:endParaRPr sz="1800">
              <a:solidFill>
                <a:schemeClr val="dk2"/>
              </a:solidFill>
              <a:latin typeface="Oswald"/>
              <a:ea typeface="Oswald"/>
              <a:cs typeface="Oswald"/>
              <a:sym typeface="Oswald"/>
            </a:endParaRPr>
          </a:p>
          <a:p>
            <a:pPr indent="0" lvl="0" marL="0" rtl="0" algn="ctr">
              <a:spcBef>
                <a:spcPts val="0"/>
              </a:spcBef>
              <a:spcAft>
                <a:spcPts val="0"/>
              </a:spcAft>
              <a:buClr>
                <a:srgbClr val="000000"/>
              </a:buClr>
              <a:buSzPts val="523"/>
              <a:buFont typeface="Arial"/>
              <a:buNone/>
            </a:pPr>
            <a:r>
              <a:rPr lang="en" sz="1800">
                <a:solidFill>
                  <a:schemeClr val="dk2"/>
                </a:solidFill>
                <a:latin typeface="Oswald"/>
                <a:ea typeface="Oswald"/>
                <a:cs typeface="Oswald"/>
                <a:sym typeface="Oswald"/>
              </a:rPr>
              <a:t>Isabella Stephens</a:t>
            </a:r>
            <a:endParaRPr sz="1800">
              <a:solidFill>
                <a:schemeClr val="dk2"/>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Samuel Albanese</a:t>
            </a:r>
            <a:endParaRPr/>
          </a:p>
        </p:txBody>
      </p:sp>
      <p:sp>
        <p:nvSpPr>
          <p:cNvPr id="104" name="Google Shape;104;p16"/>
          <p:cNvSpPr txBox="1"/>
          <p:nvPr>
            <p:ph idx="1" type="subTitle"/>
          </p:nvPr>
        </p:nvSpPr>
        <p:spPr>
          <a:xfrm>
            <a:off x="729450" y="2301150"/>
            <a:ext cx="7688100" cy="238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Interactive Map Webapp &amp; Gmail account log-in</a:t>
            </a:r>
            <a:endParaRPr/>
          </a:p>
          <a:p>
            <a:pPr indent="-298450" lvl="0" marL="457200" rtl="0" algn="l">
              <a:lnSpc>
                <a:spcPct val="115000"/>
              </a:lnSpc>
              <a:spcBef>
                <a:spcPts val="1000"/>
              </a:spcBef>
              <a:spcAft>
                <a:spcPts val="0"/>
              </a:spcAft>
              <a:buClr>
                <a:srgbClr val="000000"/>
              </a:buClr>
              <a:buSzPts val="1100"/>
              <a:buFont typeface="Arial"/>
              <a:buChar char="●"/>
            </a:pPr>
            <a:r>
              <a:rPr lang="en" sz="1100">
                <a:solidFill>
                  <a:srgbClr val="000000"/>
                </a:solidFill>
                <a:latin typeface="Arial"/>
                <a:ea typeface="Arial"/>
                <a:cs typeface="Arial"/>
                <a:sym typeface="Arial"/>
              </a:rPr>
              <a:t>What is the scope for the Interactive map? Do you want the whole country? A state?</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Where will the bulk of your student’s entries be?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Do you want </a:t>
            </a:r>
            <a:r>
              <a:rPr lang="en" sz="1100">
                <a:solidFill>
                  <a:srgbClr val="000000"/>
                </a:solidFill>
                <a:latin typeface="Arial"/>
                <a:ea typeface="Arial"/>
                <a:cs typeface="Arial"/>
                <a:sym typeface="Arial"/>
              </a:rPr>
              <a:t>the</a:t>
            </a:r>
            <a:r>
              <a:rPr lang="en" sz="1100">
                <a:solidFill>
                  <a:srgbClr val="000000"/>
                </a:solidFill>
                <a:latin typeface="Arial"/>
                <a:ea typeface="Arial"/>
                <a:cs typeface="Arial"/>
                <a:sym typeface="Arial"/>
              </a:rPr>
              <a:t> pins to function exactly how EJAtlas does, in which </a:t>
            </a:r>
            <a:r>
              <a:rPr lang="en" sz="1100">
                <a:solidFill>
                  <a:srgbClr val="000000"/>
                </a:solidFill>
                <a:latin typeface="Arial"/>
                <a:ea typeface="Arial"/>
                <a:cs typeface="Arial"/>
                <a:sym typeface="Arial"/>
              </a:rPr>
              <a:t>you</a:t>
            </a:r>
            <a:r>
              <a:rPr lang="en" sz="1100">
                <a:solidFill>
                  <a:srgbClr val="000000"/>
                </a:solidFill>
                <a:latin typeface="Arial"/>
                <a:ea typeface="Arial"/>
                <a:cs typeface="Arial"/>
                <a:sym typeface="Arial"/>
              </a:rPr>
              <a:t> can click a pin and get a summary, and there is an article under see more?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Do you have a GIS provider in mind or should we find one for the application?</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Shameer Rao</a:t>
            </a:r>
            <a:endParaRPr/>
          </a:p>
        </p:txBody>
      </p:sp>
      <p:sp>
        <p:nvSpPr>
          <p:cNvPr id="110" name="Google Shape;110;p17"/>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 Stoyanov-Roberts</a:t>
            </a:r>
            <a:endParaRPr/>
          </a:p>
        </p:txBody>
      </p:sp>
      <p:sp>
        <p:nvSpPr>
          <p:cNvPr id="116" name="Google Shape;116;p18"/>
          <p:cNvSpPr txBox="1"/>
          <p:nvPr>
            <p:ph idx="1" type="subTitle"/>
          </p:nvPr>
        </p:nvSpPr>
        <p:spPr>
          <a:xfrm>
            <a:off x="727950" y="2293100"/>
            <a:ext cx="7688100" cy="2064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Audio/Visual aspect</a:t>
            </a:r>
            <a:endParaRPr/>
          </a:p>
          <a:p>
            <a:pPr indent="-330200" lvl="1" marL="914400" rtl="0" algn="l">
              <a:spcBef>
                <a:spcPts val="0"/>
              </a:spcBef>
              <a:spcAft>
                <a:spcPts val="0"/>
              </a:spcAft>
              <a:buSzPts val="1600"/>
              <a:buChar char="○"/>
            </a:pPr>
            <a:r>
              <a:rPr lang="en"/>
              <a:t>How do you want the users to be able to interact with the content?</a:t>
            </a:r>
            <a:endParaRPr/>
          </a:p>
          <a:p>
            <a:pPr indent="-330200" lvl="1" marL="914400" rtl="0" algn="l">
              <a:spcBef>
                <a:spcPts val="0"/>
              </a:spcBef>
              <a:spcAft>
                <a:spcPts val="0"/>
              </a:spcAft>
              <a:buSzPts val="1600"/>
              <a:buChar char="○"/>
            </a:pPr>
            <a:r>
              <a:rPr lang="en"/>
              <a:t>How do you want the content to be accessed? I.e. Database where you can search through videos?</a:t>
            </a:r>
            <a:endParaRPr/>
          </a:p>
          <a:p>
            <a:pPr indent="-330200" lvl="1" marL="914400" rtl="0" algn="l">
              <a:spcBef>
                <a:spcPts val="0"/>
              </a:spcBef>
              <a:spcAft>
                <a:spcPts val="0"/>
              </a:spcAft>
              <a:buSzPts val="1600"/>
              <a:buChar char="○"/>
            </a:pPr>
            <a:r>
              <a:rPr lang="en"/>
              <a:t>Ideas for vision on audio visual component of website?</a:t>
            </a:r>
            <a:endParaRPr/>
          </a:p>
          <a:p>
            <a:pPr indent="-330200" lvl="1" marL="914400" rtl="0" algn="l">
              <a:spcBef>
                <a:spcPts val="0"/>
              </a:spcBef>
              <a:spcAft>
                <a:spcPts val="0"/>
              </a:spcAft>
              <a:buSzPts val="1600"/>
              <a:buChar char="○"/>
            </a:pPr>
            <a:r>
              <a:rPr lang="en"/>
              <a:t>Should just </a:t>
            </a:r>
            <a:r>
              <a:rPr lang="en"/>
              <a:t>audio files be included? Or only video files?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Marjon Ward</a:t>
            </a:r>
            <a:endParaRPr/>
          </a:p>
        </p:txBody>
      </p:sp>
      <p:sp>
        <p:nvSpPr>
          <p:cNvPr id="122" name="Google Shape;122;p19"/>
          <p:cNvSpPr txBox="1"/>
          <p:nvPr>
            <p:ph idx="1" type="subTitle"/>
          </p:nvPr>
        </p:nvSpPr>
        <p:spPr>
          <a:xfrm>
            <a:off x="729625" y="2154700"/>
            <a:ext cx="7688100" cy="25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Site Aesthetics:</a:t>
            </a:r>
            <a:endParaRPr sz="2000"/>
          </a:p>
          <a:p>
            <a:pPr indent="-323850" lvl="0" marL="457200" rtl="0" algn="l">
              <a:spcBef>
                <a:spcPts val="0"/>
              </a:spcBef>
              <a:spcAft>
                <a:spcPts val="0"/>
              </a:spcAft>
              <a:buSzPts val="1500"/>
              <a:buChar char="●"/>
            </a:pPr>
            <a:r>
              <a:rPr lang="en" sz="1500"/>
              <a:t>What is the general theme you would like for the site (main/secondary colors, font, etc)?</a:t>
            </a:r>
            <a:endParaRPr sz="1500"/>
          </a:p>
          <a:p>
            <a:pPr indent="-323850" lvl="0" marL="457200" rtl="0" algn="l">
              <a:spcBef>
                <a:spcPts val="1000"/>
              </a:spcBef>
              <a:spcAft>
                <a:spcPts val="0"/>
              </a:spcAft>
              <a:buSzPts val="1500"/>
              <a:buChar char="●"/>
            </a:pPr>
            <a:r>
              <a:rPr lang="en" sz="1500"/>
              <a:t>Where</a:t>
            </a:r>
            <a:r>
              <a:rPr lang="en" sz="1500"/>
              <a:t> would you like the interactive map? Should the map be its own page?</a:t>
            </a:r>
            <a:endParaRPr sz="1500"/>
          </a:p>
          <a:p>
            <a:pPr indent="-323850" lvl="0" marL="457200" rtl="0" algn="l">
              <a:spcBef>
                <a:spcPts val="1000"/>
              </a:spcBef>
              <a:spcAft>
                <a:spcPts val="0"/>
              </a:spcAft>
              <a:buSzPts val="1500"/>
              <a:buChar char="●"/>
            </a:pPr>
            <a:r>
              <a:rPr lang="en" sz="1500"/>
              <a:t>How would you like information to be displayed?</a:t>
            </a:r>
            <a:endParaRPr sz="1500"/>
          </a:p>
          <a:p>
            <a:pPr indent="-323850" lvl="0" marL="457200" rtl="0" algn="l">
              <a:spcBef>
                <a:spcPts val="1000"/>
              </a:spcBef>
              <a:spcAft>
                <a:spcPts val="1000"/>
              </a:spcAft>
              <a:buSzPts val="1500"/>
              <a:buChar char="●"/>
            </a:pPr>
            <a:r>
              <a:rPr lang="en" sz="1500"/>
              <a:t>How would you like information organized? Would you like tabs in the site to navigate others? If so, what are they?</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ctrTitle"/>
          </p:nvPr>
        </p:nvSpPr>
        <p:spPr>
          <a:xfrm>
            <a:off x="479300" y="1332450"/>
            <a:ext cx="5214600" cy="5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0"/>
              <a:t>Matthew Grimelli- Content approval</a:t>
            </a:r>
            <a:endParaRPr sz="2280"/>
          </a:p>
        </p:txBody>
      </p:sp>
      <p:sp>
        <p:nvSpPr>
          <p:cNvPr id="128" name="Google Shape;128;p20"/>
          <p:cNvSpPr txBox="1"/>
          <p:nvPr/>
        </p:nvSpPr>
        <p:spPr>
          <a:xfrm>
            <a:off x="479300" y="2001350"/>
            <a:ext cx="8156700" cy="2681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latin typeface="Lato"/>
              <a:ea typeface="Lato"/>
              <a:cs typeface="Lato"/>
              <a:sym typeface="Lato"/>
            </a:endParaRPr>
          </a:p>
          <a:p>
            <a:pPr indent="0" lvl="0" marL="0" rtl="0" algn="l">
              <a:lnSpc>
                <a:spcPct val="200000"/>
              </a:lnSpc>
              <a:spcBef>
                <a:spcPts val="0"/>
              </a:spcBef>
              <a:spcAft>
                <a:spcPts val="0"/>
              </a:spcAft>
              <a:buNone/>
            </a:pPr>
            <a:r>
              <a:t/>
            </a:r>
            <a:endParaRPr>
              <a:latin typeface="Lato"/>
              <a:ea typeface="Lato"/>
              <a:cs typeface="Lato"/>
              <a:sym typeface="Lato"/>
            </a:endParaRPr>
          </a:p>
          <a:p>
            <a:pPr indent="0" lvl="0" marL="457200" rtl="0" algn="l">
              <a:lnSpc>
                <a:spcPct val="200000"/>
              </a:lnSpc>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Dexter - Account Roles</a:t>
            </a:r>
            <a:endParaRPr/>
          </a:p>
        </p:txBody>
      </p:sp>
      <p:sp>
        <p:nvSpPr>
          <p:cNvPr id="134" name="Google Shape;134;p21"/>
          <p:cNvSpPr txBox="1"/>
          <p:nvPr>
            <p:ph idx="1" type="subTitle"/>
          </p:nvPr>
        </p:nvSpPr>
        <p:spPr>
          <a:xfrm>
            <a:off x="727950" y="2068800"/>
            <a:ext cx="7688100" cy="250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What should anonymous users be allowed to do?</a:t>
            </a:r>
            <a:endParaRPr/>
          </a:p>
          <a:p>
            <a:pPr indent="-330200" lvl="0" marL="457200" rtl="0" algn="l">
              <a:spcBef>
                <a:spcPts val="0"/>
              </a:spcBef>
              <a:spcAft>
                <a:spcPts val="0"/>
              </a:spcAft>
              <a:buSzPts val="1600"/>
              <a:buChar char="●"/>
            </a:pPr>
            <a:r>
              <a:rPr lang="en"/>
              <a:t>There must at least one type of account, a moderator to remove bad faith entries. Will there be various levels of user account?</a:t>
            </a:r>
            <a:endParaRPr/>
          </a:p>
          <a:p>
            <a:pPr indent="-330200" lvl="1" marL="914400" rtl="0" algn="l">
              <a:spcBef>
                <a:spcPts val="0"/>
              </a:spcBef>
              <a:spcAft>
                <a:spcPts val="0"/>
              </a:spcAft>
              <a:buSzPts val="1600"/>
              <a:buChar char="○"/>
            </a:pPr>
            <a:r>
              <a:rPr lang="en"/>
              <a:t>e.g. anonymous users can submit entries for approval, registered users can submit entries directly, trusted users can approve/deny anonymous entries, moderators can remove entries</a:t>
            </a:r>
            <a:endParaRPr/>
          </a:p>
          <a:p>
            <a:pPr indent="-330200" lvl="2" marL="1371600" rtl="0" algn="l">
              <a:spcBef>
                <a:spcPts val="0"/>
              </a:spcBef>
              <a:spcAft>
                <a:spcPts val="0"/>
              </a:spcAft>
              <a:buSzPts val="1600"/>
              <a:buChar char="■"/>
            </a:pPr>
            <a:r>
              <a:rPr lang="en"/>
              <a:t>How does one become a trusted user?</a:t>
            </a:r>
            <a:endParaRPr/>
          </a:p>
          <a:p>
            <a:pPr indent="-330200" lvl="0" marL="457200" rtl="0" algn="l">
              <a:spcBef>
                <a:spcPts val="0"/>
              </a:spcBef>
              <a:spcAft>
                <a:spcPts val="0"/>
              </a:spcAft>
              <a:buSzPts val="1600"/>
              <a:buChar char="●"/>
            </a:pPr>
            <a:r>
              <a:rPr lang="en"/>
              <a:t>Is there a distinction between who can post audiovisual content vs who can report/post a business or initiative?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