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0d217575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0d217575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1ff5e1e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1ff5e1e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0d217575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0d217575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0d217575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0d217575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0d21757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0d21757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0d21757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0d21757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0d217575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0d217575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0d217575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0d217575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0d217575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0d217575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0d217575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0d217575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0d21757c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0d21757c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0d21757c8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0d21757c8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0d21757c8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0d21757c8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0d21757c8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0d21757c8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0d217575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0d217575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0d21757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0d21757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206e108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206e108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186029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186029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0d217575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0d217575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24529b2d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24529b2d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8373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Progress Report</a:t>
            </a:r>
            <a:endParaRPr sz="5000"/>
          </a:p>
        </p:txBody>
      </p:sp>
      <p:sp>
        <p:nvSpPr>
          <p:cNvPr id="65" name="Google Shape;65;p13"/>
          <p:cNvSpPr txBox="1"/>
          <p:nvPr>
            <p:ph idx="1" type="subTitle"/>
          </p:nvPr>
        </p:nvSpPr>
        <p:spPr>
          <a:xfrm>
            <a:off x="311700" y="17237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October 23, 2023</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Marjon Ward</a:t>
            </a:r>
            <a:endParaRPr/>
          </a:p>
        </p:txBody>
      </p:sp>
      <p:sp>
        <p:nvSpPr>
          <p:cNvPr id="129" name="Google Shape;129;p22"/>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Started on the website’s visuals</a:t>
            </a:r>
            <a:endParaRPr b="1" sz="1900"/>
          </a:p>
          <a:p>
            <a:pPr indent="-349250" lvl="0" marL="457200" rtl="0" algn="l">
              <a:spcBef>
                <a:spcPts val="1200"/>
              </a:spcBef>
              <a:spcAft>
                <a:spcPts val="0"/>
              </a:spcAft>
              <a:buSzPts val="1900"/>
              <a:buChar char="-"/>
            </a:pPr>
            <a:r>
              <a:rPr lang="en" sz="1900"/>
              <a:t>Included requested pages/links</a:t>
            </a:r>
            <a:endParaRPr sz="1900"/>
          </a:p>
          <a:p>
            <a:pPr indent="-349250" lvl="0" marL="457200" rtl="0" algn="l">
              <a:spcBef>
                <a:spcPts val="0"/>
              </a:spcBef>
              <a:spcAft>
                <a:spcPts val="0"/>
              </a:spcAft>
              <a:buSzPts val="1900"/>
              <a:buChar char="-"/>
            </a:pPr>
            <a:r>
              <a:rPr lang="en" sz="1900"/>
              <a:t>On-brand colors, font, and theming</a:t>
            </a:r>
            <a:endParaRPr sz="1900"/>
          </a:p>
          <a:p>
            <a:pPr indent="-349250" lvl="0" marL="457200" rtl="0" algn="l">
              <a:spcBef>
                <a:spcPts val="0"/>
              </a:spcBef>
              <a:spcAft>
                <a:spcPts val="0"/>
              </a:spcAft>
              <a:buSzPts val="1900"/>
              <a:buChar char="-"/>
            </a:pPr>
            <a:r>
              <a:rPr lang="en" sz="1900"/>
              <a:t>Easy navigational design with QA’s help</a:t>
            </a:r>
            <a:endParaRPr sz="1900"/>
          </a:p>
          <a:p>
            <a:pPr indent="0" lvl="0" marL="0" rtl="0" algn="l">
              <a:spcBef>
                <a:spcPts val="1200"/>
              </a:spcBef>
              <a:spcAft>
                <a:spcPts val="0"/>
              </a:spcAft>
              <a:buNone/>
            </a:pPr>
            <a:r>
              <a:rPr b="1" lang="en" sz="1900"/>
              <a:t>Map Pins and Icons</a:t>
            </a:r>
            <a:endParaRPr b="1" sz="1900"/>
          </a:p>
          <a:p>
            <a:pPr indent="-349250" lvl="0" marL="457200" rtl="0" algn="l">
              <a:spcBef>
                <a:spcPts val="1200"/>
              </a:spcBef>
              <a:spcAft>
                <a:spcPts val="0"/>
              </a:spcAft>
              <a:buSzPts val="1900"/>
              <a:buChar char="-"/>
            </a:pPr>
            <a:r>
              <a:rPr lang="en" sz="1900"/>
              <a:t>Beginning on creating icons and categories</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Ariat Ojulu</a:t>
            </a:r>
            <a:endParaRPr/>
          </a:p>
        </p:txBody>
      </p:sp>
      <p:sp>
        <p:nvSpPr>
          <p:cNvPr id="135" name="Google Shape;135;p23"/>
          <p:cNvSpPr txBox="1"/>
          <p:nvPr>
            <p:ph idx="1" type="body"/>
          </p:nvPr>
        </p:nvSpPr>
        <p:spPr>
          <a:xfrm>
            <a:off x="311700" y="1505700"/>
            <a:ext cx="8593800" cy="354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400">
                <a:solidFill>
                  <a:schemeClr val="dk1"/>
                </a:solidFill>
              </a:rPr>
              <a:t>Progress</a:t>
            </a:r>
            <a:endParaRPr b="1" sz="2400">
              <a:solidFill>
                <a:schemeClr val="dk1"/>
              </a:solidFill>
            </a:endParaRPr>
          </a:p>
          <a:p>
            <a:pPr indent="0" lvl="0" marL="457200" rtl="0" algn="l">
              <a:spcBef>
                <a:spcPts val="1200"/>
              </a:spcBef>
              <a:spcAft>
                <a:spcPts val="0"/>
              </a:spcAft>
              <a:buNone/>
            </a:pPr>
            <a:r>
              <a:rPr b="1" lang="en" sz="1400">
                <a:solidFill>
                  <a:schemeClr val="dk1"/>
                </a:solidFill>
              </a:rPr>
              <a:t>Working on the visual side of the homepage</a:t>
            </a:r>
            <a:endParaRPr b="1" sz="1400">
              <a:solidFill>
                <a:schemeClr val="dk1"/>
              </a:solidFill>
            </a:endParaRPr>
          </a:p>
          <a:p>
            <a:pPr indent="0" lvl="0" marL="914400" rtl="0" algn="l">
              <a:spcBef>
                <a:spcPts val="1200"/>
              </a:spcBef>
              <a:spcAft>
                <a:spcPts val="0"/>
              </a:spcAft>
              <a:buNone/>
            </a:pPr>
            <a:r>
              <a:rPr lang="en" sz="1400">
                <a:solidFill>
                  <a:schemeClr val="dk1"/>
                </a:solidFill>
              </a:rPr>
              <a:t>Implementing a simple and positive color scheme.</a:t>
            </a:r>
            <a:endParaRPr sz="1400">
              <a:solidFill>
                <a:schemeClr val="dk1"/>
              </a:solidFill>
            </a:endParaRPr>
          </a:p>
          <a:p>
            <a:pPr indent="0" lvl="0" marL="914400" rtl="0" algn="l">
              <a:spcBef>
                <a:spcPts val="1200"/>
              </a:spcBef>
              <a:spcAft>
                <a:spcPts val="0"/>
              </a:spcAft>
              <a:buNone/>
            </a:pPr>
            <a:r>
              <a:rPr lang="en" sz="1400">
                <a:solidFill>
                  <a:schemeClr val="dk1"/>
                </a:solidFill>
              </a:rPr>
              <a:t>Looking for more softer, and complementary colors on the site to create a compatible visual atmosphere.</a:t>
            </a:r>
            <a:endParaRPr sz="1400">
              <a:solidFill>
                <a:schemeClr val="dk1"/>
              </a:solidFill>
            </a:endParaRPr>
          </a:p>
          <a:p>
            <a:pPr indent="0" lvl="0" marL="914400" rtl="0" algn="l">
              <a:spcBef>
                <a:spcPts val="1200"/>
              </a:spcBef>
              <a:spcAft>
                <a:spcPts val="0"/>
              </a:spcAft>
              <a:buNone/>
            </a:pPr>
            <a:r>
              <a:rPr lang="en" sz="1400">
                <a:solidFill>
                  <a:schemeClr val="dk1"/>
                </a:solidFill>
              </a:rPr>
              <a:t>We opted for a clean and easy to read font to enhance text readability.</a:t>
            </a:r>
            <a:endParaRPr sz="1400">
              <a:solidFill>
                <a:schemeClr val="dk1"/>
              </a:solidFill>
            </a:endParaRPr>
          </a:p>
          <a:p>
            <a:pPr indent="0" lvl="0" marL="457200" rtl="0" algn="l">
              <a:spcBef>
                <a:spcPts val="1200"/>
              </a:spcBef>
              <a:spcAft>
                <a:spcPts val="0"/>
              </a:spcAft>
              <a:buNone/>
            </a:pPr>
            <a:r>
              <a:rPr b="1" lang="en" sz="1400">
                <a:solidFill>
                  <a:schemeClr val="dk1"/>
                </a:solidFill>
              </a:rPr>
              <a:t>Next step</a:t>
            </a:r>
            <a:endParaRPr b="1" sz="1400">
              <a:solidFill>
                <a:schemeClr val="dk1"/>
              </a:solidFill>
            </a:endParaRPr>
          </a:p>
          <a:p>
            <a:pPr indent="0" lvl="0" marL="914400" rtl="0" algn="l">
              <a:spcBef>
                <a:spcPts val="1200"/>
              </a:spcBef>
              <a:spcAft>
                <a:spcPts val="0"/>
              </a:spcAft>
              <a:buNone/>
            </a:pPr>
            <a:r>
              <a:rPr lang="en" sz="1400">
                <a:solidFill>
                  <a:schemeClr val="dk1"/>
                </a:solidFill>
              </a:rPr>
              <a:t>We are planning further enhancements to create more </a:t>
            </a:r>
            <a:r>
              <a:rPr lang="en" sz="1400">
                <a:solidFill>
                  <a:schemeClr val="dk1"/>
                </a:solidFill>
              </a:rPr>
              <a:t>engaging</a:t>
            </a:r>
            <a:r>
              <a:rPr lang="en" sz="1400">
                <a:solidFill>
                  <a:schemeClr val="dk1"/>
                </a:solidFill>
              </a:rPr>
              <a:t> user experience with the help of QA.</a:t>
            </a:r>
            <a:endParaRPr sz="1400">
              <a:solidFill>
                <a:schemeClr val="dk1"/>
              </a:solidFill>
            </a:endParaRPr>
          </a:p>
          <a:p>
            <a:pPr indent="0" lvl="0" marL="914400" rtl="0" algn="l">
              <a:spcBef>
                <a:spcPts val="1200"/>
              </a:spcBef>
              <a:spcAft>
                <a:spcPts val="1200"/>
              </a:spcAft>
              <a:buNone/>
            </a:pPr>
            <a:r>
              <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Dexter Mueller</a:t>
            </a:r>
            <a:endParaRPr/>
          </a:p>
        </p:txBody>
      </p:sp>
      <p:sp>
        <p:nvSpPr>
          <p:cNvPr id="141" name="Google Shape;141;p24"/>
          <p:cNvSpPr txBox="1"/>
          <p:nvPr>
            <p:ph idx="1" type="body"/>
          </p:nvPr>
        </p:nvSpPr>
        <p:spPr>
          <a:xfrm>
            <a:off x="311700" y="1326175"/>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Local Sign Up/Sign In via Google</a:t>
            </a:r>
            <a:endParaRPr sz="1500"/>
          </a:p>
          <a:p>
            <a:pPr indent="-323850" lvl="0" marL="457200" rtl="0" algn="l">
              <a:spcBef>
                <a:spcPts val="1200"/>
              </a:spcBef>
              <a:spcAft>
                <a:spcPts val="0"/>
              </a:spcAft>
              <a:buSzPts val="1500"/>
              <a:buChar char="-"/>
            </a:pPr>
            <a:r>
              <a:rPr lang="en" sz="1500"/>
              <a:t>Created a Django proof of concept of Google's One Touch Sign-in that allows user to sign in with their Google Account and captures their account information into a member model</a:t>
            </a:r>
            <a:endParaRPr sz="1500"/>
          </a:p>
          <a:p>
            <a:pPr indent="0" lvl="0" marL="0" rtl="0" algn="l">
              <a:spcBef>
                <a:spcPts val="1200"/>
              </a:spcBef>
              <a:spcAft>
                <a:spcPts val="0"/>
              </a:spcAft>
              <a:buNone/>
            </a:pPr>
            <a:r>
              <a:rPr lang="en" sz="1500"/>
              <a:t> Rudimentary Local Session Management</a:t>
            </a:r>
            <a:endParaRPr sz="1500"/>
          </a:p>
          <a:p>
            <a:pPr indent="-323850" lvl="0" marL="457200" rtl="0" algn="l">
              <a:spcBef>
                <a:spcPts val="1200"/>
              </a:spcBef>
              <a:spcAft>
                <a:spcPts val="0"/>
              </a:spcAft>
              <a:buSzPts val="1500"/>
              <a:buChar char="-"/>
            </a:pPr>
            <a:r>
              <a:rPr lang="en" sz="1500"/>
              <a:t>Have completed modeling and started prototyping how to keep track of user sessions using cookies, which is the authorization half of the Google One Touch authentication </a:t>
            </a:r>
            <a:endParaRPr sz="1500"/>
          </a:p>
        </p:txBody>
      </p:sp>
      <p:pic>
        <p:nvPicPr>
          <p:cNvPr id="142" name="Google Shape;142;p24"/>
          <p:cNvPicPr preferRelativeResize="0"/>
          <p:nvPr/>
        </p:nvPicPr>
        <p:blipFill>
          <a:blip r:embed="rId3">
            <a:alphaModFix/>
          </a:blip>
          <a:stretch>
            <a:fillRect/>
          </a:stretch>
        </p:blipFill>
        <p:spPr>
          <a:xfrm>
            <a:off x="311700" y="3812900"/>
            <a:ext cx="1888475" cy="879575"/>
          </a:xfrm>
          <a:prstGeom prst="rect">
            <a:avLst/>
          </a:prstGeom>
          <a:noFill/>
          <a:ln>
            <a:noFill/>
          </a:ln>
        </p:spPr>
      </p:pic>
      <p:pic>
        <p:nvPicPr>
          <p:cNvPr id="143" name="Google Shape;143;p24"/>
          <p:cNvPicPr preferRelativeResize="0"/>
          <p:nvPr/>
        </p:nvPicPr>
        <p:blipFill>
          <a:blip r:embed="rId4">
            <a:alphaModFix/>
          </a:blip>
          <a:stretch>
            <a:fillRect/>
          </a:stretch>
        </p:blipFill>
        <p:spPr>
          <a:xfrm>
            <a:off x="3076908" y="3680774"/>
            <a:ext cx="1133025" cy="1422351"/>
          </a:xfrm>
          <a:prstGeom prst="rect">
            <a:avLst/>
          </a:prstGeom>
          <a:noFill/>
          <a:ln>
            <a:noFill/>
          </a:ln>
        </p:spPr>
      </p:pic>
      <p:pic>
        <p:nvPicPr>
          <p:cNvPr id="144" name="Google Shape;144;p24"/>
          <p:cNvPicPr preferRelativeResize="0"/>
          <p:nvPr/>
        </p:nvPicPr>
        <p:blipFill>
          <a:blip r:embed="rId5">
            <a:alphaModFix/>
          </a:blip>
          <a:stretch>
            <a:fillRect/>
          </a:stretch>
        </p:blipFill>
        <p:spPr>
          <a:xfrm>
            <a:off x="5834675" y="3537813"/>
            <a:ext cx="2592725" cy="1708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Garrett Bridgwater</a:t>
            </a:r>
            <a:endParaRPr/>
          </a:p>
        </p:txBody>
      </p:sp>
      <p:sp>
        <p:nvSpPr>
          <p:cNvPr id="150" name="Google Shape;150;p2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Server Development</a:t>
            </a:r>
            <a:endParaRPr sz="1900"/>
          </a:p>
          <a:p>
            <a:pPr indent="-349250" lvl="0" marL="457200" rtl="0" algn="l">
              <a:spcBef>
                <a:spcPts val="1200"/>
              </a:spcBef>
              <a:spcAft>
                <a:spcPts val="0"/>
              </a:spcAft>
              <a:buSzPts val="1900"/>
              <a:buChar char="-"/>
            </a:pPr>
            <a:r>
              <a:rPr lang="en" sz="1900"/>
              <a:t>Server free for students </a:t>
            </a:r>
            <a:endParaRPr sz="1900"/>
          </a:p>
          <a:p>
            <a:pPr indent="-349250" lvl="0" marL="457200" rtl="0" algn="l">
              <a:spcBef>
                <a:spcPts val="0"/>
              </a:spcBef>
              <a:spcAft>
                <a:spcPts val="0"/>
              </a:spcAft>
              <a:buSzPts val="1900"/>
              <a:buChar char="-"/>
            </a:pPr>
            <a:r>
              <a:rPr lang="en" sz="1900"/>
              <a:t>No </a:t>
            </a:r>
            <a:r>
              <a:rPr lang="en" sz="1900"/>
              <a:t>required</a:t>
            </a:r>
            <a:r>
              <a:rPr lang="en" sz="1900"/>
              <a:t> credit card information</a:t>
            </a:r>
            <a:endParaRPr sz="1900"/>
          </a:p>
          <a:p>
            <a:pPr indent="0" lvl="0" marL="0" rtl="0" algn="l">
              <a:spcBef>
                <a:spcPts val="1200"/>
              </a:spcBef>
              <a:spcAft>
                <a:spcPts val="0"/>
              </a:spcAft>
              <a:buNone/>
            </a:pPr>
            <a:r>
              <a:rPr lang="en" sz="1900"/>
              <a:t>Microsoft Azure</a:t>
            </a:r>
            <a:endParaRPr sz="1900"/>
          </a:p>
          <a:p>
            <a:pPr indent="-349250" lvl="0" marL="457200" rtl="0" algn="l">
              <a:spcBef>
                <a:spcPts val="1200"/>
              </a:spcBef>
              <a:spcAft>
                <a:spcPts val="0"/>
              </a:spcAft>
              <a:buSzPts val="1900"/>
              <a:buChar char="-"/>
            </a:pPr>
            <a:r>
              <a:rPr lang="en" sz="1900"/>
              <a:t>Best fit for the team</a:t>
            </a:r>
            <a:endParaRPr sz="1900"/>
          </a:p>
          <a:p>
            <a:pPr indent="-349250" lvl="0" marL="457200" rtl="0" algn="l">
              <a:spcBef>
                <a:spcPts val="0"/>
              </a:spcBef>
              <a:spcAft>
                <a:spcPts val="0"/>
              </a:spcAft>
              <a:buSzPts val="1900"/>
              <a:buChar char="-"/>
            </a:pPr>
            <a:r>
              <a:rPr lang="en" sz="1900"/>
              <a:t>Features</a:t>
            </a:r>
            <a:endParaRPr sz="1900"/>
          </a:p>
          <a:p>
            <a:pPr indent="0" lvl="0" marL="457200" rtl="0" algn="l">
              <a:spcBef>
                <a:spcPts val="1200"/>
              </a:spcBef>
              <a:spcAft>
                <a:spcPts val="1200"/>
              </a:spcAft>
              <a:buNone/>
            </a:pPr>
            <a:r>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54300" y="9201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600"/>
              <a:t>Quality Assurance</a:t>
            </a:r>
            <a:endParaRPr sz="6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Kylie Hall</a:t>
            </a:r>
            <a:endParaRPr/>
          </a:p>
        </p:txBody>
      </p:sp>
      <p:sp>
        <p:nvSpPr>
          <p:cNvPr id="161" name="Google Shape;161;p2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900"/>
              <a:t>SDP (Software Development Plan)</a:t>
            </a:r>
            <a:endParaRPr b="1" sz="1900"/>
          </a:p>
          <a:p>
            <a:pPr indent="-313055" lvl="0" marL="457200" rtl="0" algn="l">
              <a:spcBef>
                <a:spcPts val="1200"/>
              </a:spcBef>
              <a:spcAft>
                <a:spcPts val="0"/>
              </a:spcAft>
              <a:buSzPct val="100000"/>
              <a:buChar char="-"/>
            </a:pPr>
            <a:r>
              <a:rPr lang="en" sz="1900"/>
              <a:t>Project schedule, System Overview (Purpose statement), Requirement Collecting, Final edits</a:t>
            </a:r>
            <a:endParaRPr sz="1900"/>
          </a:p>
          <a:p>
            <a:pPr indent="0" lvl="0" marL="0" rtl="0" algn="l">
              <a:spcBef>
                <a:spcPts val="1200"/>
              </a:spcBef>
              <a:spcAft>
                <a:spcPts val="0"/>
              </a:spcAft>
              <a:buNone/>
            </a:pPr>
            <a:r>
              <a:rPr b="1" lang="en" sz="1900"/>
              <a:t>SRS (Software Requirement Specification)</a:t>
            </a:r>
            <a:endParaRPr b="1" sz="1900"/>
          </a:p>
          <a:p>
            <a:pPr indent="-313055" lvl="0" marL="457200" rtl="0" algn="l">
              <a:spcBef>
                <a:spcPts val="1200"/>
              </a:spcBef>
              <a:spcAft>
                <a:spcPts val="0"/>
              </a:spcAft>
              <a:buSzPct val="100000"/>
              <a:buChar char="-"/>
            </a:pPr>
            <a:r>
              <a:rPr lang="en" sz="1900"/>
              <a:t>Big questions (meetings to question requirements that affect the whole project), new big ideas (map layout (Yaro &amp; Brittany), Contributor page, …), communication with R&amp;D, Final edits</a:t>
            </a:r>
            <a:endParaRPr sz="1900"/>
          </a:p>
          <a:p>
            <a:pPr indent="0" lvl="0" marL="0" rtl="0" algn="l">
              <a:spcBef>
                <a:spcPts val="1200"/>
              </a:spcBef>
              <a:spcAft>
                <a:spcPts val="0"/>
              </a:spcAft>
              <a:buNone/>
            </a:pPr>
            <a:r>
              <a:rPr b="1" lang="en" sz="1900"/>
              <a:t>SDD (Software Design Description)</a:t>
            </a:r>
            <a:endParaRPr b="1" sz="1900"/>
          </a:p>
          <a:p>
            <a:pPr indent="-313055" lvl="0" marL="457200" rtl="0" algn="l">
              <a:spcBef>
                <a:spcPts val="1200"/>
              </a:spcBef>
              <a:spcAft>
                <a:spcPts val="0"/>
              </a:spcAft>
              <a:buSzPct val="100000"/>
              <a:buChar char="-"/>
            </a:pPr>
            <a:r>
              <a:rPr lang="en" sz="1900"/>
              <a:t>Giving guidance to complete (John and Isabella &lt;3)</a:t>
            </a:r>
            <a:endParaRPr sz="1900"/>
          </a:p>
          <a:p>
            <a:pPr indent="0" lvl="0" marL="0" rtl="0" algn="l">
              <a:spcBef>
                <a:spcPts val="1200"/>
              </a:spcBef>
              <a:spcAft>
                <a:spcPts val="0"/>
              </a:spcAft>
              <a:buNone/>
            </a:pPr>
            <a:r>
              <a:rPr b="1" lang="en" sz="1900"/>
              <a:t>STP (Software Test Plan)</a:t>
            </a:r>
            <a:endParaRPr b="1" sz="1900"/>
          </a:p>
          <a:p>
            <a:pPr indent="-313055" lvl="0" marL="457200" rtl="0" algn="l">
              <a:spcBef>
                <a:spcPts val="1200"/>
              </a:spcBef>
              <a:spcAft>
                <a:spcPts val="0"/>
              </a:spcAft>
              <a:buSzPct val="100000"/>
              <a:buChar char="-"/>
            </a:pPr>
            <a:r>
              <a:rPr lang="en" sz="1900"/>
              <a:t>Easier ways to test </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Naheed John</a:t>
            </a:r>
            <a:endParaRPr/>
          </a:p>
        </p:txBody>
      </p:sp>
      <p:sp>
        <p:nvSpPr>
          <p:cNvPr id="167" name="Google Shape;167;p2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00"/>
              <a:t>2.2.5.2 User </a:t>
            </a:r>
            <a:r>
              <a:rPr lang="en" sz="1900"/>
              <a:t>Accessibility</a:t>
            </a:r>
            <a:r>
              <a:rPr lang="en" sz="1900"/>
              <a:t> and 2.2.5.3 User Submissions</a:t>
            </a:r>
            <a:endParaRPr sz="1900"/>
          </a:p>
          <a:p>
            <a:pPr indent="-299587" lvl="0" marL="457200" rtl="0" algn="l">
              <a:spcBef>
                <a:spcPts val="1200"/>
              </a:spcBef>
              <a:spcAft>
                <a:spcPts val="0"/>
              </a:spcAft>
              <a:buSzPct val="100000"/>
              <a:buChar char="-"/>
            </a:pPr>
            <a:r>
              <a:rPr lang="en" sz="1597"/>
              <a:t>I described how users will be able to access the platform </a:t>
            </a:r>
            <a:r>
              <a:rPr lang="en" sz="1597"/>
              <a:t>through QR codes, this allows for creatives ways to bring users to the website. For website submissions, I explained how the users would submit resources, links and written words detailing the message they want to get share.</a:t>
            </a:r>
            <a:endParaRPr sz="1597"/>
          </a:p>
          <a:p>
            <a:pPr indent="0" lvl="0" marL="0" rtl="0" algn="l">
              <a:spcBef>
                <a:spcPts val="1200"/>
              </a:spcBef>
              <a:spcAft>
                <a:spcPts val="0"/>
              </a:spcAft>
              <a:buNone/>
            </a:pPr>
            <a:r>
              <a:rPr lang="en" sz="1900"/>
              <a:t>2.2.4.1 Admin Approval Process</a:t>
            </a:r>
            <a:endParaRPr sz="1900"/>
          </a:p>
          <a:p>
            <a:pPr indent="-313055" lvl="0" marL="457200" rtl="0" algn="l">
              <a:spcBef>
                <a:spcPts val="1200"/>
              </a:spcBef>
              <a:spcAft>
                <a:spcPts val="0"/>
              </a:spcAft>
              <a:buSzPct val="112309"/>
              <a:buChar char="-"/>
            </a:pPr>
            <a:r>
              <a:rPr lang="en" sz="1691"/>
              <a:t>I explained how the content that will be submitted to the website will need to be approved by the admin. This is to ensure that the information the user wants to post is appropriate for the website. A safe online community is extremely important</a:t>
            </a:r>
            <a:r>
              <a:rPr lang="en" sz="2171"/>
              <a:t>.</a:t>
            </a:r>
            <a:endParaRPr sz="2171"/>
          </a:p>
          <a:p>
            <a:pPr indent="0" lvl="0" marL="0" rtl="0" algn="l">
              <a:spcBef>
                <a:spcPts val="1200"/>
              </a:spcBef>
              <a:spcAft>
                <a:spcPts val="0"/>
              </a:spcAft>
              <a:buNone/>
            </a:pPr>
            <a:r>
              <a:rPr lang="en" sz="1900"/>
              <a:t>6.1 Website Delivery</a:t>
            </a:r>
            <a:endParaRPr sz="1900"/>
          </a:p>
          <a:p>
            <a:pPr indent="-304165" lvl="0" marL="457200" rtl="0" algn="l">
              <a:spcBef>
                <a:spcPts val="1200"/>
              </a:spcBef>
              <a:spcAft>
                <a:spcPts val="0"/>
              </a:spcAft>
              <a:buSzPct val="100000"/>
              <a:buChar char="-"/>
            </a:pPr>
            <a:r>
              <a:rPr lang="en" sz="1700"/>
              <a:t>I explained how the Chesapeake Community Website will be delivered by the </a:t>
            </a:r>
            <a:r>
              <a:rPr lang="en" sz="1700"/>
              <a:t>accessibility</a:t>
            </a:r>
            <a:r>
              <a:rPr lang="en" sz="1700"/>
              <a:t> of Google Chrome. No other website will be available for use to access this website.</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Malik Hill</a:t>
            </a:r>
            <a:endParaRPr/>
          </a:p>
        </p:txBody>
      </p:sp>
      <p:sp>
        <p:nvSpPr>
          <p:cNvPr id="173" name="Google Shape;173;p29"/>
          <p:cNvSpPr txBox="1"/>
          <p:nvPr>
            <p:ph idx="1" type="body"/>
          </p:nvPr>
        </p:nvSpPr>
        <p:spPr>
          <a:xfrm>
            <a:off x="311700" y="1373575"/>
            <a:ext cx="8520600" cy="3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Contributed to  section 2.1 on the SRS document</a:t>
            </a:r>
            <a:endParaRPr sz="1900"/>
          </a:p>
          <a:p>
            <a:pPr indent="-349250" lvl="0" marL="457200" rtl="0" algn="l">
              <a:spcBef>
                <a:spcPts val="1200"/>
              </a:spcBef>
              <a:spcAft>
                <a:spcPts val="0"/>
              </a:spcAft>
              <a:buSzPts val="1900"/>
              <a:buChar char="-"/>
            </a:pPr>
            <a:r>
              <a:rPr lang="en" sz="1900"/>
              <a:t>Added and organized the shall statements from sub-sections 2.1.1.1.3 to 2.1.1.1.5 </a:t>
            </a:r>
            <a:r>
              <a:rPr lang="en" sz="1900"/>
              <a:t>which mostly covers the homepage and map display</a:t>
            </a:r>
            <a:endParaRPr sz="1050"/>
          </a:p>
          <a:p>
            <a:pPr indent="0" lvl="0" marL="0" rtl="0" algn="l">
              <a:spcBef>
                <a:spcPts val="1200"/>
              </a:spcBef>
              <a:spcAft>
                <a:spcPts val="0"/>
              </a:spcAft>
              <a:buNone/>
            </a:pPr>
            <a:r>
              <a:rPr lang="en" sz="1900"/>
              <a:t>Completed section 5 on the SRS document</a:t>
            </a:r>
            <a:endParaRPr sz="1900"/>
          </a:p>
          <a:p>
            <a:pPr indent="-349250" lvl="0" marL="457200" rtl="0" algn="l">
              <a:spcBef>
                <a:spcPts val="1200"/>
              </a:spcBef>
              <a:spcAft>
                <a:spcPts val="0"/>
              </a:spcAft>
              <a:buSzPts val="1900"/>
              <a:buChar char="-"/>
            </a:pPr>
            <a:r>
              <a:rPr lang="en" sz="1900"/>
              <a:t>Completed the shall </a:t>
            </a:r>
            <a:r>
              <a:rPr lang="en" sz="1900"/>
              <a:t>statements</a:t>
            </a:r>
            <a:r>
              <a:rPr lang="en" sz="1900"/>
              <a:t> subsections 5.1 to 5.4 which addresses the performance of the website</a:t>
            </a:r>
            <a:endParaRPr sz="1900"/>
          </a:p>
          <a:p>
            <a:pPr indent="0" lvl="0" marL="0" rtl="0" algn="l">
              <a:spcBef>
                <a:spcPts val="1200"/>
              </a:spcBef>
              <a:spcAft>
                <a:spcPts val="0"/>
              </a:spcAft>
              <a:buNone/>
            </a:pPr>
            <a:r>
              <a:rPr lang="en" sz="1900"/>
              <a:t>Completed section 7 on the SRS document</a:t>
            </a:r>
            <a:endParaRPr sz="1900"/>
          </a:p>
          <a:p>
            <a:pPr indent="-349250" lvl="0" marL="457200" rtl="0" algn="l">
              <a:spcBef>
                <a:spcPts val="1200"/>
              </a:spcBef>
              <a:spcAft>
                <a:spcPts val="0"/>
              </a:spcAft>
              <a:buSzPts val="1900"/>
              <a:buChar char="-"/>
            </a:pPr>
            <a:r>
              <a:rPr lang="en" sz="1900"/>
              <a:t>Added the updated schedule spreadsheet in section 7</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John Heinig</a:t>
            </a:r>
            <a:endParaRPr/>
          </a:p>
        </p:txBody>
      </p:sp>
      <p:sp>
        <p:nvSpPr>
          <p:cNvPr id="179" name="Google Shape;179;p3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t>Worked on the SDP section 4</a:t>
            </a:r>
            <a:endParaRPr sz="1900"/>
          </a:p>
          <a:p>
            <a:pPr indent="-331152" lvl="0" marL="457200" rtl="0" algn="l">
              <a:spcBef>
                <a:spcPts val="1200"/>
              </a:spcBef>
              <a:spcAft>
                <a:spcPts val="0"/>
              </a:spcAft>
              <a:buSzPct val="100000"/>
              <a:buChar char="-"/>
            </a:pPr>
            <a:r>
              <a:rPr lang="en" sz="1900"/>
              <a:t>Specifically</a:t>
            </a:r>
            <a:r>
              <a:rPr lang="en" sz="1900"/>
              <a:t> subsections 4.1 (project estimates), 4.2(project plan).,4.3.2(quality control)</a:t>
            </a:r>
            <a:endParaRPr sz="1900"/>
          </a:p>
          <a:p>
            <a:pPr indent="0" lvl="0" marL="0" rtl="0" algn="l">
              <a:spcBef>
                <a:spcPts val="1200"/>
              </a:spcBef>
              <a:spcAft>
                <a:spcPts val="0"/>
              </a:spcAft>
              <a:buNone/>
            </a:pPr>
            <a:r>
              <a:rPr lang="en" sz="1900"/>
              <a:t>Helped write the SRS</a:t>
            </a:r>
            <a:endParaRPr sz="1900"/>
          </a:p>
          <a:p>
            <a:pPr indent="-331152" lvl="0" marL="457200" rtl="0" algn="l">
              <a:spcBef>
                <a:spcPts val="1200"/>
              </a:spcBef>
              <a:spcAft>
                <a:spcPts val="0"/>
              </a:spcAft>
              <a:buSzPct val="100000"/>
              <a:buChar char="-"/>
            </a:pPr>
            <a:r>
              <a:rPr lang="en" sz="1900"/>
              <a:t>Along with Naheed worked to create the body subsections of Website functionalities (2.2) </a:t>
            </a:r>
            <a:endParaRPr sz="1900"/>
          </a:p>
          <a:p>
            <a:pPr indent="0" lvl="0" marL="0" rtl="0" algn="l">
              <a:spcBef>
                <a:spcPts val="1200"/>
              </a:spcBef>
              <a:spcAft>
                <a:spcPts val="0"/>
              </a:spcAft>
              <a:buNone/>
            </a:pPr>
            <a:r>
              <a:rPr lang="en" sz="1900"/>
              <a:t>SDD</a:t>
            </a:r>
            <a:endParaRPr sz="1900"/>
          </a:p>
          <a:p>
            <a:pPr indent="-331152" lvl="0" marL="457200" rtl="0" algn="l">
              <a:spcBef>
                <a:spcPts val="1200"/>
              </a:spcBef>
              <a:spcAft>
                <a:spcPts val="0"/>
              </a:spcAft>
              <a:buSzPct val="100000"/>
              <a:buChar char="-"/>
            </a:pPr>
            <a:r>
              <a:rPr lang="en" sz="1900"/>
              <a:t> Created the Data Flow diagram as well as subsection 4.3 submission interface design along with section 2.1 showcasing the plugins to be used along with other internal data structures</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Isabella Stephens</a:t>
            </a:r>
            <a:endParaRPr/>
          </a:p>
        </p:txBody>
      </p:sp>
      <p:sp>
        <p:nvSpPr>
          <p:cNvPr id="185" name="Google Shape;185;p31"/>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900"/>
              <a:t>Document Additions:</a:t>
            </a:r>
            <a:endParaRPr b="1" sz="1900"/>
          </a:p>
          <a:p>
            <a:pPr indent="-331152" lvl="0" marL="457200" rtl="0" algn="l">
              <a:spcBef>
                <a:spcPts val="1200"/>
              </a:spcBef>
              <a:spcAft>
                <a:spcPts val="0"/>
              </a:spcAft>
              <a:buSzPct val="100000"/>
              <a:buChar char="●"/>
            </a:pPr>
            <a:r>
              <a:rPr lang="en" sz="1900"/>
              <a:t>Organizational Structure (3.1), Roles and Responsibilities (3.3) sections [SDP]</a:t>
            </a:r>
            <a:endParaRPr sz="1900"/>
          </a:p>
          <a:p>
            <a:pPr indent="-331152" lvl="0" marL="457200" rtl="0" algn="l">
              <a:spcBef>
                <a:spcPts val="0"/>
              </a:spcBef>
              <a:spcAft>
                <a:spcPts val="0"/>
              </a:spcAft>
              <a:buSzPct val="100000"/>
              <a:buChar char="●"/>
            </a:pPr>
            <a:r>
              <a:rPr lang="en" sz="1900"/>
              <a:t>UI requirements (uncategorized) [SRS]</a:t>
            </a:r>
            <a:endParaRPr sz="1900"/>
          </a:p>
          <a:p>
            <a:pPr indent="-331152" lvl="0" marL="457200" rtl="0" algn="l">
              <a:spcBef>
                <a:spcPts val="0"/>
              </a:spcBef>
              <a:spcAft>
                <a:spcPts val="0"/>
              </a:spcAft>
              <a:buSzPct val="100000"/>
              <a:buChar char="●"/>
            </a:pPr>
            <a:r>
              <a:rPr lang="en" sz="1900"/>
              <a:t>Purpose (1.1), Program Structure (3.1) [SDD]</a:t>
            </a:r>
            <a:endParaRPr sz="1900"/>
          </a:p>
          <a:p>
            <a:pPr indent="0" lvl="0" marL="0" rtl="0" algn="l">
              <a:spcBef>
                <a:spcPts val="1200"/>
              </a:spcBef>
              <a:spcAft>
                <a:spcPts val="0"/>
              </a:spcAft>
              <a:buNone/>
            </a:pPr>
            <a:r>
              <a:rPr b="1" lang="en" sz="1900"/>
              <a:t>Initial Homepage Design:</a:t>
            </a:r>
            <a:endParaRPr b="1" sz="1900"/>
          </a:p>
          <a:p>
            <a:pPr indent="-331152" lvl="0" marL="457200" rtl="0" algn="l">
              <a:spcBef>
                <a:spcPts val="1200"/>
              </a:spcBef>
              <a:spcAft>
                <a:spcPts val="0"/>
              </a:spcAft>
              <a:buSzPct val="100000"/>
              <a:buChar char="●"/>
            </a:pPr>
            <a:r>
              <a:rPr lang="en" sz="1900"/>
              <a:t>With cooperation from both R&amp;D and QA team members</a:t>
            </a:r>
            <a:endParaRPr sz="1900"/>
          </a:p>
          <a:p>
            <a:pPr indent="0" lvl="0" marL="0" rtl="0" algn="l">
              <a:spcBef>
                <a:spcPts val="1200"/>
              </a:spcBef>
              <a:spcAft>
                <a:spcPts val="0"/>
              </a:spcAft>
              <a:buNone/>
            </a:pPr>
            <a:r>
              <a:rPr b="1" lang="en" sz="1900"/>
              <a:t>Document Edits/Suggestions:</a:t>
            </a:r>
            <a:endParaRPr b="1" sz="1900"/>
          </a:p>
          <a:p>
            <a:pPr indent="-331152" lvl="0" marL="457200" rtl="0" algn="l">
              <a:spcBef>
                <a:spcPts val="1200"/>
              </a:spcBef>
              <a:spcAft>
                <a:spcPts val="0"/>
              </a:spcAft>
              <a:buSzPct val="100000"/>
              <a:buChar char="●"/>
            </a:pPr>
            <a:r>
              <a:rPr lang="en" sz="1900"/>
              <a:t>SRS/SDD formatting</a:t>
            </a:r>
            <a:endParaRPr sz="1900"/>
          </a:p>
          <a:p>
            <a:pPr indent="-331152" lvl="0" marL="457200" rtl="0" algn="l">
              <a:spcBef>
                <a:spcPts val="0"/>
              </a:spcBef>
              <a:spcAft>
                <a:spcPts val="0"/>
              </a:spcAft>
              <a:buSzPct val="100000"/>
              <a:buChar char="●"/>
            </a:pPr>
            <a:r>
              <a:rPr lang="en" sz="1900"/>
              <a:t>Miscellaneous elaboration and rewording in SRS document</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145000" y="118207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6600"/>
              <a:t>Project Management</a:t>
            </a:r>
            <a:endParaRPr sz="6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Brittany Brenneman</a:t>
            </a:r>
            <a:endParaRPr/>
          </a:p>
        </p:txBody>
      </p:sp>
      <p:sp>
        <p:nvSpPr>
          <p:cNvPr id="191" name="Google Shape;191;p32"/>
          <p:cNvSpPr txBox="1"/>
          <p:nvPr/>
        </p:nvSpPr>
        <p:spPr>
          <a:xfrm>
            <a:off x="348650" y="1605750"/>
            <a:ext cx="4337400" cy="3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Document Additions: </a:t>
            </a:r>
            <a:endParaRPr sz="1800"/>
          </a:p>
          <a:p>
            <a:pPr indent="0" lvl="0" marL="0" rtl="0" algn="l">
              <a:spcBef>
                <a:spcPts val="0"/>
              </a:spcBef>
              <a:spcAft>
                <a:spcPts val="0"/>
              </a:spcAft>
              <a:buNone/>
            </a:pPr>
            <a:r>
              <a:t/>
            </a:r>
            <a:endParaRPr sz="1800"/>
          </a:p>
          <a:p>
            <a:pPr indent="-317500" lvl="0" marL="457200" rtl="0" algn="l">
              <a:spcBef>
                <a:spcPts val="0"/>
              </a:spcBef>
              <a:spcAft>
                <a:spcPts val="0"/>
              </a:spcAft>
              <a:buSzPts val="1400"/>
              <a:buChar char="●"/>
            </a:pPr>
            <a:r>
              <a:rPr b="1" lang="en"/>
              <a:t>Software Development Plan </a:t>
            </a:r>
            <a:endParaRPr b="1"/>
          </a:p>
          <a:p>
            <a:pPr indent="-317500" lvl="1" marL="914400" rtl="0" algn="l">
              <a:lnSpc>
                <a:spcPct val="115000"/>
              </a:lnSpc>
              <a:spcBef>
                <a:spcPts val="1100"/>
              </a:spcBef>
              <a:spcAft>
                <a:spcPts val="0"/>
              </a:spcAft>
              <a:buSzPts val="1400"/>
              <a:buChar char="○"/>
            </a:pPr>
            <a:r>
              <a:rPr lang="en">
                <a:solidFill>
                  <a:srgbClr val="111111"/>
                </a:solidFill>
              </a:rPr>
              <a:t>Section 2.2 Assumptions and Constraints</a:t>
            </a:r>
            <a:endParaRPr>
              <a:solidFill>
                <a:srgbClr val="111111"/>
              </a:solidFill>
            </a:endParaRPr>
          </a:p>
          <a:p>
            <a:pPr indent="-317500" lvl="1" marL="914400" rtl="0" algn="l">
              <a:lnSpc>
                <a:spcPct val="115000"/>
              </a:lnSpc>
              <a:spcBef>
                <a:spcPts val="1100"/>
              </a:spcBef>
              <a:spcAft>
                <a:spcPts val="0"/>
              </a:spcAft>
              <a:buSzPts val="1400"/>
              <a:buChar char="○"/>
            </a:pPr>
            <a:r>
              <a:rPr lang="en">
                <a:solidFill>
                  <a:srgbClr val="111111"/>
                </a:solidFill>
              </a:rPr>
              <a:t>Section 4.2.2 Iteration Objectives</a:t>
            </a:r>
            <a:endParaRPr>
              <a:solidFill>
                <a:srgbClr val="111111"/>
              </a:solidFill>
            </a:endParaRPr>
          </a:p>
          <a:p>
            <a:pPr indent="-317500" lvl="0" marL="457200" rtl="0" algn="l">
              <a:lnSpc>
                <a:spcPct val="115000"/>
              </a:lnSpc>
              <a:spcBef>
                <a:spcPts val="1100"/>
              </a:spcBef>
              <a:spcAft>
                <a:spcPts val="0"/>
              </a:spcAft>
              <a:buClr>
                <a:srgbClr val="111111"/>
              </a:buClr>
              <a:buSzPts val="1400"/>
              <a:buChar char="●"/>
            </a:pPr>
            <a:r>
              <a:rPr b="1" lang="en">
                <a:solidFill>
                  <a:srgbClr val="111111"/>
                </a:solidFill>
              </a:rPr>
              <a:t>Software Requirements Specifications</a:t>
            </a:r>
            <a:endParaRPr b="1">
              <a:solidFill>
                <a:srgbClr val="111111"/>
              </a:solidFill>
            </a:endParaRPr>
          </a:p>
          <a:p>
            <a:pPr indent="-317500" lvl="1" marL="914400" rtl="0" algn="l">
              <a:lnSpc>
                <a:spcPct val="115000"/>
              </a:lnSpc>
              <a:spcBef>
                <a:spcPts val="1100"/>
              </a:spcBef>
              <a:spcAft>
                <a:spcPts val="0"/>
              </a:spcAft>
              <a:buClr>
                <a:srgbClr val="111111"/>
              </a:buClr>
              <a:buSzPts val="1400"/>
              <a:buChar char="○"/>
            </a:pPr>
            <a:r>
              <a:rPr lang="en">
                <a:solidFill>
                  <a:srgbClr val="111111"/>
                </a:solidFill>
              </a:rPr>
              <a:t>Section 1 Introduction</a:t>
            </a:r>
            <a:endParaRPr>
              <a:solidFill>
                <a:srgbClr val="111111"/>
              </a:solidFill>
            </a:endParaRPr>
          </a:p>
          <a:p>
            <a:pPr indent="-317500" lvl="1" marL="914400" rtl="0" algn="l">
              <a:lnSpc>
                <a:spcPct val="115000"/>
              </a:lnSpc>
              <a:spcBef>
                <a:spcPts val="1100"/>
              </a:spcBef>
              <a:spcAft>
                <a:spcPts val="0"/>
              </a:spcAft>
              <a:buClr>
                <a:srgbClr val="111111"/>
              </a:buClr>
              <a:buSzPts val="1400"/>
              <a:buChar char="○"/>
            </a:pPr>
            <a:r>
              <a:rPr lang="en">
                <a:solidFill>
                  <a:srgbClr val="111111"/>
                </a:solidFill>
              </a:rPr>
              <a:t>Section 3 System Requirements</a:t>
            </a:r>
            <a:endParaRPr>
              <a:solidFill>
                <a:srgbClr val="111111"/>
              </a:solidFill>
            </a:endParaRPr>
          </a:p>
          <a:p>
            <a:pPr indent="0" lvl="0" marL="0" rtl="0" algn="l">
              <a:lnSpc>
                <a:spcPct val="115000"/>
              </a:lnSpc>
              <a:spcBef>
                <a:spcPts val="1100"/>
              </a:spcBef>
              <a:spcAft>
                <a:spcPts val="0"/>
              </a:spcAft>
              <a:buNone/>
            </a:pPr>
            <a:r>
              <a:t/>
            </a:r>
            <a:endParaRPr sz="1600">
              <a:solidFill>
                <a:srgbClr val="111111"/>
              </a:solidFill>
              <a:latin typeface="Times New Roman"/>
              <a:ea typeface="Times New Roman"/>
              <a:cs typeface="Times New Roman"/>
              <a:sym typeface="Times New Roman"/>
            </a:endParaRPr>
          </a:p>
          <a:p>
            <a:pPr indent="0" lvl="0" marL="914400" rtl="0" algn="l">
              <a:spcBef>
                <a:spcPts val="1100"/>
              </a:spcBef>
              <a:spcAft>
                <a:spcPts val="0"/>
              </a:spcAft>
              <a:buNone/>
            </a:pPr>
            <a:r>
              <a:t/>
            </a:r>
            <a:endParaRPr sz="1800"/>
          </a:p>
          <a:p>
            <a:pPr indent="0" lvl="0" marL="457200" rtl="0" algn="l">
              <a:spcBef>
                <a:spcPts val="0"/>
              </a:spcBef>
              <a:spcAft>
                <a:spcPts val="0"/>
              </a:spcAft>
              <a:buNone/>
            </a:pPr>
            <a:r>
              <a:rPr lang="en" sz="1800"/>
              <a:t>	</a:t>
            </a:r>
            <a:endParaRPr sz="1800"/>
          </a:p>
          <a:p>
            <a:pPr indent="0" lvl="0" marL="0" rtl="0" algn="l">
              <a:spcBef>
                <a:spcPts val="0"/>
              </a:spcBef>
              <a:spcAft>
                <a:spcPts val="0"/>
              </a:spcAft>
              <a:buNone/>
            </a:pPr>
            <a:r>
              <a:t/>
            </a:r>
            <a:endParaRPr sz="1800"/>
          </a:p>
        </p:txBody>
      </p:sp>
      <p:sp>
        <p:nvSpPr>
          <p:cNvPr id="192" name="Google Shape;192;p32"/>
          <p:cNvSpPr txBox="1"/>
          <p:nvPr/>
        </p:nvSpPr>
        <p:spPr>
          <a:xfrm>
            <a:off x="4572000" y="1605750"/>
            <a:ext cx="4337400" cy="3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Document Edits:</a:t>
            </a:r>
            <a:endParaRPr sz="1800"/>
          </a:p>
          <a:p>
            <a:pPr indent="-317500" lvl="0" marL="457200" rtl="0" algn="l">
              <a:lnSpc>
                <a:spcPct val="115000"/>
              </a:lnSpc>
              <a:spcBef>
                <a:spcPts val="1100"/>
              </a:spcBef>
              <a:spcAft>
                <a:spcPts val="0"/>
              </a:spcAft>
              <a:buClr>
                <a:srgbClr val="111111"/>
              </a:buClr>
              <a:buSzPts val="1400"/>
              <a:buChar char="●"/>
            </a:pPr>
            <a:r>
              <a:rPr b="1" lang="en">
                <a:solidFill>
                  <a:srgbClr val="111111"/>
                </a:solidFill>
              </a:rPr>
              <a:t>Software Requirements Specifications</a:t>
            </a:r>
            <a:endParaRPr b="1">
              <a:solidFill>
                <a:srgbClr val="111111"/>
              </a:solidFill>
            </a:endParaRPr>
          </a:p>
          <a:p>
            <a:pPr indent="-317500" lvl="1" marL="914400" rtl="0" algn="l">
              <a:lnSpc>
                <a:spcPct val="115000"/>
              </a:lnSpc>
              <a:spcBef>
                <a:spcPts val="1100"/>
              </a:spcBef>
              <a:spcAft>
                <a:spcPts val="0"/>
              </a:spcAft>
              <a:buClr>
                <a:srgbClr val="111111"/>
              </a:buClr>
              <a:buSzPts val="1400"/>
              <a:buChar char="○"/>
            </a:pPr>
            <a:r>
              <a:rPr lang="en">
                <a:solidFill>
                  <a:srgbClr val="111111"/>
                </a:solidFill>
              </a:rPr>
              <a:t>Section 2 Functional Description</a:t>
            </a:r>
            <a:endParaRPr>
              <a:solidFill>
                <a:srgbClr val="111111"/>
              </a:solidFill>
            </a:endParaRPr>
          </a:p>
          <a:p>
            <a:pPr indent="-317500" lvl="2" marL="1371600" rtl="0" algn="l">
              <a:lnSpc>
                <a:spcPct val="115000"/>
              </a:lnSpc>
              <a:spcBef>
                <a:spcPts val="1100"/>
              </a:spcBef>
              <a:spcAft>
                <a:spcPts val="0"/>
              </a:spcAft>
              <a:buClr>
                <a:srgbClr val="111111"/>
              </a:buClr>
              <a:buSzPts val="1400"/>
              <a:buChar char="■"/>
            </a:pPr>
            <a:r>
              <a:rPr lang="en">
                <a:solidFill>
                  <a:srgbClr val="111111"/>
                </a:solidFill>
              </a:rPr>
              <a:t>Organized requirements into categories</a:t>
            </a:r>
            <a:endParaRPr>
              <a:solidFill>
                <a:srgbClr val="111111"/>
              </a:solidFill>
            </a:endParaRPr>
          </a:p>
          <a:p>
            <a:pPr indent="-317500" lvl="1" marL="914400" rtl="0" algn="l">
              <a:lnSpc>
                <a:spcPct val="115000"/>
              </a:lnSpc>
              <a:spcBef>
                <a:spcPts val="1100"/>
              </a:spcBef>
              <a:spcAft>
                <a:spcPts val="0"/>
              </a:spcAft>
              <a:buClr>
                <a:srgbClr val="111111"/>
              </a:buClr>
              <a:buSzPts val="1400"/>
              <a:buChar char="○"/>
            </a:pPr>
            <a:r>
              <a:rPr lang="en">
                <a:solidFill>
                  <a:srgbClr val="111111"/>
                </a:solidFill>
              </a:rPr>
              <a:t>Uniformed format</a:t>
            </a:r>
            <a:endParaRPr>
              <a:solidFill>
                <a:srgbClr val="111111"/>
              </a:solidFill>
            </a:endParaRPr>
          </a:p>
          <a:p>
            <a:pPr indent="-317500" lvl="2" marL="1371600" rtl="0" algn="l">
              <a:lnSpc>
                <a:spcPct val="115000"/>
              </a:lnSpc>
              <a:spcBef>
                <a:spcPts val="1100"/>
              </a:spcBef>
              <a:spcAft>
                <a:spcPts val="0"/>
              </a:spcAft>
              <a:buClr>
                <a:srgbClr val="111111"/>
              </a:buClr>
              <a:buSzPts val="1400"/>
              <a:buChar char="■"/>
            </a:pPr>
            <a:r>
              <a:rPr lang="en">
                <a:solidFill>
                  <a:srgbClr val="111111"/>
                </a:solidFill>
              </a:rPr>
              <a:t>Font, paragraph spacing, and headings for table of contents</a:t>
            </a:r>
            <a:endParaRPr>
              <a:solidFill>
                <a:srgbClr val="111111"/>
              </a:solidFill>
            </a:endParaRPr>
          </a:p>
          <a:p>
            <a:pPr indent="0" lvl="0" marL="0" rtl="0" algn="l">
              <a:lnSpc>
                <a:spcPct val="115000"/>
              </a:lnSpc>
              <a:spcBef>
                <a:spcPts val="1100"/>
              </a:spcBef>
              <a:spcAft>
                <a:spcPts val="0"/>
              </a:spcAft>
              <a:buNone/>
            </a:pPr>
            <a:r>
              <a:t/>
            </a:r>
            <a:endParaRPr>
              <a:solidFill>
                <a:srgbClr val="111111"/>
              </a:solidFill>
            </a:endParaRPr>
          </a:p>
          <a:p>
            <a:pPr indent="0" lvl="0" marL="0" rtl="0" algn="l">
              <a:lnSpc>
                <a:spcPct val="115000"/>
              </a:lnSpc>
              <a:spcBef>
                <a:spcPts val="1100"/>
              </a:spcBef>
              <a:spcAft>
                <a:spcPts val="0"/>
              </a:spcAft>
              <a:buNone/>
            </a:pPr>
            <a:r>
              <a:t/>
            </a:r>
            <a:endParaRPr sz="1600">
              <a:solidFill>
                <a:srgbClr val="111111"/>
              </a:solidFill>
              <a:latin typeface="Times New Roman"/>
              <a:ea typeface="Times New Roman"/>
              <a:cs typeface="Times New Roman"/>
              <a:sym typeface="Times New Roman"/>
            </a:endParaRPr>
          </a:p>
          <a:p>
            <a:pPr indent="0" lvl="0" marL="914400" rtl="0" algn="l">
              <a:spcBef>
                <a:spcPts val="1100"/>
              </a:spcBef>
              <a:spcAft>
                <a:spcPts val="0"/>
              </a:spcAft>
              <a:buNone/>
            </a:pPr>
            <a:r>
              <a:t/>
            </a:r>
            <a:endParaRPr sz="1800"/>
          </a:p>
          <a:p>
            <a:pPr indent="0" lvl="0" marL="457200" rtl="0" algn="l">
              <a:spcBef>
                <a:spcPts val="0"/>
              </a:spcBef>
              <a:spcAft>
                <a:spcPts val="0"/>
              </a:spcAft>
              <a:buNone/>
            </a:pPr>
            <a:r>
              <a:rPr lang="en" sz="1800"/>
              <a:t>	</a:t>
            </a:r>
            <a:endParaRPr sz="1800"/>
          </a:p>
          <a:p>
            <a:pPr indent="0" lvl="0" marL="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idx="4294967295" type="body"/>
          </p:nvPr>
        </p:nvSpPr>
        <p:spPr>
          <a:xfrm>
            <a:off x="311700" y="1505700"/>
            <a:ext cx="8520600" cy="893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900"/>
              <a:t>Overall</a:t>
            </a:r>
            <a:endParaRPr b="1" sz="1900"/>
          </a:p>
          <a:p>
            <a:pPr indent="-304006" lvl="0" marL="457200" rtl="0" algn="l">
              <a:spcBef>
                <a:spcPts val="1200"/>
              </a:spcBef>
              <a:spcAft>
                <a:spcPts val="0"/>
              </a:spcAft>
              <a:buSzPct val="100000"/>
              <a:buChar char="-"/>
            </a:pPr>
            <a:r>
              <a:rPr lang="en" sz="1900"/>
              <a:t>Worked with Kylie and Brittany to figure out a stronger direction to take the ENST project (away from a more comments based focus and to a more database focus)</a:t>
            </a:r>
            <a:endParaRPr sz="1900"/>
          </a:p>
        </p:txBody>
      </p:sp>
      <p:sp>
        <p:nvSpPr>
          <p:cNvPr id="198" name="Google Shape;198;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Yaro Kulchyckyj</a:t>
            </a:r>
            <a:endParaRPr/>
          </a:p>
        </p:txBody>
      </p:sp>
      <p:sp>
        <p:nvSpPr>
          <p:cNvPr id="199" name="Google Shape;199;p33"/>
          <p:cNvSpPr txBox="1"/>
          <p:nvPr>
            <p:ph idx="4294967295" type="body"/>
          </p:nvPr>
        </p:nvSpPr>
        <p:spPr>
          <a:xfrm>
            <a:off x="311725" y="2399400"/>
            <a:ext cx="4260300" cy="2321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900"/>
              <a:t>SDP (Software Development Plan)</a:t>
            </a:r>
            <a:endParaRPr b="1" sz="1900"/>
          </a:p>
          <a:p>
            <a:pPr indent="-304006" lvl="0" marL="457200" rtl="0" algn="l">
              <a:spcBef>
                <a:spcPts val="1200"/>
              </a:spcBef>
              <a:spcAft>
                <a:spcPts val="0"/>
              </a:spcAft>
              <a:buSzPct val="100000"/>
              <a:buChar char="-"/>
            </a:pPr>
            <a:r>
              <a:rPr lang="en" sz="1900"/>
              <a:t>4.2.4 Project Schedule Gantt Chart </a:t>
            </a:r>
            <a:endParaRPr sz="1900"/>
          </a:p>
          <a:p>
            <a:pPr indent="-304006" lvl="0" marL="457200" rtl="0" algn="l">
              <a:spcBef>
                <a:spcPts val="0"/>
              </a:spcBef>
              <a:spcAft>
                <a:spcPts val="0"/>
              </a:spcAft>
              <a:buSzPct val="100000"/>
              <a:buChar char="-"/>
            </a:pPr>
            <a:r>
              <a:rPr lang="en" sz="1900"/>
              <a:t>2.1 Project Purpose, Scope, and Objectives</a:t>
            </a:r>
            <a:endParaRPr sz="1900"/>
          </a:p>
          <a:p>
            <a:pPr indent="-304006" lvl="0" marL="457200" rtl="0" algn="l">
              <a:spcBef>
                <a:spcPts val="0"/>
              </a:spcBef>
              <a:spcAft>
                <a:spcPts val="0"/>
              </a:spcAft>
              <a:buSzPct val="100000"/>
              <a:buChar char="-"/>
            </a:pPr>
            <a:r>
              <a:rPr lang="en" sz="1900"/>
              <a:t>3.2 External Interfaces</a:t>
            </a:r>
            <a:endParaRPr sz="1900"/>
          </a:p>
          <a:p>
            <a:pPr indent="-304006" lvl="0" marL="457200" rtl="0" algn="l">
              <a:spcBef>
                <a:spcPts val="0"/>
              </a:spcBef>
              <a:spcAft>
                <a:spcPts val="0"/>
              </a:spcAft>
              <a:buSzPct val="100000"/>
              <a:buChar char="-"/>
            </a:pPr>
            <a:r>
              <a:rPr lang="en" sz="1900"/>
              <a:t>4.3.4 Risk Management</a:t>
            </a:r>
            <a:endParaRPr sz="1900"/>
          </a:p>
          <a:p>
            <a:pPr indent="0" lvl="0" marL="0" rtl="0" algn="l">
              <a:spcBef>
                <a:spcPts val="1200"/>
              </a:spcBef>
              <a:spcAft>
                <a:spcPts val="0"/>
              </a:spcAft>
              <a:buNone/>
            </a:pPr>
            <a:r>
              <a:rPr b="1" lang="en" sz="1900"/>
              <a:t>SRS (Software Requirement Specification)</a:t>
            </a:r>
            <a:endParaRPr b="1" sz="1900"/>
          </a:p>
          <a:p>
            <a:pPr indent="-304006" lvl="0" marL="457200" rtl="0" algn="l">
              <a:spcBef>
                <a:spcPts val="1200"/>
              </a:spcBef>
              <a:spcAft>
                <a:spcPts val="0"/>
              </a:spcAft>
              <a:buSzPct val="100000"/>
              <a:buChar char="-"/>
            </a:pPr>
            <a:r>
              <a:rPr lang="en" sz="1900"/>
              <a:t>Assisted in organizing the Requirement Sections breakdown</a:t>
            </a:r>
            <a:endParaRPr sz="1900"/>
          </a:p>
          <a:p>
            <a:pPr indent="-304006" lvl="1" marL="914400" rtl="0" algn="l">
              <a:spcBef>
                <a:spcPts val="0"/>
              </a:spcBef>
              <a:spcAft>
                <a:spcPts val="0"/>
              </a:spcAft>
              <a:buSzPct val="100000"/>
              <a:buChar char="-"/>
            </a:pPr>
            <a:r>
              <a:rPr lang="en" sz="1900"/>
              <a:t>Developing the </a:t>
            </a:r>
            <a:r>
              <a:rPr lang="en" sz="1900"/>
              <a:t>Necessary</a:t>
            </a:r>
            <a:r>
              <a:rPr lang="en" sz="1900"/>
              <a:t> Requirements</a:t>
            </a:r>
            <a:endParaRPr sz="1900"/>
          </a:p>
        </p:txBody>
      </p:sp>
      <p:sp>
        <p:nvSpPr>
          <p:cNvPr id="200" name="Google Shape;200;p33"/>
          <p:cNvSpPr txBox="1"/>
          <p:nvPr>
            <p:ph idx="4294967295" type="body"/>
          </p:nvPr>
        </p:nvSpPr>
        <p:spPr>
          <a:xfrm>
            <a:off x="4572025" y="2399400"/>
            <a:ext cx="4260300" cy="1408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900"/>
              <a:t>SDD (Software Design Description)</a:t>
            </a:r>
            <a:endParaRPr b="1" sz="1900"/>
          </a:p>
          <a:p>
            <a:pPr indent="-304006" lvl="0" marL="457200" rtl="0" algn="l">
              <a:spcBef>
                <a:spcPts val="1200"/>
              </a:spcBef>
              <a:spcAft>
                <a:spcPts val="0"/>
              </a:spcAft>
              <a:buSzPct val="100000"/>
              <a:buChar char="-"/>
            </a:pPr>
            <a:r>
              <a:rPr lang="en" sz="1900"/>
              <a:t>Assisted in organizing the website structure</a:t>
            </a:r>
            <a:endParaRPr sz="1900"/>
          </a:p>
          <a:p>
            <a:pPr indent="-304006" lvl="0" marL="457200" rtl="0" algn="l">
              <a:spcBef>
                <a:spcPts val="0"/>
              </a:spcBef>
              <a:spcAft>
                <a:spcPts val="0"/>
              </a:spcAft>
              <a:buSzPct val="100000"/>
              <a:buChar char="-"/>
            </a:pPr>
            <a:r>
              <a:rPr lang="en" sz="1900"/>
              <a:t>Created sketches for how the interface design might look</a:t>
            </a:r>
            <a:endParaRPr sz="1900"/>
          </a:p>
          <a:p>
            <a:pPr indent="-304006" lvl="0" marL="457200" rtl="0" algn="l">
              <a:spcBef>
                <a:spcPts val="0"/>
              </a:spcBef>
              <a:spcAft>
                <a:spcPts val="0"/>
              </a:spcAft>
              <a:buSzPct val="100000"/>
              <a:buChar char="-"/>
            </a:pPr>
            <a:r>
              <a:rPr lang="en" sz="1900"/>
              <a:t>Working on the Flowchart Reference Key for Procedural Design</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Lillian Greenberg</a:t>
            </a:r>
            <a:endParaRPr/>
          </a:p>
        </p:txBody>
      </p:sp>
      <p:sp>
        <p:nvSpPr>
          <p:cNvPr id="76" name="Google Shape;76;p15"/>
          <p:cNvSpPr txBox="1"/>
          <p:nvPr>
            <p:ph idx="1" type="body"/>
          </p:nvPr>
        </p:nvSpPr>
        <p:spPr>
          <a:xfrm>
            <a:off x="311700" y="1636650"/>
            <a:ext cx="8520600" cy="307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900"/>
              <a:t>Frequent Communications with Customer</a:t>
            </a:r>
            <a:endParaRPr sz="1900"/>
          </a:p>
          <a:p>
            <a:pPr indent="-322103" lvl="0" marL="457200" rtl="0" algn="l">
              <a:spcBef>
                <a:spcPts val="1200"/>
              </a:spcBef>
              <a:spcAft>
                <a:spcPts val="0"/>
              </a:spcAft>
              <a:buSzPct val="100000"/>
              <a:buChar char="-"/>
            </a:pPr>
            <a:r>
              <a:rPr lang="en" sz="1900"/>
              <a:t>Emailed back and forth weekly as the project moves forward with questions and updates</a:t>
            </a:r>
            <a:endParaRPr sz="1900"/>
          </a:p>
          <a:p>
            <a:pPr indent="0" lvl="0" marL="0" rtl="0" algn="l">
              <a:spcBef>
                <a:spcPts val="1200"/>
              </a:spcBef>
              <a:spcAft>
                <a:spcPts val="0"/>
              </a:spcAft>
              <a:buNone/>
            </a:pPr>
            <a:r>
              <a:rPr lang="en" sz="1900"/>
              <a:t>Scheduling and Attending Meetings</a:t>
            </a:r>
            <a:endParaRPr sz="1900"/>
          </a:p>
          <a:p>
            <a:pPr indent="-322103" lvl="0" marL="457200" rtl="0" algn="l">
              <a:spcBef>
                <a:spcPts val="1200"/>
              </a:spcBef>
              <a:spcAft>
                <a:spcPts val="0"/>
              </a:spcAft>
              <a:buSzPct val="100000"/>
              <a:buChar char="-"/>
            </a:pPr>
            <a:r>
              <a:rPr lang="en" sz="1900"/>
              <a:t>Sept 18 &amp; 27, October 16, </a:t>
            </a:r>
            <a:r>
              <a:rPr lang="en" sz="1900"/>
              <a:t>took notes and facilitated discussions</a:t>
            </a:r>
            <a:endParaRPr sz="1900"/>
          </a:p>
          <a:p>
            <a:pPr indent="0" lvl="0" marL="0" rtl="0" algn="l">
              <a:spcBef>
                <a:spcPts val="1200"/>
              </a:spcBef>
              <a:spcAft>
                <a:spcPts val="0"/>
              </a:spcAft>
              <a:buNone/>
            </a:pPr>
            <a:r>
              <a:rPr lang="en" sz="1900"/>
              <a:t>Creation of Presentations</a:t>
            </a:r>
            <a:endParaRPr sz="1900"/>
          </a:p>
          <a:p>
            <a:pPr indent="-322103" lvl="0" marL="457200" rtl="0" algn="l">
              <a:spcBef>
                <a:spcPts val="1200"/>
              </a:spcBef>
              <a:spcAft>
                <a:spcPts val="0"/>
              </a:spcAft>
              <a:buSzPct val="100000"/>
              <a:buChar char="-"/>
            </a:pPr>
            <a:r>
              <a:rPr lang="en" sz="1900"/>
              <a:t>Developed the Slides documents and polished them up</a:t>
            </a:r>
            <a:endParaRPr sz="1900"/>
          </a:p>
          <a:p>
            <a:pPr indent="0" lvl="0" marL="0" rtl="0" algn="l">
              <a:spcBef>
                <a:spcPts val="1200"/>
              </a:spcBef>
              <a:spcAft>
                <a:spcPts val="0"/>
              </a:spcAft>
              <a:buNone/>
            </a:pPr>
            <a:r>
              <a:rPr lang="en" sz="1900"/>
              <a:t>Consolidation of bi-weekly reports</a:t>
            </a:r>
            <a:endParaRPr sz="1900"/>
          </a:p>
          <a:p>
            <a:pPr indent="-322103" lvl="0" marL="457200" rtl="0" algn="l">
              <a:spcBef>
                <a:spcPts val="1200"/>
              </a:spcBef>
              <a:spcAft>
                <a:spcPts val="0"/>
              </a:spcAft>
              <a:buSzPct val="100000"/>
              <a:buChar char="-"/>
            </a:pPr>
            <a:r>
              <a:rPr lang="en" sz="1900"/>
              <a:t>Collected all reports from team leaders and created a condensed version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12892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600"/>
              <a:t>R&amp;D + SysOps</a:t>
            </a:r>
            <a:endParaRPr sz="6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Shameer Rao</a:t>
            </a:r>
            <a:endParaRPr/>
          </a:p>
        </p:txBody>
      </p:sp>
      <p:sp>
        <p:nvSpPr>
          <p:cNvPr id="87" name="Google Shape;87;p17"/>
          <p:cNvSpPr txBox="1"/>
          <p:nvPr>
            <p:ph idx="1" type="body"/>
          </p:nvPr>
        </p:nvSpPr>
        <p:spPr>
          <a:xfrm>
            <a:off x="311700" y="1299775"/>
            <a:ext cx="8520600" cy="384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629">
                <a:solidFill>
                  <a:schemeClr val="dk1"/>
                </a:solidFill>
              </a:rPr>
              <a:t>Database Schema</a:t>
            </a:r>
            <a:endParaRPr sz="1629">
              <a:solidFill>
                <a:schemeClr val="dk1"/>
              </a:solidFill>
            </a:endParaRPr>
          </a:p>
          <a:p>
            <a:pPr indent="-332105" lvl="0" marL="457200" rtl="0" algn="l">
              <a:lnSpc>
                <a:spcPct val="95000"/>
              </a:lnSpc>
              <a:spcBef>
                <a:spcPts val="1200"/>
              </a:spcBef>
              <a:spcAft>
                <a:spcPts val="0"/>
              </a:spcAft>
              <a:buClr>
                <a:schemeClr val="dk1"/>
              </a:buClr>
              <a:buSzPts val="1630"/>
              <a:buChar char="-"/>
            </a:pPr>
            <a:r>
              <a:rPr lang="en" sz="1629">
                <a:solidFill>
                  <a:schemeClr val="dk1"/>
                </a:solidFill>
              </a:rPr>
              <a:t>Designed the database outline</a:t>
            </a:r>
            <a:endParaRPr sz="1629">
              <a:solidFill>
                <a:schemeClr val="dk1"/>
              </a:solidFill>
            </a:endParaRPr>
          </a:p>
          <a:p>
            <a:pPr indent="-332105" lvl="0" marL="457200" rtl="0" algn="l">
              <a:lnSpc>
                <a:spcPct val="95000"/>
              </a:lnSpc>
              <a:spcBef>
                <a:spcPts val="0"/>
              </a:spcBef>
              <a:spcAft>
                <a:spcPts val="0"/>
              </a:spcAft>
              <a:buClr>
                <a:schemeClr val="dk1"/>
              </a:buClr>
              <a:buSzPts val="1630"/>
              <a:buChar char="-"/>
            </a:pPr>
            <a:r>
              <a:rPr lang="en" sz="1629">
                <a:solidFill>
                  <a:schemeClr val="dk1"/>
                </a:solidFill>
              </a:rPr>
              <a:t>MongoDB API test implementation</a:t>
            </a:r>
            <a:endParaRPr sz="1629">
              <a:solidFill>
                <a:schemeClr val="dk1"/>
              </a:solidFill>
            </a:endParaRPr>
          </a:p>
          <a:p>
            <a:pPr indent="-332105" lvl="0" marL="457200" rtl="0" algn="l">
              <a:lnSpc>
                <a:spcPct val="95000"/>
              </a:lnSpc>
              <a:spcBef>
                <a:spcPts val="0"/>
              </a:spcBef>
              <a:spcAft>
                <a:spcPts val="0"/>
              </a:spcAft>
              <a:buClr>
                <a:schemeClr val="dk1"/>
              </a:buClr>
              <a:buSzPts val="1630"/>
              <a:buChar char="-"/>
            </a:pPr>
            <a:r>
              <a:rPr lang="en" sz="1629">
                <a:solidFill>
                  <a:schemeClr val="dk1"/>
                </a:solidFill>
              </a:rPr>
              <a:t>Created Mock Database MS Access</a:t>
            </a:r>
            <a:endParaRPr sz="1629">
              <a:solidFill>
                <a:schemeClr val="dk1"/>
              </a:solidFill>
            </a:endParaRPr>
          </a:p>
          <a:p>
            <a:pPr indent="0" lvl="0" marL="0" rtl="0" algn="l">
              <a:lnSpc>
                <a:spcPct val="95000"/>
              </a:lnSpc>
              <a:spcBef>
                <a:spcPts val="1200"/>
              </a:spcBef>
              <a:spcAft>
                <a:spcPts val="0"/>
              </a:spcAft>
              <a:buSzPts val="770"/>
              <a:buNone/>
            </a:pPr>
            <a:r>
              <a:rPr lang="en" sz="1629">
                <a:solidFill>
                  <a:schemeClr val="dk1"/>
                </a:solidFill>
              </a:rPr>
              <a:t>Audio/Visual Upload</a:t>
            </a:r>
            <a:endParaRPr sz="1629">
              <a:solidFill>
                <a:schemeClr val="dk1"/>
              </a:solidFill>
            </a:endParaRPr>
          </a:p>
          <a:p>
            <a:pPr indent="-332105" lvl="0" marL="457200" rtl="0" algn="l">
              <a:lnSpc>
                <a:spcPct val="95000"/>
              </a:lnSpc>
              <a:spcBef>
                <a:spcPts val="1200"/>
              </a:spcBef>
              <a:spcAft>
                <a:spcPts val="0"/>
              </a:spcAft>
              <a:buClr>
                <a:schemeClr val="dk1"/>
              </a:buClr>
              <a:buSzPts val="1630"/>
              <a:buChar char="-"/>
            </a:pPr>
            <a:r>
              <a:rPr lang="en" sz="1629">
                <a:solidFill>
                  <a:schemeClr val="dk1"/>
                </a:solidFill>
              </a:rPr>
              <a:t>Google Map API </a:t>
            </a:r>
            <a:endParaRPr sz="1629">
              <a:solidFill>
                <a:schemeClr val="dk1"/>
              </a:solidFill>
            </a:endParaRPr>
          </a:p>
          <a:p>
            <a:pPr indent="-332105" lvl="0" marL="457200" rtl="0" algn="l">
              <a:lnSpc>
                <a:spcPct val="95000"/>
              </a:lnSpc>
              <a:spcBef>
                <a:spcPts val="0"/>
              </a:spcBef>
              <a:spcAft>
                <a:spcPts val="0"/>
              </a:spcAft>
              <a:buClr>
                <a:schemeClr val="dk1"/>
              </a:buClr>
              <a:buSzPts val="1630"/>
              <a:buChar char="-"/>
            </a:pPr>
            <a:r>
              <a:rPr lang="en" sz="1629">
                <a:solidFill>
                  <a:schemeClr val="dk1"/>
                </a:solidFill>
              </a:rPr>
              <a:t>Built-In Marker Upload</a:t>
            </a:r>
            <a:endParaRPr sz="1629">
              <a:solidFill>
                <a:schemeClr val="dk1"/>
              </a:solidFill>
            </a:endParaRPr>
          </a:p>
          <a:p>
            <a:pPr indent="-332105" lvl="0" marL="457200" rtl="0" algn="l">
              <a:lnSpc>
                <a:spcPct val="95000"/>
              </a:lnSpc>
              <a:spcBef>
                <a:spcPts val="0"/>
              </a:spcBef>
              <a:spcAft>
                <a:spcPts val="0"/>
              </a:spcAft>
              <a:buClr>
                <a:schemeClr val="dk1"/>
              </a:buClr>
              <a:buSzPts val="1630"/>
              <a:buChar char="-"/>
            </a:pPr>
            <a:r>
              <a:rPr lang="en" sz="1629">
                <a:solidFill>
                  <a:schemeClr val="dk1"/>
                </a:solidFill>
              </a:rPr>
              <a:t>Google.Maps.InfoWindow</a:t>
            </a:r>
            <a:endParaRPr sz="1629">
              <a:solidFill>
                <a:schemeClr val="dk1"/>
              </a:solidFill>
            </a:endParaRPr>
          </a:p>
          <a:p>
            <a:pPr indent="0" lvl="0" marL="0" rtl="0" algn="l">
              <a:lnSpc>
                <a:spcPct val="95000"/>
              </a:lnSpc>
              <a:spcBef>
                <a:spcPts val="1200"/>
              </a:spcBef>
              <a:spcAft>
                <a:spcPts val="0"/>
              </a:spcAft>
              <a:buSzPts val="770"/>
              <a:buNone/>
            </a:pPr>
            <a:r>
              <a:rPr lang="en" sz="1629">
                <a:solidFill>
                  <a:schemeClr val="dk1"/>
                </a:solidFill>
              </a:rPr>
              <a:t>Azure</a:t>
            </a:r>
            <a:endParaRPr sz="1629">
              <a:solidFill>
                <a:schemeClr val="dk1"/>
              </a:solidFill>
            </a:endParaRPr>
          </a:p>
          <a:p>
            <a:pPr indent="-332105" lvl="0" marL="457200" rtl="0" algn="l">
              <a:lnSpc>
                <a:spcPct val="95000"/>
              </a:lnSpc>
              <a:spcBef>
                <a:spcPts val="1200"/>
              </a:spcBef>
              <a:spcAft>
                <a:spcPts val="0"/>
              </a:spcAft>
              <a:buClr>
                <a:schemeClr val="dk1"/>
              </a:buClr>
              <a:buSzPts val="1630"/>
              <a:buChar char="-"/>
            </a:pPr>
            <a:r>
              <a:rPr lang="en" sz="1629">
                <a:solidFill>
                  <a:schemeClr val="dk1"/>
                </a:solidFill>
              </a:rPr>
              <a:t>Worked with SysOps to get Azure Instance running</a:t>
            </a:r>
            <a:endParaRPr sz="1629">
              <a:solidFill>
                <a:schemeClr val="dk1"/>
              </a:solidFill>
            </a:endParaRPr>
          </a:p>
          <a:p>
            <a:pPr indent="-332105" lvl="0" marL="457200" rtl="0" algn="l">
              <a:lnSpc>
                <a:spcPct val="95000"/>
              </a:lnSpc>
              <a:spcBef>
                <a:spcPts val="0"/>
              </a:spcBef>
              <a:spcAft>
                <a:spcPts val="0"/>
              </a:spcAft>
              <a:buClr>
                <a:schemeClr val="dk1"/>
              </a:buClr>
              <a:buSzPts val="1630"/>
              <a:buChar char="-"/>
            </a:pPr>
            <a:r>
              <a:rPr lang="en" sz="1629">
                <a:solidFill>
                  <a:schemeClr val="dk1"/>
                </a:solidFill>
              </a:rPr>
              <a:t>Secured Free $200/month educational credit</a:t>
            </a:r>
            <a:endParaRPr sz="1629">
              <a:solidFill>
                <a:schemeClr val="dk1"/>
              </a:solidFill>
            </a:endParaRPr>
          </a:p>
        </p:txBody>
      </p:sp>
      <p:pic>
        <p:nvPicPr>
          <p:cNvPr id="88" name="Google Shape;88;p17"/>
          <p:cNvPicPr preferRelativeResize="0"/>
          <p:nvPr/>
        </p:nvPicPr>
        <p:blipFill>
          <a:blip r:embed="rId3">
            <a:alphaModFix/>
          </a:blip>
          <a:stretch>
            <a:fillRect/>
          </a:stretch>
        </p:blipFill>
        <p:spPr>
          <a:xfrm>
            <a:off x="4314075" y="1299775"/>
            <a:ext cx="4829926" cy="195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Jordan Golden</a:t>
            </a:r>
            <a:endParaRPr/>
          </a:p>
        </p:txBody>
      </p:sp>
      <p:sp>
        <p:nvSpPr>
          <p:cNvPr id="94" name="Google Shape;94;p18"/>
          <p:cNvSpPr txBox="1"/>
          <p:nvPr>
            <p:ph idx="1" type="body"/>
          </p:nvPr>
        </p:nvSpPr>
        <p:spPr>
          <a:xfrm>
            <a:off x="311725" y="1498625"/>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Search by text</a:t>
            </a:r>
            <a:endParaRPr sz="1900"/>
          </a:p>
          <a:p>
            <a:pPr indent="-349250" lvl="0" marL="457200" rtl="0" algn="l">
              <a:spcBef>
                <a:spcPts val="1200"/>
              </a:spcBef>
              <a:spcAft>
                <a:spcPts val="0"/>
              </a:spcAft>
              <a:buSzPts val="1900"/>
              <a:buChar char="-"/>
            </a:pPr>
            <a:r>
              <a:rPr lang="en" sz="1900"/>
              <a:t>Text search of database</a:t>
            </a:r>
            <a:endParaRPr sz="1900"/>
          </a:p>
          <a:p>
            <a:pPr indent="-349250" lvl="0" marL="457200" rtl="0" algn="l">
              <a:spcBef>
                <a:spcPts val="0"/>
              </a:spcBef>
              <a:spcAft>
                <a:spcPts val="0"/>
              </a:spcAft>
              <a:buSzPts val="1900"/>
              <a:buChar char="-"/>
            </a:pPr>
            <a:r>
              <a:rPr lang="en" sz="1900"/>
              <a:t>Placeholder for testing</a:t>
            </a:r>
            <a:endParaRPr sz="1900"/>
          </a:p>
          <a:p>
            <a:pPr indent="0" lvl="0" marL="0" rtl="0" algn="l">
              <a:spcBef>
                <a:spcPts val="1200"/>
              </a:spcBef>
              <a:spcAft>
                <a:spcPts val="0"/>
              </a:spcAft>
              <a:buNone/>
            </a:pPr>
            <a:r>
              <a:rPr lang="en" sz="1900"/>
              <a:t>Search by filter</a:t>
            </a:r>
            <a:endParaRPr sz="1900"/>
          </a:p>
          <a:p>
            <a:pPr indent="-349250" lvl="0" marL="457200" rtl="0" algn="l">
              <a:spcBef>
                <a:spcPts val="1200"/>
              </a:spcBef>
              <a:spcAft>
                <a:spcPts val="0"/>
              </a:spcAft>
              <a:buSzPts val="1900"/>
              <a:buChar char="-"/>
            </a:pPr>
            <a:r>
              <a:rPr lang="en" sz="1900"/>
              <a:t>Input a filter</a:t>
            </a:r>
            <a:endParaRPr sz="1900"/>
          </a:p>
          <a:p>
            <a:pPr indent="-349250" lvl="0" marL="457200" rtl="0" algn="l">
              <a:spcBef>
                <a:spcPts val="0"/>
              </a:spcBef>
              <a:spcAft>
                <a:spcPts val="0"/>
              </a:spcAft>
              <a:buSzPts val="1900"/>
              <a:buChar char="-"/>
            </a:pPr>
            <a:r>
              <a:rPr lang="en" sz="1900"/>
              <a:t>Display entry names by filter</a:t>
            </a:r>
            <a:endParaRPr sz="1900"/>
          </a:p>
        </p:txBody>
      </p:sp>
      <p:sp>
        <p:nvSpPr>
          <p:cNvPr id="95" name="Google Shape;95;p18"/>
          <p:cNvSpPr/>
          <p:nvPr/>
        </p:nvSpPr>
        <p:spPr>
          <a:xfrm>
            <a:off x="4267500" y="0"/>
            <a:ext cx="4876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96" name="Google Shape;96;p18"/>
          <p:cNvPicPr preferRelativeResize="0"/>
          <p:nvPr/>
        </p:nvPicPr>
        <p:blipFill>
          <a:blip r:embed="rId3">
            <a:alphaModFix/>
          </a:blip>
          <a:stretch>
            <a:fillRect/>
          </a:stretch>
        </p:blipFill>
        <p:spPr>
          <a:xfrm>
            <a:off x="4535137" y="1278825"/>
            <a:ext cx="1894050" cy="1695650"/>
          </a:xfrm>
          <a:prstGeom prst="rect">
            <a:avLst/>
          </a:prstGeom>
          <a:noFill/>
          <a:ln>
            <a:noFill/>
          </a:ln>
        </p:spPr>
      </p:pic>
      <p:pic>
        <p:nvPicPr>
          <p:cNvPr id="97" name="Google Shape;97;p18"/>
          <p:cNvPicPr preferRelativeResize="0"/>
          <p:nvPr/>
        </p:nvPicPr>
        <p:blipFill>
          <a:blip r:embed="rId4">
            <a:alphaModFix/>
          </a:blip>
          <a:stretch>
            <a:fillRect/>
          </a:stretch>
        </p:blipFill>
        <p:spPr>
          <a:xfrm>
            <a:off x="6857675" y="1278825"/>
            <a:ext cx="1894050" cy="1695639"/>
          </a:xfrm>
          <a:prstGeom prst="rect">
            <a:avLst/>
          </a:prstGeom>
          <a:noFill/>
          <a:ln>
            <a:noFill/>
          </a:ln>
        </p:spPr>
      </p:pic>
      <p:pic>
        <p:nvPicPr>
          <p:cNvPr id="98" name="Google Shape;98;p18"/>
          <p:cNvPicPr preferRelativeResize="0"/>
          <p:nvPr/>
        </p:nvPicPr>
        <p:blipFill>
          <a:blip r:embed="rId5">
            <a:alphaModFix/>
          </a:blip>
          <a:stretch>
            <a:fillRect/>
          </a:stretch>
        </p:blipFill>
        <p:spPr>
          <a:xfrm>
            <a:off x="4535125" y="3221175"/>
            <a:ext cx="1894050" cy="1695639"/>
          </a:xfrm>
          <a:prstGeom prst="rect">
            <a:avLst/>
          </a:prstGeom>
          <a:noFill/>
          <a:ln>
            <a:noFill/>
          </a:ln>
        </p:spPr>
      </p:pic>
      <p:pic>
        <p:nvPicPr>
          <p:cNvPr id="99" name="Google Shape;99;p18"/>
          <p:cNvPicPr preferRelativeResize="0"/>
          <p:nvPr/>
        </p:nvPicPr>
        <p:blipFill>
          <a:blip r:embed="rId6">
            <a:alphaModFix/>
          </a:blip>
          <a:stretch>
            <a:fillRect/>
          </a:stretch>
        </p:blipFill>
        <p:spPr>
          <a:xfrm>
            <a:off x="6857670" y="3221187"/>
            <a:ext cx="1894050" cy="1695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p:nvPr/>
        </p:nvSpPr>
        <p:spPr>
          <a:xfrm>
            <a:off x="5421525" y="0"/>
            <a:ext cx="3722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5" name="Google Shape;105;p19"/>
          <p:cNvSpPr txBox="1"/>
          <p:nvPr>
            <p:ph type="title"/>
          </p:nvPr>
        </p:nvSpPr>
        <p:spPr>
          <a:xfrm>
            <a:off x="70650" y="4029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Alexander Stoyanov-Roberts</a:t>
            </a:r>
            <a:endParaRPr/>
          </a:p>
        </p:txBody>
      </p:sp>
      <p:sp>
        <p:nvSpPr>
          <p:cNvPr id="106" name="Google Shape;106;p19"/>
          <p:cNvSpPr txBox="1"/>
          <p:nvPr>
            <p:ph idx="1" type="body"/>
          </p:nvPr>
        </p:nvSpPr>
        <p:spPr>
          <a:xfrm>
            <a:off x="311700" y="1593275"/>
            <a:ext cx="8520600" cy="30762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SzPts val="935"/>
              <a:buNone/>
            </a:pPr>
            <a:r>
              <a:rPr lang="en" sz="1315"/>
              <a:t>Created a mock up of the website:</a:t>
            </a:r>
            <a:endParaRPr sz="1315"/>
          </a:p>
          <a:p>
            <a:pPr indent="-312102" lvl="0" marL="457200" rtl="0" algn="l">
              <a:lnSpc>
                <a:spcPct val="30000"/>
              </a:lnSpc>
              <a:spcBef>
                <a:spcPts val="1200"/>
              </a:spcBef>
              <a:spcAft>
                <a:spcPts val="0"/>
              </a:spcAft>
              <a:buSzPts val="1315"/>
              <a:buChar char="-"/>
            </a:pPr>
            <a:r>
              <a:rPr lang="en" sz="1315"/>
              <a:t>Made a localhost HTML/JS/CSS site with tab</a:t>
            </a:r>
            <a:endParaRPr sz="1315"/>
          </a:p>
          <a:p>
            <a:pPr indent="0" lvl="0" marL="457200" rtl="0" algn="l">
              <a:lnSpc>
                <a:spcPct val="30000"/>
              </a:lnSpc>
              <a:spcBef>
                <a:spcPts val="1200"/>
              </a:spcBef>
              <a:spcAft>
                <a:spcPts val="0"/>
              </a:spcAft>
              <a:buSzPts val="935"/>
              <a:buNone/>
            </a:pPr>
            <a:r>
              <a:rPr lang="en" sz="1315"/>
              <a:t>Integration and SMCM branding.</a:t>
            </a:r>
            <a:endParaRPr sz="1315"/>
          </a:p>
          <a:p>
            <a:pPr indent="0" lvl="0" marL="0" rtl="0" algn="l">
              <a:lnSpc>
                <a:spcPct val="95000"/>
              </a:lnSpc>
              <a:spcBef>
                <a:spcPts val="1200"/>
              </a:spcBef>
              <a:spcAft>
                <a:spcPts val="0"/>
              </a:spcAft>
              <a:buSzPts val="935"/>
              <a:buNone/>
            </a:pPr>
            <a:r>
              <a:rPr lang="en" sz="1315"/>
              <a:t>Integrated an interactive map and widget system:</a:t>
            </a:r>
            <a:endParaRPr sz="1315"/>
          </a:p>
          <a:p>
            <a:pPr indent="-312102" lvl="0" marL="457200" rtl="0" algn="l">
              <a:lnSpc>
                <a:spcPct val="50000"/>
              </a:lnSpc>
              <a:spcBef>
                <a:spcPts val="1200"/>
              </a:spcBef>
              <a:spcAft>
                <a:spcPts val="0"/>
              </a:spcAft>
              <a:buSzPts val="1315"/>
              <a:buChar char="-"/>
            </a:pPr>
            <a:r>
              <a:rPr lang="en" sz="1315"/>
              <a:t>Allows the user to create a widget by filling out a</a:t>
            </a:r>
            <a:endParaRPr sz="1315"/>
          </a:p>
          <a:p>
            <a:pPr indent="0" lvl="0" marL="457200" rtl="0" algn="l">
              <a:lnSpc>
                <a:spcPct val="50000"/>
              </a:lnSpc>
              <a:spcBef>
                <a:spcPts val="1200"/>
              </a:spcBef>
              <a:spcAft>
                <a:spcPts val="0"/>
              </a:spcAft>
              <a:buSzPts val="935"/>
              <a:buNone/>
            </a:pPr>
            <a:r>
              <a:rPr lang="en" sz="1315"/>
              <a:t>form with the address and identifiers and a widget appears</a:t>
            </a:r>
            <a:endParaRPr sz="1315"/>
          </a:p>
          <a:p>
            <a:pPr indent="0" lvl="0" marL="0" rtl="0" algn="l">
              <a:lnSpc>
                <a:spcPct val="95000"/>
              </a:lnSpc>
              <a:spcBef>
                <a:spcPts val="1200"/>
              </a:spcBef>
              <a:spcAft>
                <a:spcPts val="0"/>
              </a:spcAft>
              <a:buSzPts val="935"/>
              <a:buNone/>
            </a:pPr>
            <a:r>
              <a:rPr lang="en" sz="1315"/>
              <a:t>Integrated google one tap API:</a:t>
            </a:r>
            <a:endParaRPr sz="1315"/>
          </a:p>
          <a:p>
            <a:pPr indent="-312102" lvl="0" marL="457200" rtl="0" algn="l">
              <a:lnSpc>
                <a:spcPct val="50000"/>
              </a:lnSpc>
              <a:spcBef>
                <a:spcPts val="1200"/>
              </a:spcBef>
              <a:spcAft>
                <a:spcPts val="0"/>
              </a:spcAft>
              <a:buSzPts val="1315"/>
              <a:buChar char="-"/>
            </a:pPr>
            <a:r>
              <a:rPr lang="en" sz="1315"/>
              <a:t>Got the google onetap API button displaying on the page</a:t>
            </a:r>
            <a:endParaRPr sz="1315"/>
          </a:p>
          <a:p>
            <a:pPr indent="0" lvl="0" marL="457200" rtl="0" algn="l">
              <a:lnSpc>
                <a:spcPct val="50000"/>
              </a:lnSpc>
              <a:spcBef>
                <a:spcPts val="1200"/>
              </a:spcBef>
              <a:spcAft>
                <a:spcPts val="0"/>
              </a:spcAft>
              <a:buNone/>
            </a:pPr>
            <a:r>
              <a:rPr lang="en" sz="1315"/>
              <a:t>sign in still not possible on site as it is a localhost site.</a:t>
            </a:r>
            <a:endParaRPr sz="1315"/>
          </a:p>
          <a:p>
            <a:pPr indent="0" lvl="0" marL="0" rtl="0" algn="l">
              <a:lnSpc>
                <a:spcPct val="95000"/>
              </a:lnSpc>
              <a:spcBef>
                <a:spcPts val="1200"/>
              </a:spcBef>
              <a:spcAft>
                <a:spcPts val="0"/>
              </a:spcAft>
              <a:buNone/>
            </a:pPr>
            <a:r>
              <a:rPr lang="en" sz="1315"/>
              <a:t>Began work on framework for a contact us page:</a:t>
            </a:r>
            <a:endParaRPr sz="1315"/>
          </a:p>
          <a:p>
            <a:pPr indent="-312102" lvl="0" marL="457200" rtl="0" algn="l">
              <a:lnSpc>
                <a:spcPct val="50000"/>
              </a:lnSpc>
              <a:spcBef>
                <a:spcPts val="1200"/>
              </a:spcBef>
              <a:spcAft>
                <a:spcPts val="0"/>
              </a:spcAft>
              <a:buSzPts val="1315"/>
              <a:buChar char="-"/>
            </a:pPr>
            <a:r>
              <a:rPr lang="en" sz="1315"/>
              <a:t>Form would be submitted on the website and available to </a:t>
            </a:r>
            <a:endParaRPr sz="1315"/>
          </a:p>
          <a:p>
            <a:pPr indent="0" lvl="0" marL="457200" rtl="0" algn="l">
              <a:lnSpc>
                <a:spcPct val="50000"/>
              </a:lnSpc>
              <a:spcBef>
                <a:spcPts val="1200"/>
              </a:spcBef>
              <a:spcAft>
                <a:spcPts val="1200"/>
              </a:spcAft>
              <a:buNone/>
            </a:pPr>
            <a:r>
              <a:rPr lang="en" sz="1315"/>
              <a:t>read with correct permissions. </a:t>
            </a:r>
            <a:endParaRPr sz="1315"/>
          </a:p>
        </p:txBody>
      </p:sp>
      <p:pic>
        <p:nvPicPr>
          <p:cNvPr id="107" name="Google Shape;107;p19"/>
          <p:cNvPicPr preferRelativeResize="0"/>
          <p:nvPr/>
        </p:nvPicPr>
        <p:blipFill rotWithShape="1">
          <a:blip r:embed="rId3">
            <a:alphaModFix/>
          </a:blip>
          <a:srcRect b="11388" l="4204" r="12204" t="17477"/>
          <a:stretch/>
        </p:blipFill>
        <p:spPr>
          <a:xfrm>
            <a:off x="5974194" y="201500"/>
            <a:ext cx="2617068" cy="1391776"/>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5974200" y="3128952"/>
            <a:ext cx="2617073" cy="508436"/>
          </a:xfrm>
          <a:prstGeom prst="rect">
            <a:avLst/>
          </a:prstGeom>
          <a:noFill/>
          <a:ln>
            <a:noFill/>
          </a:ln>
        </p:spPr>
      </p:pic>
      <p:pic>
        <p:nvPicPr>
          <p:cNvPr id="109" name="Google Shape;109;p19"/>
          <p:cNvPicPr preferRelativeResize="0"/>
          <p:nvPr/>
        </p:nvPicPr>
        <p:blipFill>
          <a:blip r:embed="rId5">
            <a:alphaModFix/>
          </a:blip>
          <a:stretch>
            <a:fillRect/>
          </a:stretch>
        </p:blipFill>
        <p:spPr>
          <a:xfrm>
            <a:off x="5974187" y="1758360"/>
            <a:ext cx="2617076" cy="1205515"/>
          </a:xfrm>
          <a:prstGeom prst="rect">
            <a:avLst/>
          </a:prstGeom>
          <a:noFill/>
          <a:ln>
            <a:noFill/>
          </a:ln>
        </p:spPr>
      </p:pic>
      <p:pic>
        <p:nvPicPr>
          <p:cNvPr id="110" name="Google Shape;110;p19"/>
          <p:cNvPicPr preferRelativeResize="0"/>
          <p:nvPr/>
        </p:nvPicPr>
        <p:blipFill>
          <a:blip r:embed="rId6">
            <a:alphaModFix/>
          </a:blip>
          <a:stretch>
            <a:fillRect/>
          </a:stretch>
        </p:blipFill>
        <p:spPr>
          <a:xfrm>
            <a:off x="5974175" y="3802475"/>
            <a:ext cx="2617097" cy="1205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Matthew Grimelli</a:t>
            </a:r>
            <a:endParaRPr/>
          </a:p>
        </p:txBody>
      </p:sp>
      <p:sp>
        <p:nvSpPr>
          <p:cNvPr id="116" name="Google Shape;116;p2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Local Working Map</a:t>
            </a:r>
            <a:endParaRPr sz="1900"/>
          </a:p>
          <a:p>
            <a:pPr indent="-349250" lvl="0" marL="457200" rtl="0" algn="l">
              <a:spcBef>
                <a:spcPts val="1200"/>
              </a:spcBef>
              <a:spcAft>
                <a:spcPts val="0"/>
              </a:spcAft>
              <a:buSzPts val="1900"/>
              <a:buChar char="-"/>
            </a:pPr>
            <a:r>
              <a:rPr lang="en" sz="1900"/>
              <a:t>Created a basic Google Maps widget to build the site on</a:t>
            </a:r>
            <a:endParaRPr sz="1900"/>
          </a:p>
          <a:p>
            <a:pPr indent="0" lvl="0" marL="0" rtl="0" algn="l">
              <a:spcBef>
                <a:spcPts val="1200"/>
              </a:spcBef>
              <a:spcAft>
                <a:spcPts val="0"/>
              </a:spcAft>
              <a:buNone/>
            </a:pPr>
            <a:r>
              <a:rPr lang="en" sz="1900"/>
              <a:t>Azure Setup</a:t>
            </a:r>
            <a:endParaRPr sz="1900"/>
          </a:p>
          <a:p>
            <a:pPr indent="-349250" lvl="0" marL="457200" rtl="0" algn="l">
              <a:spcBef>
                <a:spcPts val="1200"/>
              </a:spcBef>
              <a:spcAft>
                <a:spcPts val="0"/>
              </a:spcAft>
              <a:buSzPts val="1900"/>
              <a:buChar char="-"/>
            </a:pPr>
            <a:r>
              <a:rPr lang="en" sz="1900"/>
              <a:t>Set up an Azure Account and researched how to use it</a:t>
            </a:r>
            <a:endParaRPr sz="1900"/>
          </a:p>
          <a:p>
            <a:pPr indent="0" lvl="0" marL="0" rtl="0" algn="l">
              <a:spcBef>
                <a:spcPts val="1200"/>
              </a:spcBef>
              <a:spcAft>
                <a:spcPts val="0"/>
              </a:spcAft>
              <a:buNone/>
            </a:pPr>
            <a:r>
              <a:rPr lang="en" sz="1900"/>
              <a:t>Implemented Local Site into Azure</a:t>
            </a:r>
            <a:endParaRPr sz="1900"/>
          </a:p>
          <a:p>
            <a:pPr indent="-349250" lvl="0" marL="457200" rtl="0" algn="l">
              <a:spcBef>
                <a:spcPts val="1200"/>
              </a:spcBef>
              <a:spcAft>
                <a:spcPts val="0"/>
              </a:spcAft>
              <a:buSzPts val="1900"/>
              <a:buChar char="-"/>
            </a:pPr>
            <a:r>
              <a:rPr lang="en" sz="1900"/>
              <a:t>Began process of making the local site public using Azure</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Samuel Albanese</a:t>
            </a:r>
            <a:endParaRPr/>
          </a:p>
        </p:txBody>
      </p:sp>
      <p:sp>
        <p:nvSpPr>
          <p:cNvPr id="122" name="Google Shape;122;p21"/>
          <p:cNvSpPr txBox="1"/>
          <p:nvPr>
            <p:ph idx="1" type="body"/>
          </p:nvPr>
        </p:nvSpPr>
        <p:spPr>
          <a:xfrm>
            <a:off x="311700" y="1505700"/>
            <a:ext cx="3999900" cy="348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Local Map Template</a:t>
            </a:r>
            <a:endParaRPr sz="1900"/>
          </a:p>
          <a:p>
            <a:pPr indent="-336550" lvl="0" marL="457200" rtl="0" algn="l">
              <a:spcBef>
                <a:spcPts val="1200"/>
              </a:spcBef>
              <a:spcAft>
                <a:spcPts val="0"/>
              </a:spcAft>
              <a:buSzPts val="1700"/>
              <a:buChar char="-"/>
            </a:pPr>
            <a:r>
              <a:rPr lang="en" sz="1700"/>
              <a:t>Implemented a local environment to play with and tweak the Google Maps API.</a:t>
            </a:r>
            <a:endParaRPr sz="1700"/>
          </a:p>
          <a:p>
            <a:pPr indent="0" lvl="0" marL="0" rtl="0" algn="l">
              <a:spcBef>
                <a:spcPts val="1200"/>
              </a:spcBef>
              <a:spcAft>
                <a:spcPts val="0"/>
              </a:spcAft>
              <a:buNone/>
            </a:pPr>
            <a:r>
              <a:rPr lang="en" sz="1900"/>
              <a:t>Google Maps API Research</a:t>
            </a:r>
            <a:endParaRPr sz="1900"/>
          </a:p>
          <a:p>
            <a:pPr indent="-336550" lvl="0" marL="457200" rtl="0" algn="l">
              <a:spcBef>
                <a:spcPts val="1200"/>
              </a:spcBef>
              <a:spcAft>
                <a:spcPts val="0"/>
              </a:spcAft>
              <a:buSzPts val="1700"/>
              <a:buChar char="-"/>
            </a:pPr>
            <a:r>
              <a:rPr lang="en" sz="1700"/>
              <a:t>Researched using the Google Maps API documentation for ways to make custom map markers and implement those into our future website.</a:t>
            </a:r>
            <a:endParaRPr sz="1900"/>
          </a:p>
        </p:txBody>
      </p:sp>
      <p:pic>
        <p:nvPicPr>
          <p:cNvPr id="123" name="Google Shape;123;p21"/>
          <p:cNvPicPr preferRelativeResize="0"/>
          <p:nvPr/>
        </p:nvPicPr>
        <p:blipFill>
          <a:blip r:embed="rId3">
            <a:alphaModFix/>
          </a:blip>
          <a:stretch>
            <a:fillRect/>
          </a:stretch>
        </p:blipFill>
        <p:spPr>
          <a:xfrm>
            <a:off x="4687500" y="1320600"/>
            <a:ext cx="4276824" cy="373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