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2100">
        <a:latin typeface="+mj-lt"/>
        <a:ea typeface="+mj-ea"/>
        <a:cs typeface="+mj-cs"/>
        <a:sym typeface="Calibri"/>
      </a:defRPr>
    </a:lvl1pPr>
    <a:lvl2pPr indent="228600" latinLnBrk="0">
      <a:defRPr sz="2100">
        <a:latin typeface="+mj-lt"/>
        <a:ea typeface="+mj-ea"/>
        <a:cs typeface="+mj-cs"/>
        <a:sym typeface="Calibri"/>
      </a:defRPr>
    </a:lvl2pPr>
    <a:lvl3pPr indent="457200" latinLnBrk="0">
      <a:defRPr sz="2100">
        <a:latin typeface="+mj-lt"/>
        <a:ea typeface="+mj-ea"/>
        <a:cs typeface="+mj-cs"/>
        <a:sym typeface="Calibri"/>
      </a:defRPr>
    </a:lvl3pPr>
    <a:lvl4pPr indent="685800" latinLnBrk="0">
      <a:defRPr sz="2100">
        <a:latin typeface="+mj-lt"/>
        <a:ea typeface="+mj-ea"/>
        <a:cs typeface="+mj-cs"/>
        <a:sym typeface="Calibri"/>
      </a:defRPr>
    </a:lvl4pPr>
    <a:lvl5pPr indent="914400" latinLnBrk="0">
      <a:defRPr sz="2100">
        <a:latin typeface="+mj-lt"/>
        <a:ea typeface="+mj-ea"/>
        <a:cs typeface="+mj-cs"/>
        <a:sym typeface="Calibri"/>
      </a:defRPr>
    </a:lvl5pPr>
    <a:lvl6pPr indent="1143000" latinLnBrk="0">
      <a:defRPr sz="2100">
        <a:latin typeface="+mj-lt"/>
        <a:ea typeface="+mj-ea"/>
        <a:cs typeface="+mj-cs"/>
        <a:sym typeface="Calibri"/>
      </a:defRPr>
    </a:lvl6pPr>
    <a:lvl7pPr indent="1371600" latinLnBrk="0">
      <a:defRPr sz="2100">
        <a:latin typeface="+mj-lt"/>
        <a:ea typeface="+mj-ea"/>
        <a:cs typeface="+mj-cs"/>
        <a:sym typeface="Calibri"/>
      </a:defRPr>
    </a:lvl7pPr>
    <a:lvl8pPr indent="1600200" latinLnBrk="0">
      <a:defRPr sz="2100">
        <a:latin typeface="+mj-lt"/>
        <a:ea typeface="+mj-ea"/>
        <a:cs typeface="+mj-cs"/>
        <a:sym typeface="Calibri"/>
      </a:defRPr>
    </a:lvl8pPr>
    <a:lvl9pPr indent="1828800" latinLnBrk="0">
      <a:defRPr sz="21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/Relationships>
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</Relationships>
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</Relationships>
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Cover Slide. If a presentation will not be submitted for upload to the platform, providing a cover slide at a minimum is recommended for display throughout the Live Training.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Recommended for use as title slides for each section/segment of the course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Recommended for use as title slides for each section/segment of the course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Slide Style Option #1: Recommended for the body of each section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Infrastructure as Code (IaC) is a software engineering practice and approach that involves managing and provisioning infrastructure resources using machine-readable definition files rather than manually configuring them. It treats infrastructure resources, such as virtual machines, networks, storage, and other components, as code.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Traditionally, infrastructure provisioning and management required manual, time-consuming processes where system administrators would manually configure servers, networks, and other infrastructure components. This approach was prone to errors, lacked consistency, and made it difficult to replicate environments accurately.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Infrastructure configurations are defined in code, ensuring consistency across environments and reducing configuration drift.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Infrastructure code can be stored in version control systems, allowing teams to track changes, collaborate, and roll back to previous versions if needed.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Infrastructure deployments can be automated, enabling teams to spin up identical environments quickly and reliably.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Infrastructure can be scaled up or down automatically by modifying the code, allowing for efficient resource management.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Infrastructure code can be shared, reviewed, and improved by teams, fostering collaboration and knowledge sharing.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Recommended for use as title slides for each section/segment of the course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are two major approaches to IaC.  Imperative and declarative.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Infrastructure code can be shared, reviewed, and improved by teams, fostering collaboration and knowledge sharing.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Infrastructure code can be shared, reviewed, and improved by teams, fostering collaboration and knowledge sharing.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Infrastructure code can be shared, reviewed, and improved by teams, fostering collaboration and knowledge sharing.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Infrastructure code can be shared, reviewed, and improved by teams, fostering collaboration and knowledge sharing.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Infrastructure code can be shared, reviewed, and improved by teams, fostering collaboration and knowledge sharing.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Infrastructure code can be shared, reviewed, and improved by teams, fostering collaboration and knowledge sharing.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Infrastructure code can be shared, reviewed, and improved by teams, fostering collaboration and knowledge sharing.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Recommended for use as title slides for each section/segment of the course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5" name="Shape 2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Recommended for use as title slides for each section/segment of the course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Slide Style Option #1: Recommended for the body of each section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6" name="Shape 2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https://developer.hashicorp.com/terraform/language/settings/backends/local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1" name="Shape 3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https://developer.hashicorp.com/terraform/language/settings/backends/local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6" name="Shape 3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https://developer.hashicorp.com/terraform/language/settings/backends/local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2" name="Shape 3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https://developer.hashicorp.com/terraform/language/settings/backends/local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Slide Style Option #1: Recommended for the body of each section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Slide Style Option #1: Recommended for the body of each section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Slide Style Option #1: Recommended for the body of each section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Slide Style Option #1: Recommended for the body of each section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Slide Style Option #1: Recommended for the body of each section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Slide Style Option #1: Recommended for the body of each section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502919" y="210636"/>
            <a:ext cx="8138161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pPr/>
            <a:r>
              <a:t>Click to edit Master title style</a:t>
            </a:r>
          </a:p>
        </p:txBody>
      </p:sp>
      <p:pic>
        <p:nvPicPr>
          <p:cNvPr id="1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Introduction"/>
          <p:cNvSpPr txBox="1"/>
          <p:nvPr>
            <p:ph type="title" hasCustomPrompt="1"/>
          </p:nvPr>
        </p:nvSpPr>
        <p:spPr>
          <a:xfrm>
            <a:off x="1895664" y="312434"/>
            <a:ext cx="5239241" cy="628091"/>
          </a:xfrm>
          <a:prstGeom prst="rect">
            <a:avLst/>
          </a:prstGeom>
        </p:spPr>
        <p:txBody>
          <a:bodyPr/>
          <a:lstStyle>
            <a:lvl1pPr>
              <a:defRPr b="1" sz="2200">
                <a:solidFill>
                  <a:srgbClr val="000000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6" name="Body Level One…"/>
          <p:cNvSpPr txBox="1"/>
          <p:nvPr>
            <p:ph type="body" sz="quarter" idx="1" hasCustomPrompt="1"/>
          </p:nvPr>
        </p:nvSpPr>
        <p:spPr>
          <a:xfrm>
            <a:off x="1832965" y="1365665"/>
            <a:ext cx="6233686" cy="1314451"/>
          </a:xfrm>
          <a:prstGeom prst="rect">
            <a:avLst/>
          </a:prstGeom>
        </p:spPr>
        <p:txBody>
          <a:bodyPr/>
          <a:lstStyle>
            <a:lvl1pPr marL="630936" indent="-576072">
              <a:spcBef>
                <a:spcPts val="600"/>
              </a:spcBef>
              <a:buSzTx/>
              <a:buFontTx/>
              <a:buNone/>
              <a:tabLst>
                <a:tab pos="571500" algn="l"/>
              </a:tabLst>
              <a:defRPr sz="2800">
                <a:solidFill>
                  <a:srgbClr val="454D4E"/>
                </a:solidFill>
              </a:defRPr>
            </a:lvl1pPr>
            <a:lvl2pPr marL="630936" indent="-173736">
              <a:spcBef>
                <a:spcPts val="600"/>
              </a:spcBef>
              <a:buSzTx/>
              <a:buFontTx/>
              <a:buNone/>
              <a:tabLst>
                <a:tab pos="571500" algn="l"/>
              </a:tabLst>
              <a:defRPr sz="2800">
                <a:solidFill>
                  <a:srgbClr val="454D4E"/>
                </a:solidFill>
              </a:defRPr>
            </a:lvl2pPr>
            <a:lvl3pPr marL="630936" indent="283463">
              <a:spcBef>
                <a:spcPts val="600"/>
              </a:spcBef>
              <a:buSzTx/>
              <a:buFontTx/>
              <a:buNone/>
              <a:tabLst>
                <a:tab pos="571500" algn="l"/>
              </a:tabLst>
              <a:defRPr sz="2800">
                <a:solidFill>
                  <a:srgbClr val="454D4E"/>
                </a:solidFill>
              </a:defRPr>
            </a:lvl3pPr>
            <a:lvl4pPr marL="630936" indent="740663">
              <a:spcBef>
                <a:spcPts val="600"/>
              </a:spcBef>
              <a:buSzTx/>
              <a:buFontTx/>
              <a:buNone/>
              <a:tabLst>
                <a:tab pos="571500" algn="l"/>
              </a:tabLst>
              <a:defRPr sz="2800">
                <a:solidFill>
                  <a:srgbClr val="454D4E"/>
                </a:solidFill>
              </a:defRPr>
            </a:lvl4pPr>
            <a:lvl5pPr marL="630936" indent="1197863">
              <a:spcBef>
                <a:spcPts val="600"/>
              </a:spcBef>
              <a:buSzTx/>
              <a:buFontTx/>
              <a:buNone/>
              <a:tabLst>
                <a:tab pos="571500" algn="l"/>
              </a:tabLst>
              <a:defRPr sz="2800">
                <a:solidFill>
                  <a:srgbClr val="454D4E"/>
                </a:solidFill>
              </a:defRPr>
            </a:lvl5pPr>
          </a:lstStyle>
          <a:p>
            <a:pPr/>
            <a:r>
              <a:t>Course Title Here: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" name="Picture Placeholder 11"/>
          <p:cNvSpPr/>
          <p:nvPr>
            <p:ph type="pic" sz="quarter" idx="21"/>
          </p:nvPr>
        </p:nvSpPr>
        <p:spPr>
          <a:xfrm>
            <a:off x="1990887" y="3071447"/>
            <a:ext cx="924770" cy="1168588"/>
          </a:xfrm>
          <a:prstGeom prst="rect">
            <a:avLst/>
          </a:prstGeom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" name="Rectangle 9"/>
          <p:cNvSpPr/>
          <p:nvPr/>
        </p:nvSpPr>
        <p:spPr>
          <a:xfrm>
            <a:off x="1787245" y="1365665"/>
            <a:ext cx="45720" cy="1314451"/>
          </a:xfrm>
          <a:prstGeom prst="rect">
            <a:avLst/>
          </a:prstGeom>
          <a:solidFill>
            <a:srgbClr val="005A6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Text Placeholder 5"/>
          <p:cNvSpPr/>
          <p:nvPr>
            <p:ph type="body" sz="quarter" idx="22" hasCustomPrompt="1"/>
          </p:nvPr>
        </p:nvSpPr>
        <p:spPr>
          <a:xfrm>
            <a:off x="3005609" y="3340896"/>
            <a:ext cx="3802752" cy="285751"/>
          </a:xfrm>
          <a:prstGeom prst="rect">
            <a:avLst/>
          </a:prstGeom>
        </p:spPr>
        <p:txBody>
          <a:bodyPr/>
          <a:lstStyle>
            <a:lvl1pPr marL="0" indent="0" defTabSz="352043">
              <a:spcBef>
                <a:spcPts val="200"/>
              </a:spcBef>
              <a:buSzTx/>
              <a:buFontTx/>
              <a:buNone/>
              <a:defRPr b="1" sz="1232"/>
            </a:lvl1pPr>
          </a:lstStyle>
          <a:p>
            <a:pPr/>
            <a:r>
              <a:t>Author Name</a:t>
            </a:r>
          </a:p>
        </p:txBody>
      </p:sp>
      <p:sp>
        <p:nvSpPr>
          <p:cNvPr id="20" name="Text Placeholder 13"/>
          <p:cNvSpPr/>
          <p:nvPr>
            <p:ph type="body" sz="quarter" idx="23" hasCustomPrompt="1"/>
          </p:nvPr>
        </p:nvSpPr>
        <p:spPr>
          <a:xfrm>
            <a:off x="3005138" y="3624753"/>
            <a:ext cx="2739171" cy="5842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200"/>
            </a:lvl1pPr>
          </a:lstStyle>
          <a:p>
            <a:pPr/>
            <a:r>
              <a:t>Lower Third Title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502919" y="210636"/>
            <a:ext cx="8138161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pPr/>
            <a:r>
              <a:t>Click to edit Master title style</a:t>
            </a:r>
          </a:p>
        </p:txBody>
      </p:sp>
      <p:pic>
        <p:nvPicPr>
          <p:cNvPr id="29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Picture Placeholder 11"/>
          <p:cNvSpPr/>
          <p:nvPr>
            <p:ph type="pic" sz="half" idx="21"/>
          </p:nvPr>
        </p:nvSpPr>
        <p:spPr>
          <a:xfrm>
            <a:off x="536651" y="791374"/>
            <a:ext cx="2795075" cy="3560748"/>
          </a:xfrm>
          <a:prstGeom prst="rect">
            <a:avLst/>
          </a:prstGeom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" name="Body Level One…"/>
          <p:cNvSpPr txBox="1"/>
          <p:nvPr>
            <p:ph type="body" sz="quarter" idx="1" hasCustomPrompt="1"/>
          </p:nvPr>
        </p:nvSpPr>
        <p:spPr>
          <a:xfrm>
            <a:off x="3657598" y="203200"/>
            <a:ext cx="5197232" cy="8638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/>
            </a:lvl1pPr>
            <a:lvl2pPr marL="661307" indent="-204107">
              <a:spcBef>
                <a:spcPts val="400"/>
              </a:spcBef>
              <a:buFontTx/>
              <a:defRPr b="1" sz="2000"/>
            </a:lvl2pPr>
            <a:lvl3pPr marL="1104900" indent="-190500">
              <a:spcBef>
                <a:spcPts val="400"/>
              </a:spcBef>
              <a:buFontTx/>
              <a:defRPr b="1" sz="2000"/>
            </a:lvl3pPr>
            <a:lvl4pPr marL="1600200" indent="-228600">
              <a:spcBef>
                <a:spcPts val="400"/>
              </a:spcBef>
              <a:buFontTx/>
              <a:defRPr b="1" sz="2000"/>
            </a:lvl4pPr>
            <a:lvl5pPr marL="2057400" indent="-228600">
              <a:spcBef>
                <a:spcPts val="400"/>
              </a:spcBef>
              <a:buFontTx/>
              <a:defRPr b="1" sz="2000"/>
            </a:lvl5pPr>
          </a:lstStyle>
          <a:p>
            <a:pPr/>
            <a:r>
              <a:t>Lesson #: Title 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2" name="Text Placeholder 7"/>
          <p:cNvSpPr/>
          <p:nvPr>
            <p:ph type="body" sz="half" idx="22" hasCustomPrompt="1"/>
          </p:nvPr>
        </p:nvSpPr>
        <p:spPr>
          <a:xfrm>
            <a:off x="3657600" y="1066800"/>
            <a:ext cx="4853353" cy="328453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600"/>
            </a:lvl1pPr>
          </a:lstStyle>
          <a:p>
            <a:pPr/>
            <a:r>
              <a:t>1.1  Sub-lesson Title
1.2  Sub-lesson Title
1.3  Sub-lesson Title
1.4  Sub-lesson Title
1.5  Sub-lesson Title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/>
          <p:nvPr>
            <p:ph type="body" sz="half" idx="1"/>
          </p:nvPr>
        </p:nvSpPr>
        <p:spPr>
          <a:xfrm>
            <a:off x="457200" y="946140"/>
            <a:ext cx="4038600" cy="339447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/>
          <p:nvPr/>
        </p:nvSpPr>
        <p:spPr>
          <a:xfrm>
            <a:off x="502919" y="210636"/>
            <a:ext cx="8138161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pPr/>
            <a:r>
              <a:t>Click to edit Master title style</a:t>
            </a:r>
          </a:p>
        </p:txBody>
      </p:sp>
      <p:pic>
        <p:nvPicPr>
          <p:cNvPr id="5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/>
          <p:nvPr/>
        </p:nvSpPr>
        <p:spPr>
          <a:xfrm>
            <a:off x="502919" y="210636"/>
            <a:ext cx="8138161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pPr/>
            <a:r>
              <a:t>Click to edit Master title style</a:t>
            </a:r>
          </a:p>
        </p:txBody>
      </p:sp>
      <p:pic>
        <p:nvPicPr>
          <p:cNvPr id="7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 txBox="1"/>
          <p:nvPr/>
        </p:nvSpPr>
        <p:spPr>
          <a:xfrm>
            <a:off x="502919" y="210636"/>
            <a:ext cx="8138161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pPr/>
            <a:r>
              <a:t>Click to edit Master title style</a:t>
            </a:r>
          </a:p>
        </p:txBody>
      </p:sp>
      <p:pic>
        <p:nvPicPr>
          <p:cNvPr id="8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502919" y="210636"/>
            <a:ext cx="8138161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pPr/>
            <a:r>
              <a:t>Click to edit Master title style</a:t>
            </a:r>
          </a:p>
        </p:txBody>
      </p:sp>
      <p:pic>
        <p:nvPicPr>
          <p:cNvPr id="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3341" y="36576"/>
            <a:ext cx="7548180" cy="560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7715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1193800" marR="0" indent="-2794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1651000" marR="0" indent="-2794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2108200" marR="0" indent="-2794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25374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29946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34518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39090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bananalab/Learn-Infrastructure-as-Code-with-Terrafor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 Infrastructure as Code with Terraform</a:t>
            </a:r>
          </a:p>
        </p:txBody>
      </p:sp>
      <p:pic>
        <p:nvPicPr>
          <p:cNvPr id="94" name="Picture Placeholder 3" descr="Picture Placeholder 3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28387" t="0" r="12261" b="0"/>
          <a:stretch>
            <a:fillRect/>
          </a:stretch>
        </p:blipFill>
        <p:spPr>
          <a:xfrm>
            <a:off x="1990887" y="3071447"/>
            <a:ext cx="924770" cy="1168588"/>
          </a:xfrm>
          <a:prstGeom prst="rect">
            <a:avLst/>
          </a:prstGeom>
        </p:spPr>
      </p:pic>
      <p:sp>
        <p:nvSpPr>
          <p:cNvPr id="95" name="Text Placeholder 4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Robert Jordan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 Placeholder 2"/>
          <p:cNvSpPr txBox="1"/>
          <p:nvPr>
            <p:ph type="body" sz="quarter" idx="1"/>
          </p:nvPr>
        </p:nvSpPr>
        <p:spPr>
          <a:xfrm>
            <a:off x="3657599" y="203200"/>
            <a:ext cx="5197231" cy="863803"/>
          </a:xfrm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42" name="Text Placeholder 3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182880">
              <a:spcBef>
                <a:spcPts val="100"/>
              </a:spcBef>
              <a:defRPr sz="640"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3" name="Text Placeholder 3"/>
          <p:cNvSpPr/>
          <p:nvPr/>
        </p:nvSpPr>
        <p:spPr>
          <a:xfrm>
            <a:off x="3657600" y="1066800"/>
            <a:ext cx="4725087" cy="319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1" marL="802105" indent="-294105">
              <a:spcBef>
                <a:spcPts val="500"/>
              </a:spcBef>
              <a:buSzPct val="100000"/>
              <a:buAutoNum type="arabicPeriod" startAt="1"/>
              <a:defRPr sz="22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 to IaC</a:t>
            </a:r>
          </a:p>
          <a:p>
            <a:pPr lvl="1" marL="802105" indent="-294105">
              <a:spcBef>
                <a:spcPts val="500"/>
              </a:spcBef>
              <a:buSzPct val="100000"/>
              <a:buAutoNum type="arabicPeriod" startAt="1"/>
              <a:defRPr sz="2200">
                <a:latin typeface="Open Sans"/>
                <a:ea typeface="Open Sans"/>
                <a:cs typeface="Open Sans"/>
                <a:sym typeface="Open Sans"/>
              </a:defRPr>
            </a:pPr>
            <a:r>
              <a:t>Terraform Basics</a:t>
            </a:r>
          </a:p>
          <a:p>
            <a:pPr lvl="1" marL="802105" indent="-294105">
              <a:spcBef>
                <a:spcPts val="500"/>
              </a:spcBef>
              <a:buSzPct val="100000"/>
              <a:buAutoNum type="arabicPeriod" startAt="1"/>
              <a:defRPr sz="2200">
                <a:latin typeface="Open Sans"/>
                <a:ea typeface="Open Sans"/>
                <a:cs typeface="Open Sans"/>
                <a:sym typeface="Open Sans"/>
              </a:defRPr>
            </a:pPr>
            <a:r>
              <a:t>Terraform in Practice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033" y="850900"/>
            <a:ext cx="3530601" cy="344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 Placeholder 2"/>
          <p:cNvSpPr txBox="1"/>
          <p:nvPr>
            <p:ph type="body" sz="quarter" idx="1"/>
          </p:nvPr>
        </p:nvSpPr>
        <p:spPr>
          <a:xfrm>
            <a:off x="3657599" y="203200"/>
            <a:ext cx="5197231" cy="863803"/>
          </a:xfrm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49" name="Text Placeholder 3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182880">
              <a:spcBef>
                <a:spcPts val="100"/>
              </a:spcBef>
              <a:defRPr sz="640"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0" name="Text Placeholder 3"/>
          <p:cNvSpPr/>
          <p:nvPr/>
        </p:nvSpPr>
        <p:spPr>
          <a:xfrm>
            <a:off x="3657600" y="1066800"/>
            <a:ext cx="4725087" cy="319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1" marL="802105" indent="-294105">
              <a:spcBef>
                <a:spcPts val="500"/>
              </a:spcBef>
              <a:buSzPct val="100000"/>
              <a:buAutoNum type="arabicPeriod" startAt="1"/>
              <a:defRPr sz="22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 to IaC</a:t>
            </a:r>
          </a:p>
          <a:p>
            <a:pPr lvl="1" marL="802105" indent="-294105">
              <a:spcBef>
                <a:spcPts val="500"/>
              </a:spcBef>
              <a:buSzPct val="100000"/>
              <a:buAutoNum type="arabicPeriod" startAt="1"/>
              <a:defRPr sz="2200">
                <a:solidFill>
                  <a:srgbClr val="A7A7A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Terraform Basics</a:t>
            </a:r>
          </a:p>
          <a:p>
            <a:pPr lvl="1" marL="802105" indent="-294105">
              <a:spcBef>
                <a:spcPts val="500"/>
              </a:spcBef>
              <a:buSzPct val="100000"/>
              <a:buAutoNum type="arabicPeriod" startAt="1"/>
              <a:defRPr sz="2200">
                <a:solidFill>
                  <a:srgbClr val="A7A7A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Terraform in Practice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033" y="850900"/>
            <a:ext cx="3530601" cy="344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Introduction to IaC</a:t>
            </a:r>
          </a:p>
        </p:txBody>
      </p:sp>
      <p:sp>
        <p:nvSpPr>
          <p:cNvPr id="156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What is Infrastructure as Code?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Introduction to IaC</a:t>
            </a:r>
          </a:p>
        </p:txBody>
      </p:sp>
      <p:sp>
        <p:nvSpPr>
          <p:cNvPr id="161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>
            <a:lvl2pPr marL="800100" indent="-342900"/>
          </a:lstStyle>
          <a:p>
            <a:pPr/>
            <a:r>
              <a:t>What is Infrastructure as Code?</a:t>
            </a:r>
          </a:p>
          <a:p>
            <a:pPr lvl="1"/>
            <a:r>
              <a:t>A software engineering practice that involves managing and provisioning infrastructure resources using machine-readable definition files rather than manually configuring them.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Introduction to IaC</a:t>
            </a:r>
          </a:p>
        </p:txBody>
      </p:sp>
      <p:sp>
        <p:nvSpPr>
          <p:cNvPr id="166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What is Infrastructure as Code?</a:t>
            </a:r>
          </a:p>
          <a:p>
            <a:pPr lvl="1" marL="800100" indent="-342900"/>
            <a:r>
              <a:t>A software engineering practice that involves managing and provisioning infrastructure resources using machine-readable definition files rather than manually configuring them.</a:t>
            </a:r>
          </a:p>
          <a:p>
            <a:pPr lvl="1" marL="800100" indent="-342900"/>
            <a:r>
              <a:t>Treats infrastructure resources, such as virtual machines, networks, storage, and other components, as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Introduction to IaC</a:t>
            </a:r>
          </a:p>
        </p:txBody>
      </p:sp>
      <p:sp>
        <p:nvSpPr>
          <p:cNvPr id="171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>
            <a:lvl2pPr marL="800100" indent="-342900"/>
          </a:lstStyle>
          <a:p>
            <a:pPr/>
            <a:r>
              <a:t>Benefits of IaC</a:t>
            </a:r>
          </a:p>
          <a:p>
            <a:pPr lvl="1"/>
            <a:r>
              <a:t>Consistency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Introduction to IaC</a:t>
            </a:r>
          </a:p>
        </p:txBody>
      </p:sp>
      <p:sp>
        <p:nvSpPr>
          <p:cNvPr id="176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Benefits of IaC</a:t>
            </a:r>
          </a:p>
          <a:p>
            <a:pPr lvl="1" marL="800100" indent="-342900"/>
            <a:r>
              <a:t>Consistency</a:t>
            </a:r>
          </a:p>
          <a:p>
            <a:pPr lvl="1" marL="800100" indent="-342900"/>
            <a:r>
              <a:t>Change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Introduction to IaC</a:t>
            </a:r>
          </a:p>
        </p:txBody>
      </p:sp>
      <p:sp>
        <p:nvSpPr>
          <p:cNvPr id="181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Benefits of IaC</a:t>
            </a:r>
          </a:p>
          <a:p>
            <a:pPr lvl="1" marL="800100" indent="-342900"/>
            <a:r>
              <a:t>Consistency</a:t>
            </a:r>
          </a:p>
          <a:p>
            <a:pPr lvl="1" marL="800100" indent="-342900"/>
            <a:r>
              <a:t>Change Management</a:t>
            </a:r>
          </a:p>
          <a:p>
            <a:pPr lvl="1" marL="800100" indent="-342900"/>
            <a:r>
              <a:t>Reproducibility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Introduction to IaC</a:t>
            </a:r>
          </a:p>
        </p:txBody>
      </p:sp>
      <p:sp>
        <p:nvSpPr>
          <p:cNvPr id="186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Benefits of IaC</a:t>
            </a:r>
          </a:p>
          <a:p>
            <a:pPr lvl="1" marL="800100" indent="-342900"/>
            <a:r>
              <a:t>Consistency</a:t>
            </a:r>
          </a:p>
          <a:p>
            <a:pPr lvl="1" marL="800100" indent="-342900"/>
            <a:r>
              <a:t>Change Management</a:t>
            </a:r>
          </a:p>
          <a:p>
            <a:pPr lvl="1" marL="800100" indent="-342900"/>
            <a:r>
              <a:t>Reproducibility</a:t>
            </a:r>
          </a:p>
          <a:p>
            <a:pPr lvl="1" marL="800100" indent="-342900"/>
            <a:r>
              <a:t>Scalability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Introduction to IaC</a:t>
            </a:r>
          </a:p>
        </p:txBody>
      </p:sp>
      <p:sp>
        <p:nvSpPr>
          <p:cNvPr id="191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Benefits of IaC</a:t>
            </a:r>
          </a:p>
          <a:p>
            <a:pPr lvl="1" marL="800100" indent="-342900"/>
            <a:r>
              <a:t>Consistency</a:t>
            </a:r>
          </a:p>
          <a:p>
            <a:pPr lvl="1" marL="800100" indent="-342900"/>
            <a:r>
              <a:t>Change Management</a:t>
            </a:r>
          </a:p>
          <a:p>
            <a:pPr lvl="1" marL="800100" indent="-342900"/>
            <a:r>
              <a:t>Reproducibility</a:t>
            </a:r>
          </a:p>
          <a:p>
            <a:pPr lvl="1" marL="800100" indent="-342900"/>
            <a:r>
              <a:t>Scalability</a:t>
            </a:r>
          </a:p>
          <a:p>
            <a:pPr lvl="1" marL="800100" indent="-342900"/>
            <a:r>
              <a:t>Collaborative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Placeholder 1" descr="Picture Placeholder 1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28626" t="0" r="12500" b="0"/>
          <a:stretch>
            <a:fillRect/>
          </a:stretch>
        </p:blipFill>
        <p:spPr>
          <a:xfrm>
            <a:off x="536651" y="791374"/>
            <a:ext cx="2795075" cy="3560748"/>
          </a:xfrm>
          <a:prstGeom prst="rect">
            <a:avLst/>
          </a:prstGeom>
        </p:spPr>
      </p:pic>
      <p:sp>
        <p:nvSpPr>
          <p:cNvPr id="100" name="Text Placeholder 2"/>
          <p:cNvSpPr txBox="1"/>
          <p:nvPr>
            <p:ph type="body" sz="quarter" idx="1"/>
          </p:nvPr>
        </p:nvSpPr>
        <p:spPr>
          <a:xfrm>
            <a:off x="3657599" y="203200"/>
            <a:ext cx="5197231" cy="863803"/>
          </a:xfrm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01" name="Text Placeholder 3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182880">
              <a:spcBef>
                <a:spcPts val="100"/>
              </a:spcBef>
              <a:defRPr sz="640"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2" name="Text Placeholder 3"/>
          <p:cNvSpPr/>
          <p:nvPr/>
        </p:nvSpPr>
        <p:spPr>
          <a:xfrm>
            <a:off x="3657600" y="1066800"/>
            <a:ext cx="4725087" cy="319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Open Sans"/>
                <a:ea typeface="Open Sans"/>
                <a:cs typeface="Open Sans"/>
                <a:sym typeface="Open Sans"/>
              </a:defRPr>
            </a:pPr>
            <a:r>
              <a:t>Over 25 years in the IT industry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Open Sans"/>
                <a:ea typeface="Open Sans"/>
                <a:cs typeface="Open Sans"/>
                <a:sym typeface="Open Sans"/>
              </a:defRPr>
            </a:pPr>
            <a:r>
              <a:t>10 years primary focus in cloud technologies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Open Sans"/>
                <a:ea typeface="Open Sans"/>
                <a:cs typeface="Open Sans"/>
                <a:sym typeface="Open Sans"/>
              </a:defRPr>
            </a:pPr>
            <a:r>
              <a:t>Networking and HPC operations background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Introduction to IaC</a:t>
            </a:r>
          </a:p>
        </p:txBody>
      </p:sp>
      <p:sp>
        <p:nvSpPr>
          <p:cNvPr id="196" name="Content Placeholder 2"/>
          <p:cNvSpPr txBox="1"/>
          <p:nvPr>
            <p:ph type="body" sz="quarter" idx="1"/>
          </p:nvPr>
        </p:nvSpPr>
        <p:spPr>
          <a:xfrm>
            <a:off x="900501" y="924308"/>
            <a:ext cx="7333862" cy="56055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</a:lstStyle>
          <a:p>
            <a:pPr/>
            <a:r>
              <a:t>Approaches to IaC</a:t>
            </a:r>
          </a:p>
        </p:txBody>
      </p:sp>
      <p:graphicFrame>
        <p:nvGraphicFramePr>
          <p:cNvPr id="197" name="Table 1"/>
          <p:cNvGraphicFramePr/>
          <p:nvPr/>
        </p:nvGraphicFramePr>
        <p:xfrm>
          <a:off x="1984507" y="1812289"/>
          <a:ext cx="5187686" cy="15316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87492"/>
                <a:gridCol w="2587492"/>
              </a:tblGrid>
              <a:tr h="75946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Imperative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Declarative</a:t>
                      </a:r>
                    </a:p>
                  </a:txBody>
                  <a:tcPr marL="0" marR="0" marT="0" marB="0" anchor="t" anchorCtr="0" horzOverflow="overflow"/>
                </a:tc>
              </a:tr>
              <a:tr h="7594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Introduction to IaC</a:t>
            </a:r>
          </a:p>
        </p:txBody>
      </p:sp>
      <p:sp>
        <p:nvSpPr>
          <p:cNvPr id="202" name="Content Placeholder 2"/>
          <p:cNvSpPr txBox="1"/>
          <p:nvPr>
            <p:ph type="body" sz="quarter" idx="1"/>
          </p:nvPr>
        </p:nvSpPr>
        <p:spPr>
          <a:xfrm>
            <a:off x="900501" y="924308"/>
            <a:ext cx="7333862" cy="56055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</a:lstStyle>
          <a:p>
            <a:pPr/>
            <a:r>
              <a:t>Approaches to IaC</a:t>
            </a:r>
          </a:p>
        </p:txBody>
      </p:sp>
      <p:graphicFrame>
        <p:nvGraphicFramePr>
          <p:cNvPr id="203" name="Table 1"/>
          <p:cNvGraphicFramePr/>
          <p:nvPr/>
        </p:nvGraphicFramePr>
        <p:xfrm>
          <a:off x="1984507" y="1812289"/>
          <a:ext cx="5187686" cy="15316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87492"/>
                <a:gridCol w="2587492"/>
              </a:tblGrid>
              <a:tr h="75946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Imperative Instruction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Declarative Instruction</a:t>
                      </a:r>
                    </a:p>
                  </a:txBody>
                  <a:tcPr marL="0" marR="0" marT="0" marB="0" anchor="t" anchorCtr="0" horzOverflow="overflow"/>
                </a:tc>
              </a:tr>
              <a:tr h="7594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Create a VM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There should be a VM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Introduction to IaC</a:t>
            </a:r>
          </a:p>
        </p:txBody>
      </p:sp>
      <p:sp>
        <p:nvSpPr>
          <p:cNvPr id="206" name="Content Placeholder 2"/>
          <p:cNvSpPr txBox="1"/>
          <p:nvPr>
            <p:ph type="body" sz="quarter" idx="1"/>
          </p:nvPr>
        </p:nvSpPr>
        <p:spPr>
          <a:xfrm>
            <a:off x="900501" y="924308"/>
            <a:ext cx="7333862" cy="56055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</a:lstStyle>
          <a:p>
            <a:pPr/>
            <a:r>
              <a:t>Approaches to IaC</a:t>
            </a:r>
          </a:p>
        </p:txBody>
      </p:sp>
      <p:graphicFrame>
        <p:nvGraphicFramePr>
          <p:cNvPr id="207" name="Table 1"/>
          <p:cNvGraphicFramePr/>
          <p:nvPr/>
        </p:nvGraphicFramePr>
        <p:xfrm>
          <a:off x="1984507" y="1812289"/>
          <a:ext cx="5187686" cy="15316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87492"/>
                <a:gridCol w="2587492"/>
              </a:tblGrid>
              <a:tr h="75946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Imperative Tools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Declarative Tools</a:t>
                      </a:r>
                    </a:p>
                  </a:txBody>
                  <a:tcPr marL="0" marR="0" marT="0" marB="0" anchor="t" anchorCtr="0" horzOverflow="overflow"/>
                </a:tc>
              </a:tr>
              <a:tr h="7594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Cloud SDKs
Cloud CLIs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Terraform
CloudFormation
Pulumi (Hybrid)
CDK (Hybrid)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Introduction to IaC</a:t>
            </a:r>
          </a:p>
        </p:txBody>
      </p:sp>
      <p:sp>
        <p:nvSpPr>
          <p:cNvPr id="210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Benefits of Declarative IaC</a:t>
            </a:r>
          </a:p>
          <a:p>
            <a:pPr lvl="1" marL="800100" indent="-342900"/>
            <a:r>
              <a:t>Simplicity</a:t>
            </a:r>
          </a:p>
          <a:p>
            <a:pPr lvl="2" marL="1257300" indent="-342900"/>
            <a:r>
              <a:t>Focus on desired state.  No need to understand </a:t>
            </a:r>
            <a:r>
              <a:rPr b="1"/>
              <a:t>how </a:t>
            </a:r>
            <a:r>
              <a:t>desired state is achieved.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Introduction to IaC</a:t>
            </a:r>
          </a:p>
        </p:txBody>
      </p:sp>
      <p:sp>
        <p:nvSpPr>
          <p:cNvPr id="215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Benefits of Declarative IaC</a:t>
            </a:r>
          </a:p>
          <a:p>
            <a:pPr lvl="1" marL="800100" indent="-342900"/>
            <a:r>
              <a:t>Simplicity</a:t>
            </a:r>
          </a:p>
          <a:p>
            <a:pPr lvl="2" marL="1257300" indent="-342900"/>
            <a:r>
              <a:t>Focus on desired state.  No need to understand </a:t>
            </a:r>
            <a:r>
              <a:rPr b="1"/>
              <a:t>how </a:t>
            </a:r>
            <a:r>
              <a:t>desired state is achieved.</a:t>
            </a:r>
          </a:p>
          <a:p>
            <a:pPr lvl="1" marL="800100" indent="-342900"/>
            <a:r>
              <a:t>Idempotence</a:t>
            </a:r>
          </a:p>
          <a:p>
            <a:pPr lvl="2" marL="1257300" indent="-342900"/>
            <a:r>
              <a:t>Code can be applied any number of times without changing the infrastructure.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Introduction to IaC</a:t>
            </a:r>
          </a:p>
        </p:txBody>
      </p:sp>
      <p:sp>
        <p:nvSpPr>
          <p:cNvPr id="220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Benefits of Declarative IaC</a:t>
            </a:r>
          </a:p>
          <a:p>
            <a:pPr lvl="1" marL="800100" indent="-342900"/>
            <a:r>
              <a:t>Simplicity</a:t>
            </a:r>
          </a:p>
          <a:p>
            <a:pPr lvl="2" marL="1257300" indent="-342900"/>
            <a:r>
              <a:t>Focus on desired state.  No need to understand </a:t>
            </a:r>
            <a:r>
              <a:rPr b="1"/>
              <a:t>how </a:t>
            </a:r>
            <a:r>
              <a:t>desired state is achieved.</a:t>
            </a:r>
          </a:p>
          <a:p>
            <a:pPr lvl="1" marL="800100" indent="-342900"/>
            <a:r>
              <a:t>Idempotence</a:t>
            </a:r>
          </a:p>
          <a:p>
            <a:pPr lvl="2" marL="1257300" indent="-342900"/>
            <a:r>
              <a:t>Code can be applied any number of times without changing the infrastructure.</a:t>
            </a:r>
          </a:p>
          <a:p>
            <a:pPr lvl="1" marL="800100" indent="-342900"/>
            <a:r>
              <a:t>Change management</a:t>
            </a:r>
          </a:p>
          <a:p>
            <a:pPr lvl="2" marL="1257300" indent="-342900"/>
            <a:r>
              <a:t>Easy to understand changes to desired state.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Introduction to IaC</a:t>
            </a:r>
          </a:p>
        </p:txBody>
      </p:sp>
      <p:sp>
        <p:nvSpPr>
          <p:cNvPr id="225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Benefits of Declarative IaC</a:t>
            </a:r>
          </a:p>
          <a:p>
            <a:pPr lvl="1" marL="800100" indent="-342900"/>
            <a:r>
              <a:t>Auditability and compliance.</a:t>
            </a:r>
          </a:p>
          <a:p>
            <a:pPr lvl="2" marL="1257300" indent="-342900"/>
            <a:r>
              <a:t>Static analysis of desired state can flag compliance issues before application.</a:t>
            </a:r>
          </a:p>
          <a:p>
            <a:pPr lvl="1" marL="800100" indent="-342900"/>
            <a:r>
              <a:t>Single Source of Truth (SSoT).</a:t>
            </a:r>
          </a:p>
          <a:p>
            <a:pPr lvl="2" marL="1257300" indent="-342900"/>
            <a:r>
              <a:t>IaC should be authoritative of the desired state of the infrastructure.</a:t>
            </a:r>
          </a:p>
          <a:p>
            <a:pPr lvl="2" marL="1257300" indent="-342900"/>
            <a:r>
              <a:t>If infrastructure doesn’t match then apply the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Introduction to IaC</a:t>
            </a:r>
          </a:p>
        </p:txBody>
      </p:sp>
      <p:sp>
        <p:nvSpPr>
          <p:cNvPr id="230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Drawbacks of Declarative IaC</a:t>
            </a:r>
          </a:p>
          <a:p>
            <a:pPr lvl="1" marL="800100" indent="-342900"/>
            <a:r>
              <a:t>Limited flexibility.</a:t>
            </a:r>
          </a:p>
          <a:p>
            <a:pPr lvl="2" marL="1257300" indent="-342900"/>
            <a:r>
              <a:t>Some things are tedious or impossible to express in a declarative approach.</a:t>
            </a:r>
          </a:p>
          <a:p>
            <a:pPr lvl="3" marL="1714500" indent="-342900"/>
            <a:r>
              <a:t>Loops</a:t>
            </a:r>
          </a:p>
          <a:p>
            <a:pPr lvl="3" marL="1714500" indent="-342900"/>
            <a:r>
              <a:t>Conditionals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Introduction to IaC</a:t>
            </a:r>
          </a:p>
        </p:txBody>
      </p:sp>
      <p:sp>
        <p:nvSpPr>
          <p:cNvPr id="235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Drawbacks of Declarative IaC</a:t>
            </a:r>
          </a:p>
          <a:p>
            <a:pPr lvl="1" marL="800100" indent="-342900"/>
            <a:r>
              <a:t>Limited flexibility.</a:t>
            </a:r>
          </a:p>
          <a:p>
            <a:pPr lvl="2" marL="1257300" indent="-342900"/>
            <a:r>
              <a:t>Some things are tedious or impossible to express in a declarative approach.</a:t>
            </a:r>
          </a:p>
          <a:p>
            <a:pPr lvl="3" marL="1714500" indent="-342900"/>
            <a:r>
              <a:t>Loops</a:t>
            </a:r>
          </a:p>
          <a:p>
            <a:pPr lvl="3" marL="1714500" indent="-342900"/>
            <a:r>
              <a:t>Conditionals</a:t>
            </a:r>
          </a:p>
          <a:p>
            <a:pPr lvl="1" marL="800100" indent="-342900"/>
            <a:r>
              <a:t>Opaque operations.</a:t>
            </a:r>
          </a:p>
          <a:p>
            <a:pPr lvl="2" marL="1257300" indent="-342900"/>
            <a:r>
              <a:t>Difficult to debug or reason about.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Introduction to IaC</a:t>
            </a:r>
          </a:p>
        </p:txBody>
      </p:sp>
      <p:sp>
        <p:nvSpPr>
          <p:cNvPr id="240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>
            <a:lvl2pPr marL="800100" indent="-342900"/>
            <a:lvl3pPr marL="1257300" indent="-342900"/>
          </a:lstStyle>
          <a:p>
            <a:pPr/>
            <a:r>
              <a:t>Drawbacks of Declarative IaC</a:t>
            </a:r>
          </a:p>
          <a:p>
            <a:pPr lvl="1"/>
            <a:r>
              <a:t>Learning curve.</a:t>
            </a:r>
          </a:p>
          <a:p>
            <a:pPr lvl="2"/>
            <a:r>
              <a:t>Custom DSLs and runtimes.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About this course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Beginner level</a:t>
            </a:r>
          </a:p>
          <a:p>
            <a:pPr lvl="1" marL="800100" indent="-342900"/>
            <a:r>
              <a:t>No previous Terraform or IaC experience required.</a:t>
            </a:r>
          </a:p>
          <a:p>
            <a:pPr lvl="1" marL="800100" indent="-342900"/>
            <a:r>
              <a:t>Familiarity with command line is recommended.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 Placeholder 2"/>
          <p:cNvSpPr txBox="1"/>
          <p:nvPr>
            <p:ph type="body" sz="quarter" idx="1"/>
          </p:nvPr>
        </p:nvSpPr>
        <p:spPr>
          <a:xfrm>
            <a:off x="3657599" y="203200"/>
            <a:ext cx="5197231" cy="863803"/>
          </a:xfrm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245" name="Text Placeholder 3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182880">
              <a:spcBef>
                <a:spcPts val="100"/>
              </a:spcBef>
              <a:defRPr sz="640"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46" name="Text Placeholder 3"/>
          <p:cNvSpPr/>
          <p:nvPr/>
        </p:nvSpPr>
        <p:spPr>
          <a:xfrm>
            <a:off x="3657600" y="1066800"/>
            <a:ext cx="4725087" cy="319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1" marL="802105" indent="-294105">
              <a:spcBef>
                <a:spcPts val="500"/>
              </a:spcBef>
              <a:buSzPct val="100000"/>
              <a:buAutoNum type="arabicPeriod" startAt="1"/>
              <a:defRPr sz="2200">
                <a:solidFill>
                  <a:srgbClr val="A7A7A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 to IaC</a:t>
            </a:r>
          </a:p>
          <a:p>
            <a:pPr lvl="1" marL="802105" indent="-294105">
              <a:spcBef>
                <a:spcPts val="500"/>
              </a:spcBef>
              <a:buSzPct val="100000"/>
              <a:buAutoNum type="arabicPeriod" startAt="1"/>
              <a:defRPr sz="2200">
                <a:latin typeface="Open Sans"/>
                <a:ea typeface="Open Sans"/>
                <a:cs typeface="Open Sans"/>
                <a:sym typeface="Open Sans"/>
              </a:defRPr>
            </a:pPr>
            <a:r>
              <a:t>Terraform Basics</a:t>
            </a:r>
          </a:p>
          <a:p>
            <a:pPr lvl="1" marL="802105" indent="-294105">
              <a:spcBef>
                <a:spcPts val="500"/>
              </a:spcBef>
              <a:buSzPct val="100000"/>
              <a:buAutoNum type="arabicPeriod" startAt="1"/>
              <a:defRPr sz="2200">
                <a:solidFill>
                  <a:srgbClr val="A7A7A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Terraform in Practice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033" y="850900"/>
            <a:ext cx="3530601" cy="344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Basics</a:t>
            </a:r>
          </a:p>
        </p:txBody>
      </p:sp>
      <p:pic>
        <p:nvPicPr>
          <p:cNvPr id="2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5821" y="1168054"/>
            <a:ext cx="7206833" cy="3839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Basics</a:t>
            </a:r>
          </a:p>
        </p:txBody>
      </p:sp>
      <p:sp>
        <p:nvSpPr>
          <p:cNvPr id="255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>
            <a:lvl2pPr marL="800100" indent="-342900"/>
          </a:lstStyle>
          <a:p>
            <a:pPr/>
            <a:r>
              <a:t>What is Terraform?</a:t>
            </a:r>
          </a:p>
          <a:p>
            <a:pPr lvl="1"/>
            <a:r>
              <a:t>Open source tool.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Basics</a:t>
            </a:r>
          </a:p>
        </p:txBody>
      </p:sp>
      <p:sp>
        <p:nvSpPr>
          <p:cNvPr id="258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What is Terraform?</a:t>
            </a:r>
          </a:p>
          <a:p>
            <a:pPr lvl="1" marL="800100" indent="-342900"/>
            <a:r>
              <a:t>Open source tool.</a:t>
            </a:r>
          </a:p>
          <a:p>
            <a:pPr lvl="1" marL="800100" indent="-342900"/>
            <a:r>
              <a:t>Command line interface (cli).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Basics</a:t>
            </a:r>
          </a:p>
        </p:txBody>
      </p:sp>
      <p:sp>
        <p:nvSpPr>
          <p:cNvPr id="261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What is Terraform?</a:t>
            </a:r>
          </a:p>
          <a:p>
            <a:pPr lvl="1" marL="800100" indent="-342900"/>
            <a:r>
              <a:t>Open source tool.</a:t>
            </a:r>
          </a:p>
          <a:p>
            <a:pPr lvl="1" marL="800100" indent="-342900"/>
            <a:r>
              <a:t>Command line interface (cli).</a:t>
            </a:r>
          </a:p>
          <a:p>
            <a:pPr lvl="1" marL="800100" indent="-342900"/>
            <a:r>
              <a:t>Multi Cloud Declarative IaC.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Basics</a:t>
            </a:r>
          </a:p>
        </p:txBody>
      </p:sp>
      <p:sp>
        <p:nvSpPr>
          <p:cNvPr id="264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What Terraform is </a:t>
            </a:r>
            <a:r>
              <a:rPr b="1"/>
              <a:t>not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Basics</a:t>
            </a:r>
          </a:p>
        </p:txBody>
      </p:sp>
      <p:sp>
        <p:nvSpPr>
          <p:cNvPr id="267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What Terraform is </a:t>
            </a:r>
            <a:r>
              <a:rPr b="1"/>
              <a:t>not</a:t>
            </a:r>
            <a:r>
              <a:t>.</a:t>
            </a:r>
          </a:p>
          <a:p>
            <a:pPr lvl="1" marL="800100" indent="-342900"/>
            <a:r>
              <a:t>A multi cloud abstraction layer.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Basics</a:t>
            </a:r>
          </a:p>
        </p:txBody>
      </p:sp>
      <p:sp>
        <p:nvSpPr>
          <p:cNvPr id="270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What Terraform is </a:t>
            </a:r>
            <a:r>
              <a:rPr b="1"/>
              <a:t>not</a:t>
            </a:r>
            <a:r>
              <a:t>.</a:t>
            </a:r>
          </a:p>
          <a:p>
            <a:pPr lvl="1" marL="800100" indent="-342900"/>
            <a:r>
              <a:t>A multi cloud abstraction layer.</a:t>
            </a:r>
          </a:p>
          <a:p>
            <a:pPr lvl="1" marL="800100" indent="-342900"/>
            <a:r>
              <a:t>A shortcut to cloud provider management.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Basics</a:t>
            </a:r>
          </a:p>
        </p:txBody>
      </p:sp>
      <p:sp>
        <p:nvSpPr>
          <p:cNvPr id="273" name="Content Placeholder 2"/>
          <p:cNvSpPr txBox="1"/>
          <p:nvPr>
            <p:ph type="body" sz="quarter" idx="1"/>
          </p:nvPr>
        </p:nvSpPr>
        <p:spPr>
          <a:xfrm>
            <a:off x="900501" y="924308"/>
            <a:ext cx="7333862" cy="54933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</a:lstStyle>
          <a:p>
            <a:pPr/>
            <a:r>
              <a:t>Demo: Hello Terraform </a:t>
            </a:r>
          </a:p>
        </p:txBody>
      </p:sp>
      <p:pic>
        <p:nvPicPr>
          <p:cNvPr id="2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40" y="1637982"/>
            <a:ext cx="7175233" cy="2573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Basics</a:t>
            </a:r>
          </a:p>
        </p:txBody>
      </p:sp>
      <p:sp>
        <p:nvSpPr>
          <p:cNvPr id="277" name="Content Placeholder 2"/>
          <p:cNvSpPr txBox="1"/>
          <p:nvPr>
            <p:ph type="body" sz="quarter" idx="1"/>
          </p:nvPr>
        </p:nvSpPr>
        <p:spPr>
          <a:xfrm>
            <a:off x="900501" y="924308"/>
            <a:ext cx="7333862" cy="54933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</a:lstStyle>
          <a:p>
            <a:pPr/>
            <a:r>
              <a:t>Demo: Terraform Syntax </a:t>
            </a:r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40" y="1637981"/>
            <a:ext cx="7175233" cy="2573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About this course</a:t>
            </a:r>
          </a:p>
        </p:txBody>
      </p:sp>
      <p:sp>
        <p:nvSpPr>
          <p:cNvPr id="112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Beginner level</a:t>
            </a:r>
          </a:p>
          <a:p>
            <a:pPr lvl="1" marL="800100" indent="-342900"/>
            <a:r>
              <a:t>No previous Terraform or IaC experience required.</a:t>
            </a:r>
          </a:p>
          <a:p>
            <a:pPr lvl="1" marL="800100" indent="-342900"/>
            <a:r>
              <a:t>Familiarity with command line is recommended.</a:t>
            </a:r>
          </a:p>
          <a:p>
            <a:pPr/>
            <a:r>
              <a:t>Demo based</a:t>
            </a:r>
          </a:p>
          <a:p>
            <a:pPr lvl="1" marL="800100" indent="-342900"/>
            <a:r>
              <a:t>Online format can be hard to follow… Review the recordings.</a:t>
            </a:r>
          </a:p>
          <a:p>
            <a:pPr lvl="1" marL="800100" indent="-342900"/>
            <a:r>
              <a:t>Use devcontainers to set up your environment.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 Placeholder 2"/>
          <p:cNvSpPr txBox="1"/>
          <p:nvPr>
            <p:ph type="body" sz="quarter" idx="1"/>
          </p:nvPr>
        </p:nvSpPr>
        <p:spPr>
          <a:xfrm>
            <a:off x="3657599" y="203200"/>
            <a:ext cx="5197231" cy="863803"/>
          </a:xfrm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281" name="Text Placeholder 3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182880">
              <a:spcBef>
                <a:spcPts val="100"/>
              </a:spcBef>
              <a:defRPr sz="640"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82" name="Text Placeholder 3"/>
          <p:cNvSpPr/>
          <p:nvPr/>
        </p:nvSpPr>
        <p:spPr>
          <a:xfrm>
            <a:off x="3657600" y="1066800"/>
            <a:ext cx="4725087" cy="319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1" marL="802105" indent="-294105">
              <a:spcBef>
                <a:spcPts val="500"/>
              </a:spcBef>
              <a:buSzPct val="100000"/>
              <a:buAutoNum type="arabicPeriod" startAt="1"/>
              <a:defRPr sz="2200">
                <a:solidFill>
                  <a:srgbClr val="A7A7A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 to IaC</a:t>
            </a:r>
          </a:p>
          <a:p>
            <a:pPr lvl="1" marL="802105" indent="-294105">
              <a:spcBef>
                <a:spcPts val="500"/>
              </a:spcBef>
              <a:buSzPct val="100000"/>
              <a:buAutoNum type="arabicPeriod" startAt="1"/>
              <a:defRPr sz="2200">
                <a:solidFill>
                  <a:srgbClr val="A7A7A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Terraform Basics</a:t>
            </a:r>
          </a:p>
          <a:p>
            <a:pPr lvl="1" marL="802105" indent="-294105">
              <a:spcBef>
                <a:spcPts val="500"/>
              </a:spcBef>
              <a:buSzPct val="100000"/>
              <a:buAutoNum type="arabicPeriod" startAt="1"/>
              <a:defRPr sz="2200">
                <a:latin typeface="Open Sans"/>
                <a:ea typeface="Open Sans"/>
                <a:cs typeface="Open Sans"/>
                <a:sym typeface="Open Sans"/>
              </a:defRPr>
            </a:pPr>
            <a:r>
              <a:t>Terraform in Practice</a:t>
            </a:r>
          </a:p>
        </p:txBody>
      </p:sp>
      <p:pic>
        <p:nvPicPr>
          <p:cNvPr id="28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033" y="850900"/>
            <a:ext cx="3530601" cy="344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in Practice</a:t>
            </a:r>
          </a:p>
        </p:txBody>
      </p:sp>
      <p:sp>
        <p:nvSpPr>
          <p:cNvPr id="288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>
            <a:lvl2pPr marL="800100" indent="-342900"/>
          </a:lstStyle>
          <a:p>
            <a:pPr/>
            <a:r>
              <a:t>State</a:t>
            </a:r>
          </a:p>
          <a:p>
            <a:pPr lvl="1"/>
            <a:r>
              <a:t>Terraform’s view of the world.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in Practice</a:t>
            </a:r>
          </a:p>
        </p:txBody>
      </p:sp>
      <p:sp>
        <p:nvSpPr>
          <p:cNvPr id="291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State</a:t>
            </a:r>
          </a:p>
          <a:p>
            <a:pPr lvl="1" marL="800100" indent="-342900"/>
            <a:r>
              <a:t>Terraform’s view of the world.</a:t>
            </a:r>
          </a:p>
          <a:p>
            <a:pPr lvl="1" marL="800100" indent="-342900"/>
            <a:r>
              <a:t>Can be local or remote.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in Practice</a:t>
            </a:r>
          </a:p>
        </p:txBody>
      </p:sp>
      <p:sp>
        <p:nvSpPr>
          <p:cNvPr id="294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State</a:t>
            </a:r>
          </a:p>
          <a:p>
            <a:pPr lvl="1" marL="800100" indent="-342900"/>
            <a:r>
              <a:t>Terraform’s view of the world.</a:t>
            </a:r>
          </a:p>
          <a:p>
            <a:pPr lvl="1" marL="800100" indent="-342900"/>
            <a:r>
              <a:t>Can be local or remote.</a:t>
            </a:r>
          </a:p>
          <a:p>
            <a:pPr lvl="1" marL="800100" indent="-342900"/>
            <a:r>
              <a:t>Many providers.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in Practice</a:t>
            </a:r>
          </a:p>
        </p:txBody>
      </p:sp>
      <p:sp>
        <p:nvSpPr>
          <p:cNvPr id="299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State</a:t>
            </a:r>
          </a:p>
          <a:p>
            <a:pPr lvl="1" marL="800100" indent="-342900"/>
            <a:r>
              <a:t>Terraform’s view of the world.</a:t>
            </a:r>
          </a:p>
          <a:p>
            <a:pPr lvl="1" marL="800100" indent="-342900"/>
            <a:r>
              <a:t>Can be local or remote.</a:t>
            </a:r>
          </a:p>
          <a:p>
            <a:pPr lvl="1" marL="800100" indent="-342900"/>
            <a:r>
              <a:t>Many providers.</a:t>
            </a:r>
          </a:p>
          <a:p>
            <a:pPr lvl="1" marL="800100" indent="-342900"/>
            <a:r>
              <a:t>Locks.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in Practice</a:t>
            </a:r>
          </a:p>
        </p:txBody>
      </p:sp>
      <p:sp>
        <p:nvSpPr>
          <p:cNvPr id="304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State</a:t>
            </a:r>
          </a:p>
          <a:p>
            <a:pPr lvl="1" marL="800100" indent="-342900"/>
            <a:r>
              <a:t>Do </a:t>
            </a:r>
            <a:r>
              <a:rPr b="1"/>
              <a:t>not</a:t>
            </a:r>
            <a:r>
              <a:t> edit state.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in Practice</a:t>
            </a:r>
          </a:p>
        </p:txBody>
      </p:sp>
      <p:sp>
        <p:nvSpPr>
          <p:cNvPr id="309" name="Content Placeholder 2"/>
          <p:cNvSpPr txBox="1"/>
          <p:nvPr>
            <p:ph type="body" sz="half" idx="1"/>
          </p:nvPr>
        </p:nvSpPr>
        <p:spPr>
          <a:xfrm>
            <a:off x="900501" y="924308"/>
            <a:ext cx="7333862" cy="1326451"/>
          </a:xfrm>
          <a:prstGeom prst="rect">
            <a:avLst/>
          </a:prstGeom>
        </p:spPr>
        <p:txBody>
          <a:bodyPr/>
          <a:lstStyle/>
          <a:p>
            <a:pPr/>
            <a:r>
              <a:t>State</a:t>
            </a:r>
          </a:p>
          <a:p>
            <a:pPr lvl="1" marL="800100" indent="-342900"/>
            <a:r>
              <a:t>Do </a:t>
            </a:r>
            <a:r>
              <a:rPr b="1"/>
              <a:t>not</a:t>
            </a:r>
            <a:r>
              <a:t> edit state.</a:t>
            </a:r>
          </a:p>
          <a:p>
            <a:pPr lvl="1" marL="800100" indent="-342900"/>
            <a:r>
              <a:t>Use `state` command:</a:t>
            </a:r>
          </a:p>
        </p:txBody>
      </p:sp>
      <p:pic>
        <p:nvPicPr>
          <p:cNvPr id="3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8204" y="2155296"/>
            <a:ext cx="4407592" cy="2911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in Practice</a:t>
            </a:r>
          </a:p>
        </p:txBody>
      </p:sp>
      <p:sp>
        <p:nvSpPr>
          <p:cNvPr id="315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in Practice</a:t>
            </a:r>
          </a:p>
        </p:txBody>
      </p:sp>
      <p:sp>
        <p:nvSpPr>
          <p:cNvPr id="318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>
            <a:lvl2pPr marL="800100" indent="-342900"/>
          </a:lstStyle>
          <a:p>
            <a:pPr/>
            <a:r>
              <a:t>Modules</a:t>
            </a:r>
          </a:p>
          <a:p>
            <a:pPr lvl="1"/>
            <a:r>
              <a:t>Reusable libraries of Terraform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in Practice</a:t>
            </a:r>
          </a:p>
        </p:txBody>
      </p:sp>
      <p:sp>
        <p:nvSpPr>
          <p:cNvPr id="321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Modules</a:t>
            </a:r>
          </a:p>
          <a:p>
            <a:pPr lvl="1" marL="800100" indent="-342900"/>
            <a:r>
              <a:t>Reusable libraries of Terraform code.</a:t>
            </a:r>
          </a:p>
          <a:p>
            <a:pPr lvl="1" marL="800100" indent="-342900"/>
            <a:r>
              <a:t>Can be local or remote.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About this course</a:t>
            </a:r>
          </a:p>
        </p:txBody>
      </p:sp>
      <p:sp>
        <p:nvSpPr>
          <p:cNvPr id="117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Beginner level</a:t>
            </a:r>
          </a:p>
          <a:p>
            <a:pPr lvl="1" marL="800100" indent="-342900"/>
            <a:r>
              <a:t>No previous Terraform or IaC experience required.</a:t>
            </a:r>
          </a:p>
          <a:p>
            <a:pPr lvl="1" marL="800100" indent="-342900"/>
            <a:r>
              <a:t>Familiarity with command line is recommended.</a:t>
            </a:r>
          </a:p>
          <a:p>
            <a:pPr/>
            <a:r>
              <a:t>Demo based</a:t>
            </a:r>
          </a:p>
          <a:p>
            <a:pPr lvl="1" marL="800100" indent="-342900"/>
            <a:r>
              <a:t>Online format can be hard to follow… Review the recordings.</a:t>
            </a:r>
          </a:p>
          <a:p>
            <a:pPr lvl="1" marL="800100" indent="-342900"/>
            <a:r>
              <a:t>Use devcontainers to set up your environment.</a:t>
            </a:r>
          </a:p>
          <a:p>
            <a:pPr/>
            <a:r>
              <a:t>Ask questions!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in Practice</a:t>
            </a:r>
          </a:p>
        </p:txBody>
      </p:sp>
      <p:sp>
        <p:nvSpPr>
          <p:cNvPr id="324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Modules</a:t>
            </a:r>
          </a:p>
          <a:p>
            <a:pPr lvl="1" marL="800100" indent="-342900"/>
            <a:r>
              <a:t>Reusable libraries of Terraform code.</a:t>
            </a:r>
          </a:p>
          <a:p>
            <a:pPr lvl="1" marL="800100" indent="-342900"/>
            <a:r>
              <a:t>Can be local or remote.</a:t>
            </a:r>
          </a:p>
          <a:p>
            <a:pPr lvl="1" marL="800100" indent="-342900"/>
            <a:r>
              <a:t>Versioned.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in Practice</a:t>
            </a:r>
          </a:p>
        </p:txBody>
      </p:sp>
      <p:sp>
        <p:nvSpPr>
          <p:cNvPr id="327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>
            <a:lvl2pPr marL="800100" indent="-342900"/>
          </a:lstStyle>
          <a:p>
            <a:pPr/>
            <a:r>
              <a:t>Registry</a:t>
            </a:r>
          </a:p>
          <a:p>
            <a:pPr lvl="1"/>
            <a:r>
              <a:t>Hashicorp maintains a public repository of reusable modules. https://registry.terraform.io/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in Practice</a:t>
            </a:r>
          </a:p>
        </p:txBody>
      </p:sp>
      <p:sp>
        <p:nvSpPr>
          <p:cNvPr id="330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>
            <a:lvl2pPr marL="800100" indent="-342900"/>
            <a:lvl3pPr marL="1257300" indent="-342900"/>
          </a:lstStyle>
          <a:p>
            <a:pPr/>
            <a:r>
              <a:t>Registry</a:t>
            </a:r>
          </a:p>
          <a:p>
            <a:pPr lvl="1"/>
            <a:r>
              <a:t>Hashicorp maintains a public repository of reusable modules. https://registry.terraform.io/</a:t>
            </a:r>
          </a:p>
          <a:p>
            <a:pPr lvl="2"/>
            <a:r>
              <a:t>Quality is not guaranteed.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in Practice</a:t>
            </a:r>
          </a:p>
        </p:txBody>
      </p:sp>
      <p:sp>
        <p:nvSpPr>
          <p:cNvPr id="333" name="Content Placeholder 2"/>
          <p:cNvSpPr txBox="1"/>
          <p:nvPr>
            <p:ph type="body" sz="quarter" idx="1"/>
          </p:nvPr>
        </p:nvSpPr>
        <p:spPr>
          <a:xfrm>
            <a:off x="900501" y="924308"/>
            <a:ext cx="7333862" cy="54933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</a:lstStyle>
          <a:p>
            <a:pPr/>
            <a:r>
              <a:t>Demo: Modules</a:t>
            </a:r>
          </a:p>
        </p:txBody>
      </p:sp>
      <p:pic>
        <p:nvPicPr>
          <p:cNvPr id="3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40" y="1637981"/>
            <a:ext cx="7175233" cy="2573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Terraform in Practice</a:t>
            </a:r>
          </a:p>
        </p:txBody>
      </p:sp>
      <p:sp>
        <p:nvSpPr>
          <p:cNvPr id="337" name="Content Placeholder 2"/>
          <p:cNvSpPr txBox="1"/>
          <p:nvPr>
            <p:ph type="body" sz="quarter" idx="1"/>
          </p:nvPr>
        </p:nvSpPr>
        <p:spPr>
          <a:xfrm>
            <a:off x="900501" y="924308"/>
            <a:ext cx="7333862" cy="54933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</a:lstStyle>
          <a:p>
            <a:pPr/>
            <a:r>
              <a:t>Demo: Putting it together</a:t>
            </a:r>
          </a:p>
        </p:txBody>
      </p:sp>
      <p:pic>
        <p:nvPicPr>
          <p:cNvPr id="3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4516" y="1338219"/>
            <a:ext cx="5394968" cy="3866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About this course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>
            <a:lvl2pPr marL="800100" indent="-342900"/>
          </a:lstStyle>
          <a:p>
            <a:pPr/>
            <a:r>
              <a:t>Focused on open source tools.</a:t>
            </a:r>
          </a:p>
          <a:p>
            <a:pPr lvl="1"/>
            <a:r>
              <a:t>We may touch on some of the Terraform and IaC ecosystem but won’t cover commercial offerings.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About this course</a:t>
            </a:r>
          </a:p>
        </p:txBody>
      </p:sp>
      <p:sp>
        <p:nvSpPr>
          <p:cNvPr id="127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Focused on open source tools.</a:t>
            </a:r>
          </a:p>
          <a:p>
            <a:pPr lvl="1" marL="800100" indent="-342900"/>
            <a:r>
              <a:t>We may touch on some of the Terraform and IaC ecosystem but won’t cover commercial offerings.</a:t>
            </a:r>
          </a:p>
          <a:p>
            <a:pPr/>
            <a:r>
              <a:t>Certification prep</a:t>
            </a:r>
          </a:p>
          <a:p>
            <a:pPr lvl="1" marL="800100" indent="-342900"/>
            <a:r>
              <a:t>This is </a:t>
            </a:r>
            <a:r>
              <a:rPr b="1"/>
              <a:t>not</a:t>
            </a:r>
            <a:r>
              <a:t> a certification prep course however, I will try to point out concepts that are likely to be covered on the exam.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About this course</a:t>
            </a:r>
          </a:p>
        </p:txBody>
      </p:sp>
      <p:sp>
        <p:nvSpPr>
          <p:cNvPr id="132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Focused on open source tools.</a:t>
            </a:r>
          </a:p>
          <a:p>
            <a:pPr lvl="1" marL="800100" indent="-342900"/>
            <a:r>
              <a:t>We may touch on some of the Terraform and IaC ecosystem but won’t cover commercial offerings.</a:t>
            </a:r>
          </a:p>
          <a:p>
            <a:pPr/>
            <a:r>
              <a:t>Certification prep</a:t>
            </a:r>
          </a:p>
          <a:p>
            <a:pPr lvl="1" marL="800100" indent="-342900"/>
            <a:r>
              <a:t>This is </a:t>
            </a:r>
            <a:r>
              <a:rPr b="1"/>
              <a:t>not</a:t>
            </a:r>
            <a:r>
              <a:t> a certification prep course however, I will try to point out concepts that are likely to be covered on the exam.</a:t>
            </a:r>
          </a:p>
          <a:p>
            <a:pPr/>
            <a:r>
              <a:t>Not affiliated with or approved by Hashicorp.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/>
          <a:lstStyle/>
          <a:p>
            <a:pPr/>
            <a:r>
              <a:t>About this course</a:t>
            </a:r>
          </a:p>
        </p:txBody>
      </p:sp>
      <p:sp>
        <p:nvSpPr>
          <p:cNvPr id="137" name="Content Placeholder 2"/>
          <p:cNvSpPr txBox="1"/>
          <p:nvPr>
            <p:ph type="body" idx="1"/>
          </p:nvPr>
        </p:nvSpPr>
        <p:spPr>
          <a:xfrm>
            <a:off x="900501" y="924308"/>
            <a:ext cx="7333862" cy="3742942"/>
          </a:xfrm>
          <a:prstGeom prst="rect">
            <a:avLst/>
          </a:prstGeom>
        </p:spPr>
        <p:txBody>
          <a:bodyPr/>
          <a:lstStyle/>
          <a:p>
            <a:pPr/>
            <a:r>
              <a:t>Materials</a:t>
            </a:r>
          </a:p>
          <a:p>
            <a:pPr lvl="1" marL="800100" indent="-342900"/>
            <a:r>
              <a:t>The example code is in GitHub.</a:t>
            </a:r>
          </a:p>
          <a:p>
            <a:pPr lvl="1" marL="800100" indent="-342900"/>
            <a:r>
              <a:t>There is a link in the resources panel.</a:t>
            </a:r>
          </a:p>
          <a:p>
            <a:pPr lvl="1" marL="800100" indent="-342900"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https://github.com/bananalab/Learn-Infrastructure-as-Code-with-Terraform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andard_LiveLessons_2017">
  <a:themeElements>
    <a:clrScheme name="Standard_LiveLessons_201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Standard_LiveLessons_2017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tandard_LiveLessons_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normAutofit fontScale="100000" lnSpcReduction="0"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andard_LiveLessons_2017">
  <a:themeElements>
    <a:clrScheme name="Standard_LiveLessons_201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Standard_LiveLessons_2017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tandard_LiveLessons_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normAutofit fontScale="100000" lnSpcReduction="0"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