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87" d="100"/>
          <a:sy n="87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EB8C4-30B8-472A-AB1D-A4C11C2C6F7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EB3291-A1F6-4169-944A-FC697EC5C433}">
      <dgm:prSet/>
      <dgm:spPr/>
      <dgm:t>
        <a:bodyPr/>
        <a:lstStyle/>
        <a:p>
          <a:r>
            <a:rPr lang="en-US" dirty="0"/>
            <a:t>● Big Mountain Resort has recently installed an additional chair lift to help increase the distribution of visitors across the mountain. This additional chair increases their operating costs by $1,540,000 this season. </a:t>
          </a:r>
        </a:p>
      </dgm:t>
    </dgm:pt>
    <dgm:pt modelId="{7FBA28C2-2D97-4F2D-B0A6-8209A90A1816}" type="parTrans" cxnId="{8D3141B2-E013-4E54-8847-95D3B7ABED08}">
      <dgm:prSet/>
      <dgm:spPr/>
      <dgm:t>
        <a:bodyPr/>
        <a:lstStyle/>
        <a:p>
          <a:endParaRPr lang="en-US"/>
        </a:p>
      </dgm:t>
    </dgm:pt>
    <dgm:pt modelId="{1DC2CD42-4ED1-4ED4-9A9F-3F86ECA5AB64}" type="sibTrans" cxnId="{8D3141B2-E013-4E54-8847-95D3B7ABED08}">
      <dgm:prSet/>
      <dgm:spPr/>
      <dgm:t>
        <a:bodyPr/>
        <a:lstStyle/>
        <a:p>
          <a:endParaRPr lang="en-US"/>
        </a:p>
      </dgm:t>
    </dgm:pt>
    <dgm:pt modelId="{169D98FC-F3CC-4F0D-A8FE-90BD1F120A4D}">
      <dgm:prSet/>
      <dgm:spPr/>
      <dgm:t>
        <a:bodyPr/>
        <a:lstStyle/>
        <a:p>
          <a:r>
            <a:rPr lang="en-US" dirty="0"/>
            <a:t>● Given the current ticket price is $81 per adult - BMR needs to find a way to increase revenue to cover this added cost. </a:t>
          </a:r>
        </a:p>
      </dgm:t>
    </dgm:pt>
    <dgm:pt modelId="{771D2A76-D84D-487B-9B1F-31C378957645}" type="parTrans" cxnId="{8826EC0D-2588-4472-88B0-982156C12E5F}">
      <dgm:prSet/>
      <dgm:spPr/>
      <dgm:t>
        <a:bodyPr/>
        <a:lstStyle/>
        <a:p>
          <a:endParaRPr lang="en-US"/>
        </a:p>
      </dgm:t>
    </dgm:pt>
    <dgm:pt modelId="{6D3D0B27-2740-4CC7-8093-C5648ABED0EE}" type="sibTrans" cxnId="{8826EC0D-2588-4472-88B0-982156C12E5F}">
      <dgm:prSet/>
      <dgm:spPr/>
      <dgm:t>
        <a:bodyPr/>
        <a:lstStyle/>
        <a:p>
          <a:endParaRPr lang="en-US"/>
        </a:p>
      </dgm:t>
    </dgm:pt>
    <dgm:pt modelId="{43440841-2AD2-4CA7-B305-655052824FCF}">
      <dgm:prSet/>
      <dgm:spPr/>
      <dgm:t>
        <a:bodyPr/>
        <a:lstStyle/>
        <a:p>
          <a:r>
            <a:rPr lang="en-US" dirty="0"/>
            <a:t>●  The business wants some guidance on how to select a better value for their ticket price.</a:t>
          </a:r>
        </a:p>
      </dgm:t>
    </dgm:pt>
    <dgm:pt modelId="{310154B8-BADB-4A62-B00D-4E644AA6796F}" type="parTrans" cxnId="{F1BB05EC-7F74-4A9C-9B81-DA3AA6A42BFE}">
      <dgm:prSet/>
      <dgm:spPr/>
      <dgm:t>
        <a:bodyPr/>
        <a:lstStyle/>
        <a:p>
          <a:endParaRPr lang="en-US"/>
        </a:p>
      </dgm:t>
    </dgm:pt>
    <dgm:pt modelId="{4011DCAB-A73D-48FA-808C-9577C8D43354}" type="sibTrans" cxnId="{F1BB05EC-7F74-4A9C-9B81-DA3AA6A42BFE}">
      <dgm:prSet/>
      <dgm:spPr/>
      <dgm:t>
        <a:bodyPr/>
        <a:lstStyle/>
        <a:p>
          <a:endParaRPr lang="en-US"/>
        </a:p>
      </dgm:t>
    </dgm:pt>
    <dgm:pt modelId="{C9064BDB-AC25-C14C-879A-6AFC3C9D20B1}" type="pres">
      <dgm:prSet presAssocID="{4B2EB8C4-30B8-472A-AB1D-A4C11C2C6F71}" presName="vert0" presStyleCnt="0">
        <dgm:presLayoutVars>
          <dgm:dir/>
          <dgm:animOne val="branch"/>
          <dgm:animLvl val="lvl"/>
        </dgm:presLayoutVars>
      </dgm:prSet>
      <dgm:spPr/>
    </dgm:pt>
    <dgm:pt modelId="{1728F3C6-BF54-7249-BC7D-0A5AB9D7B205}" type="pres">
      <dgm:prSet presAssocID="{30EB3291-A1F6-4169-944A-FC697EC5C433}" presName="thickLine" presStyleLbl="alignNode1" presStyleIdx="0" presStyleCnt="3"/>
      <dgm:spPr/>
    </dgm:pt>
    <dgm:pt modelId="{870EFF30-C22A-D243-9BB1-1D8F038B3349}" type="pres">
      <dgm:prSet presAssocID="{30EB3291-A1F6-4169-944A-FC697EC5C433}" presName="horz1" presStyleCnt="0"/>
      <dgm:spPr/>
    </dgm:pt>
    <dgm:pt modelId="{97DE5799-2FE0-014B-9F5F-B5E6A3D213FD}" type="pres">
      <dgm:prSet presAssocID="{30EB3291-A1F6-4169-944A-FC697EC5C433}" presName="tx1" presStyleLbl="revTx" presStyleIdx="0" presStyleCnt="3"/>
      <dgm:spPr/>
    </dgm:pt>
    <dgm:pt modelId="{3DE12780-60CE-4B40-B357-DDFE889D7D24}" type="pres">
      <dgm:prSet presAssocID="{30EB3291-A1F6-4169-944A-FC697EC5C433}" presName="vert1" presStyleCnt="0"/>
      <dgm:spPr/>
    </dgm:pt>
    <dgm:pt modelId="{A1A57E8E-755D-C248-A59B-9991FB6BA686}" type="pres">
      <dgm:prSet presAssocID="{169D98FC-F3CC-4F0D-A8FE-90BD1F120A4D}" presName="thickLine" presStyleLbl="alignNode1" presStyleIdx="1" presStyleCnt="3"/>
      <dgm:spPr/>
    </dgm:pt>
    <dgm:pt modelId="{5A334A52-9962-A54D-80AF-D4D9ED87CA2A}" type="pres">
      <dgm:prSet presAssocID="{169D98FC-F3CC-4F0D-A8FE-90BD1F120A4D}" presName="horz1" presStyleCnt="0"/>
      <dgm:spPr/>
    </dgm:pt>
    <dgm:pt modelId="{602E7394-CF38-E049-87C9-6168D08DE724}" type="pres">
      <dgm:prSet presAssocID="{169D98FC-F3CC-4F0D-A8FE-90BD1F120A4D}" presName="tx1" presStyleLbl="revTx" presStyleIdx="1" presStyleCnt="3"/>
      <dgm:spPr/>
    </dgm:pt>
    <dgm:pt modelId="{FFF2BDAE-26BC-0241-A930-CCC55680A23B}" type="pres">
      <dgm:prSet presAssocID="{169D98FC-F3CC-4F0D-A8FE-90BD1F120A4D}" presName="vert1" presStyleCnt="0"/>
      <dgm:spPr/>
    </dgm:pt>
    <dgm:pt modelId="{8394C9DE-DD83-FF4F-89C3-C76A0F11A0FC}" type="pres">
      <dgm:prSet presAssocID="{43440841-2AD2-4CA7-B305-655052824FCF}" presName="thickLine" presStyleLbl="alignNode1" presStyleIdx="2" presStyleCnt="3"/>
      <dgm:spPr/>
    </dgm:pt>
    <dgm:pt modelId="{06655F80-2271-2D43-82B4-D5410D81B1A0}" type="pres">
      <dgm:prSet presAssocID="{43440841-2AD2-4CA7-B305-655052824FCF}" presName="horz1" presStyleCnt="0"/>
      <dgm:spPr/>
    </dgm:pt>
    <dgm:pt modelId="{74C4E1BC-D2B7-5E4C-8CE8-3633B63D3290}" type="pres">
      <dgm:prSet presAssocID="{43440841-2AD2-4CA7-B305-655052824FCF}" presName="tx1" presStyleLbl="revTx" presStyleIdx="2" presStyleCnt="3"/>
      <dgm:spPr/>
    </dgm:pt>
    <dgm:pt modelId="{1DDC8134-E2D7-344F-A3EB-5348CE7C0AC1}" type="pres">
      <dgm:prSet presAssocID="{43440841-2AD2-4CA7-B305-655052824FCF}" presName="vert1" presStyleCnt="0"/>
      <dgm:spPr/>
    </dgm:pt>
  </dgm:ptLst>
  <dgm:cxnLst>
    <dgm:cxn modelId="{8826EC0D-2588-4472-88B0-982156C12E5F}" srcId="{4B2EB8C4-30B8-472A-AB1D-A4C11C2C6F71}" destId="{169D98FC-F3CC-4F0D-A8FE-90BD1F120A4D}" srcOrd="1" destOrd="0" parTransId="{771D2A76-D84D-487B-9B1F-31C378957645}" sibTransId="{6D3D0B27-2740-4CC7-8093-C5648ABED0EE}"/>
    <dgm:cxn modelId="{90BF6938-B445-E64C-BAD5-A25A828C40B4}" type="presOf" srcId="{30EB3291-A1F6-4169-944A-FC697EC5C433}" destId="{97DE5799-2FE0-014B-9F5F-B5E6A3D213FD}" srcOrd="0" destOrd="0" presId="urn:microsoft.com/office/officeart/2008/layout/LinedList"/>
    <dgm:cxn modelId="{EEC05272-8336-EE42-A666-311359DA467D}" type="presOf" srcId="{4B2EB8C4-30B8-472A-AB1D-A4C11C2C6F71}" destId="{C9064BDB-AC25-C14C-879A-6AFC3C9D20B1}" srcOrd="0" destOrd="0" presId="urn:microsoft.com/office/officeart/2008/layout/LinedList"/>
    <dgm:cxn modelId="{2F2EA38E-18B8-8946-A18D-4638BAF9F5EA}" type="presOf" srcId="{43440841-2AD2-4CA7-B305-655052824FCF}" destId="{74C4E1BC-D2B7-5E4C-8CE8-3633B63D3290}" srcOrd="0" destOrd="0" presId="urn:microsoft.com/office/officeart/2008/layout/LinedList"/>
    <dgm:cxn modelId="{8D3141B2-E013-4E54-8847-95D3B7ABED08}" srcId="{4B2EB8C4-30B8-472A-AB1D-A4C11C2C6F71}" destId="{30EB3291-A1F6-4169-944A-FC697EC5C433}" srcOrd="0" destOrd="0" parTransId="{7FBA28C2-2D97-4F2D-B0A6-8209A90A1816}" sibTransId="{1DC2CD42-4ED1-4ED4-9A9F-3F86ECA5AB64}"/>
    <dgm:cxn modelId="{F1BB05EC-7F74-4A9C-9B81-DA3AA6A42BFE}" srcId="{4B2EB8C4-30B8-472A-AB1D-A4C11C2C6F71}" destId="{43440841-2AD2-4CA7-B305-655052824FCF}" srcOrd="2" destOrd="0" parTransId="{310154B8-BADB-4A62-B00D-4E644AA6796F}" sibTransId="{4011DCAB-A73D-48FA-808C-9577C8D43354}"/>
    <dgm:cxn modelId="{89120FF4-AE98-6543-9A4A-1EC5964E764F}" type="presOf" srcId="{169D98FC-F3CC-4F0D-A8FE-90BD1F120A4D}" destId="{602E7394-CF38-E049-87C9-6168D08DE724}" srcOrd="0" destOrd="0" presId="urn:microsoft.com/office/officeart/2008/layout/LinedList"/>
    <dgm:cxn modelId="{72019640-CC9D-7544-9A30-1FB7A052F490}" type="presParOf" srcId="{C9064BDB-AC25-C14C-879A-6AFC3C9D20B1}" destId="{1728F3C6-BF54-7249-BC7D-0A5AB9D7B205}" srcOrd="0" destOrd="0" presId="urn:microsoft.com/office/officeart/2008/layout/LinedList"/>
    <dgm:cxn modelId="{904B6AB0-67AC-574F-AB3B-C62316492B78}" type="presParOf" srcId="{C9064BDB-AC25-C14C-879A-6AFC3C9D20B1}" destId="{870EFF30-C22A-D243-9BB1-1D8F038B3349}" srcOrd="1" destOrd="0" presId="urn:microsoft.com/office/officeart/2008/layout/LinedList"/>
    <dgm:cxn modelId="{A6AA5C94-B909-8144-A763-CA58E7CAD146}" type="presParOf" srcId="{870EFF30-C22A-D243-9BB1-1D8F038B3349}" destId="{97DE5799-2FE0-014B-9F5F-B5E6A3D213FD}" srcOrd="0" destOrd="0" presId="urn:microsoft.com/office/officeart/2008/layout/LinedList"/>
    <dgm:cxn modelId="{C7BB1426-DA24-5242-BFDB-FA8557F477C0}" type="presParOf" srcId="{870EFF30-C22A-D243-9BB1-1D8F038B3349}" destId="{3DE12780-60CE-4B40-B357-DDFE889D7D24}" srcOrd="1" destOrd="0" presId="urn:microsoft.com/office/officeart/2008/layout/LinedList"/>
    <dgm:cxn modelId="{60BCEBB7-345A-5D46-A18C-725C233B7221}" type="presParOf" srcId="{C9064BDB-AC25-C14C-879A-6AFC3C9D20B1}" destId="{A1A57E8E-755D-C248-A59B-9991FB6BA686}" srcOrd="2" destOrd="0" presId="urn:microsoft.com/office/officeart/2008/layout/LinedList"/>
    <dgm:cxn modelId="{DB0A272B-83F5-0C44-951D-329063173568}" type="presParOf" srcId="{C9064BDB-AC25-C14C-879A-6AFC3C9D20B1}" destId="{5A334A52-9962-A54D-80AF-D4D9ED87CA2A}" srcOrd="3" destOrd="0" presId="urn:microsoft.com/office/officeart/2008/layout/LinedList"/>
    <dgm:cxn modelId="{B8A21177-606C-484F-8C1C-8D4BAD37D74C}" type="presParOf" srcId="{5A334A52-9962-A54D-80AF-D4D9ED87CA2A}" destId="{602E7394-CF38-E049-87C9-6168D08DE724}" srcOrd="0" destOrd="0" presId="urn:microsoft.com/office/officeart/2008/layout/LinedList"/>
    <dgm:cxn modelId="{DE60FF60-A6D6-3B47-87D4-51BDB61E1E90}" type="presParOf" srcId="{5A334A52-9962-A54D-80AF-D4D9ED87CA2A}" destId="{FFF2BDAE-26BC-0241-A930-CCC55680A23B}" srcOrd="1" destOrd="0" presId="urn:microsoft.com/office/officeart/2008/layout/LinedList"/>
    <dgm:cxn modelId="{9D98E336-5CD6-E54F-BC25-9EF224683AE0}" type="presParOf" srcId="{C9064BDB-AC25-C14C-879A-6AFC3C9D20B1}" destId="{8394C9DE-DD83-FF4F-89C3-C76A0F11A0FC}" srcOrd="4" destOrd="0" presId="urn:microsoft.com/office/officeart/2008/layout/LinedList"/>
    <dgm:cxn modelId="{F4C79C98-324E-7548-920F-7FA63A29E792}" type="presParOf" srcId="{C9064BDB-AC25-C14C-879A-6AFC3C9D20B1}" destId="{06655F80-2271-2D43-82B4-D5410D81B1A0}" srcOrd="5" destOrd="0" presId="urn:microsoft.com/office/officeart/2008/layout/LinedList"/>
    <dgm:cxn modelId="{B53B2CFE-5AAD-DB41-BF19-3555935EFC9C}" type="presParOf" srcId="{06655F80-2271-2D43-82B4-D5410D81B1A0}" destId="{74C4E1BC-D2B7-5E4C-8CE8-3633B63D3290}" srcOrd="0" destOrd="0" presId="urn:microsoft.com/office/officeart/2008/layout/LinedList"/>
    <dgm:cxn modelId="{7152125E-EF46-854A-836E-E0F601C40FC4}" type="presParOf" srcId="{06655F80-2271-2D43-82B4-D5410D81B1A0}" destId="{1DDC8134-E2D7-344F-A3EB-5348CE7C0A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F3C6-BF54-7249-BC7D-0A5AB9D7B205}">
      <dsp:nvSpPr>
        <dsp:cNvPr id="0" name=""/>
        <dsp:cNvSpPr/>
      </dsp:nvSpPr>
      <dsp:spPr>
        <a:xfrm>
          <a:off x="0" y="2378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5799-2FE0-014B-9F5F-B5E6A3D213FD}">
      <dsp:nvSpPr>
        <dsp:cNvPr id="0" name=""/>
        <dsp:cNvSpPr/>
      </dsp:nvSpPr>
      <dsp:spPr>
        <a:xfrm>
          <a:off x="0" y="2378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● Big Mountain Resort has recently installed an additional chair lift to help increase the distribution of visitors across the mountain. This additional chair increases their operating costs by $1,540,000 this season. </a:t>
          </a:r>
        </a:p>
      </dsp:txBody>
      <dsp:txXfrm>
        <a:off x="0" y="2378"/>
        <a:ext cx="5021262" cy="1621897"/>
      </dsp:txXfrm>
    </dsp:sp>
    <dsp:sp modelId="{A1A57E8E-755D-C248-A59B-9991FB6BA686}">
      <dsp:nvSpPr>
        <dsp:cNvPr id="0" name=""/>
        <dsp:cNvSpPr/>
      </dsp:nvSpPr>
      <dsp:spPr>
        <a:xfrm>
          <a:off x="0" y="1624276"/>
          <a:ext cx="5021262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E7394-CF38-E049-87C9-6168D08DE724}">
      <dsp:nvSpPr>
        <dsp:cNvPr id="0" name=""/>
        <dsp:cNvSpPr/>
      </dsp:nvSpPr>
      <dsp:spPr>
        <a:xfrm>
          <a:off x="0" y="1624276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● Given the current ticket price is $81 per adult - BMR needs to find a way to increase revenue to cover this added cost. </a:t>
          </a:r>
        </a:p>
      </dsp:txBody>
      <dsp:txXfrm>
        <a:off x="0" y="1624276"/>
        <a:ext cx="5021262" cy="1621897"/>
      </dsp:txXfrm>
    </dsp:sp>
    <dsp:sp modelId="{8394C9DE-DD83-FF4F-89C3-C76A0F11A0FC}">
      <dsp:nvSpPr>
        <dsp:cNvPr id="0" name=""/>
        <dsp:cNvSpPr/>
      </dsp:nvSpPr>
      <dsp:spPr>
        <a:xfrm>
          <a:off x="0" y="3246173"/>
          <a:ext cx="5021262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4E1BC-D2B7-5E4C-8CE8-3633B63D3290}">
      <dsp:nvSpPr>
        <dsp:cNvPr id="0" name=""/>
        <dsp:cNvSpPr/>
      </dsp:nvSpPr>
      <dsp:spPr>
        <a:xfrm>
          <a:off x="0" y="3246173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●  The business wants some guidance on how to select a better value for their ticket price.</a:t>
          </a:r>
        </a:p>
      </dsp:txBody>
      <dsp:txXfrm>
        <a:off x="0" y="3246173"/>
        <a:ext cx="5021262" cy="162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1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6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400F-7F59-9A41-8B63-CB3A8C0E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3778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ArialMT"/>
              </a:rPr>
              <a:t>Recommendations for Big Mountain Resort </a:t>
            </a:r>
            <a:endParaRPr kumimoji="0" lang="en-US" altLang="en-US" sz="4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AC74-157B-0F41-BB74-0939FA6A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3705226"/>
            <a:ext cx="5040785" cy="2141392"/>
          </a:xfrm>
        </p:spPr>
        <p:txBody>
          <a:bodyPr anchor="b">
            <a:normAutofit/>
          </a:bodyPr>
          <a:lstStyle/>
          <a:p>
            <a:r>
              <a:rPr lang="en-US" dirty="0"/>
              <a:t>BY: Marko </a:t>
            </a:r>
            <a:r>
              <a:rPr lang="en-US" dirty="0" err="1"/>
              <a:t>Glodovic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 descr="page1image49728704">
            <a:extLst>
              <a:ext uri="{FF2B5EF4-FFF2-40B4-BE49-F238E27FC236}">
                <a16:creationId xmlns:a16="http://schemas.microsoft.com/office/drawing/2014/main" id="{BE51883E-B927-3D40-8021-3414A208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167" y="657369"/>
            <a:ext cx="4994208" cy="12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6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A716B-027B-0846-928C-2AC18C31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Problem: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B2129-FAD7-42F6-8426-8BB286DB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123810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0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1D96A-C68E-3946-9199-ABA22E2C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/>
              <a:t>Recommendations: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910A-09B5-5C4A-98A0-DCB178E6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The model was trained and optimized with the provided resort data. The actual ticket price is $81.00. And the model result price is $94.22. This suggests that there is room for an increase, with an expected mean absolute error of $10.39 and standard deviation of $1.47. 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Do not close runs, closing up to 10 runs will decrease ticket price by $3 and result in significant revenue loss without a significant drop in operational costs 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Future investment in adding a chairlift and run to increase vertical drop by 150 feet could significantly lift ticket prices ($8.61-$9.90 depending on snow making capabilities 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50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2441E-7DE6-5541-8428-1D657CF8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Ticket price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50B05E-E4EF-CC41-B2C0-781AB7F0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1" y="3328815"/>
            <a:ext cx="5028041" cy="27629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60C1D4-FD78-4D30-BAA5-F9B6316E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MT"/>
              </a:rPr>
              <a:t>Big Mountain Resort</a:t>
            </a:r>
            <a:r>
              <a:rPr lang="en-US" dirty="0"/>
              <a:t> sits at the top end of its market segment for price: 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102-260F-6C46-9761-392C4FFB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Area covered by snow: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5ED8F-7833-BA45-BC7C-4AFDFA9C2832}"/>
              </a:ext>
            </a:extLst>
          </p:cNvPr>
          <p:cNvSpPr txBox="1"/>
          <p:nvPr/>
        </p:nvSpPr>
        <p:spPr>
          <a:xfrm>
            <a:off x="6662168" y="976161"/>
            <a:ext cx="4945183" cy="233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Big Mountain is very high up the league table of snowmaking area. </a:t>
            </a:r>
            <a:endParaRPr lang="en-US" sz="2000" dirty="0">
              <a:effectLst/>
            </a:endParaRP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C7369E6-3BB4-1B4E-AA2A-15C529FD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2168" y="3502009"/>
            <a:ext cx="4994208" cy="27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6970-CD27-9C45-9341-9799A632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chairs: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82E322D-AB47-2042-9AD7-C936C921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738" y="2025584"/>
            <a:ext cx="5021262" cy="2759208"/>
          </a:xfrm>
        </p:spPr>
      </p:pic>
    </p:spTree>
    <p:extLst>
      <p:ext uri="{BB962C8B-B14F-4D97-AF65-F5344CB8AC3E}">
        <p14:creationId xmlns:p14="http://schemas.microsoft.com/office/powerpoint/2010/main" val="13084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1F4BC-98A4-7948-8EEF-23945B24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Total number of runs: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63981DCD-3103-EA4F-8CD2-FCEE9517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3805501"/>
            <a:ext cx="4023360" cy="219276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6A8180E-02F1-43B6-9F04-D84F7F81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Big Mountain is in middle of pack regarding number of runs.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AF474-B250-FD4A-AF20-EAFBA107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/>
              <a:t>Summary: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99F6-377C-154D-9682-E14903C9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supports the models recommendation in increasing the ticket price to approximately $95. Even if we assume the maximum error of approximately $10 this market calibration suggests that at minimum Big Mountain increase its ticket price to $85, or less conservatively into the $90-$95 range.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Adding to Vertical Drop, number of Runs, Total Chairs, and number of chairs is the best way for Big Mountain Resort to add value to their tickets in future.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435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354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ArialMT</vt:lpstr>
      <vt:lpstr>Bierstadt</vt:lpstr>
      <vt:lpstr>GestaltVTI</vt:lpstr>
      <vt:lpstr>Recommendations for Big Mountain Resort </vt:lpstr>
      <vt:lpstr>Problem: </vt:lpstr>
      <vt:lpstr>Recommendations:</vt:lpstr>
      <vt:lpstr>Ticket price</vt:lpstr>
      <vt:lpstr>Area covered by snow:</vt:lpstr>
      <vt:lpstr>Total number of chairs:</vt:lpstr>
      <vt:lpstr>Total number of runs: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Big Mountain Resort </dc:title>
  <dc:creator>marko130591@hotmail.com</dc:creator>
  <cp:lastModifiedBy>marko130591@hotmail.com</cp:lastModifiedBy>
  <cp:revision>1</cp:revision>
  <dcterms:created xsi:type="dcterms:W3CDTF">2022-01-11T20:52:51Z</dcterms:created>
  <dcterms:modified xsi:type="dcterms:W3CDTF">2022-01-11T22:48:59Z</dcterms:modified>
</cp:coreProperties>
</file>