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5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7" r:id="rId16"/>
    <p:sldId id="281" r:id="rId17"/>
    <p:sldId id="282" r:id="rId18"/>
    <p:sldId id="283" r:id="rId19"/>
    <p:sldId id="368" r:id="rId20"/>
    <p:sldId id="284" r:id="rId21"/>
    <p:sldId id="285" r:id="rId22"/>
    <p:sldId id="286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69" r:id="rId45"/>
    <p:sldId id="315" r:id="rId46"/>
    <p:sldId id="316" r:id="rId47"/>
    <p:sldId id="317" r:id="rId48"/>
    <p:sldId id="318" r:id="rId49"/>
    <p:sldId id="320" r:id="rId50"/>
    <p:sldId id="321" r:id="rId51"/>
    <p:sldId id="322" r:id="rId52"/>
    <p:sldId id="349" r:id="rId53"/>
    <p:sldId id="357" r:id="rId54"/>
    <p:sldId id="348" r:id="rId55"/>
    <p:sldId id="350" r:id="rId56"/>
    <p:sldId id="359" r:id="rId57"/>
    <p:sldId id="351" r:id="rId58"/>
    <p:sldId id="352" r:id="rId59"/>
    <p:sldId id="353" r:id="rId60"/>
    <p:sldId id="354" r:id="rId61"/>
    <p:sldId id="355" r:id="rId62"/>
    <p:sldId id="356" r:id="rId63"/>
    <p:sldId id="325" r:id="rId6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70" autoAdjust="0"/>
    <p:restoredTop sz="95314" autoAdjust="0"/>
  </p:normalViewPr>
  <p:slideViewPr>
    <p:cSldViewPr>
      <p:cViewPr varScale="1">
        <p:scale>
          <a:sx n="116" d="100"/>
          <a:sy n="116" d="100"/>
        </p:scale>
        <p:origin x="307" y="58"/>
      </p:cViewPr>
      <p:guideLst>
        <p:guide orient="horz" pos="161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9F913-186C-457F-B1CC-81D42C81AD9B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61EC1-2B5E-4A6A-9572-0362D825AD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61EC1-2B5E-4A6A-9572-0362D825ADB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61EC1-2B5E-4A6A-9572-0362D825ADB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/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/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dirty="0"/>
              <a:t>认识</a:t>
            </a:r>
            <a:r>
              <a:rPr dirty="0"/>
              <a:t>HTML </a:t>
            </a:r>
            <a:r>
              <a:rPr lang="zh-CN" dirty="0"/>
              <a:t>（</a:t>
            </a:r>
            <a:r>
              <a:rPr lang="en-US" altLang="zh-CN" dirty="0"/>
              <a:t>1</a:t>
            </a:r>
            <a:r>
              <a:rPr lang="zh-CN" dirty="0"/>
              <a:t>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dirty="0"/>
              <a:t>随婷婷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DTD全称为，Document Type Definition，中文翻译为文档类型定义，是一套为了进行程序间的数据交换而建立的关于标记符的语法规则。</a:t>
            </a:r>
          </a:p>
          <a:p>
            <a:r>
              <a:rPr lang="zh-CN" altLang="en-US"/>
              <a:t>文档类型定义（DTD）可定义合法的XML文档构建模块。它使用一系列合法的元素来定义文档的结构。</a:t>
            </a:r>
          </a:p>
          <a:p>
            <a:r>
              <a:rPr lang="zh-CN" altLang="en-US"/>
              <a:t>DTD 可被成行地声明于 XML 文档中，也可作为一个外部引用。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DTD 简介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11250"/>
            <a:ext cx="8229600" cy="37846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HTML 4.01 规定了三种不同的&lt;!DOCTYPE&gt; 声明，分别是：Strict、Transitional 和 Frameset。</a:t>
            </a:r>
          </a:p>
          <a:p>
            <a:r>
              <a:rPr lang="zh-CN" altLang="en-US"/>
              <a:t>HTML 4.01 Strict</a:t>
            </a:r>
          </a:p>
          <a:p>
            <a:r>
              <a:rPr lang="zh-CN" altLang="en-US"/>
              <a:t>这个 DTD 包含所有 HTML 元素和属性，但不包括表象或过时的元素（如 font ）。框架集是不允许的。</a:t>
            </a:r>
          </a:p>
          <a:p>
            <a:endParaRPr lang="zh-CN" altLang="en-US"/>
          </a:p>
          <a:p>
            <a:r>
              <a:rPr lang="zh-CN" altLang="en-US"/>
              <a:t>&lt;!DOCTYPE HTML PUBLIC "-//W3C//DTD HTML 4.01//EN" "http://www.w3.org/TR/html4/strict.dtd"&gt;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HTML 4.01 与 HTML5之间的差异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HTML 4.01 Transitional</a:t>
            </a:r>
          </a:p>
          <a:p>
            <a:r>
              <a:rPr lang="zh-CN" altLang="en-US"/>
              <a:t>这个 DTD 包含所有 HTML 元素和属性，包括表象或过时的元素（如 font ）。框架集是不允许的。</a:t>
            </a:r>
          </a:p>
          <a:p>
            <a:endParaRPr lang="zh-CN" altLang="en-US"/>
          </a:p>
          <a:p>
            <a:r>
              <a:rPr lang="zh-CN" altLang="en-US"/>
              <a:t>&lt;!DOCTYPE HTML PUBLIC "-//W3C//DTD HTML 4.01 Transitional//EN" "http://www.w3.org/TR/html4/loose.dtd"&gt;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11250"/>
            <a:ext cx="8424545" cy="3394710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HTML 4.01 Frameset</a:t>
            </a:r>
          </a:p>
          <a:p>
            <a:r>
              <a:rPr lang="zh-CN" altLang="en-US"/>
              <a:t>这个 DTD 与 HTML 4.01 Transitional 相同，但是允许使用框架集内容。</a:t>
            </a:r>
          </a:p>
          <a:p>
            <a:endParaRPr lang="zh-CN" altLang="en-US"/>
          </a:p>
          <a:p>
            <a:r>
              <a:rPr lang="zh-CN" altLang="en-US"/>
              <a:t>&lt;!DOCTYPE HTML PUBLIC "-//W3C//DTD HTML 4.01 Frameset//EN" "http://www.w3.org/TR/html4/frameset.dtd"&gt;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HTML 编辑器推荐</a:t>
            </a:r>
          </a:p>
          <a:p>
            <a:r>
              <a:rPr lang="zh-CN" altLang="en-US"/>
              <a:t>可以使用专业的 HTML 编辑器来编辑 HTML：</a:t>
            </a:r>
          </a:p>
          <a:p>
            <a:r>
              <a:rPr lang="zh-CN" altLang="en-US"/>
              <a:t>Notepad++：https://notepad-plus-plus.org/</a:t>
            </a:r>
          </a:p>
          <a:p>
            <a:r>
              <a:rPr lang="zh-CN" altLang="en-US"/>
              <a:t>Sublime Text：http://www.sublimetext.com/</a:t>
            </a:r>
          </a:p>
          <a:p>
            <a:r>
              <a:rPr lang="zh-CN" altLang="en-US"/>
              <a:t>VS Code：https://code.visualstudio.com/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HTML 编辑器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每一种操作系统都带有简单的文本编辑器：</a:t>
            </a:r>
          </a:p>
          <a:p>
            <a:r>
              <a:rPr lang="zh-CN" altLang="en-US"/>
              <a:t> Windows 用户可以使用记事本；</a:t>
            </a:r>
          </a:p>
          <a:p>
            <a:r>
              <a:rPr lang="zh-CN" altLang="en-US"/>
              <a:t> Linux 用户可以选择几种不同的文本编辑器，如 vi、vim 或者 emacs ；</a:t>
            </a:r>
          </a:p>
          <a:p>
            <a:r>
              <a:rPr lang="zh-CN" altLang="en-US"/>
              <a:t> Mac 用户可以使用 OS X 预装的 TextEdit。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注意：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35990"/>
            <a:ext cx="8229600" cy="4125595"/>
          </a:xfrm>
        </p:spPr>
        <p:txBody>
          <a:bodyPr>
            <a:noAutofit/>
          </a:bodyPr>
          <a:lstStyle/>
          <a:p>
            <a:r>
              <a:rPr lang="zh-CN" altLang="en-US" sz="1600"/>
              <a:t>步骤 1: 新建 HTML 文件</a:t>
            </a:r>
          </a:p>
          <a:p>
            <a:r>
              <a:rPr lang="zh-CN" altLang="en-US" sz="1600"/>
              <a:t>在 Notepad++ 安装完成后，选择" 文件(F)-&gt;新建(N) "，在新建的文件中输入以下代码：</a:t>
            </a:r>
          </a:p>
          <a:p>
            <a:pPr marL="2549525" indent="-10160" defTabSz="0">
              <a:buNone/>
            </a:pPr>
            <a:r>
              <a:rPr lang="zh-CN" altLang="en-US" sz="1600"/>
              <a:t>&lt;!DOCTYPE html&gt;</a:t>
            </a:r>
          </a:p>
          <a:p>
            <a:pPr marL="2549525" indent="-10160" defTabSz="0">
              <a:buNone/>
            </a:pPr>
            <a:r>
              <a:rPr lang="zh-CN" altLang="en-US" sz="1600"/>
              <a:t>&lt;html&gt;</a:t>
            </a:r>
          </a:p>
          <a:p>
            <a:pPr marL="2549525" indent="-10160" defTabSz="0">
              <a:buNone/>
            </a:pPr>
            <a:r>
              <a:rPr lang="zh-CN" altLang="en-US" sz="1600"/>
              <a:t>&lt;head&gt;</a:t>
            </a:r>
          </a:p>
          <a:p>
            <a:pPr marL="2549525" indent="-10160" defTabSz="0">
              <a:buNone/>
            </a:pPr>
            <a:r>
              <a:rPr lang="zh-CN" altLang="en-US" sz="1600"/>
              <a:t>&lt;meta charset="UTF-8"&gt;</a:t>
            </a:r>
          </a:p>
          <a:p>
            <a:pPr marL="2549525" indent="-10160" defTabSz="0">
              <a:buNone/>
            </a:pPr>
            <a:r>
              <a:rPr lang="zh-CN" altLang="en-US" sz="1600"/>
              <a:t>&lt;title&gt;页面标题&lt;/title&gt;</a:t>
            </a:r>
          </a:p>
          <a:p>
            <a:pPr marL="2549525" indent="-10160" defTabSz="0">
              <a:buNone/>
            </a:pPr>
            <a:r>
              <a:rPr lang="zh-CN" altLang="en-US" sz="1600"/>
              <a:t>&lt;/head&gt;</a:t>
            </a:r>
          </a:p>
          <a:p>
            <a:pPr marL="2549525" indent="-10160" defTabSz="0">
              <a:buNone/>
            </a:pPr>
            <a:r>
              <a:rPr lang="zh-CN" altLang="en-US" sz="1600"/>
              <a:t>&lt;body&gt; </a:t>
            </a:r>
          </a:p>
          <a:p>
            <a:pPr marL="2549525" indent="-10160" defTabSz="0">
              <a:buNone/>
            </a:pPr>
            <a:r>
              <a:rPr lang="zh-CN" altLang="en-US" sz="1600"/>
              <a:t>&lt;h1&gt;我的第一个标题&lt;/h1&gt; </a:t>
            </a:r>
          </a:p>
          <a:p>
            <a:pPr marL="2549525" indent="-10160" defTabSz="0">
              <a:buNone/>
            </a:pPr>
            <a:r>
              <a:rPr lang="zh-CN" altLang="en-US" sz="1600"/>
              <a:t>&lt;p&gt;我的第一个段落。&lt;/p&gt; </a:t>
            </a:r>
          </a:p>
          <a:p>
            <a:pPr marL="2549525" indent="-10160" defTabSz="0">
              <a:buNone/>
            </a:pPr>
            <a:r>
              <a:rPr lang="zh-CN" altLang="en-US" sz="1600"/>
              <a:t>&lt;/body&gt;</a:t>
            </a:r>
          </a:p>
          <a:p>
            <a:pPr marL="2549525" indent="-10160" defTabSz="0">
              <a:buNone/>
            </a:pPr>
            <a:r>
              <a:rPr lang="zh-CN" altLang="en-US" sz="1600"/>
              <a:t>&lt;/html&gt;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Notepad++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步骤 2: 另存为 HTML 文件</a:t>
            </a:r>
          </a:p>
          <a:p>
            <a:r>
              <a:rPr lang="zh-CN" altLang="en-US"/>
              <a:t>然后选择" 文件(F)-&gt;另存为(A) "，文件名为 </a:t>
            </a:r>
            <a:r>
              <a:rPr lang="en-US" altLang="zh-CN"/>
              <a:t>****</a:t>
            </a:r>
            <a:r>
              <a:rPr lang="zh-CN" altLang="en-US"/>
              <a:t>.html: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步骤 3: 在浏览器中运行这个 HTML 文件</a:t>
            </a:r>
          </a:p>
          <a:p>
            <a:r>
              <a:rPr lang="zh-CN" altLang="en-US"/>
              <a:t>启动浏览器，然后选择"文件"菜单的"打开文件"命令，或者直接在文件夹中双击HTML 文件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3375" y="330200"/>
            <a:ext cx="2934335" cy="3394710"/>
          </a:xfrm>
        </p:spPr>
        <p:txBody>
          <a:bodyPr>
            <a:normAutofit fontScale="55000"/>
          </a:bodyPr>
          <a:lstStyle/>
          <a:p>
            <a:pPr marL="91440" indent="19050" defTabSz="0">
              <a:buNone/>
              <a:tabLst>
                <a:tab pos="0" algn="l"/>
              </a:tabLst>
            </a:pPr>
            <a:r>
              <a:rPr lang="zh-CN" altLang="en-US">
                <a:sym typeface="+mn-ea"/>
              </a:rPr>
              <a:t>&lt;!DOCTYPE html&gt;</a:t>
            </a:r>
            <a:endParaRPr lang="zh-CN" altLang="en-US"/>
          </a:p>
          <a:p>
            <a:pPr marL="91440" indent="19050" defTabSz="0">
              <a:buNone/>
              <a:tabLst>
                <a:tab pos="0" algn="l"/>
              </a:tabLst>
            </a:pPr>
            <a:r>
              <a:rPr lang="zh-CN" altLang="en-US">
                <a:sym typeface="+mn-ea"/>
              </a:rPr>
              <a:t>&lt;html&gt;</a:t>
            </a:r>
            <a:endParaRPr lang="zh-CN" altLang="en-US"/>
          </a:p>
          <a:p>
            <a:pPr marL="91440" indent="19050" defTabSz="0">
              <a:buNone/>
              <a:tabLst>
                <a:tab pos="0" algn="l"/>
              </a:tabLst>
            </a:pPr>
            <a:r>
              <a:rPr lang="zh-CN" altLang="en-US">
                <a:sym typeface="+mn-ea"/>
              </a:rPr>
              <a:t>&lt;head&gt;</a:t>
            </a:r>
            <a:endParaRPr lang="zh-CN" altLang="en-US"/>
          </a:p>
          <a:p>
            <a:pPr marL="91440" indent="19050" defTabSz="0">
              <a:buNone/>
              <a:tabLst>
                <a:tab pos="0" algn="l"/>
              </a:tabLst>
            </a:pPr>
            <a:r>
              <a:rPr lang="zh-CN" altLang="en-US">
                <a:sym typeface="+mn-ea"/>
              </a:rPr>
              <a:t>&lt;meta charset="UTF-8"&gt;</a:t>
            </a:r>
            <a:endParaRPr lang="zh-CN" altLang="en-US"/>
          </a:p>
          <a:p>
            <a:pPr marL="91440" indent="19050" defTabSz="0">
              <a:buNone/>
              <a:tabLst>
                <a:tab pos="0" algn="l"/>
              </a:tabLst>
            </a:pPr>
            <a:r>
              <a:rPr lang="zh-CN" altLang="en-US">
                <a:sym typeface="+mn-ea"/>
              </a:rPr>
              <a:t>&lt;title&gt;页面标题&lt;/title&gt;</a:t>
            </a:r>
            <a:endParaRPr lang="zh-CN" altLang="en-US"/>
          </a:p>
          <a:p>
            <a:pPr marL="91440" indent="19050" defTabSz="0">
              <a:buNone/>
              <a:tabLst>
                <a:tab pos="0" algn="l"/>
              </a:tabLst>
            </a:pPr>
            <a:r>
              <a:rPr lang="zh-CN" altLang="en-US">
                <a:sym typeface="+mn-ea"/>
              </a:rPr>
              <a:t>&lt;/head&gt;</a:t>
            </a:r>
            <a:endParaRPr lang="zh-CN" altLang="en-US"/>
          </a:p>
          <a:p>
            <a:pPr marL="91440" indent="19050" defTabSz="0">
              <a:buNone/>
              <a:tabLst>
                <a:tab pos="0" algn="l"/>
              </a:tabLst>
            </a:pPr>
            <a:r>
              <a:rPr lang="zh-CN" altLang="en-US">
                <a:sym typeface="+mn-ea"/>
              </a:rPr>
              <a:t>&lt;body&gt; </a:t>
            </a:r>
            <a:endParaRPr lang="zh-CN" altLang="en-US"/>
          </a:p>
          <a:p>
            <a:pPr marL="91440" indent="19050" defTabSz="0">
              <a:buNone/>
              <a:tabLst>
                <a:tab pos="0" algn="l"/>
              </a:tabLst>
            </a:pPr>
            <a:r>
              <a:rPr lang="zh-CN" altLang="en-US">
                <a:sym typeface="+mn-ea"/>
              </a:rPr>
              <a:t>&lt;h1&gt;我的第一个标题&lt;/h1&gt; </a:t>
            </a:r>
            <a:endParaRPr lang="zh-CN" altLang="en-US"/>
          </a:p>
          <a:p>
            <a:pPr marL="91440" indent="19050" defTabSz="0">
              <a:buNone/>
              <a:tabLst>
                <a:tab pos="0" algn="l"/>
              </a:tabLst>
            </a:pPr>
            <a:r>
              <a:rPr lang="zh-CN" altLang="en-US">
                <a:sym typeface="+mn-ea"/>
              </a:rPr>
              <a:t>&lt;p&gt;我的第一个段落。&lt;/p&gt; </a:t>
            </a:r>
            <a:endParaRPr lang="zh-CN" altLang="en-US"/>
          </a:p>
          <a:p>
            <a:pPr marL="91440" indent="19050" defTabSz="0">
              <a:buNone/>
              <a:tabLst>
                <a:tab pos="0" algn="l"/>
              </a:tabLst>
            </a:pPr>
            <a:r>
              <a:rPr lang="zh-CN" altLang="en-US">
                <a:sym typeface="+mn-ea"/>
              </a:rPr>
              <a:t>&lt;/body&gt;</a:t>
            </a:r>
            <a:endParaRPr lang="zh-CN" altLang="en-US"/>
          </a:p>
          <a:p>
            <a:pPr marL="91440" indent="19050" defTabSz="0">
              <a:buNone/>
              <a:tabLst>
                <a:tab pos="0" algn="l"/>
              </a:tabLst>
            </a:pPr>
            <a:r>
              <a:rPr lang="zh-CN" altLang="en-US">
                <a:sym typeface="+mn-ea"/>
              </a:rPr>
              <a:t>&lt;/html&gt;</a:t>
            </a:r>
            <a:endParaRPr lang="zh-CN" altLang="en-US"/>
          </a:p>
          <a:p>
            <a:pPr marL="91440" indent="19050" defTabSz="0">
              <a:buNone/>
              <a:tabLst>
                <a:tab pos="0" algn="l"/>
              </a:tabLst>
            </a:pPr>
            <a:endParaRPr lang="zh-CN" altLang="en-US"/>
          </a:p>
        </p:txBody>
      </p:sp>
      <p:sp>
        <p:nvSpPr>
          <p:cNvPr id="4" name="内容占位符 1"/>
          <p:cNvSpPr>
            <a:spLocks noGrp="1"/>
          </p:cNvSpPr>
          <p:nvPr/>
        </p:nvSpPr>
        <p:spPr>
          <a:xfrm>
            <a:off x="3565525" y="330200"/>
            <a:ext cx="5125085" cy="4147185"/>
          </a:xfrm>
          <a:prstGeom prst="rect">
            <a:avLst/>
          </a:prstGeom>
        </p:spPr>
        <p:txBody>
          <a:bodyPr vert="horz">
            <a:normAutofit fontScale="70000"/>
          </a:bodyPr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604030504040204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indent="19050" defTabSz="0">
              <a:buNone/>
              <a:tabLst>
                <a:tab pos="0" algn="l"/>
              </a:tabLst>
            </a:pP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UTF－8 编码是用以解决国际上字符的一种多字节编码，它对英文使用8位（即一个字节），中文使用24位（三个字节）来编码。对于英文字符较多的论坛则用UTF－8 节省空间。另外，如果是外国人访问你的GBK网页，需要下载中文语言包支持。访问UTF-8编码的网页则不出现这问题。可以直接访问。</a:t>
            </a:r>
          </a:p>
          <a:p>
            <a:pPr marL="91440" indent="19050" defTabSz="0">
              <a:buNone/>
              <a:tabLst>
                <a:tab pos="0" algn="l"/>
              </a:tabLst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marL="91440" indent="19050" defTabSz="0">
              <a:buNone/>
              <a:tabLst>
                <a:tab pos="0" algn="l"/>
              </a:tabLst>
            </a:pP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GBK包含全部中文字符；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marL="91440" indent="19050" defTabSz="0">
              <a:buNone/>
              <a:tabLst>
                <a:tab pos="0" algn="l"/>
              </a:tabLst>
            </a:pP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GBK是在国家标准GB2312基础上扩容后兼容GB2312的标准（好像还不是国家标准）。GBK编码专门用来解决中文编码的，是双字节的。不论中英文都是双字节的。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>
                <a:sym typeface="+mn-ea"/>
              </a:rPr>
              <a:t>什么是HTML?</a:t>
            </a:r>
            <a:endParaRPr lang="zh-CN" altLang="en-US" sz="2200" dirty="0"/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467360" y="1059815"/>
            <a:ext cx="8359775" cy="3549015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HTML 是用来描述网页的一种语言。</a:t>
            </a:r>
          </a:p>
          <a:p>
            <a:pPr lvl="0"/>
            <a:r>
              <a:rPr lang="en-US" altLang="zh-CN" sz="2400" dirty="0"/>
              <a:t>HTML 指的是超文本标记语言: HyperText Markup Language</a:t>
            </a:r>
          </a:p>
          <a:p>
            <a:pPr lvl="0"/>
            <a:r>
              <a:rPr lang="en-US" altLang="zh-CN" sz="2400" dirty="0"/>
              <a:t>HTML 不是一种编程语言，而是一种标记语言</a:t>
            </a:r>
          </a:p>
          <a:p>
            <a:pPr lvl="0"/>
            <a:r>
              <a:rPr lang="en-US" altLang="zh-CN" sz="2400" dirty="0"/>
              <a:t>标记语言是一套标记标签 (markup tag)</a:t>
            </a:r>
          </a:p>
          <a:p>
            <a:pPr lvl="0"/>
            <a:r>
              <a:rPr lang="en-US" altLang="zh-CN" sz="2400" dirty="0"/>
              <a:t>HTML 使用标记标签来描述网页</a:t>
            </a:r>
          </a:p>
          <a:p>
            <a:pPr lvl="0"/>
            <a:r>
              <a:rPr lang="en-US" altLang="zh-CN" sz="2400" dirty="0"/>
              <a:t>HTML 文档包含了HTML 标签及文本内容</a:t>
            </a:r>
          </a:p>
          <a:p>
            <a:pPr lvl="0"/>
            <a:r>
              <a:rPr lang="en-US" altLang="zh-CN" sz="2400" dirty="0"/>
              <a:t>HTML文档也叫做 web 页面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11250"/>
            <a:ext cx="8229600" cy="3651885"/>
          </a:xfrm>
        </p:spPr>
        <p:txBody>
          <a:bodyPr>
            <a:normAutofit lnSpcReduction="20000"/>
          </a:bodyPr>
          <a:lstStyle/>
          <a:p>
            <a:r>
              <a:rPr lang="zh-CN" altLang="en-US"/>
              <a:t>HTML 标题（Heading）是通过&lt;h1&gt; - &lt;h6&gt; 标签来定义的.</a:t>
            </a:r>
          </a:p>
          <a:p>
            <a:r>
              <a:rPr lang="zh-CN" altLang="en-US"/>
              <a:t>&lt;h1&gt; 定义最大的标题。&lt;h6&gt; 定义最小的标题。</a:t>
            </a:r>
          </a:p>
          <a:p>
            <a:endParaRPr lang="zh-CN" altLang="en-US"/>
          </a:p>
          <a:p>
            <a:r>
              <a:rPr lang="zh-CN" altLang="en-US"/>
              <a:t>&lt;h1&gt;这是一个标题&lt;/h1&gt;</a:t>
            </a:r>
          </a:p>
          <a:p>
            <a:r>
              <a:rPr lang="zh-CN" altLang="en-US"/>
              <a:t>&lt;h2&gt;这是一个标题&lt;/h2&gt;</a:t>
            </a:r>
          </a:p>
          <a:p>
            <a:r>
              <a:rPr lang="zh-CN" altLang="en-US"/>
              <a:t>&lt;h3&gt;这是一个标题&lt;/h3&gt;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HTML 标题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HTML 段落是通过标签 &lt;p&gt; 来定义的.</a:t>
            </a:r>
          </a:p>
          <a:p>
            <a:endParaRPr lang="zh-CN" altLang="en-US"/>
          </a:p>
          <a:p>
            <a:r>
              <a:rPr lang="zh-CN" altLang="en-US"/>
              <a:t>&lt;p&gt;这是一个段落。&lt;/p&gt;</a:t>
            </a:r>
          </a:p>
          <a:p>
            <a:r>
              <a:rPr lang="zh-CN" altLang="en-US"/>
              <a:t>&lt;p&gt;这是另外一个段落。&lt;/p&gt;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HTML 段落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HTML 链接是通过标签 &lt;a&gt; 来定义的.</a:t>
            </a:r>
          </a:p>
          <a:p>
            <a:r>
              <a:rPr lang="zh-CN" altLang="en-US"/>
              <a:t>&lt;a href="http://www.</a:t>
            </a:r>
            <a:r>
              <a:rPr lang="en-US" altLang="zh-CN"/>
              <a:t>baidu</a:t>
            </a:r>
            <a:r>
              <a:rPr lang="zh-CN" altLang="en-US"/>
              <a:t>.com"&gt;这是一个链接&lt;/a&gt;</a:t>
            </a:r>
          </a:p>
          <a:p>
            <a:endParaRPr lang="zh-CN" altLang="en-US"/>
          </a:p>
          <a:p>
            <a:r>
              <a:rPr lang="zh-CN" altLang="en-US"/>
              <a:t>提示: 在 href 属性中指定链接的地址。</a:t>
            </a:r>
          </a:p>
          <a:p>
            <a:endParaRPr lang="zh-CN" altLang="en-US"/>
          </a:p>
          <a:p>
            <a:r>
              <a:rPr lang="zh-CN" altLang="en-US"/>
              <a:t>注意： 图像的名称和尺寸是以属性的形式提供的。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HTML 链接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HTML 图像是通过标签 &lt;img&gt; 来定义的.</a:t>
            </a:r>
          </a:p>
          <a:p>
            <a:endParaRPr lang="zh-CN" altLang="en-US"/>
          </a:p>
          <a:p>
            <a:r>
              <a:rPr lang="zh-CN" altLang="en-US"/>
              <a:t>&lt;img src="/images/logo.png" width="258" height="39" /&gt;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HTML 图像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HTML 文档由 HTML 元素定义。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开始标签常被称为起始标签（opening tag）</a:t>
            </a:r>
          </a:p>
          <a:p>
            <a:r>
              <a:rPr lang="zh-CN" altLang="en-US"/>
              <a:t>结束标签常称为闭合标签（closing tag）。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HTML 元素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30" y="1905000"/>
            <a:ext cx="7520940" cy="1333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11250"/>
            <a:ext cx="8229600" cy="3797300"/>
          </a:xfrm>
        </p:spPr>
        <p:txBody>
          <a:bodyPr>
            <a:noAutofit/>
          </a:bodyPr>
          <a:lstStyle/>
          <a:p>
            <a:r>
              <a:rPr lang="zh-CN" altLang="en-US" sz="2500"/>
              <a:t>HTML 元素以开始标签起始</a:t>
            </a:r>
          </a:p>
          <a:p>
            <a:r>
              <a:rPr lang="zh-CN" altLang="en-US" sz="2500"/>
              <a:t>HTML 元素以结束标签终止</a:t>
            </a:r>
          </a:p>
          <a:p>
            <a:r>
              <a:rPr lang="zh-CN" altLang="en-US" sz="2500"/>
              <a:t>元素的内容是开始标签与结束标签之间的内容</a:t>
            </a:r>
          </a:p>
          <a:p>
            <a:r>
              <a:rPr lang="zh-CN" altLang="en-US" sz="2500"/>
              <a:t>某些 HTML 元素具有空内容（empty content）</a:t>
            </a:r>
          </a:p>
          <a:p>
            <a:r>
              <a:rPr lang="zh-CN" altLang="en-US" sz="2500"/>
              <a:t>空元素在开始标签中进行关闭（以开始标签的结束而结束）</a:t>
            </a:r>
          </a:p>
          <a:p>
            <a:r>
              <a:rPr lang="zh-CN" altLang="en-US" sz="2500"/>
              <a:t>大多数 HTML 元素可拥有属性</a:t>
            </a:r>
            <a:r>
              <a:rPr lang="en-US" altLang="zh-CN" sz="2500"/>
              <a:t>3</a:t>
            </a:r>
          </a:p>
          <a:p>
            <a:pPr marL="109855" indent="0">
              <a:buNone/>
            </a:pPr>
            <a:endParaRPr lang="en-US" altLang="zh-CN" sz="25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HTML 元素语法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533525" y="1062990"/>
            <a:ext cx="6458585" cy="391731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HTML 文档由嵌套的 HTML 元素构成。</a:t>
            </a:r>
          </a:p>
          <a:p>
            <a:r>
              <a:rPr lang="zh-CN" altLang="en-US"/>
              <a:t>HTML 文档实例</a:t>
            </a:r>
          </a:p>
          <a:p>
            <a:pPr marL="868680" indent="0">
              <a:buNone/>
            </a:pPr>
            <a:r>
              <a:rPr lang="en-US" altLang="zh-CN"/>
              <a:t>&lt;!DOCTYPE html&gt;</a:t>
            </a:r>
          </a:p>
          <a:p>
            <a:pPr marL="868680" indent="0">
              <a:buNone/>
            </a:pPr>
            <a:r>
              <a:rPr lang="en-US" altLang="zh-CN"/>
              <a:t>&lt;html&gt;</a:t>
            </a:r>
          </a:p>
          <a:p>
            <a:pPr marL="868680" indent="0">
              <a:buNone/>
            </a:pPr>
            <a:r>
              <a:rPr lang="en-US" altLang="zh-CN"/>
              <a:t>&lt;body&gt;</a:t>
            </a:r>
          </a:p>
          <a:p>
            <a:pPr marL="868680" indent="0">
              <a:buNone/>
            </a:pPr>
            <a:r>
              <a:rPr lang="en-US" altLang="zh-CN"/>
              <a:t>&lt;p&gt;这是第一个段落。&lt;/p&gt;</a:t>
            </a:r>
          </a:p>
          <a:p>
            <a:pPr marL="868680" indent="0">
              <a:buNone/>
            </a:pPr>
            <a:r>
              <a:rPr lang="en-US" altLang="zh-CN"/>
              <a:t>&lt;/body&gt;</a:t>
            </a:r>
          </a:p>
          <a:p>
            <a:pPr marL="868680" indent="0">
              <a:buNone/>
            </a:pPr>
            <a:r>
              <a:rPr lang="en-US" altLang="zh-CN"/>
              <a:t>&lt;/html&gt;</a:t>
            </a:r>
          </a:p>
          <a:p>
            <a:pPr marL="868680" indent="0">
              <a:buNone/>
            </a:pPr>
            <a:r>
              <a:rPr lang="en-US" altLang="zh-CN"/>
              <a:t>以上实例包含了三个 HTML 元素。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嵌套的 HTML 元素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749172"/>
            <a:ext cx="8229600" cy="3394472"/>
          </a:xfrm>
        </p:spPr>
        <p:txBody>
          <a:bodyPr/>
          <a:lstStyle/>
          <a:p>
            <a:r>
              <a:rPr lang="zh-CN" altLang="en-US"/>
              <a:t>&lt;p&gt; 元素:</a:t>
            </a:r>
          </a:p>
          <a:p>
            <a:r>
              <a:rPr lang="zh-CN" altLang="en-US"/>
              <a:t>p&gt;这是第一个段落。&lt;/p&gt;</a:t>
            </a:r>
          </a:p>
          <a:p>
            <a:r>
              <a:rPr lang="zh-CN" altLang="en-US"/>
              <a:t>这个 &lt;p&gt; 元素定义了 HTML 文档中的一个段落。</a:t>
            </a:r>
          </a:p>
          <a:p>
            <a:r>
              <a:rPr lang="zh-CN" altLang="en-US"/>
              <a:t>这个元素拥有一个开始标签 &lt;p&gt; 以及一个结束标签 &lt;/p&gt;.</a:t>
            </a:r>
          </a:p>
          <a:p>
            <a:r>
              <a:rPr lang="zh-CN" altLang="en-US"/>
              <a:t>元素内容是: 这是第一个段落。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HTML 实例解析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0" y="205740"/>
            <a:ext cx="3291840" cy="197358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87247"/>
            <a:ext cx="8229600" cy="3394472"/>
          </a:xfrm>
        </p:spPr>
        <p:txBody>
          <a:bodyPr>
            <a:normAutofit lnSpcReduction="20000"/>
          </a:bodyPr>
          <a:lstStyle/>
          <a:p>
            <a:r>
              <a:rPr lang="zh-CN" altLang="en-US"/>
              <a:t>&lt;body&gt; 元素:</a:t>
            </a:r>
          </a:p>
          <a:p>
            <a:r>
              <a:rPr lang="zh-CN" altLang="en-US"/>
              <a:t>&lt;body&gt;</a:t>
            </a:r>
          </a:p>
          <a:p>
            <a:r>
              <a:rPr lang="zh-CN" altLang="en-US"/>
              <a:t>&lt;p&gt;这是第一个段落。&lt;/p&gt;</a:t>
            </a:r>
          </a:p>
          <a:p>
            <a:r>
              <a:rPr lang="zh-CN" altLang="en-US"/>
              <a:t>&lt;/body&gt;</a:t>
            </a:r>
          </a:p>
          <a:p>
            <a:r>
              <a:rPr lang="zh-CN" altLang="en-US"/>
              <a:t>&lt;body&gt; 元素定义了 HTML 文档的主体。</a:t>
            </a:r>
          </a:p>
          <a:p>
            <a:r>
              <a:rPr lang="zh-CN" altLang="en-US"/>
              <a:t>这个元素拥有一个开始标签 &lt;body&gt; 以及一个结束标签 &lt;/body&gt;。</a:t>
            </a:r>
          </a:p>
          <a:p>
            <a:r>
              <a:rPr lang="zh-CN" altLang="en-US"/>
              <a:t>元素内容是另一个 HTML 元素（p 元素）。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HTML 实例解析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0" y="205740"/>
            <a:ext cx="3291840" cy="197358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r>
              <a:rPr lang="zh-CN" altLang="en-US"/>
              <a:t>&lt;html&gt; 元素：</a:t>
            </a:r>
          </a:p>
          <a:p>
            <a:r>
              <a:rPr lang="zh-CN" altLang="en-US"/>
              <a:t>&lt;html&gt;</a:t>
            </a:r>
          </a:p>
          <a:p>
            <a:r>
              <a:rPr lang="zh-CN" altLang="en-US"/>
              <a:t>&lt;body&gt;</a:t>
            </a:r>
          </a:p>
          <a:p>
            <a:r>
              <a:rPr lang="zh-CN" altLang="en-US"/>
              <a:t>&lt;p&gt;这是第一个段落。&lt;/p&gt;</a:t>
            </a:r>
          </a:p>
          <a:p>
            <a:r>
              <a:rPr lang="zh-CN" altLang="en-US"/>
              <a:t>&lt;/body&gt;</a:t>
            </a:r>
          </a:p>
          <a:p>
            <a:r>
              <a:rPr lang="zh-CN" altLang="en-US"/>
              <a:t>&lt;/html&gt;</a:t>
            </a:r>
          </a:p>
          <a:p>
            <a:r>
              <a:rPr lang="zh-CN" altLang="en-US"/>
              <a:t>&lt;html&gt; 元素定义了整个 HTML 文档。</a:t>
            </a:r>
          </a:p>
          <a:p>
            <a:r>
              <a:rPr lang="zh-CN" altLang="en-US"/>
              <a:t>这个元素拥有一个开始标签 &lt;html&gt; ，以及一个结束标签 &lt;/html&gt;.</a:t>
            </a:r>
          </a:p>
          <a:p>
            <a:r>
              <a:rPr lang="zh-CN" altLang="en-US"/>
              <a:t>元素内容是另一个 HTML 元素（body 元素）。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HTML 实例解析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0" y="205740"/>
            <a:ext cx="3291840" cy="19735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15670" y="1228725"/>
            <a:ext cx="7860030" cy="3287395"/>
          </a:xfrm>
        </p:spPr>
        <p:txBody>
          <a:bodyPr>
            <a:normAutofit lnSpcReduction="20000"/>
          </a:bodyPr>
          <a:lstStyle/>
          <a:p>
            <a:pPr algn="l"/>
            <a:r>
              <a:rPr lang="en-US" altLang="zh-CN" sz="2400" dirty="0"/>
              <a:t>HTML 标记标签通常被称为 HTML 标签 (HTML tag)。</a:t>
            </a:r>
          </a:p>
          <a:p>
            <a:pPr algn="l"/>
            <a:r>
              <a:rPr lang="en-US" altLang="zh-CN" sz="2400" dirty="0"/>
              <a:t>HTML 标签是由尖括号包围的关键词，比如 &lt;html&gt;</a:t>
            </a:r>
          </a:p>
          <a:p>
            <a:pPr algn="l"/>
            <a:r>
              <a:rPr lang="en-US" altLang="zh-CN" sz="2400" dirty="0"/>
              <a:t>HTML 标签通常是成对出现的，比如 &lt;b&gt; 和 &lt;/b&gt;</a:t>
            </a:r>
          </a:p>
          <a:p>
            <a:pPr algn="l"/>
            <a:r>
              <a:rPr lang="en-US" altLang="zh-CN" sz="2400" dirty="0"/>
              <a:t>标签对中的第一个标签是开始标签，第二个标签是结束标签。</a:t>
            </a:r>
          </a:p>
          <a:p>
            <a:pPr algn="l"/>
            <a:r>
              <a:rPr lang="en-US" altLang="zh-CN" sz="2400" dirty="0"/>
              <a:t>开始和结束标签也被称为开放标签和闭合标签。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HTML 标签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02000" y="3890645"/>
            <a:ext cx="31553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/>
              <a:t>&lt;标签&gt;内容&lt;/标签&gt;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即使忘记了使用结束标签，大多数浏览器也会正确地显示 HTML：</a:t>
            </a:r>
          </a:p>
          <a:p>
            <a:r>
              <a:rPr lang="zh-CN" altLang="en-US"/>
              <a:t>&lt;p&gt;这是一个段落</a:t>
            </a:r>
          </a:p>
          <a:p>
            <a:r>
              <a:rPr lang="zh-CN" altLang="en-US"/>
              <a:t>&lt;p&gt;这是一个段落</a:t>
            </a:r>
          </a:p>
          <a:p>
            <a:r>
              <a:rPr lang="zh-CN" altLang="en-US"/>
              <a:t>以上实例在浏览器中也能正常显示，因为关闭标签是可选的。</a:t>
            </a:r>
          </a:p>
          <a:p>
            <a:r>
              <a:rPr lang="zh-CN" altLang="en-US"/>
              <a:t>但不要依赖这种做法。忘记使用结束标签会产生不可预料的结果或错误。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不要忘记结束标签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zh-CN" altLang="en-US"/>
              <a:t>没有内容的 HTML 元素被称为空元素。空元素是在开始标签中关闭的。</a:t>
            </a:r>
          </a:p>
          <a:p>
            <a:r>
              <a:rPr lang="zh-CN" altLang="en-US"/>
              <a:t>&lt;br&gt; 就是没有关闭标签的空元素（&lt;br&gt; 标签定义换行）。</a:t>
            </a:r>
          </a:p>
          <a:p>
            <a:r>
              <a:rPr lang="zh-CN" altLang="en-US"/>
              <a:t>在 XHTML、XML 以及未来版本的 HTML 中，所有元素都必须被关闭。</a:t>
            </a:r>
          </a:p>
          <a:p>
            <a:r>
              <a:rPr lang="zh-CN" altLang="en-US"/>
              <a:t>在开始标签中添加斜杠，比如 &lt;br /&gt;，是关闭空元素的正确方法，HTML、XHTML 和 XML 都接受这种方式。</a:t>
            </a:r>
          </a:p>
          <a:p>
            <a:r>
              <a:rPr lang="zh-CN" altLang="en-US"/>
              <a:t>即使 &lt;br&gt; 在所有浏览器中都是有效的，但使用 &lt;br /&gt; 其实是更长远的保障。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HTML 空元素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HTML 标签对大小写不敏感：&lt;P&gt; 等同于 &lt;p&gt;。许多网站都使用大写的 HTML 标签。</a:t>
            </a:r>
          </a:p>
          <a:p>
            <a:r>
              <a:rPr lang="zh-CN" altLang="en-US"/>
              <a:t>本课程使用的是小写标签，因为万维网联盟（W3C）在 HTML 4 中推荐使用小写，而在未来 (X)HTML 版本中强制使用小写。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HTML 提示：使用小写标签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属性是 HTML 元素提供的附加信息。</a:t>
            </a:r>
          </a:p>
          <a:p>
            <a:r>
              <a:rPr lang="zh-CN" altLang="en-US"/>
              <a:t>HTML 元素可以设置属性</a:t>
            </a:r>
          </a:p>
          <a:p>
            <a:r>
              <a:rPr lang="zh-CN" altLang="en-US"/>
              <a:t>属性可以在元素中添加附加信息</a:t>
            </a:r>
          </a:p>
          <a:p>
            <a:r>
              <a:rPr lang="zh-CN" altLang="en-US"/>
              <a:t>属性一般描述于开始标签</a:t>
            </a:r>
          </a:p>
          <a:p>
            <a:r>
              <a:rPr lang="zh-CN" altLang="en-US"/>
              <a:t>属性总是以名称/值对的形式出现，比如：name="value"。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HTML 属性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HTML 链接由 &lt;a&gt; 标签定义。链接的地址在 href 属性中指定：</a:t>
            </a:r>
          </a:p>
          <a:p>
            <a:endParaRPr lang="zh-CN" altLang="en-US"/>
          </a:p>
          <a:p>
            <a:r>
              <a:rPr lang="zh-CN" altLang="en-US"/>
              <a:t>&lt;a href="http://www.</a:t>
            </a:r>
            <a:r>
              <a:rPr lang="en-US" altLang="zh-CN"/>
              <a:t>baidu</a:t>
            </a:r>
            <a:r>
              <a:rPr lang="zh-CN" altLang="en-US"/>
              <a:t>.com"&gt;这是一个链接&lt;/a&gt;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属性实例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属性值应该始终被包括在引号内。</a:t>
            </a:r>
          </a:p>
          <a:p>
            <a:r>
              <a:rPr lang="zh-CN" altLang="en-US"/>
              <a:t>双引号是最常用的，不过使用单引号也没有问题。</a:t>
            </a:r>
          </a:p>
          <a:p>
            <a:r>
              <a:rPr lang="zh-CN" altLang="en-US"/>
              <a:t>提示: 在某些个别的情况下，比如属性值本身就含有双引号，那么必须使用单引号，例如：name='John "ShotGun" Nelson'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HTML 属性常用引用属性值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属性和属性值对大小写不敏感。</a:t>
            </a:r>
          </a:p>
          <a:p>
            <a:r>
              <a:rPr lang="zh-CN" altLang="en-US"/>
              <a:t>不过，万维网联盟在其 HTML 4 推荐标准中推荐小写的属性/属性值。</a:t>
            </a:r>
          </a:p>
          <a:p>
            <a:r>
              <a:rPr lang="zh-CN" altLang="en-US"/>
              <a:t>而新版本的 (X)HTML 要求使用小写属性。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HTML 提示：使用小写属性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下面列出了适用于大多数 HTML 元素的属性：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HTML 属性参考手册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95" y="1861820"/>
            <a:ext cx="7121525" cy="241681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11250"/>
            <a:ext cx="8229600" cy="3948430"/>
          </a:xfrm>
        </p:spPr>
        <p:txBody>
          <a:bodyPr>
            <a:normAutofit lnSpcReduction="20000"/>
          </a:bodyPr>
          <a:lstStyle/>
          <a:p>
            <a:r>
              <a:rPr lang="zh-CN" altLang="en-US"/>
              <a:t>在 HTML 文档中，标题很重要。</a:t>
            </a:r>
          </a:p>
          <a:p>
            <a:r>
              <a:rPr lang="zh-CN" altLang="en-US"/>
              <a:t>标题（Heading）是通过 &lt;h1&gt; - &lt;h6&gt; 标签进行定义的.</a:t>
            </a:r>
          </a:p>
          <a:p>
            <a:r>
              <a:rPr lang="zh-CN" altLang="en-US"/>
              <a:t>&lt;h1&gt; 定义最大的标题。 &lt;h6&gt; 定义最小的标题。</a:t>
            </a:r>
          </a:p>
          <a:p>
            <a:pPr marL="109855" indent="1134745">
              <a:buNone/>
            </a:pPr>
            <a:r>
              <a:rPr lang="zh-CN" altLang="en-US"/>
              <a:t>&lt;h1&gt;这是一个标题。&lt;/h1&gt;</a:t>
            </a:r>
          </a:p>
          <a:p>
            <a:pPr marL="109855" indent="1134745">
              <a:buNone/>
            </a:pPr>
            <a:r>
              <a:rPr lang="zh-CN" altLang="en-US"/>
              <a:t>&lt;h2&gt;这是一个标题。&lt;/h2&gt;</a:t>
            </a:r>
          </a:p>
          <a:p>
            <a:pPr marL="109855" indent="1134745">
              <a:buNone/>
            </a:pPr>
            <a:r>
              <a:rPr lang="zh-CN" altLang="en-US"/>
              <a:t>&lt;h3&gt;这是一个标题。&lt;/h3&gt;</a:t>
            </a:r>
          </a:p>
          <a:p>
            <a:pPr marL="109855" indent="1134745">
              <a:buNone/>
            </a:pPr>
            <a:r>
              <a:rPr lang="zh-CN" altLang="en-US"/>
              <a:t>浏览器会自动地在标题的前后添加空行。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HTML 标题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确保将 HTML 标题 标签只用于标题。不要仅仅是为了生成粗体或大号的文本而使用标题。</a:t>
            </a:r>
          </a:p>
          <a:p>
            <a:r>
              <a:rPr lang="zh-CN" altLang="en-US"/>
              <a:t>搜索引擎使用标题为网页的结构和内容编制索引。</a:t>
            </a:r>
          </a:p>
          <a:p>
            <a:r>
              <a:rPr lang="zh-CN" altLang="en-US"/>
              <a:t>因为用户可以通过标题来快速浏览网页，所以用标题来呈现文档结构是很重要的。</a:t>
            </a:r>
          </a:p>
          <a:p>
            <a:r>
              <a:rPr lang="zh-CN" altLang="en-US"/>
              <a:t>应该将 h1 用作主标题（最重要的），其后是 h2（次重要的），再其次是 h3，以此类推。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标题很重要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11250"/>
            <a:ext cx="8229600" cy="2467610"/>
          </a:xfrm>
        </p:spPr>
        <p:txBody>
          <a:bodyPr/>
          <a:lstStyle/>
          <a:p>
            <a:r>
              <a:rPr lang="zh-CN" altLang="en-US"/>
              <a:t>HTML 标签" 和 "HTML 元素" 通常都是描述同样的意思.</a:t>
            </a:r>
          </a:p>
          <a:p>
            <a:r>
              <a:rPr lang="zh-CN" altLang="en-US"/>
              <a:t>但是严格来讲, 一个 HTML 元素包含了开始标签与结束标签，如下实例:</a:t>
            </a:r>
          </a:p>
          <a:p>
            <a:r>
              <a:rPr lang="zh-CN" altLang="en-US"/>
              <a:t>HTML 元素: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HTML 元素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882900" y="3578860"/>
            <a:ext cx="40220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/>
              <a:t>&lt;p&gt;这是一个段落。&lt;/p&gt;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&lt;hr&gt; 标签在 HTML 页面中创建水平线。</a:t>
            </a:r>
          </a:p>
          <a:p>
            <a:r>
              <a:rPr lang="zh-CN" altLang="en-US"/>
              <a:t>hr 元素可用于分隔内容。</a:t>
            </a:r>
          </a:p>
          <a:p>
            <a:pPr marL="109855" indent="1332865">
              <a:buNone/>
            </a:pPr>
            <a:r>
              <a:rPr lang="zh-CN" altLang="en-US"/>
              <a:t>&lt;p&gt;这是一个段落。&lt;/p&gt;</a:t>
            </a:r>
          </a:p>
          <a:p>
            <a:pPr marL="109855" indent="1332865">
              <a:buNone/>
            </a:pPr>
            <a:r>
              <a:rPr lang="zh-CN" altLang="en-US"/>
              <a:t>&lt;hr&gt;</a:t>
            </a:r>
          </a:p>
          <a:p>
            <a:pPr marL="109855" indent="1332865">
              <a:buNone/>
            </a:pPr>
            <a:r>
              <a:rPr lang="zh-CN" altLang="en-US"/>
              <a:t>&lt;p&gt;这是一个段落。&lt;/p&gt;</a:t>
            </a:r>
          </a:p>
          <a:p>
            <a:pPr marL="109855" indent="1332865">
              <a:buNone/>
            </a:pPr>
            <a:r>
              <a:rPr lang="zh-CN" altLang="en-US"/>
              <a:t>&lt;hr&gt;</a:t>
            </a:r>
          </a:p>
          <a:p>
            <a:pPr marL="109855" indent="1332865">
              <a:buNone/>
            </a:pPr>
            <a:r>
              <a:rPr lang="zh-CN" altLang="en-US"/>
              <a:t>&lt;p&gt;这是一个段落。&lt;/p&gt;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HTML 水平线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41095"/>
            <a:ext cx="8229600" cy="380746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可以将注释插入 HTML 代码中，这样可以提高其可读性，使代码更易被人理解。浏览器会忽略注释，也不会显示它们。</a:t>
            </a:r>
          </a:p>
          <a:p>
            <a:r>
              <a:rPr lang="zh-CN" altLang="en-US"/>
              <a:t>注释写法如下:</a:t>
            </a:r>
          </a:p>
          <a:p>
            <a:endParaRPr lang="zh-CN" altLang="en-US"/>
          </a:p>
          <a:p>
            <a:pPr marL="1522730" indent="-714375">
              <a:buNone/>
            </a:pPr>
            <a:r>
              <a:rPr lang="zh-CN" altLang="en-US"/>
              <a:t> &lt;!-- 这是一个注释 --&gt;</a:t>
            </a:r>
          </a:p>
          <a:p>
            <a:pPr marL="1522730" indent="-1178560">
              <a:buNone/>
            </a:pPr>
            <a:r>
              <a:rPr lang="zh-CN" altLang="en-US"/>
              <a:t>注释: 开始括号之后（左边的括号）需要紧跟一个叹号，结束括号之前（右边的括号）不需要，合理地使用注释可以对未来的代码编辑工作产生帮助。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HTML 注释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HTML 标签参考手册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080" y="1255395"/>
            <a:ext cx="7101840" cy="279273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60120"/>
            <a:ext cx="8511540" cy="3394710"/>
          </a:xfrm>
        </p:spPr>
        <p:txBody>
          <a:bodyPr>
            <a:noAutofit/>
          </a:bodyPr>
          <a:lstStyle/>
          <a:p>
            <a:r>
              <a:rPr lang="zh-CN" altLang="en-US" sz="1600"/>
              <a:t>1到6号标题与1到6号字体逆序对应，比如1号字体对应6号标题，2号字体对应5号标题。</a:t>
            </a:r>
          </a:p>
          <a:p>
            <a:pPr marL="109855" indent="2238375">
              <a:buNone/>
            </a:pPr>
            <a:r>
              <a:rPr lang="zh-CN" altLang="en-US" sz="1600"/>
              <a:t>&lt;h1&gt;这是1号标题&lt;/h1&gt;</a:t>
            </a:r>
          </a:p>
          <a:p>
            <a:pPr marL="109855" indent="2238375">
              <a:buNone/>
            </a:pPr>
            <a:r>
              <a:rPr lang="zh-CN" altLang="en-US" sz="1600"/>
              <a:t>&lt;font size="6"&gt;这是6号字体文本&lt;/font&gt;</a:t>
            </a:r>
          </a:p>
          <a:p>
            <a:pPr marL="109855" indent="2238375">
              <a:buNone/>
            </a:pPr>
            <a:r>
              <a:rPr lang="zh-CN" altLang="en-US" sz="1600"/>
              <a:t>&lt;h2&gt;这是2号标题&lt;/h2&gt;</a:t>
            </a:r>
          </a:p>
          <a:p>
            <a:pPr marL="109855" indent="2238375">
              <a:buNone/>
            </a:pPr>
            <a:r>
              <a:rPr lang="zh-CN" altLang="en-US" sz="1600"/>
              <a:t>&lt;font size="5"&gt;这是5号字体文本&lt;/font&gt;</a:t>
            </a:r>
          </a:p>
          <a:p>
            <a:pPr marL="109855" indent="2238375">
              <a:buNone/>
            </a:pPr>
            <a:r>
              <a:rPr lang="zh-CN" altLang="en-US" sz="1600"/>
              <a:t>&lt;h3&gt;这是3号标题&lt;/h3&gt;</a:t>
            </a:r>
          </a:p>
          <a:p>
            <a:pPr marL="109855" indent="2238375">
              <a:buNone/>
            </a:pPr>
            <a:r>
              <a:rPr lang="zh-CN" altLang="en-US" sz="1600"/>
              <a:t>&lt;font size="4"&gt;这是4号字体文本&lt;/font&gt;</a:t>
            </a:r>
          </a:p>
          <a:p>
            <a:pPr marL="109855" indent="2238375">
              <a:buNone/>
            </a:pPr>
            <a:r>
              <a:rPr lang="zh-CN" altLang="en-US" sz="1600"/>
              <a:t>&lt;h4&gt;这是4号标题&lt;/h4&gt;</a:t>
            </a:r>
          </a:p>
          <a:p>
            <a:pPr marL="109855" indent="2238375">
              <a:buNone/>
            </a:pPr>
            <a:r>
              <a:rPr lang="zh-CN" altLang="en-US" sz="1600"/>
              <a:t>&lt;font size="3"&gt;这是3号字体文本&lt;/font&gt;</a:t>
            </a:r>
          </a:p>
          <a:p>
            <a:pPr marL="109855" indent="2238375">
              <a:buNone/>
            </a:pPr>
            <a:r>
              <a:rPr lang="zh-CN" altLang="en-US" sz="1600"/>
              <a:t>&lt;h5&gt;这是5号标题&lt;/h5&gt;</a:t>
            </a:r>
          </a:p>
          <a:p>
            <a:pPr marL="109855" indent="2238375">
              <a:buNone/>
            </a:pPr>
            <a:r>
              <a:rPr lang="zh-CN" altLang="en-US" sz="1600"/>
              <a:t>&lt;font size="2"&gt;这是2号字体文本&lt;/font&gt;</a:t>
            </a:r>
          </a:p>
          <a:p>
            <a:pPr marL="109855" indent="2238375">
              <a:buNone/>
            </a:pPr>
            <a:r>
              <a:rPr lang="zh-CN" altLang="en-US" sz="1600"/>
              <a:t>&lt;h6&gt;这是6号标题&lt;/h6&gt;</a:t>
            </a:r>
          </a:p>
          <a:p>
            <a:pPr marL="109855" indent="2238375">
              <a:buNone/>
            </a:pPr>
            <a:r>
              <a:rPr lang="zh-CN" altLang="en-US" sz="1600"/>
              <a:t>&lt;font size="1"&gt;这是1号字体文本&lt;/font&gt;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标题大小与字体大小的关系</a:t>
            </a:r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HTML 标签参考手册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510" y="1476375"/>
            <a:ext cx="7332980" cy="187388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HTML 可以将文档分割为若干段落。</a:t>
            </a:r>
          </a:p>
          <a:p>
            <a:r>
              <a:rPr lang="zh-CN" altLang="en-US"/>
              <a:t>段落是通过 &lt;p&gt; 标签定义的。</a:t>
            </a:r>
          </a:p>
          <a:p>
            <a:pPr marL="109855" indent="859790">
              <a:buNone/>
            </a:pPr>
            <a:r>
              <a:rPr lang="zh-CN" altLang="en-US"/>
              <a:t>&lt;p&gt;这是一个段落 &lt;/p&gt;</a:t>
            </a:r>
          </a:p>
          <a:p>
            <a:pPr marL="109855" indent="859790">
              <a:buNone/>
            </a:pPr>
            <a:r>
              <a:rPr lang="zh-CN" altLang="en-US"/>
              <a:t>&lt;p&gt;这是另一个段落&lt;/p&gt;</a:t>
            </a:r>
          </a:p>
          <a:p>
            <a:pPr marL="109855" indent="859790">
              <a:buNone/>
            </a:pPr>
            <a:endParaRPr lang="zh-CN" altLang="en-US"/>
          </a:p>
          <a:p>
            <a:pPr marL="567055" indent="-457200"/>
            <a:r>
              <a:rPr lang="zh-CN" altLang="en-US"/>
              <a:t>注意：浏览器会自动地在段落的前后添加空行。（&lt;/p&gt; 是块级元素）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HTML 段落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/>
              <a:t>即使忘了使用结束标签，大多数浏览器也会正确地将 HTML 显示出来：</a:t>
            </a:r>
          </a:p>
          <a:p>
            <a:pPr marL="109855" indent="1574165">
              <a:buNone/>
            </a:pPr>
            <a:r>
              <a:rPr lang="zh-CN" altLang="en-US"/>
              <a:t>&lt;p&gt;这是一个段落</a:t>
            </a:r>
          </a:p>
          <a:p>
            <a:pPr marL="109855" indent="1574165">
              <a:buNone/>
            </a:pPr>
            <a:r>
              <a:rPr lang="zh-CN" altLang="en-US"/>
              <a:t>&lt;p&gt;这是另一个段落</a:t>
            </a:r>
          </a:p>
          <a:p>
            <a:r>
              <a:rPr lang="zh-CN" altLang="en-US"/>
              <a:t>上面的例子在大多数浏览器中都没问题，但不要依赖这种做法。忘记使用结束标签会产生意想不到的结果和错误。</a:t>
            </a:r>
          </a:p>
          <a:p>
            <a:r>
              <a:rPr lang="zh-CN" altLang="en-US"/>
              <a:t>注释: 在未来的 HTML 版本中，不允许省略结束标签。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不要忘记结束标签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87325" y="1111250"/>
            <a:ext cx="8841105" cy="3394710"/>
          </a:xfrm>
        </p:spPr>
        <p:txBody>
          <a:bodyPr/>
          <a:lstStyle/>
          <a:p>
            <a:r>
              <a:rPr lang="zh-CN" altLang="en-US"/>
              <a:t>如果希望在不产生一个新段落的情况下进行换行（新行），请使用 &lt;br&gt; 标签：</a:t>
            </a:r>
          </a:p>
          <a:p>
            <a:pPr marL="109855" indent="738505">
              <a:buNone/>
            </a:pPr>
            <a:r>
              <a:rPr lang="zh-CN" altLang="en-US"/>
              <a:t>&lt;p&gt;这个&lt;br&gt;段落&lt;br&gt;演示了分行的效果&lt;/p&gt;</a:t>
            </a:r>
          </a:p>
          <a:p>
            <a:endParaRPr lang="zh-CN" altLang="en-US"/>
          </a:p>
          <a:p>
            <a:r>
              <a:rPr lang="zh-CN" altLang="en-US"/>
              <a:t>&lt;br /&gt; 元素是一个空的 HTML 元素。由于关闭标签没有任何意义，因此它没有结束标签。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185659"/>
            <a:ext cx="8229600" cy="857250"/>
          </a:xfrm>
        </p:spPr>
        <p:txBody>
          <a:bodyPr/>
          <a:lstStyle/>
          <a:p>
            <a:r>
              <a:rPr lang="zh-CN" altLang="en-US"/>
              <a:t>HTML </a:t>
            </a:r>
            <a:r>
              <a:rPr lang="zh-CN" altLang="en-US">
                <a:sym typeface="+mn-ea"/>
              </a:rPr>
              <a:t>换行</a:t>
            </a:r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11250"/>
            <a:ext cx="8229600" cy="3646170"/>
          </a:xfrm>
        </p:spPr>
        <p:txBody>
          <a:bodyPr>
            <a:normAutofit lnSpcReduction="20000"/>
          </a:bodyPr>
          <a:lstStyle/>
          <a:p>
            <a:r>
              <a:rPr lang="zh-CN" altLang="en-US"/>
              <a:t>无法确定 HTML 被显示的确切效果。屏幕的大小，以及对窗口的调整都可能导致不同的结果。</a:t>
            </a:r>
          </a:p>
          <a:p>
            <a:r>
              <a:rPr lang="zh-CN" altLang="en-US"/>
              <a:t>对于 HTML，无法通过在 HTML 代码中添加额外的空格或换行来改变输出的效果。</a:t>
            </a:r>
          </a:p>
          <a:p>
            <a:r>
              <a:rPr lang="zh-CN" altLang="en-US"/>
              <a:t>当显示页面时，浏览器会移除源代码中多余的空格和空行。所有连续的空格或空行都会被算作一个空格。</a:t>
            </a:r>
          </a:p>
          <a:p>
            <a:r>
              <a:rPr lang="zh-CN" altLang="en-US"/>
              <a:t>需要注意的是，HTML 代码中的所有连续的空行（换行）也被显示为一个空格。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HTML 输出- 使用提醒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738887"/>
            <a:ext cx="8229600" cy="3394472"/>
          </a:xfrm>
        </p:spPr>
        <p:txBody>
          <a:bodyPr>
            <a:noAutofit/>
          </a:bodyPr>
          <a:lstStyle/>
          <a:p>
            <a:pPr indent="1710690">
              <a:buNone/>
            </a:pPr>
            <a:r>
              <a:rPr lang="zh-CN" altLang="en-US" sz="1800"/>
              <a:t>&lt;!DOCTYPE html&gt;</a:t>
            </a:r>
          </a:p>
          <a:p>
            <a:pPr indent="1710690">
              <a:buNone/>
            </a:pPr>
            <a:r>
              <a:rPr lang="zh-CN" altLang="en-US" sz="1800"/>
              <a:t>&lt;html&gt;</a:t>
            </a:r>
          </a:p>
          <a:p>
            <a:pPr indent="1710690">
              <a:buNone/>
            </a:pPr>
            <a:r>
              <a:rPr lang="zh-CN" altLang="en-US" sz="1800"/>
              <a:t>&lt;head&gt; </a:t>
            </a:r>
          </a:p>
          <a:p>
            <a:pPr indent="1710690">
              <a:buNone/>
            </a:pPr>
            <a:r>
              <a:rPr lang="zh-CN" altLang="en-US" sz="1800"/>
              <a:t>&lt;meta charset="utf-8"&gt; </a:t>
            </a:r>
          </a:p>
          <a:p>
            <a:pPr indent="1710690">
              <a:buNone/>
            </a:pPr>
            <a:r>
              <a:rPr lang="zh-CN" altLang="en-US" sz="1800"/>
              <a:t>&lt;title&gt;</a:t>
            </a:r>
            <a:r>
              <a:rPr lang="zh-CN" altLang="en-US" sz="1800">
                <a:sym typeface="+mn-ea"/>
              </a:rPr>
              <a:t>HTML 文本格式化</a:t>
            </a:r>
            <a:r>
              <a:rPr lang="zh-CN" altLang="en-US" sz="1800"/>
              <a:t>&lt;/title&gt; </a:t>
            </a:r>
          </a:p>
          <a:p>
            <a:pPr indent="1710690">
              <a:buNone/>
            </a:pPr>
            <a:r>
              <a:rPr lang="zh-CN" altLang="en-US" sz="1800"/>
              <a:t>&lt;/head&gt; </a:t>
            </a:r>
          </a:p>
          <a:p>
            <a:pPr indent="1710690">
              <a:buNone/>
            </a:pPr>
            <a:r>
              <a:rPr lang="zh-CN" altLang="en-US" sz="1800"/>
              <a:t>&lt;body&gt;</a:t>
            </a:r>
          </a:p>
          <a:p>
            <a:pPr indent="1710690">
              <a:buNone/>
            </a:pPr>
            <a:r>
              <a:rPr lang="zh-CN" altLang="en-US" sz="1800"/>
              <a:t>&lt;b&gt;加粗文本&lt;/b&gt;&lt;br&gt;&lt;br&gt;</a:t>
            </a:r>
          </a:p>
          <a:p>
            <a:pPr indent="1710690">
              <a:buNone/>
            </a:pPr>
            <a:r>
              <a:rPr lang="zh-CN" altLang="en-US" sz="1800"/>
              <a:t>&lt;i&gt;斜体文本&lt;/i&gt;&lt;br&gt;&lt;br&gt;</a:t>
            </a:r>
          </a:p>
          <a:p>
            <a:pPr indent="1710690">
              <a:buNone/>
            </a:pPr>
            <a:r>
              <a:rPr lang="zh-CN" altLang="en-US" sz="1800"/>
              <a:t>&lt;code&gt;电脑自动输出&lt;/code&gt;&lt;br&gt;&lt;br&gt;</a:t>
            </a:r>
          </a:p>
          <a:p>
            <a:pPr indent="1710690">
              <a:buNone/>
            </a:pPr>
            <a:r>
              <a:rPr lang="zh-CN" altLang="en-US" sz="1800"/>
              <a:t>这是 &lt;sub&gt; 下标&lt;/sub&gt; 和 &lt;sup&gt; 上标&lt;/sup&gt;</a:t>
            </a:r>
          </a:p>
          <a:p>
            <a:pPr indent="1710690">
              <a:buNone/>
            </a:pPr>
            <a:r>
              <a:rPr lang="zh-CN" altLang="en-US" sz="1800"/>
              <a:t>&lt;/body&gt;</a:t>
            </a:r>
          </a:p>
          <a:p>
            <a:pPr indent="1710690">
              <a:buNone/>
            </a:pPr>
            <a:r>
              <a:rPr lang="zh-CN" altLang="en-US" sz="1800"/>
              <a:t>&lt;/html&gt;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14844"/>
            <a:ext cx="8229600" cy="857250"/>
          </a:xfrm>
        </p:spPr>
        <p:txBody>
          <a:bodyPr/>
          <a:lstStyle/>
          <a:p>
            <a:r>
              <a:rPr lang="zh-CN" altLang="en-US"/>
              <a:t>HTML 文本格式化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874142"/>
            <a:ext cx="8229600" cy="3394472"/>
          </a:xfrm>
        </p:spPr>
        <p:txBody>
          <a:bodyPr/>
          <a:lstStyle/>
          <a:p>
            <a:r>
              <a:rPr lang="zh-CN" altLang="en-US"/>
              <a:t>Web浏览器（如谷歌浏览器，Internet Explorer，Firefox，Safari）是用于读取HTML文件，并将其作为网页显示。</a:t>
            </a:r>
          </a:p>
          <a:p>
            <a:r>
              <a:rPr lang="zh-CN" altLang="en-US"/>
              <a:t>浏览器并不是直接显示的HTML标签，但可以使用标签来决定如何展现HTML页面的内容给用户：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Web 浏览器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l="-239" t="-722" r="24373" b="37984"/>
          <a:stretch>
            <a:fillRect/>
          </a:stretch>
        </p:blipFill>
        <p:spPr>
          <a:xfrm>
            <a:off x="3145790" y="3277870"/>
            <a:ext cx="4032250" cy="165608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HTML 使用标签 &lt;b&gt;("bold") 与 &lt;i&gt;("italic") 对输出的文本进行格式, 如：粗体 or 斜体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HTML 格式化标签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通常标签 &lt;strong&gt; 替换加粗标签 &lt;b&gt; 来使用, &lt;em&gt; 替换 &lt;i&gt;标签使用。</a:t>
            </a:r>
          </a:p>
          <a:p>
            <a:r>
              <a:rPr lang="zh-CN" altLang="en-US"/>
              <a:t>然而，这些标签的含义是不同的：</a:t>
            </a:r>
          </a:p>
          <a:p>
            <a:pPr marL="661035" indent="528955">
              <a:buNone/>
            </a:pPr>
            <a:r>
              <a:rPr lang="zh-CN" altLang="en-US"/>
              <a:t>&lt;b&gt; 与&lt;i&gt; 定义粗体或斜体文本。</a:t>
            </a:r>
          </a:p>
          <a:p>
            <a:pPr marL="661035" indent="528955">
              <a:buNone/>
            </a:pPr>
            <a:r>
              <a:rPr lang="zh-CN" altLang="en-US"/>
              <a:t>&lt;strong&gt; 或者 &lt;em&gt;意味着你要呈现的文本是重要的，所以要突出显示。现今所有主要浏览器都能渲染各种效果的字体。不过，未来浏览器可能会支持更好的渲染效果。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1605" y="1068705"/>
            <a:ext cx="4410075" cy="4361180"/>
          </a:xfrm>
        </p:spPr>
        <p:txBody>
          <a:bodyPr>
            <a:noAutofit/>
          </a:bodyPr>
          <a:lstStyle/>
          <a:p>
            <a:r>
              <a:rPr lang="zh-CN" altLang="en-US" sz="1600"/>
              <a:t>&lt;!DOCTYPE html&gt;</a:t>
            </a:r>
          </a:p>
          <a:p>
            <a:r>
              <a:rPr lang="zh-CN" altLang="en-US" sz="1600"/>
              <a:t>&lt;html&gt;</a:t>
            </a:r>
          </a:p>
          <a:p>
            <a:r>
              <a:rPr lang="zh-CN" altLang="en-US" sz="1600"/>
              <a:t>&lt;head&gt;</a:t>
            </a:r>
          </a:p>
          <a:p>
            <a:r>
              <a:rPr lang="zh-CN" altLang="en-US" sz="1600"/>
              <a:t>&lt;meta charset="utf-8"&gt;</a:t>
            </a:r>
          </a:p>
          <a:p>
            <a:r>
              <a:rPr lang="zh-CN" altLang="en-US" sz="1600"/>
              <a:t>&lt;title&gt;文本格式化&lt;/title&gt;</a:t>
            </a:r>
          </a:p>
          <a:p>
            <a:r>
              <a:rPr lang="zh-CN" altLang="en-US" sz="1600"/>
              <a:t>&lt;/head&gt;</a:t>
            </a:r>
          </a:p>
          <a:p>
            <a:r>
              <a:rPr lang="zh-CN" altLang="en-US" sz="1600"/>
              <a:t>&lt;body&gt;</a:t>
            </a:r>
          </a:p>
          <a:p>
            <a:r>
              <a:rPr lang="zh-CN" altLang="en-US" sz="1600"/>
              <a:t>&lt;b&gt;这个文本是加粗的&lt;/b&gt;</a:t>
            </a:r>
          </a:p>
          <a:p>
            <a:r>
              <a:rPr lang="zh-CN" altLang="en-US" sz="1600"/>
              <a:t>&lt;br /&gt;</a:t>
            </a:r>
          </a:p>
          <a:p>
            <a:r>
              <a:rPr lang="zh-CN" altLang="en-US" sz="1600"/>
              <a:t>&lt;strong&gt;这个文本是加粗的&lt;/strong&gt;</a:t>
            </a:r>
          </a:p>
          <a:p>
            <a:r>
              <a:rPr lang="zh-CN" altLang="en-US" sz="1600"/>
              <a:t>&lt;br /&gt;</a:t>
            </a:r>
          </a:p>
          <a:p>
            <a:r>
              <a:rPr lang="zh-CN" altLang="en-US" sz="1600"/>
              <a:t>&lt;big&gt;这个文本字体放大&lt;/big&gt;</a:t>
            </a:r>
          </a:p>
          <a:p>
            <a:r>
              <a:rPr lang="zh-CN" altLang="en-US" sz="1600"/>
              <a:t>&lt;br /&gt;</a:t>
            </a:r>
          </a:p>
          <a:p>
            <a:endParaRPr lang="zh-CN" altLang="en-US" sz="1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58659"/>
            <a:ext cx="8229600" cy="857250"/>
          </a:xfrm>
        </p:spPr>
        <p:txBody>
          <a:bodyPr/>
          <a:lstStyle/>
          <a:p>
            <a:r>
              <a:rPr lang="zh-CN" altLang="en-US"/>
              <a:t>实例1</a:t>
            </a:r>
            <a:r>
              <a:rPr lang="en-US" altLang="zh-CN"/>
              <a:t>——</a:t>
            </a:r>
            <a:r>
              <a:rPr lang="zh-CN" altLang="en-US">
                <a:sym typeface="+mn-ea"/>
              </a:rPr>
              <a:t>文本格式化</a:t>
            </a:r>
            <a:endParaRPr lang="en-US" altLang="zh-CN"/>
          </a:p>
        </p:txBody>
      </p:sp>
      <p:sp>
        <p:nvSpPr>
          <p:cNvPr id="4" name="内容占位符 1"/>
          <p:cNvSpPr>
            <a:spLocks noGrp="1"/>
          </p:cNvSpPr>
          <p:nvPr/>
        </p:nvSpPr>
        <p:spPr>
          <a:xfrm>
            <a:off x="4551680" y="991870"/>
            <a:ext cx="4262755" cy="3394710"/>
          </a:xfrm>
          <a:prstGeom prst="rect">
            <a:avLst/>
          </a:prstGeom>
        </p:spPr>
        <p:txBody>
          <a:bodyPr vert="horz"/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604030504040204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/>
              <a:t>&lt;em&gt;这个文本是斜体的&lt;/em&gt;</a:t>
            </a:r>
          </a:p>
          <a:p>
            <a:r>
              <a:rPr lang="zh-CN" altLang="en-US" sz="1600"/>
              <a:t>&lt;br /&gt;</a:t>
            </a:r>
          </a:p>
          <a:p>
            <a:r>
              <a:rPr lang="zh-CN" altLang="en-US" sz="1600"/>
              <a:t>&lt;i&gt;这个文本是斜体的&lt;/i&gt;</a:t>
            </a:r>
          </a:p>
          <a:p>
            <a:r>
              <a:rPr lang="zh-CN" altLang="en-US" sz="1600"/>
              <a:t>&lt;br /&gt;</a:t>
            </a:r>
          </a:p>
          <a:p>
            <a:r>
              <a:rPr lang="zh-CN" altLang="en-US" sz="1600"/>
              <a:t>&lt;small&gt;这个文本是缩小的&lt;/small&gt;</a:t>
            </a:r>
          </a:p>
          <a:p>
            <a:r>
              <a:rPr lang="zh-CN" altLang="en-US" sz="1600"/>
              <a:t>&lt;br /&gt;</a:t>
            </a:r>
          </a:p>
          <a:p>
            <a:r>
              <a:rPr lang="zh-CN" altLang="en-US" sz="1600"/>
              <a:t>这个文本包含</a:t>
            </a:r>
          </a:p>
          <a:p>
            <a:r>
              <a:rPr lang="zh-CN" altLang="en-US" sz="1600"/>
              <a:t>&lt;sub&gt;下标&lt;/sub&gt;</a:t>
            </a:r>
          </a:p>
          <a:p>
            <a:r>
              <a:rPr lang="zh-CN" altLang="en-US" sz="1600"/>
              <a:t>&lt;br /&gt;</a:t>
            </a:r>
          </a:p>
          <a:p>
            <a:r>
              <a:rPr lang="zh-CN" altLang="en-US" sz="1600"/>
              <a:t>这个文本包含</a:t>
            </a:r>
          </a:p>
          <a:p>
            <a:r>
              <a:rPr lang="zh-CN" altLang="en-US" sz="1600"/>
              <a:t>&lt;sup&gt;上标&lt;/sup&gt;</a:t>
            </a:r>
          </a:p>
          <a:p>
            <a:r>
              <a:rPr lang="zh-CN" altLang="en-US" sz="1600"/>
              <a:t>&lt;/body&gt;</a:t>
            </a:r>
          </a:p>
          <a:p>
            <a:r>
              <a:rPr lang="zh-CN" altLang="en-US" sz="1600"/>
              <a:t>&lt;/html&gt;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48005" y="700405"/>
            <a:ext cx="55314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此例演示如何在一个 HTML 文件中对文本进行格式化</a:t>
            </a:r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-9286"/>
            <a:ext cx="8229600" cy="857250"/>
          </a:xfrm>
        </p:spPr>
        <p:txBody>
          <a:bodyPr/>
          <a:lstStyle/>
          <a:p>
            <a:r>
              <a:rPr lang="zh-CN" altLang="en-US" sz="3600"/>
              <a:t>HTML 文本格式化标签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0870" y="640080"/>
            <a:ext cx="5590540" cy="430720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30275"/>
            <a:ext cx="8229600" cy="3860800"/>
          </a:xfrm>
        </p:spPr>
        <p:txBody>
          <a:bodyPr>
            <a:normAutofit fontScale="90000" lnSpcReduction="20000"/>
          </a:bodyPr>
          <a:lstStyle/>
          <a:p>
            <a:r>
              <a:rPr lang="zh-CN" altLang="en-US"/>
              <a:t>pre 元素可定义预格式化的文本。被包围在 pre 元素中的文本通常会保留空格和换行符。而文本也会呈现为等宽字体。</a:t>
            </a:r>
          </a:p>
          <a:p>
            <a:endParaRPr lang="zh-CN" altLang="en-US"/>
          </a:p>
          <a:p>
            <a:r>
              <a:rPr lang="zh-CN" altLang="en-US"/>
              <a:t>所有浏览器都支持 &lt;pre&gt; 标签。</a:t>
            </a:r>
          </a:p>
          <a:p>
            <a:endParaRPr lang="zh-CN" altLang="en-US"/>
          </a:p>
          <a:p>
            <a:r>
              <a:rPr lang="zh-CN" altLang="en-US"/>
              <a:t>&lt;pre&gt; 标签的一个常见应用就是用来表示计算机的源代码。</a:t>
            </a:r>
          </a:p>
          <a:p>
            <a:endParaRPr lang="zh-CN" altLang="en-US"/>
          </a:p>
          <a:p>
            <a:r>
              <a:rPr lang="zh-CN" altLang="en-US"/>
              <a:t>可以导致段落断开的标签（例如标题、&lt;p&gt; 和 &lt;address&gt; 标签）</a:t>
            </a:r>
            <a:r>
              <a:rPr lang="zh-CN" altLang="en-US" b="1"/>
              <a:t>绝不能</a:t>
            </a:r>
            <a:r>
              <a:rPr lang="zh-CN" altLang="en-US"/>
              <a:t>包含在 &lt;pre&gt; 所定义的块里。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73264"/>
            <a:ext cx="8229600" cy="857250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预格式文本</a:t>
            </a:r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1605" y="1369695"/>
            <a:ext cx="4410075" cy="4060190"/>
          </a:xfrm>
        </p:spPr>
        <p:txBody>
          <a:bodyPr>
            <a:noAutofit/>
          </a:bodyPr>
          <a:lstStyle/>
          <a:p>
            <a:r>
              <a:rPr lang="zh-CN" altLang="en-US" sz="2000"/>
              <a:t>&lt;!DOCTYPE html&gt;</a:t>
            </a:r>
          </a:p>
          <a:p>
            <a:r>
              <a:rPr lang="zh-CN" altLang="en-US" sz="2000"/>
              <a:t>&lt;html&gt;</a:t>
            </a:r>
          </a:p>
          <a:p>
            <a:r>
              <a:rPr lang="zh-CN" altLang="en-US" sz="2000"/>
              <a:t>&lt;head&gt; </a:t>
            </a:r>
          </a:p>
          <a:p>
            <a:r>
              <a:rPr lang="zh-CN" altLang="en-US" sz="2000"/>
              <a:t>&lt;meta charset="utf-8"&gt; </a:t>
            </a:r>
          </a:p>
          <a:p>
            <a:r>
              <a:rPr lang="zh-CN" altLang="en-US" sz="2000"/>
              <a:t>&lt;title&gt;</a:t>
            </a:r>
            <a:r>
              <a:rPr lang="zh-CN" altLang="en-US" sz="2000">
                <a:sym typeface="+mn-ea"/>
              </a:rPr>
              <a:t>预格式文本</a:t>
            </a:r>
            <a:r>
              <a:rPr lang="zh-CN" altLang="en-US" sz="2000"/>
              <a:t>&lt;/title&gt; </a:t>
            </a:r>
          </a:p>
          <a:p>
            <a:r>
              <a:rPr lang="zh-CN" altLang="en-US" sz="2000"/>
              <a:t>&lt;/head&gt;</a:t>
            </a:r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58659"/>
            <a:ext cx="8229600" cy="857250"/>
          </a:xfrm>
        </p:spPr>
        <p:txBody>
          <a:bodyPr/>
          <a:lstStyle/>
          <a:p>
            <a:r>
              <a:rPr lang="zh-CN" altLang="en-US"/>
              <a:t>实例</a:t>
            </a:r>
            <a:r>
              <a:rPr lang="en-US" altLang="zh-CN"/>
              <a:t>2——</a:t>
            </a:r>
            <a:r>
              <a:rPr lang="zh-CN" altLang="en-US">
                <a:sym typeface="+mn-ea"/>
              </a:rPr>
              <a:t>预格式文本</a:t>
            </a:r>
          </a:p>
        </p:txBody>
      </p:sp>
      <p:sp>
        <p:nvSpPr>
          <p:cNvPr id="4" name="内容占位符 1"/>
          <p:cNvSpPr>
            <a:spLocks noGrp="1"/>
          </p:cNvSpPr>
          <p:nvPr/>
        </p:nvSpPr>
        <p:spPr>
          <a:xfrm>
            <a:off x="4551680" y="1369695"/>
            <a:ext cx="4262755" cy="3016885"/>
          </a:xfrm>
          <a:prstGeom prst="rect">
            <a:avLst/>
          </a:prstGeom>
        </p:spPr>
        <p:txBody>
          <a:bodyPr vert="horz"/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604030504040204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>
                <a:sym typeface="+mn-ea"/>
              </a:rPr>
              <a:t>&lt;body&gt;</a:t>
            </a:r>
          </a:p>
          <a:p>
            <a:r>
              <a:rPr lang="zh-CN" altLang="en-US" sz="2000">
                <a:sym typeface="+mn-ea"/>
              </a:rPr>
              <a:t>&lt;pre&gt;</a:t>
            </a:r>
          </a:p>
          <a:p>
            <a:r>
              <a:rPr lang="zh-CN" altLang="en-US" sz="2000">
                <a:sym typeface="+mn-ea"/>
              </a:rPr>
              <a:t>此例演示如何使用 pre 标签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对空行和    空格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进行控制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&lt;/pre&gt;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&lt;/body&gt;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&lt;/html&gt;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41020" y="840740"/>
            <a:ext cx="54933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>
                <a:sym typeface="+mn-ea"/>
              </a:rPr>
              <a:t>此例演示如何使用 pre 标签对空行和空格进行控制。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HTML "计算机输出" 标签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850" y="1062990"/>
            <a:ext cx="5842635" cy="347853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1605" y="838835"/>
            <a:ext cx="4410075" cy="3801745"/>
          </a:xfrm>
        </p:spPr>
        <p:txBody>
          <a:bodyPr>
            <a:noAutofit/>
          </a:bodyPr>
          <a:lstStyle/>
          <a:p>
            <a:r>
              <a:rPr lang="zh-CN" altLang="en-US" sz="1800" dirty="0"/>
              <a:t>&lt;!DOCTYPE html&gt; </a:t>
            </a:r>
          </a:p>
          <a:p>
            <a:r>
              <a:rPr lang="zh-CN" altLang="en-US" sz="1800" dirty="0"/>
              <a:t>&lt;html&gt;</a:t>
            </a:r>
          </a:p>
          <a:p>
            <a:r>
              <a:rPr lang="zh-CN" altLang="en-US" sz="1800" dirty="0"/>
              <a:t>&lt;head&gt; </a:t>
            </a:r>
          </a:p>
          <a:p>
            <a:r>
              <a:rPr lang="zh-CN" altLang="en-US" sz="1800" dirty="0"/>
              <a:t>&lt;meta charset="utf-8"&gt; </a:t>
            </a:r>
          </a:p>
          <a:p>
            <a:r>
              <a:rPr lang="zh-CN" altLang="en-US" sz="1800" dirty="0"/>
              <a:t>&lt;title&gt;</a:t>
            </a:r>
            <a:r>
              <a:rPr lang="zh-CN" altLang="en-US" sz="1800" dirty="0">
                <a:sym typeface="+mn-ea"/>
              </a:rPr>
              <a:t>"计算机输出"标签</a:t>
            </a:r>
            <a:r>
              <a:rPr lang="zh-CN" altLang="en-US" sz="1800" dirty="0"/>
              <a:t>&lt;/title&gt; </a:t>
            </a:r>
          </a:p>
          <a:p>
            <a:r>
              <a:rPr lang="zh-CN" altLang="en-US" sz="1800" dirty="0"/>
              <a:t>&lt;/head&gt;</a:t>
            </a:r>
          </a:p>
          <a:p>
            <a:r>
              <a:rPr lang="zh-CN" altLang="en-US" sz="1800" dirty="0"/>
              <a:t>&lt;body&gt;</a:t>
            </a:r>
          </a:p>
          <a:p>
            <a:r>
              <a:rPr lang="zh-CN" altLang="en-US" sz="1800" dirty="0">
                <a:sym typeface="+mn-ea"/>
              </a:rPr>
              <a:t>&lt;code&gt;计算机输出&lt;/code&gt;</a:t>
            </a:r>
            <a:endParaRPr lang="zh-CN" altLang="en-US" sz="1800" dirty="0"/>
          </a:p>
          <a:p>
            <a:r>
              <a:rPr lang="zh-CN" altLang="en-US" sz="1800" dirty="0">
                <a:sym typeface="+mn-ea"/>
              </a:rPr>
              <a:t>&lt;br /&gt;</a:t>
            </a:r>
            <a:endParaRPr lang="zh-CN" altLang="en-US" sz="1800" dirty="0"/>
          </a:p>
          <a:p>
            <a:r>
              <a:rPr lang="zh-CN" altLang="en-US" sz="1800" dirty="0">
                <a:sym typeface="+mn-ea"/>
              </a:rPr>
              <a:t>&lt;kbd&gt;键盘输入&lt;/kbd&gt;</a:t>
            </a:r>
            <a:endParaRPr lang="zh-CN" altLang="en-US" sz="1800" dirty="0"/>
          </a:p>
          <a:p>
            <a:r>
              <a:rPr lang="zh-CN" altLang="en-US" sz="1800" dirty="0">
                <a:sym typeface="+mn-ea"/>
              </a:rPr>
              <a:t>&lt;br /&gt;</a:t>
            </a:r>
            <a:endParaRPr lang="zh-CN" altLang="en-US" sz="1800" dirty="0"/>
          </a:p>
          <a:p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58659"/>
            <a:ext cx="8229600" cy="857250"/>
          </a:xfrm>
        </p:spPr>
        <p:txBody>
          <a:bodyPr/>
          <a:lstStyle/>
          <a:p>
            <a:r>
              <a:rPr lang="zh-CN" altLang="en-US" dirty="0"/>
              <a:t>实例</a:t>
            </a:r>
            <a:r>
              <a:rPr lang="en-US" altLang="zh-CN" dirty="0"/>
              <a:t>3——</a:t>
            </a:r>
            <a:r>
              <a:rPr lang="zh-CN" altLang="en-US" dirty="0">
                <a:sym typeface="+mn-ea"/>
              </a:rPr>
              <a:t>"计算机输出"标签</a:t>
            </a:r>
          </a:p>
        </p:txBody>
      </p:sp>
      <p:sp>
        <p:nvSpPr>
          <p:cNvPr id="4" name="内容占位符 1"/>
          <p:cNvSpPr>
            <a:spLocks noGrp="1"/>
          </p:cNvSpPr>
          <p:nvPr/>
        </p:nvSpPr>
        <p:spPr>
          <a:xfrm>
            <a:off x="4551680" y="867410"/>
            <a:ext cx="4262755" cy="3864580"/>
          </a:xfrm>
          <a:prstGeom prst="rect">
            <a:avLst/>
          </a:prstGeom>
        </p:spPr>
        <p:txBody>
          <a:bodyPr vert="horz"/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604030504040204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sym typeface="+mn-ea"/>
              </a:rPr>
              <a:t>&lt;tt&gt;打字机文本&lt;/tt&gt;</a:t>
            </a:r>
            <a:endParaRPr lang="zh-CN" altLang="en-US" sz="1800" dirty="0"/>
          </a:p>
          <a:p>
            <a:r>
              <a:rPr lang="zh-CN" altLang="en-US" sz="1800" dirty="0">
                <a:sym typeface="+mn-ea"/>
              </a:rPr>
              <a:t>&lt;br /&gt;</a:t>
            </a:r>
          </a:p>
          <a:p>
            <a:r>
              <a:rPr lang="zh-CN" altLang="en-US" sz="1800" dirty="0">
                <a:sym typeface="+mn-ea"/>
              </a:rPr>
              <a:t>&lt;samp&gt;计算机代码样本&lt;/samp&gt;</a:t>
            </a:r>
            <a:endParaRPr lang="zh-CN" altLang="en-US" sz="1800" dirty="0"/>
          </a:p>
          <a:p>
            <a:r>
              <a:rPr lang="zh-CN" altLang="en-US" sz="1800" dirty="0">
                <a:sym typeface="+mn-ea"/>
              </a:rPr>
              <a:t>&lt;br /&gt;</a:t>
            </a:r>
            <a:endParaRPr lang="zh-CN" altLang="en-US" sz="1800" dirty="0"/>
          </a:p>
          <a:p>
            <a:r>
              <a:rPr lang="zh-CN" altLang="en-US" sz="1800" dirty="0">
                <a:sym typeface="+mn-ea"/>
              </a:rPr>
              <a:t>&lt;var&gt;计算机变量&lt;/var&gt;</a:t>
            </a:r>
            <a:endParaRPr lang="zh-CN" altLang="en-US" sz="1800" dirty="0"/>
          </a:p>
          <a:p>
            <a:r>
              <a:rPr lang="zh-CN" altLang="en-US" sz="1800" dirty="0">
                <a:sym typeface="+mn-ea"/>
              </a:rPr>
              <a:t>&lt;br /&gt;</a:t>
            </a:r>
            <a:endParaRPr lang="zh-CN" altLang="en-US" sz="1800" dirty="0"/>
          </a:p>
          <a:p>
            <a:r>
              <a:rPr lang="zh-CN" altLang="en-US" sz="1800" dirty="0">
                <a:sym typeface="+mn-ea"/>
              </a:rPr>
              <a:t>&lt;p&gt;</a:t>
            </a:r>
            <a:endParaRPr lang="zh-CN" altLang="en-US" sz="1800" dirty="0"/>
          </a:p>
          <a:p>
            <a:r>
              <a:rPr lang="zh-CN" altLang="en-US" sz="1800" dirty="0">
                <a:sym typeface="+mn-ea"/>
              </a:rPr>
              <a:t>&lt;b&gt;注释：&lt;/b&gt;这些标签常用于显示计算机/编程代码。</a:t>
            </a:r>
            <a:endParaRPr lang="zh-CN" altLang="en-US" sz="1800" dirty="0"/>
          </a:p>
          <a:p>
            <a:r>
              <a:rPr lang="zh-CN" altLang="en-US" sz="1800" dirty="0">
                <a:sym typeface="+mn-ea"/>
              </a:rPr>
              <a:t>&lt;/p&gt;</a:t>
            </a:r>
            <a:endParaRPr lang="zh-CN" altLang="en-US" sz="1800" dirty="0"/>
          </a:p>
          <a:p>
            <a:r>
              <a:rPr lang="zh-CN" altLang="en-US" sz="1800" dirty="0">
                <a:sym typeface="+mn-ea"/>
              </a:rPr>
              <a:t>&lt;/body&gt;</a:t>
            </a:r>
            <a:endParaRPr lang="zh-CN" altLang="en-US" sz="1800" dirty="0"/>
          </a:p>
          <a:p>
            <a:r>
              <a:rPr lang="zh-CN" altLang="en-US" sz="1800" dirty="0">
                <a:sym typeface="+mn-ea"/>
              </a:rPr>
              <a:t>&lt;/html&gt;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1605" y="1412875"/>
            <a:ext cx="4410075" cy="3801745"/>
          </a:xfrm>
        </p:spPr>
        <p:txBody>
          <a:bodyPr>
            <a:noAutofit/>
          </a:bodyPr>
          <a:lstStyle/>
          <a:p>
            <a:r>
              <a:rPr lang="zh-CN" altLang="en-US" sz="1800"/>
              <a:t>&lt;!DOCTYPE html&gt;</a:t>
            </a:r>
          </a:p>
          <a:p>
            <a:r>
              <a:rPr lang="zh-CN" altLang="en-US" sz="1800"/>
              <a:t>&lt;html&gt;</a:t>
            </a:r>
          </a:p>
          <a:p>
            <a:r>
              <a:rPr lang="zh-CN" altLang="en-US" sz="1800"/>
              <a:t>&lt;head&gt; </a:t>
            </a:r>
          </a:p>
          <a:p>
            <a:r>
              <a:rPr lang="zh-CN" altLang="en-US" sz="1800"/>
              <a:t>&lt;meta charset="utf-8"&gt; </a:t>
            </a:r>
          </a:p>
          <a:p>
            <a:r>
              <a:rPr lang="zh-CN" altLang="en-US" sz="1800"/>
              <a:t>&lt;title&gt;地址&lt;/title&gt; </a:t>
            </a:r>
          </a:p>
          <a:p>
            <a:r>
              <a:rPr lang="zh-CN" altLang="en-US" sz="1800"/>
              <a:t>&lt;/head&gt;</a:t>
            </a:r>
          </a:p>
          <a:p>
            <a:r>
              <a:rPr lang="zh-CN" altLang="en-US" sz="1800"/>
              <a:t>&lt;body&gt;</a:t>
            </a:r>
          </a:p>
          <a:p>
            <a:endParaRPr lang="zh-CN" altLang="en-US" sz="1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122159"/>
            <a:ext cx="8229600" cy="857250"/>
          </a:xfrm>
        </p:spPr>
        <p:txBody>
          <a:bodyPr/>
          <a:lstStyle/>
          <a:p>
            <a:r>
              <a:rPr lang="zh-CN" altLang="en-US"/>
              <a:t>实例</a:t>
            </a:r>
            <a:r>
              <a:rPr lang="en-US" altLang="zh-CN"/>
              <a:t>4——</a:t>
            </a:r>
            <a:r>
              <a:rPr lang="zh-CN" altLang="en-US"/>
              <a:t>地址</a:t>
            </a:r>
            <a:endParaRPr lang="zh-CN" altLang="en-US">
              <a:sym typeface="+mn-ea"/>
            </a:endParaRPr>
          </a:p>
        </p:txBody>
      </p:sp>
      <p:sp>
        <p:nvSpPr>
          <p:cNvPr id="4" name="内容占位符 1"/>
          <p:cNvSpPr>
            <a:spLocks noGrp="1"/>
          </p:cNvSpPr>
          <p:nvPr/>
        </p:nvSpPr>
        <p:spPr>
          <a:xfrm>
            <a:off x="4551680" y="1154430"/>
            <a:ext cx="4262755" cy="3016885"/>
          </a:xfrm>
          <a:prstGeom prst="rect">
            <a:avLst/>
          </a:prstGeom>
        </p:spPr>
        <p:txBody>
          <a:bodyPr vert="horz"/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604030504040204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ym typeface="+mn-ea"/>
              </a:rPr>
              <a:t>&lt;address&gt;</a:t>
            </a:r>
            <a:endParaRPr lang="zh-CN" altLang="en-US" sz="1800"/>
          </a:p>
          <a:p>
            <a:r>
              <a:rPr lang="zh-CN" altLang="en-US" sz="1800">
                <a:sym typeface="+mn-ea"/>
              </a:rPr>
              <a:t>Written by &lt;a href="mailto:webmaster@example.com"&gt;Jon Doe&lt;/a&gt;.&lt;br&gt; </a:t>
            </a:r>
            <a:endParaRPr lang="zh-CN" altLang="en-US" sz="1800"/>
          </a:p>
          <a:p>
            <a:r>
              <a:rPr lang="zh-CN" altLang="en-US" sz="1800">
                <a:sym typeface="+mn-ea"/>
              </a:rPr>
              <a:t>Visit us at:&lt;br&gt;</a:t>
            </a:r>
            <a:endParaRPr lang="zh-CN" altLang="en-US" sz="1800"/>
          </a:p>
          <a:p>
            <a:r>
              <a:rPr lang="zh-CN" altLang="en-US" sz="1800">
                <a:sym typeface="+mn-ea"/>
              </a:rPr>
              <a:t>Example.com&lt;br&gt;</a:t>
            </a:r>
            <a:endParaRPr lang="zh-CN" altLang="en-US" sz="1800"/>
          </a:p>
          <a:p>
            <a:r>
              <a:rPr lang="zh-CN" altLang="en-US" sz="1800">
                <a:sym typeface="+mn-ea"/>
              </a:rPr>
              <a:t>Box 564, Disneyland&lt;br&gt;</a:t>
            </a:r>
            <a:endParaRPr lang="zh-CN" altLang="en-US" sz="1800"/>
          </a:p>
          <a:p>
            <a:r>
              <a:rPr lang="zh-CN" altLang="en-US" sz="1800">
                <a:sym typeface="+mn-ea"/>
              </a:rPr>
              <a:t>USA</a:t>
            </a:r>
            <a:endParaRPr lang="zh-CN" altLang="en-US" sz="1800"/>
          </a:p>
          <a:p>
            <a:r>
              <a:rPr lang="zh-CN" altLang="en-US" sz="1800">
                <a:sym typeface="+mn-ea"/>
              </a:rPr>
              <a:t>&lt;/address&gt;</a:t>
            </a:r>
            <a:endParaRPr lang="zh-CN" altLang="en-US" sz="1800"/>
          </a:p>
          <a:p>
            <a:r>
              <a:rPr lang="zh-CN" altLang="en-US" sz="1800">
                <a:sym typeface="+mn-ea"/>
              </a:rPr>
              <a:t>&lt;/body&gt;</a:t>
            </a:r>
            <a:endParaRPr lang="zh-CN" altLang="en-US" sz="1800"/>
          </a:p>
          <a:p>
            <a:r>
              <a:rPr lang="zh-CN" altLang="en-US" sz="1800">
                <a:sym typeface="+mn-ea"/>
              </a:rPr>
              <a:t>&lt;/html&gt;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41020" y="840740"/>
            <a:ext cx="41598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>
                <a:sym typeface="+mn-ea"/>
              </a:rPr>
              <a:t>此例演示如何在 HTML 文件中写地址。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1605" y="1412875"/>
            <a:ext cx="4410075" cy="3801745"/>
          </a:xfrm>
        </p:spPr>
        <p:txBody>
          <a:bodyPr>
            <a:noAutofit/>
          </a:bodyPr>
          <a:lstStyle/>
          <a:p>
            <a:r>
              <a:rPr lang="zh-CN" altLang="en-US" sz="1800"/>
              <a:t>&lt;!DOCTYPE html&gt; </a:t>
            </a:r>
          </a:p>
          <a:p>
            <a:r>
              <a:rPr lang="zh-CN" altLang="en-US" sz="1800"/>
              <a:t>&lt;html&gt;</a:t>
            </a:r>
          </a:p>
          <a:p>
            <a:r>
              <a:rPr lang="zh-CN" altLang="en-US" sz="1800"/>
              <a:t>&lt;head&gt; </a:t>
            </a:r>
          </a:p>
          <a:p>
            <a:r>
              <a:rPr lang="zh-CN" altLang="en-US" sz="1800"/>
              <a:t>&lt;meta charset="utf-8"&gt; </a:t>
            </a:r>
          </a:p>
          <a:p>
            <a:r>
              <a:rPr lang="zh-CN" altLang="en-US" sz="1800"/>
              <a:t>&lt;title&gt;</a:t>
            </a:r>
            <a:r>
              <a:rPr lang="zh-CN" altLang="en-US" sz="1800">
                <a:sym typeface="+mn-ea"/>
              </a:rPr>
              <a:t>缩写和首字母缩写</a:t>
            </a:r>
            <a:r>
              <a:rPr lang="zh-CN" altLang="en-US" sz="1800"/>
              <a:t>&lt;/title&gt; </a:t>
            </a:r>
          </a:p>
          <a:p>
            <a:r>
              <a:rPr lang="zh-CN" altLang="en-US" sz="1800"/>
              <a:t>&lt;/head&gt;</a:t>
            </a:r>
          </a:p>
          <a:p>
            <a:r>
              <a:rPr lang="zh-CN" altLang="en-US" sz="1800"/>
              <a:t>&lt;body&gt;</a:t>
            </a:r>
          </a:p>
          <a:p>
            <a:r>
              <a:rPr lang="zh-CN" altLang="en-US" sz="1800"/>
              <a:t>&lt;abbr title="etcetera"&gt;etc.&lt;/abbr&gt;</a:t>
            </a:r>
          </a:p>
          <a:p>
            <a:r>
              <a:rPr lang="zh-CN" altLang="en-US" sz="1800"/>
              <a:t>&lt;br /&gt;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122159"/>
            <a:ext cx="8229600" cy="857250"/>
          </a:xfrm>
        </p:spPr>
        <p:txBody>
          <a:bodyPr/>
          <a:lstStyle/>
          <a:p>
            <a:r>
              <a:rPr lang="zh-CN" altLang="en-US"/>
              <a:t>实例</a:t>
            </a:r>
            <a:r>
              <a:rPr lang="en-US" altLang="zh-CN"/>
              <a:t>5——</a:t>
            </a:r>
            <a:r>
              <a:rPr lang="zh-CN" altLang="en-US">
                <a:sym typeface="+mn-ea"/>
              </a:rPr>
              <a:t>缩写和首字母缩写</a:t>
            </a:r>
          </a:p>
        </p:txBody>
      </p:sp>
      <p:sp>
        <p:nvSpPr>
          <p:cNvPr id="4" name="内容占位符 1"/>
          <p:cNvSpPr>
            <a:spLocks noGrp="1"/>
          </p:cNvSpPr>
          <p:nvPr/>
        </p:nvSpPr>
        <p:spPr>
          <a:xfrm>
            <a:off x="4551680" y="1315720"/>
            <a:ext cx="4262755" cy="3016885"/>
          </a:xfrm>
          <a:prstGeom prst="rect">
            <a:avLst/>
          </a:prstGeom>
        </p:spPr>
        <p:txBody>
          <a:bodyPr vert="horz"/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604030504040204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sym typeface="+mn-ea"/>
              </a:rPr>
              <a:t>&lt;acronym title="World Wide Web"&gt;WWW&lt;/acronym&gt;</a:t>
            </a:r>
            <a:endParaRPr lang="zh-CN" altLang="en-US" sz="1800" dirty="0"/>
          </a:p>
          <a:p>
            <a:r>
              <a:rPr lang="zh-CN" altLang="en-US" sz="1800" dirty="0">
                <a:sym typeface="+mn-ea"/>
              </a:rPr>
              <a:t>&lt;p&gt;在某些浏览器中，当您把鼠标移至缩略词语上时，title 可用于展示表达的完整版本。&lt;/p&gt;</a:t>
            </a:r>
            <a:endParaRPr lang="zh-CN" altLang="en-US" sz="1800" dirty="0"/>
          </a:p>
          <a:p>
            <a:r>
              <a:rPr lang="zh-CN" altLang="en-US" sz="1800" dirty="0">
                <a:sym typeface="+mn-ea"/>
              </a:rPr>
              <a:t>&lt;p&gt;仅对于 IE 5 中的 acronym 元素有效。&lt;/p&gt;</a:t>
            </a:r>
            <a:endParaRPr lang="zh-CN" altLang="en-US" sz="1800" dirty="0"/>
          </a:p>
          <a:p>
            <a:r>
              <a:rPr lang="zh-CN" altLang="en-US" sz="1800" dirty="0">
                <a:sym typeface="+mn-ea"/>
              </a:rPr>
              <a:t>&lt;p&gt;对于 Netscape 6.2 中的 abbr 和 acronym 元素都有效。&lt;/p&gt;</a:t>
            </a:r>
            <a:endParaRPr lang="zh-CN" altLang="en-US" sz="1800" dirty="0"/>
          </a:p>
          <a:p>
            <a:r>
              <a:rPr lang="zh-CN" altLang="en-US" sz="1800" dirty="0">
                <a:sym typeface="+mn-ea"/>
              </a:rPr>
              <a:t>&lt;/body&gt;</a:t>
            </a:r>
            <a:endParaRPr lang="zh-CN" altLang="en-US" sz="1800" dirty="0"/>
          </a:p>
          <a:p>
            <a:r>
              <a:rPr lang="zh-CN" altLang="en-US" sz="1800" dirty="0">
                <a:sym typeface="+mn-ea"/>
              </a:rPr>
              <a:t>&lt;/html&gt;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41020" y="840740"/>
            <a:ext cx="4069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>
                <a:sym typeface="+mn-ea"/>
              </a:rPr>
              <a:t>此例演示如何实现缩写或首字母缩写。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815975"/>
            <a:ext cx="8229600" cy="4136390"/>
          </a:xfrm>
        </p:spPr>
        <p:txBody>
          <a:bodyPr/>
          <a:lstStyle/>
          <a:p>
            <a:r>
              <a:rPr lang="zh-CN" altLang="en-US">
                <a:sym typeface="+mn-ea"/>
              </a:rPr>
              <a:t>下面是一个可视化的HTML页面结构：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7112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HTML 网页结构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31900"/>
            <a:ext cx="7699375" cy="3662045"/>
          </a:xfrm>
          <a:prstGeom prst="rect">
            <a:avLst/>
          </a:prstGeom>
        </p:spPr>
      </p:pic>
      <p:sp>
        <p:nvSpPr>
          <p:cNvPr id="6" name="线形标注 2 5"/>
          <p:cNvSpPr/>
          <p:nvPr/>
        </p:nvSpPr>
        <p:spPr>
          <a:xfrm>
            <a:off x="5430520" y="205740"/>
            <a:ext cx="3636645" cy="61023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50988"/>
              <a:gd name="adj6" fmla="val -26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ym typeface="+mn-ea"/>
              </a:rPr>
              <a:t>注意：只有 &lt;body&gt;区域 (白色部分) 才会在浏览器中显示。</a:t>
            </a:r>
            <a:endParaRPr lang="zh-CN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1605" y="1574165"/>
            <a:ext cx="4410075" cy="3801745"/>
          </a:xfrm>
        </p:spPr>
        <p:txBody>
          <a:bodyPr>
            <a:noAutofit/>
          </a:bodyPr>
          <a:lstStyle/>
          <a:p>
            <a:r>
              <a:rPr lang="zh-CN" altLang="en-US" sz="1800"/>
              <a:t>&lt;!DOCTYPE html&gt;</a:t>
            </a:r>
          </a:p>
          <a:p>
            <a:r>
              <a:rPr lang="zh-CN" altLang="en-US" sz="1800"/>
              <a:t>&lt;html&gt;</a:t>
            </a:r>
          </a:p>
          <a:p>
            <a:r>
              <a:rPr lang="zh-CN" altLang="en-US" sz="1800"/>
              <a:t>&lt;head&gt; </a:t>
            </a:r>
          </a:p>
          <a:p>
            <a:r>
              <a:rPr lang="zh-CN" altLang="en-US" sz="1800"/>
              <a:t>&lt;meta charset="utf-8"&gt; </a:t>
            </a:r>
          </a:p>
          <a:p>
            <a:r>
              <a:rPr lang="zh-CN" altLang="en-US" sz="1800"/>
              <a:t>&lt;title&gt;文字方向&lt;/title&gt; </a:t>
            </a:r>
          </a:p>
          <a:p>
            <a:r>
              <a:rPr lang="zh-CN" altLang="en-US" sz="1800"/>
              <a:t>&lt;/head&gt; </a:t>
            </a:r>
          </a:p>
          <a:p>
            <a:endParaRPr lang="zh-CN" altLang="en-US" sz="1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122159"/>
            <a:ext cx="8229600" cy="857250"/>
          </a:xfrm>
        </p:spPr>
        <p:txBody>
          <a:bodyPr/>
          <a:lstStyle/>
          <a:p>
            <a:r>
              <a:rPr lang="zh-CN" altLang="en-US"/>
              <a:t>实例</a:t>
            </a:r>
            <a:r>
              <a:rPr lang="en-US" altLang="zh-CN"/>
              <a:t>6——</a:t>
            </a:r>
            <a:r>
              <a:rPr lang="zh-CN" altLang="en-US"/>
              <a:t>文字方向</a:t>
            </a:r>
          </a:p>
        </p:txBody>
      </p:sp>
      <p:sp>
        <p:nvSpPr>
          <p:cNvPr id="4" name="内容占位符 1"/>
          <p:cNvSpPr>
            <a:spLocks noGrp="1"/>
          </p:cNvSpPr>
          <p:nvPr/>
        </p:nvSpPr>
        <p:spPr>
          <a:xfrm>
            <a:off x="4551680" y="1511300"/>
            <a:ext cx="4262755" cy="3016885"/>
          </a:xfrm>
          <a:prstGeom prst="rect">
            <a:avLst/>
          </a:prstGeom>
        </p:spPr>
        <p:txBody>
          <a:bodyPr vert="horz"/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604030504040204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ym typeface="+mn-ea"/>
              </a:rPr>
              <a:t>&lt;body&gt;</a:t>
            </a:r>
            <a:endParaRPr lang="zh-CN" altLang="en-US" sz="1800"/>
          </a:p>
          <a:p>
            <a:r>
              <a:rPr lang="zh-CN" altLang="en-US" sz="1800">
                <a:sym typeface="+mn-ea"/>
              </a:rPr>
              <a:t>&lt;p&gt;该段落文字从左到右显示。&lt;/p&gt;  </a:t>
            </a:r>
            <a:endParaRPr lang="zh-CN" altLang="en-US" sz="1800"/>
          </a:p>
          <a:p>
            <a:r>
              <a:rPr lang="zh-CN" altLang="en-US" sz="1800">
                <a:sym typeface="+mn-ea"/>
              </a:rPr>
              <a:t>&lt;p&gt;&lt;bdo dir="rtl"&gt;该段落文字从右到左显示。&lt;/bdo&gt;&lt;/p&gt; </a:t>
            </a:r>
            <a:endParaRPr lang="zh-CN" altLang="en-US" sz="1800"/>
          </a:p>
          <a:p>
            <a:r>
              <a:rPr lang="zh-CN" altLang="en-US" sz="1800">
                <a:sym typeface="+mn-ea"/>
              </a:rPr>
              <a:t>&lt;/body&gt;</a:t>
            </a:r>
            <a:endParaRPr lang="zh-CN" altLang="en-US" sz="1800"/>
          </a:p>
          <a:p>
            <a:r>
              <a:rPr lang="zh-CN" altLang="en-US" sz="1800">
                <a:sym typeface="+mn-ea"/>
              </a:rPr>
              <a:t>&lt;/html&gt;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41020" y="840740"/>
            <a:ext cx="3383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>
                <a:sym typeface="+mn-ea"/>
              </a:rPr>
              <a:t>此例演示如何改变文字的方向。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1605" y="1412875"/>
            <a:ext cx="4410075" cy="3801745"/>
          </a:xfrm>
        </p:spPr>
        <p:txBody>
          <a:bodyPr>
            <a:noAutofit/>
          </a:bodyPr>
          <a:lstStyle/>
          <a:p>
            <a:r>
              <a:rPr lang="zh-CN" altLang="en-US" sz="1800"/>
              <a:t>&lt;!DOCTYPE html&gt; </a:t>
            </a:r>
          </a:p>
          <a:p>
            <a:r>
              <a:rPr lang="zh-CN" altLang="en-US" sz="1800"/>
              <a:t>&lt;html&gt;</a:t>
            </a:r>
          </a:p>
          <a:p>
            <a:r>
              <a:rPr lang="zh-CN" altLang="en-US" sz="1800"/>
              <a:t>&lt;head&gt; </a:t>
            </a:r>
          </a:p>
          <a:p>
            <a:r>
              <a:rPr lang="zh-CN" altLang="en-US" sz="1800"/>
              <a:t>&lt;meta charset="utf-8"&gt; </a:t>
            </a:r>
          </a:p>
          <a:p>
            <a:r>
              <a:rPr lang="zh-CN" altLang="en-US" sz="1800"/>
              <a:t>&lt;title&gt;</a:t>
            </a:r>
            <a:r>
              <a:rPr lang="zh-CN" altLang="en-US" sz="1800">
                <a:sym typeface="+mn-ea"/>
              </a:rPr>
              <a:t>块引用</a:t>
            </a:r>
            <a:r>
              <a:rPr lang="zh-CN" altLang="en-US" sz="1800"/>
              <a:t>&lt;/title&gt; </a:t>
            </a:r>
          </a:p>
          <a:p>
            <a:r>
              <a:rPr lang="zh-CN" altLang="en-US" sz="1800"/>
              <a:t>&lt;/head&gt;</a:t>
            </a:r>
          </a:p>
          <a:p>
            <a:endParaRPr lang="zh-CN" altLang="en-US" sz="1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122159"/>
            <a:ext cx="8229600" cy="857250"/>
          </a:xfrm>
        </p:spPr>
        <p:txBody>
          <a:bodyPr/>
          <a:lstStyle/>
          <a:p>
            <a:r>
              <a:rPr lang="zh-CN" altLang="en-US"/>
              <a:t>实例</a:t>
            </a:r>
            <a:r>
              <a:rPr lang="en-US" altLang="zh-CN"/>
              <a:t>7——块引用</a:t>
            </a:r>
          </a:p>
        </p:txBody>
      </p:sp>
      <p:sp>
        <p:nvSpPr>
          <p:cNvPr id="4" name="内容占位符 1"/>
          <p:cNvSpPr>
            <a:spLocks noGrp="1"/>
          </p:cNvSpPr>
          <p:nvPr/>
        </p:nvSpPr>
        <p:spPr>
          <a:xfrm>
            <a:off x="4551680" y="1315720"/>
            <a:ext cx="4262755" cy="3016885"/>
          </a:xfrm>
          <a:prstGeom prst="rect">
            <a:avLst/>
          </a:prstGeom>
        </p:spPr>
        <p:txBody>
          <a:bodyPr vert="horz"/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604030504040204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ym typeface="+mn-ea"/>
              </a:rPr>
              <a:t>&lt;body&gt;</a:t>
            </a:r>
            <a:endParaRPr lang="zh-CN" altLang="en-US" sz="1800"/>
          </a:p>
          <a:p>
            <a:r>
              <a:rPr lang="zh-CN" altLang="en-US" sz="1800">
                <a:sym typeface="+mn-ea"/>
              </a:rPr>
              <a:t>&lt;p&gt;WWF's goal is to: </a:t>
            </a:r>
            <a:endParaRPr lang="zh-CN" altLang="en-US" sz="1800"/>
          </a:p>
          <a:p>
            <a:r>
              <a:rPr lang="zh-CN" altLang="en-US" sz="1800">
                <a:sym typeface="+mn-ea"/>
              </a:rPr>
              <a:t>&lt;q&gt;Build a future where people live in harmony with nature.&lt;/q&gt;</a:t>
            </a:r>
            <a:endParaRPr lang="zh-CN" altLang="en-US" sz="1800"/>
          </a:p>
          <a:p>
            <a:r>
              <a:rPr lang="zh-CN" altLang="en-US" sz="1800">
                <a:sym typeface="+mn-ea"/>
              </a:rPr>
              <a:t>We hope they succeed.&lt;/p&gt;</a:t>
            </a:r>
            <a:endParaRPr lang="zh-CN" altLang="en-US" sz="1800"/>
          </a:p>
          <a:p>
            <a:r>
              <a:rPr lang="zh-CN" altLang="en-US" sz="1800">
                <a:sym typeface="+mn-ea"/>
              </a:rPr>
              <a:t>&lt;/body&gt;</a:t>
            </a:r>
            <a:endParaRPr lang="zh-CN" altLang="en-US" sz="1800"/>
          </a:p>
          <a:p>
            <a:r>
              <a:rPr lang="zh-CN" altLang="en-US" sz="1800">
                <a:sym typeface="+mn-ea"/>
              </a:rPr>
              <a:t>&lt;/html&gt;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41020" y="840740"/>
            <a:ext cx="4069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>
                <a:sym typeface="+mn-ea"/>
              </a:rPr>
              <a:t>此例演示如何实现长短不一的引用语。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1605" y="1412875"/>
            <a:ext cx="4410075" cy="3801745"/>
          </a:xfrm>
        </p:spPr>
        <p:txBody>
          <a:bodyPr>
            <a:noAutofit/>
          </a:bodyPr>
          <a:lstStyle/>
          <a:p>
            <a:r>
              <a:rPr lang="zh-CN" altLang="en-US" sz="1800"/>
              <a:t>&lt;!DOCTYPE html&gt;</a:t>
            </a:r>
          </a:p>
          <a:p>
            <a:r>
              <a:rPr lang="zh-CN" altLang="en-US" sz="1800"/>
              <a:t>&lt;html&gt;</a:t>
            </a:r>
          </a:p>
          <a:p>
            <a:r>
              <a:rPr lang="zh-CN" altLang="en-US" sz="1800"/>
              <a:t>&lt;head&gt; </a:t>
            </a:r>
          </a:p>
          <a:p>
            <a:r>
              <a:rPr lang="zh-CN" altLang="en-US" sz="1800"/>
              <a:t>&lt;meta charset="utf-8"&gt; </a:t>
            </a:r>
          </a:p>
          <a:p>
            <a:r>
              <a:rPr lang="zh-CN" altLang="en-US" sz="1800"/>
              <a:t>&lt;title&gt;删除字效果和插入字效果&lt;/title&gt; </a:t>
            </a:r>
          </a:p>
          <a:p>
            <a:endParaRPr lang="zh-CN" altLang="en-US" sz="1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122159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实例</a:t>
            </a:r>
            <a:r>
              <a:rPr lang="en-US" altLang="zh-CN"/>
              <a:t>8——</a:t>
            </a:r>
            <a:r>
              <a:rPr lang="zh-CN" altLang="en-US">
                <a:sym typeface="+mn-ea"/>
              </a:rPr>
              <a:t>删除字效果和插入字效果</a:t>
            </a:r>
          </a:p>
        </p:txBody>
      </p:sp>
      <p:sp>
        <p:nvSpPr>
          <p:cNvPr id="4" name="内容占位符 1"/>
          <p:cNvSpPr>
            <a:spLocks noGrp="1"/>
          </p:cNvSpPr>
          <p:nvPr/>
        </p:nvSpPr>
        <p:spPr>
          <a:xfrm>
            <a:off x="4551680" y="1315720"/>
            <a:ext cx="4262755" cy="3016885"/>
          </a:xfrm>
          <a:prstGeom prst="rect">
            <a:avLst/>
          </a:prstGeom>
        </p:spPr>
        <p:txBody>
          <a:bodyPr vert="horz"/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604030504040204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ym typeface="+mn-ea"/>
              </a:rPr>
              <a:t>&lt;/head&gt;</a:t>
            </a:r>
            <a:endParaRPr lang="zh-CN" altLang="en-US" sz="1800"/>
          </a:p>
          <a:p>
            <a:r>
              <a:rPr lang="zh-CN" altLang="en-US" sz="1800">
                <a:sym typeface="+mn-ea"/>
              </a:rPr>
              <a:t>&lt;body&gt;</a:t>
            </a:r>
            <a:endParaRPr lang="zh-CN" altLang="en-US" sz="1800"/>
          </a:p>
          <a:p>
            <a:r>
              <a:rPr lang="zh-CN" altLang="en-US" sz="1800">
                <a:sym typeface="+mn-ea"/>
              </a:rPr>
              <a:t>&lt;p&gt;My favorite color is &lt;del&gt;blue&lt;/del&gt; &lt;ins&gt;red&lt;/ins&gt;!&lt;/p&gt;</a:t>
            </a:r>
            <a:endParaRPr lang="zh-CN" altLang="en-US" sz="1800"/>
          </a:p>
          <a:p>
            <a:r>
              <a:rPr lang="zh-CN" altLang="en-US" sz="1800">
                <a:sym typeface="+mn-ea"/>
              </a:rPr>
              <a:t>&lt;/body&gt;</a:t>
            </a:r>
            <a:endParaRPr lang="zh-CN" altLang="en-US" sz="1800"/>
          </a:p>
          <a:p>
            <a:r>
              <a:rPr lang="zh-CN" altLang="en-US" sz="1800">
                <a:sym typeface="+mn-ea"/>
              </a:rPr>
              <a:t>&lt;/html&gt;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41020" y="840740"/>
            <a:ext cx="4297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>
                <a:sym typeface="+mn-ea"/>
              </a:rPr>
              <a:t>此例演示如何标记删除文本和插入文本。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HTML 引文, 引用, 及标签定义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7735" y="1020445"/>
            <a:ext cx="4657090" cy="3441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81000" y="874142"/>
            <a:ext cx="8229600" cy="3394472"/>
          </a:xfrm>
        </p:spPr>
        <p:txBody>
          <a:bodyPr/>
          <a:lstStyle/>
          <a:p>
            <a:r>
              <a:rPr lang="zh-CN" altLang="en-US"/>
              <a:t>从初期的网络诞生后，已经出现了许多HTML版本: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HTML版本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2240"/>
            <a:ext cx="7940040" cy="31927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81000" y="968375"/>
            <a:ext cx="8229600" cy="370713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&lt;!DOCTYPE&gt;声明有助于浏览器中正确显示网页。</a:t>
            </a:r>
          </a:p>
          <a:p>
            <a:r>
              <a:rPr lang="zh-CN" altLang="en-US"/>
              <a:t>网络上有很多不同的文件，如果能够正确声明HTML的版本，浏览器就能正确显示网页内容。</a:t>
            </a:r>
          </a:p>
          <a:p>
            <a:r>
              <a:rPr lang="zh-CN" altLang="en-US"/>
              <a:t>doctype 声明是不区分大小写的，以下方式均可：</a:t>
            </a:r>
          </a:p>
          <a:p>
            <a:r>
              <a:rPr lang="zh-CN" altLang="en-US"/>
              <a:t>&lt;!DOCTYPE html&gt; </a:t>
            </a:r>
          </a:p>
          <a:p>
            <a:r>
              <a:rPr lang="zh-CN" altLang="en-US"/>
              <a:t>&lt;!DOCTYPE HTML&gt; </a:t>
            </a:r>
          </a:p>
          <a:p>
            <a:r>
              <a:rPr lang="zh-CN" altLang="en-US"/>
              <a:t>&lt;!doctype html&gt; </a:t>
            </a:r>
          </a:p>
          <a:p>
            <a:r>
              <a:rPr lang="zh-CN" altLang="en-US"/>
              <a:t>&lt;!Doctype Html&gt;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&lt;!DOCTYPE&gt; 声明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zh-CN" altLang="en-US"/>
              <a:t>&lt;!DOCTYPE&gt; 声明位于文档中的最前面的位置，处于&lt;html&gt; 标签之前。</a:t>
            </a:r>
          </a:p>
          <a:p>
            <a:r>
              <a:rPr lang="zh-CN" altLang="en-US"/>
              <a:t>&lt;!DOCTYPE&gt; 声明不是一个 HTML 标签；它是用来告知 Web 浏览器页面使用了哪种 HTML 版本。</a:t>
            </a:r>
          </a:p>
          <a:p>
            <a:r>
              <a:rPr lang="zh-CN" altLang="en-US"/>
              <a:t>在 HTML 4.01 中， &lt;!DOCTYPE&gt; 声明需引用 DTD （文档类型声明），因为 HTML 4.01 是基于 SGML （Standard Generalized Markup Language 标准通用标记语言）。DTD 指定了标记语言的规则，确保了浏览器能够正确的渲染内容。</a:t>
            </a:r>
          </a:p>
          <a:p>
            <a:r>
              <a:rPr lang="zh-CN" altLang="en-US"/>
              <a:t>HTML5 不是基于 SGML，因此不要求引用 DTD。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常见的 DOCTYPE 声明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</TotalTime>
  <Words>4342</Words>
  <Application>Microsoft Office PowerPoint</Application>
  <PresentationFormat>全屏显示(16:9)</PresentationFormat>
  <Paragraphs>452</Paragraphs>
  <Slides>63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0" baseType="lpstr">
      <vt:lpstr>Calibri</vt:lpstr>
      <vt:lpstr>Lucida Sans Unicode</vt:lpstr>
      <vt:lpstr>Times New Roman</vt:lpstr>
      <vt:lpstr>Verdana</vt:lpstr>
      <vt:lpstr>Wingdings 2</vt:lpstr>
      <vt:lpstr>Wingdings 3</vt:lpstr>
      <vt:lpstr>聚合</vt:lpstr>
      <vt:lpstr>认识HTML （1）</vt:lpstr>
      <vt:lpstr>什么是HTML?</vt:lpstr>
      <vt:lpstr>HTML 标签</vt:lpstr>
      <vt:lpstr>HTML 元素</vt:lpstr>
      <vt:lpstr>Web 浏览器</vt:lpstr>
      <vt:lpstr>HTML 网页结构</vt:lpstr>
      <vt:lpstr>HTML版本</vt:lpstr>
      <vt:lpstr>&lt;!DOCTYPE&gt; 声明</vt:lpstr>
      <vt:lpstr>常见的 DOCTYPE 声明</vt:lpstr>
      <vt:lpstr>DTD 简介</vt:lpstr>
      <vt:lpstr>HTML 4.01 与 HTML5之间的差异</vt:lpstr>
      <vt:lpstr>PowerPoint 演示文稿</vt:lpstr>
      <vt:lpstr>PowerPoint 演示文稿</vt:lpstr>
      <vt:lpstr>HTML 编辑器</vt:lpstr>
      <vt:lpstr>注意：</vt:lpstr>
      <vt:lpstr>Notepad++</vt:lpstr>
      <vt:lpstr>PowerPoint 演示文稿</vt:lpstr>
      <vt:lpstr>PowerPoint 演示文稿</vt:lpstr>
      <vt:lpstr>PowerPoint 演示文稿</vt:lpstr>
      <vt:lpstr>HTML 标题</vt:lpstr>
      <vt:lpstr>HTML 段落</vt:lpstr>
      <vt:lpstr>HTML 链接</vt:lpstr>
      <vt:lpstr>HTML 图像</vt:lpstr>
      <vt:lpstr>HTML 元素</vt:lpstr>
      <vt:lpstr>HTML 元素语法</vt:lpstr>
      <vt:lpstr>嵌套的 HTML 元素</vt:lpstr>
      <vt:lpstr>HTML 实例解析</vt:lpstr>
      <vt:lpstr>HTML 实例解析</vt:lpstr>
      <vt:lpstr>HTML 实例解析</vt:lpstr>
      <vt:lpstr>不要忘记结束标签</vt:lpstr>
      <vt:lpstr>HTML 空元素</vt:lpstr>
      <vt:lpstr>HTML 提示：使用小写标签</vt:lpstr>
      <vt:lpstr>HTML 属性</vt:lpstr>
      <vt:lpstr>属性实例</vt:lpstr>
      <vt:lpstr>HTML 属性常用引用属性值</vt:lpstr>
      <vt:lpstr>HTML 提示：使用小写属性</vt:lpstr>
      <vt:lpstr>HTML 属性参考手册</vt:lpstr>
      <vt:lpstr>HTML 标题</vt:lpstr>
      <vt:lpstr>标题很重要</vt:lpstr>
      <vt:lpstr>HTML 水平线</vt:lpstr>
      <vt:lpstr>HTML 注释</vt:lpstr>
      <vt:lpstr>HTML 标签参考手册</vt:lpstr>
      <vt:lpstr>标题大小与字体大小的关系</vt:lpstr>
      <vt:lpstr>HTML 标签参考手册</vt:lpstr>
      <vt:lpstr>HTML 段落</vt:lpstr>
      <vt:lpstr>不要忘记结束标签</vt:lpstr>
      <vt:lpstr>HTML 换行</vt:lpstr>
      <vt:lpstr>HTML 输出- 使用提醒</vt:lpstr>
      <vt:lpstr>HTML 文本格式化</vt:lpstr>
      <vt:lpstr>HTML 格式化标签</vt:lpstr>
      <vt:lpstr>PowerPoint 演示文稿</vt:lpstr>
      <vt:lpstr>实例1——文本格式化</vt:lpstr>
      <vt:lpstr>HTML 文本格式化标签</vt:lpstr>
      <vt:lpstr>预格式文本</vt:lpstr>
      <vt:lpstr>实例2——预格式文本</vt:lpstr>
      <vt:lpstr>HTML "计算机输出" 标签</vt:lpstr>
      <vt:lpstr>实例3——"计算机输出"标签</vt:lpstr>
      <vt:lpstr>实例4——地址</vt:lpstr>
      <vt:lpstr>实例5——缩写和首字母缩写</vt:lpstr>
      <vt:lpstr>实例6——文字方向</vt:lpstr>
      <vt:lpstr>实例7——块引用</vt:lpstr>
      <vt:lpstr>实例8——删除字效果和插入字效果</vt:lpstr>
      <vt:lpstr>HTML 引文, 引用, 及标签定义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开发扫一扫App</dc:title>
  <dc:creator>Administrator</dc:creator>
  <cp:lastModifiedBy>采花大盗</cp:lastModifiedBy>
  <cp:revision>198</cp:revision>
  <dcterms:created xsi:type="dcterms:W3CDTF">2016-02-17T08:20:00Z</dcterms:created>
  <dcterms:modified xsi:type="dcterms:W3CDTF">2019-09-05T00:56:32Z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