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9"/>
  </p:handoutMasterIdLst>
  <p:sldIdLst>
    <p:sldId id="256" r:id="rId3"/>
    <p:sldId id="268" r:id="rId5"/>
    <p:sldId id="368" r:id="rId6"/>
    <p:sldId id="369" r:id="rId7"/>
    <p:sldId id="349" r:id="rId8"/>
    <p:sldId id="348" r:id="rId9"/>
    <p:sldId id="370" r:id="rId10"/>
    <p:sldId id="371" r:id="rId11"/>
    <p:sldId id="379" r:id="rId12"/>
    <p:sldId id="380" r:id="rId13"/>
    <p:sldId id="381" r:id="rId14"/>
    <p:sldId id="382" r:id="rId15"/>
    <p:sldId id="372" r:id="rId16"/>
    <p:sldId id="373" r:id="rId17"/>
    <p:sldId id="374" r:id="rId18"/>
    <p:sldId id="375" r:id="rId19"/>
    <p:sldId id="376" r:id="rId20"/>
    <p:sldId id="377" r:id="rId21"/>
    <p:sldId id="378" r:id="rId22"/>
    <p:sldId id="383" r:id="rId23"/>
    <p:sldId id="384" r:id="rId24"/>
    <p:sldId id="385" r:id="rId25"/>
    <p:sldId id="386" r:id="rId26"/>
    <p:sldId id="387" r:id="rId27"/>
    <p:sldId id="421"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22" r:id="rId43"/>
    <p:sldId id="423" r:id="rId44"/>
    <p:sldId id="403" r:id="rId45"/>
    <p:sldId id="404" r:id="rId46"/>
    <p:sldId id="405" r:id="rId47"/>
    <p:sldId id="424" r:id="rId48"/>
    <p:sldId id="406" r:id="rId49"/>
    <p:sldId id="407" r:id="rId50"/>
    <p:sldId id="425" r:id="rId51"/>
    <p:sldId id="409" r:id="rId52"/>
    <p:sldId id="410" r:id="rId53"/>
    <p:sldId id="411" r:id="rId54"/>
    <p:sldId id="412" r:id="rId55"/>
    <p:sldId id="413" r:id="rId56"/>
    <p:sldId id="414" r:id="rId57"/>
    <p:sldId id="415" r:id="rId58"/>
    <p:sldId id="416" r:id="rId59"/>
    <p:sldId id="417" r:id="rId60"/>
    <p:sldId id="418" r:id="rId61"/>
    <p:sldId id="419" r:id="rId62"/>
    <p:sldId id="420" r:id="rId63"/>
    <p:sldId id="426" r:id="rId64"/>
    <p:sldId id="437" r:id="rId65"/>
    <p:sldId id="438" r:id="rId66"/>
    <p:sldId id="439" r:id="rId67"/>
    <p:sldId id="427" r:id="rId6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0" autoAdjust="0"/>
    <p:restoredTop sz="68873" autoAdjust="0"/>
  </p:normalViewPr>
  <p:slideViewPr>
    <p:cSldViewPr>
      <p:cViewPr varScale="1">
        <p:scale>
          <a:sx n="79" d="100"/>
          <a:sy n="79" d="100"/>
        </p:scale>
        <p:origin x="-1397" y="-67"/>
      </p:cViewPr>
      <p:guideLst>
        <p:guide orient="horz" pos="1654"/>
        <p:guide pos="292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59F913-186C-457F-B1CC-81D42C81AD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461EC1-2B5E-4A6A-9572-0362D825AD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461EC1-2B5E-4A6A-9572-0362D825AD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lvl="0"/>
            <a:endParaRPr lang="zh-CN" altLang="en-US" dirty="0"/>
          </a:p>
        </p:txBody>
      </p:sp>
      <p:sp>
        <p:nvSpPr>
          <p:cNvPr id="4" name="灯片编号占位符 3"/>
          <p:cNvSpPr>
            <a:spLocks noGrp="1"/>
          </p:cNvSpPr>
          <p:nvPr>
            <p:ph type="sldNum" sz="quarter" idx="10"/>
          </p:nvPr>
        </p:nvSpPr>
        <p:spPr/>
        <p:txBody>
          <a:bodyPr/>
          <a:lstStyle/>
          <a:p>
            <a:fld id="{A0461EC1-2B5E-4A6A-9572-0362D825AD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2708705"/>
            <a:ext cx="7772400" cy="899778"/>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3714750"/>
            <a:ext cx="9147765" cy="1434066"/>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10997"/>
            <a:ext cx="8229600" cy="328955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05980"/>
            <a:ext cx="1777470" cy="419457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81"/>
            <a:ext cx="6324600" cy="419457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8229600" cy="85725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4805958"/>
            <a:ext cx="1920240" cy="27432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4082552"/>
            <a:ext cx="7162800" cy="486174"/>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3" y="4805958"/>
            <a:ext cx="2350681" cy="273844"/>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4343440"/>
            <a:ext cx="3402314" cy="810651"/>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4343440"/>
            <a:ext cx="3402314" cy="810651"/>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dirty="0" smtClean="0"/>
              <a:t>认识</a:t>
            </a:r>
            <a:r>
              <a:rPr dirty="0" smtClean="0"/>
              <a:t>HTML </a:t>
            </a:r>
            <a:r>
              <a:rPr lang="zh-CN" dirty="0" smtClean="0"/>
              <a:t>（</a:t>
            </a:r>
            <a:r>
              <a:rPr lang="en-US" altLang="zh-CN" dirty="0" smtClean="0"/>
              <a:t>2</a:t>
            </a:r>
            <a:r>
              <a:rPr lang="zh-CN" dirty="0" smtClean="0"/>
              <a:t>）</a:t>
            </a:r>
            <a:endParaRPr lang="zh-CN" dirty="0" smtClean="0"/>
          </a:p>
        </p:txBody>
      </p:sp>
      <p:sp>
        <p:nvSpPr>
          <p:cNvPr id="3" name="副标题 2"/>
          <p:cNvSpPr>
            <a:spLocks noGrp="1"/>
          </p:cNvSpPr>
          <p:nvPr>
            <p:ph type="subTitle" idx="1"/>
          </p:nvPr>
        </p:nvSpPr>
        <p:spPr/>
        <p:txBody>
          <a:bodyPr>
            <a:normAutofit/>
          </a:bodyPr>
          <a:lstStyle/>
          <a:p>
            <a:r>
              <a:rPr lang="zh-CN" dirty="0"/>
              <a:t>随婷婷</a:t>
            </a:r>
            <a:endParaRPr lang="zh-CN"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4130" y="1085215"/>
            <a:ext cx="4711065" cy="4361180"/>
          </a:xfrm>
        </p:spPr>
        <p:txBody>
          <a:bodyPr>
            <a:noAutofit/>
          </a:bodyPr>
          <a:p>
            <a:r>
              <a:rPr lang="zh-CN" altLang="en-US" sz="1800"/>
              <a:t>&lt;!DOCTYPE html&gt;</a:t>
            </a:r>
            <a:endParaRPr lang="zh-CN" altLang="en-US" sz="1800"/>
          </a:p>
          <a:p>
            <a:r>
              <a:rPr lang="zh-CN" altLang="en-US" sz="1800"/>
              <a:t>&lt;html&gt;</a:t>
            </a:r>
            <a:endParaRPr lang="zh-CN" altLang="en-US" sz="1800"/>
          </a:p>
          <a:p>
            <a:r>
              <a:rPr lang="zh-CN" altLang="en-US" sz="1800"/>
              <a:t>&lt;head&gt;</a:t>
            </a:r>
            <a:endParaRPr lang="zh-CN" altLang="en-US" sz="1800"/>
          </a:p>
          <a:p>
            <a:r>
              <a:rPr lang="zh-CN" altLang="en-US" sz="1800"/>
              <a:t>&lt;meta charset="utf-8"&gt;</a:t>
            </a:r>
            <a:endParaRPr lang="zh-CN" altLang="en-US" sz="1800"/>
          </a:p>
          <a:p>
            <a:r>
              <a:rPr lang="zh-CN" altLang="en-US" sz="1800"/>
              <a:t>&lt;title&gt;书签&lt;/title&gt;</a:t>
            </a:r>
            <a:endParaRPr lang="zh-CN" altLang="en-US" sz="1800"/>
          </a:p>
          <a:p>
            <a:r>
              <a:rPr lang="zh-CN" altLang="en-US" sz="1800"/>
              <a:t>&lt;/head&gt;</a:t>
            </a:r>
            <a:endParaRPr lang="zh-CN" altLang="en-US" sz="1800"/>
          </a:p>
          <a:p>
            <a:r>
              <a:rPr lang="zh-CN" altLang="en-US" sz="1800"/>
              <a:t>&lt;body&gt;</a:t>
            </a:r>
            <a:endParaRPr lang="zh-CN" altLang="en-US" sz="1800"/>
          </a:p>
          <a:p>
            <a:r>
              <a:rPr lang="zh-CN" altLang="en-US" sz="1800"/>
              <a:t>&lt;p&gt;</a:t>
            </a:r>
            <a:endParaRPr lang="zh-CN" altLang="en-US" sz="1800"/>
          </a:p>
          <a:p>
            <a:r>
              <a:rPr lang="zh-CN" altLang="en-US" sz="1800"/>
              <a:t>&lt;a href="#C4"&gt;查看章节 4&lt;/a&gt;</a:t>
            </a:r>
            <a:endParaRPr lang="zh-CN" altLang="en-US" sz="1800"/>
          </a:p>
          <a:p>
            <a:r>
              <a:rPr lang="zh-CN" altLang="en-US" sz="1800"/>
              <a:t>&lt;/p&gt;</a:t>
            </a:r>
            <a:endParaRPr lang="zh-CN" altLang="en-US" sz="1800"/>
          </a:p>
          <a:p>
            <a:endParaRPr lang="zh-CN" altLang="en-US" sz="1800"/>
          </a:p>
        </p:txBody>
      </p:sp>
      <p:sp>
        <p:nvSpPr>
          <p:cNvPr id="3" name="标题 2"/>
          <p:cNvSpPr>
            <a:spLocks noGrp="1"/>
          </p:cNvSpPr>
          <p:nvPr>
            <p:ph type="title"/>
          </p:nvPr>
        </p:nvSpPr>
        <p:spPr>
          <a:xfrm>
            <a:off x="457200" y="58659"/>
            <a:ext cx="8229600" cy="857250"/>
          </a:xfrm>
        </p:spPr>
        <p:txBody>
          <a:bodyPr>
            <a:normAutofit fontScale="90000"/>
          </a:bodyPr>
          <a:p>
            <a:r>
              <a:rPr lang="en-US" altLang="zh-CN"/>
              <a:t>Eg3——</a:t>
            </a:r>
            <a:r>
              <a:rPr lang="zh-CN"/>
              <a:t>在当前页面链接到指定位置</a:t>
            </a:r>
            <a:endParaRPr lang="zh-CN"/>
          </a:p>
        </p:txBody>
      </p:sp>
      <p:sp>
        <p:nvSpPr>
          <p:cNvPr id="4" name="内容占位符 1"/>
          <p:cNvSpPr>
            <a:spLocks noGrp="1"/>
          </p:cNvSpPr>
          <p:nvPr/>
        </p:nvSpPr>
        <p:spPr>
          <a:xfrm>
            <a:off x="4488815" y="697230"/>
            <a:ext cx="4598670" cy="3394710"/>
          </a:xfrm>
          <a:prstGeom prst="rect">
            <a:avLst/>
          </a:prstGeom>
        </p:spPr>
        <p:txBody>
          <a:bodyPr vert="horz"/>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800">
                <a:sym typeface="+mn-ea"/>
              </a:rPr>
              <a:t>&lt;h2&gt;章节 1&lt;/h2&gt;</a:t>
            </a:r>
            <a:endParaRPr lang="zh-CN" altLang="en-US" sz="1800"/>
          </a:p>
          <a:p>
            <a:r>
              <a:rPr lang="zh-CN" altLang="en-US" sz="1800">
                <a:sym typeface="+mn-ea"/>
              </a:rPr>
              <a:t>&lt;p&gt;这边显示该章节的内容……&lt;/p&gt;</a:t>
            </a:r>
            <a:endParaRPr lang="zh-CN" altLang="en-US" sz="1800"/>
          </a:p>
          <a:p>
            <a:endParaRPr lang="zh-CN" altLang="en-US" sz="1800">
              <a:sym typeface="+mn-ea"/>
            </a:endParaRPr>
          </a:p>
          <a:p>
            <a:r>
              <a:rPr lang="zh-CN" altLang="en-US" sz="1800">
                <a:sym typeface="+mn-ea"/>
              </a:rPr>
              <a:t>&lt;h2&gt;章节 2&lt;/h2&gt;</a:t>
            </a:r>
            <a:endParaRPr lang="zh-CN" altLang="en-US" sz="1800"/>
          </a:p>
          <a:p>
            <a:r>
              <a:rPr lang="zh-CN" altLang="en-US" sz="1800">
                <a:sym typeface="+mn-ea"/>
              </a:rPr>
              <a:t>&lt;p&gt;这边显示该章节的内容……&lt;/p&gt;</a:t>
            </a:r>
            <a:endParaRPr lang="zh-CN" altLang="en-US" sz="1800">
              <a:sym typeface="+mn-ea"/>
            </a:endParaRPr>
          </a:p>
          <a:p>
            <a:endParaRPr lang="zh-CN" altLang="en-US" sz="1800"/>
          </a:p>
          <a:p>
            <a:r>
              <a:rPr lang="zh-CN" altLang="en-US" sz="1800">
                <a:sym typeface="+mn-ea"/>
              </a:rPr>
              <a:t>&lt;h2&gt;章节 3&lt;/h2&gt;</a:t>
            </a:r>
            <a:endParaRPr lang="zh-CN" altLang="en-US" sz="1800"/>
          </a:p>
          <a:p>
            <a:r>
              <a:rPr lang="zh-CN" altLang="en-US" sz="1800">
                <a:sym typeface="+mn-ea"/>
              </a:rPr>
              <a:t>&lt;p&gt;这边显示该章节的内容……&lt;/p&gt;</a:t>
            </a:r>
            <a:endParaRPr lang="zh-CN" altLang="en-US" sz="1800">
              <a:sym typeface="+mn-ea"/>
            </a:endParaRPr>
          </a:p>
          <a:p>
            <a:endParaRPr lang="zh-CN" altLang="en-US" sz="1800"/>
          </a:p>
          <a:p>
            <a:r>
              <a:rPr lang="zh-CN" altLang="en-US" sz="1800">
                <a:sym typeface="+mn-ea"/>
              </a:rPr>
              <a:t>&lt;h2&gt;&lt;a id="C4"&gt;章节 4&lt;/a&gt;&lt;/h2&gt;</a:t>
            </a:r>
            <a:endParaRPr lang="zh-CN" altLang="en-US" sz="1800"/>
          </a:p>
          <a:p>
            <a:r>
              <a:rPr lang="zh-CN" altLang="en-US" sz="1800">
                <a:sym typeface="+mn-ea"/>
              </a:rPr>
              <a:t>&lt;p&gt;这边显示该章节的内容……&lt;/p&gt;</a:t>
            </a:r>
            <a:endParaRPr lang="zh-CN" altLang="en-US" sz="1800"/>
          </a:p>
          <a:p>
            <a:r>
              <a:rPr lang="zh-CN" altLang="en-US" sz="1800">
                <a:sym typeface="+mn-ea"/>
              </a:rPr>
              <a:t>&lt;/body&gt;</a:t>
            </a:r>
            <a:endParaRPr lang="zh-CN" altLang="en-US" sz="1800"/>
          </a:p>
          <a:p>
            <a:r>
              <a:rPr lang="zh-CN" altLang="en-US" sz="1800">
                <a:sym typeface="+mn-ea"/>
              </a:rPr>
              <a:t>&lt;/html&gt;</a:t>
            </a:r>
            <a:endParaRPr lang="zh-CN" altLang="en-US" sz="1800">
              <a:sym typeface="+mn-ea"/>
            </a:endParaRPr>
          </a:p>
        </p:txBody>
      </p:sp>
      <p:sp>
        <p:nvSpPr>
          <p:cNvPr id="5" name="文本框 4"/>
          <p:cNvSpPr txBox="1"/>
          <p:nvPr/>
        </p:nvSpPr>
        <p:spPr>
          <a:xfrm>
            <a:off x="548005" y="697230"/>
            <a:ext cx="2697480" cy="368300"/>
          </a:xfrm>
          <a:prstGeom prst="rect">
            <a:avLst/>
          </a:prstGeom>
          <a:noFill/>
        </p:spPr>
        <p:txBody>
          <a:bodyPr wrap="none" rtlCol="0" anchor="t">
            <a:spAutoFit/>
          </a:bodyPr>
          <a:p>
            <a:pPr algn="l"/>
            <a:r>
              <a:rPr lang="zh-CN" altLang="en-US">
                <a:sym typeface="+mn-ea"/>
              </a:rPr>
              <a:t>此例演示如何使用书签。</a:t>
            </a:r>
            <a:endParaRPr lang="zh-C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4130" y="1085215"/>
            <a:ext cx="4711065" cy="4361180"/>
          </a:xfrm>
        </p:spPr>
        <p:txBody>
          <a:bodyPr>
            <a:noAutofit/>
          </a:bodyPr>
          <a:p>
            <a:r>
              <a:rPr lang="zh-CN" altLang="en-US" sz="1800"/>
              <a:t>&lt;!DOCTYPE html&gt;</a:t>
            </a:r>
            <a:endParaRPr lang="zh-CN" altLang="en-US" sz="1800"/>
          </a:p>
          <a:p>
            <a:r>
              <a:rPr lang="zh-CN" altLang="en-US" sz="1800"/>
              <a:t>&lt;html&gt;</a:t>
            </a:r>
            <a:endParaRPr lang="zh-CN" altLang="en-US" sz="1800"/>
          </a:p>
          <a:p>
            <a:r>
              <a:rPr lang="zh-CN" altLang="en-US" sz="1800"/>
              <a:t>&lt;head&gt;</a:t>
            </a:r>
            <a:endParaRPr lang="zh-CN" altLang="en-US" sz="1800"/>
          </a:p>
          <a:p>
            <a:r>
              <a:rPr lang="zh-CN" altLang="en-US" sz="1800"/>
              <a:t>&lt;meta charset="utf-8"&gt;</a:t>
            </a:r>
            <a:endParaRPr lang="zh-CN" altLang="en-US" sz="1800"/>
          </a:p>
          <a:p>
            <a:r>
              <a:rPr lang="zh-CN" altLang="en-US" sz="1800"/>
              <a:t>&lt;title&gt;创建电子邮件链接&lt;/title&gt;</a:t>
            </a:r>
            <a:endParaRPr lang="zh-CN" altLang="en-US" sz="1800"/>
          </a:p>
          <a:p>
            <a:r>
              <a:rPr lang="zh-CN" altLang="en-US" sz="1800"/>
              <a:t>&lt;/head&gt;</a:t>
            </a:r>
            <a:endParaRPr lang="zh-CN" altLang="en-US" sz="1800"/>
          </a:p>
          <a:p>
            <a:r>
              <a:rPr lang="zh-CN" altLang="en-US" sz="1800"/>
              <a:t>&lt;body&gt;</a:t>
            </a:r>
            <a:endParaRPr lang="zh-CN" altLang="en-US" sz="1800"/>
          </a:p>
          <a:p>
            <a:r>
              <a:rPr lang="zh-CN" altLang="en-US" sz="1800">
                <a:sym typeface="+mn-ea"/>
              </a:rPr>
              <a:t>&lt;p&gt;</a:t>
            </a:r>
            <a:endParaRPr lang="zh-CN" altLang="en-US" sz="1800">
              <a:sym typeface="+mn-ea"/>
            </a:endParaRPr>
          </a:p>
          <a:p>
            <a:r>
              <a:rPr lang="zh-CN" altLang="en-US" sz="1800">
                <a:sym typeface="+mn-ea"/>
              </a:rPr>
              <a:t>这是一个电子邮件链接：</a:t>
            </a:r>
            <a:endParaRPr lang="zh-CN" altLang="en-US" sz="1800"/>
          </a:p>
        </p:txBody>
      </p:sp>
      <p:sp>
        <p:nvSpPr>
          <p:cNvPr id="3" name="标题 2"/>
          <p:cNvSpPr>
            <a:spLocks noGrp="1"/>
          </p:cNvSpPr>
          <p:nvPr>
            <p:ph type="title"/>
          </p:nvPr>
        </p:nvSpPr>
        <p:spPr>
          <a:xfrm>
            <a:off x="457200" y="58659"/>
            <a:ext cx="8229600" cy="857250"/>
          </a:xfrm>
        </p:spPr>
        <p:txBody>
          <a:bodyPr>
            <a:normAutofit/>
          </a:bodyPr>
          <a:p>
            <a:r>
              <a:rPr lang="en-US" altLang="zh-CN"/>
              <a:t>Eg4——</a:t>
            </a:r>
            <a:r>
              <a:rPr lang="zh-CN"/>
              <a:t>创建电子邮件链接</a:t>
            </a:r>
            <a:r>
              <a:rPr lang="en-US" altLang="zh-CN"/>
              <a:t>1</a:t>
            </a:r>
            <a:endParaRPr lang="en-US" altLang="zh-CN"/>
          </a:p>
        </p:txBody>
      </p:sp>
      <p:sp>
        <p:nvSpPr>
          <p:cNvPr id="4" name="内容占位符 1"/>
          <p:cNvSpPr>
            <a:spLocks noGrp="1"/>
          </p:cNvSpPr>
          <p:nvPr/>
        </p:nvSpPr>
        <p:spPr>
          <a:xfrm>
            <a:off x="4488815" y="697230"/>
            <a:ext cx="4598670" cy="3394710"/>
          </a:xfrm>
          <a:prstGeom prst="rect">
            <a:avLst/>
          </a:prstGeom>
        </p:spPr>
        <p:txBody>
          <a:bodyPr vert="horz"/>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800">
                <a:sym typeface="+mn-ea"/>
              </a:rPr>
              <a:t>&lt;a href="mailto:someone@example.com?Subject=Hello%20again" target="_top"&gt;</a:t>
            </a:r>
            <a:endParaRPr lang="zh-CN" altLang="en-US" sz="1800">
              <a:sym typeface="+mn-ea"/>
            </a:endParaRPr>
          </a:p>
          <a:p>
            <a:r>
              <a:rPr lang="zh-CN" altLang="en-US" sz="1800">
                <a:sym typeface="+mn-ea"/>
              </a:rPr>
              <a:t>发送邮件&lt;/a&gt;</a:t>
            </a:r>
            <a:endParaRPr lang="zh-CN" altLang="en-US" sz="1800">
              <a:sym typeface="+mn-ea"/>
            </a:endParaRPr>
          </a:p>
          <a:p>
            <a:r>
              <a:rPr lang="zh-CN" altLang="en-US" sz="1800">
                <a:sym typeface="+mn-ea"/>
              </a:rPr>
              <a:t>&lt;/p&gt;</a:t>
            </a:r>
            <a:endParaRPr lang="zh-CN" altLang="en-US" sz="1800">
              <a:sym typeface="+mn-ea"/>
            </a:endParaRPr>
          </a:p>
          <a:p>
            <a:r>
              <a:rPr lang="zh-CN" altLang="en-US" sz="1800">
                <a:sym typeface="+mn-ea"/>
              </a:rPr>
              <a:t>&lt;p&gt;</a:t>
            </a:r>
            <a:endParaRPr lang="zh-CN" altLang="en-US" sz="1800">
              <a:sym typeface="+mn-ea"/>
            </a:endParaRPr>
          </a:p>
          <a:p>
            <a:r>
              <a:rPr lang="zh-CN" altLang="en-US" sz="1800">
                <a:sym typeface="+mn-ea"/>
              </a:rPr>
              <a:t>&lt;b&gt;注意:&lt;/b&gt; 单词之间空格使用 %20 代替，以确保浏览器可以正常显示文本。</a:t>
            </a:r>
            <a:endParaRPr lang="zh-CN" altLang="en-US" sz="1800">
              <a:sym typeface="+mn-ea"/>
            </a:endParaRPr>
          </a:p>
          <a:p>
            <a:r>
              <a:rPr lang="zh-CN" altLang="en-US" sz="1800">
                <a:sym typeface="+mn-ea"/>
              </a:rPr>
              <a:t>&lt;/p&gt;</a:t>
            </a:r>
            <a:endParaRPr lang="zh-CN" altLang="en-US" sz="1800">
              <a:sym typeface="+mn-ea"/>
            </a:endParaRPr>
          </a:p>
          <a:p>
            <a:r>
              <a:rPr lang="zh-CN" altLang="en-US" sz="1800">
                <a:sym typeface="+mn-ea"/>
              </a:rPr>
              <a:t>&lt;/body&gt;</a:t>
            </a:r>
            <a:endParaRPr lang="zh-CN" altLang="en-US" sz="1800">
              <a:sym typeface="+mn-ea"/>
            </a:endParaRPr>
          </a:p>
          <a:p>
            <a:r>
              <a:rPr lang="zh-CN" altLang="en-US" sz="1800">
                <a:sym typeface="+mn-ea"/>
              </a:rPr>
              <a:t>&lt;/html&gt;</a:t>
            </a:r>
            <a:endParaRPr lang="zh-CN" altLang="en-US" sz="1800">
              <a:sym typeface="+mn-ea"/>
            </a:endParaRPr>
          </a:p>
        </p:txBody>
      </p:sp>
      <p:sp>
        <p:nvSpPr>
          <p:cNvPr id="5" name="文本框 4"/>
          <p:cNvSpPr txBox="1"/>
          <p:nvPr/>
        </p:nvSpPr>
        <p:spPr>
          <a:xfrm>
            <a:off x="548005" y="697230"/>
            <a:ext cx="2697480" cy="368300"/>
          </a:xfrm>
          <a:prstGeom prst="rect">
            <a:avLst/>
          </a:prstGeom>
          <a:noFill/>
        </p:spPr>
        <p:txBody>
          <a:bodyPr wrap="none" rtlCol="0" anchor="t">
            <a:spAutoFit/>
          </a:bodyPr>
          <a:p>
            <a:pPr algn="l"/>
            <a:r>
              <a:rPr lang="zh-CN" altLang="en-US">
                <a:sym typeface="+mn-ea"/>
              </a:rPr>
              <a:t>此例演示如何使用书签。</a:t>
            </a: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4130" y="1085215"/>
            <a:ext cx="4711065" cy="4361180"/>
          </a:xfrm>
        </p:spPr>
        <p:txBody>
          <a:bodyPr>
            <a:noAutofit/>
          </a:bodyPr>
          <a:p>
            <a:r>
              <a:rPr lang="zh-CN" altLang="en-US" sz="1800"/>
              <a:t>&lt;!DOCTYPE html&gt;</a:t>
            </a:r>
            <a:endParaRPr lang="zh-CN" altLang="en-US" sz="1800"/>
          </a:p>
          <a:p>
            <a:r>
              <a:rPr lang="zh-CN" altLang="en-US" sz="1800"/>
              <a:t>&lt;html&gt;</a:t>
            </a:r>
            <a:endParaRPr lang="zh-CN" altLang="en-US" sz="1800"/>
          </a:p>
          <a:p>
            <a:r>
              <a:rPr lang="zh-CN" altLang="en-US" sz="1800"/>
              <a:t>&lt;head&gt;</a:t>
            </a:r>
            <a:endParaRPr lang="zh-CN" altLang="en-US" sz="1800"/>
          </a:p>
          <a:p>
            <a:r>
              <a:rPr lang="zh-CN" altLang="en-US" sz="1800"/>
              <a:t>&lt;meta charset="utf-8"&gt;</a:t>
            </a:r>
            <a:endParaRPr lang="zh-CN" altLang="en-US" sz="1800"/>
          </a:p>
          <a:p>
            <a:r>
              <a:rPr lang="zh-CN" altLang="en-US" sz="1800"/>
              <a:t>&lt;title&gt;创建电子邮件链接&lt;/title&gt;</a:t>
            </a:r>
            <a:endParaRPr lang="zh-CN" altLang="en-US" sz="1800"/>
          </a:p>
          <a:p>
            <a:r>
              <a:rPr lang="zh-CN" altLang="en-US" sz="1800"/>
              <a:t>&lt;/head&gt;</a:t>
            </a:r>
            <a:endParaRPr lang="zh-CN" altLang="en-US" sz="1800"/>
          </a:p>
          <a:p>
            <a:r>
              <a:rPr lang="zh-CN" altLang="en-US" sz="1800"/>
              <a:t>&lt;body&gt;</a:t>
            </a:r>
            <a:endParaRPr lang="zh-CN" altLang="en-US" sz="1800"/>
          </a:p>
          <a:p>
            <a:r>
              <a:rPr lang="zh-CN" altLang="en-US" sz="1800">
                <a:sym typeface="+mn-ea"/>
              </a:rPr>
              <a:t>&lt;p&gt;</a:t>
            </a:r>
            <a:endParaRPr lang="zh-CN" altLang="en-US" sz="1800">
              <a:sym typeface="+mn-ea"/>
            </a:endParaRPr>
          </a:p>
          <a:p>
            <a:r>
              <a:rPr lang="zh-CN" altLang="en-US" sz="1800">
                <a:sym typeface="+mn-ea"/>
              </a:rPr>
              <a:t>这是另一个电子邮件链接：</a:t>
            </a:r>
            <a:endParaRPr lang="zh-CN" altLang="en-US" sz="1800"/>
          </a:p>
        </p:txBody>
      </p:sp>
      <p:sp>
        <p:nvSpPr>
          <p:cNvPr id="3" name="标题 2"/>
          <p:cNvSpPr>
            <a:spLocks noGrp="1"/>
          </p:cNvSpPr>
          <p:nvPr>
            <p:ph type="title"/>
          </p:nvPr>
        </p:nvSpPr>
        <p:spPr>
          <a:xfrm>
            <a:off x="457200" y="58659"/>
            <a:ext cx="8229600" cy="857250"/>
          </a:xfrm>
        </p:spPr>
        <p:txBody>
          <a:bodyPr>
            <a:normAutofit/>
          </a:bodyPr>
          <a:p>
            <a:r>
              <a:rPr lang="en-US" altLang="zh-CN"/>
              <a:t>Eg5——</a:t>
            </a:r>
            <a:r>
              <a:rPr lang="zh-CN"/>
              <a:t>创建电子邮件链接</a:t>
            </a:r>
            <a:r>
              <a:rPr lang="en-US" altLang="zh-CN"/>
              <a:t>2</a:t>
            </a:r>
            <a:endParaRPr lang="en-US" altLang="zh-CN"/>
          </a:p>
        </p:txBody>
      </p:sp>
      <p:sp>
        <p:nvSpPr>
          <p:cNvPr id="4" name="内容占位符 1"/>
          <p:cNvSpPr>
            <a:spLocks noGrp="1"/>
          </p:cNvSpPr>
          <p:nvPr/>
        </p:nvSpPr>
        <p:spPr>
          <a:xfrm>
            <a:off x="4488815" y="697230"/>
            <a:ext cx="4598670" cy="3394710"/>
          </a:xfrm>
          <a:prstGeom prst="rect">
            <a:avLst/>
          </a:prstGeom>
        </p:spPr>
        <p:txBody>
          <a:bodyPr vert="horz"/>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800">
                <a:sym typeface="+mn-ea"/>
              </a:rPr>
              <a:t>&lt;a href="mailto:someone@example.com?cc=someoneelse@example.com&amp;bcc=andsomeoneelse@exampl"&gt;发送邮件!&lt;/a&gt;</a:t>
            </a:r>
            <a:endParaRPr lang="zh-CN" altLang="en-US" sz="1800">
              <a:sym typeface="+mn-ea"/>
            </a:endParaRPr>
          </a:p>
          <a:p>
            <a:r>
              <a:rPr lang="zh-CN" altLang="en-US" sz="1800">
                <a:sym typeface="+mn-ea"/>
              </a:rPr>
              <a:t>&lt;/p&gt;</a:t>
            </a:r>
            <a:endParaRPr lang="zh-CN" altLang="en-US" sz="1800">
              <a:sym typeface="+mn-ea"/>
            </a:endParaRPr>
          </a:p>
          <a:p>
            <a:r>
              <a:rPr lang="zh-CN" altLang="en-US" sz="1800">
                <a:sym typeface="+mn-ea"/>
              </a:rPr>
              <a:t>&lt;p&gt;</a:t>
            </a:r>
            <a:endParaRPr lang="zh-CN" altLang="en-US" sz="1800">
              <a:sym typeface="+mn-ea"/>
            </a:endParaRPr>
          </a:p>
          <a:p>
            <a:r>
              <a:rPr lang="zh-CN" altLang="en-US" sz="1800">
                <a:sym typeface="+mn-ea"/>
              </a:rPr>
              <a:t>&lt;b&gt;注意:&lt;/b&gt; 单词之间的空格使用 %20 代替，以确保浏览器可以正常显示文本。</a:t>
            </a:r>
            <a:endParaRPr lang="zh-CN" altLang="en-US" sz="1800">
              <a:sym typeface="+mn-ea"/>
            </a:endParaRPr>
          </a:p>
          <a:p>
            <a:r>
              <a:rPr lang="zh-CN" altLang="en-US" sz="1800">
                <a:sym typeface="+mn-ea"/>
              </a:rPr>
              <a:t>&lt;/p&gt;</a:t>
            </a:r>
            <a:endParaRPr lang="zh-CN" altLang="en-US" sz="1800">
              <a:sym typeface="+mn-ea"/>
            </a:endParaRPr>
          </a:p>
          <a:p>
            <a:r>
              <a:rPr lang="zh-CN" altLang="en-US" sz="1800">
                <a:sym typeface="+mn-ea"/>
              </a:rPr>
              <a:t>&lt;/body&gt;</a:t>
            </a:r>
            <a:endParaRPr lang="zh-CN" altLang="en-US" sz="1800">
              <a:sym typeface="+mn-ea"/>
            </a:endParaRPr>
          </a:p>
          <a:p>
            <a:r>
              <a:rPr lang="zh-CN" altLang="en-US" sz="1800">
                <a:sym typeface="+mn-ea"/>
              </a:rPr>
              <a:t>&lt;/html&gt;</a:t>
            </a:r>
            <a:endParaRPr lang="zh-CN" altLang="en-US" sz="1800">
              <a:sym typeface="+mn-ea"/>
            </a:endParaRPr>
          </a:p>
        </p:txBody>
      </p:sp>
      <p:sp>
        <p:nvSpPr>
          <p:cNvPr id="5" name="文本框 4"/>
          <p:cNvSpPr txBox="1"/>
          <p:nvPr/>
        </p:nvSpPr>
        <p:spPr>
          <a:xfrm>
            <a:off x="548005" y="697230"/>
            <a:ext cx="2697480" cy="368300"/>
          </a:xfrm>
          <a:prstGeom prst="rect">
            <a:avLst/>
          </a:prstGeom>
          <a:noFill/>
        </p:spPr>
        <p:txBody>
          <a:bodyPr wrap="none" rtlCol="0" anchor="t">
            <a:spAutoFit/>
          </a:bodyPr>
          <a:p>
            <a:pPr algn="l"/>
            <a:r>
              <a:rPr lang="zh-CN" altLang="en-US">
                <a:sym typeface="+mn-ea"/>
              </a:rPr>
              <a:t>此例演示如何使用书签。</a:t>
            </a:r>
            <a:endParaRPr lang="zh-C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&lt;head&gt; 元素包含了所有的头部标签元素。在 &lt;head&gt;元素中可以插入脚本（scripts）, 样式文件（CSS），及各种meta信息。</a:t>
            </a:r>
            <a:endParaRPr lang="zh-CN" altLang="en-US"/>
          </a:p>
          <a:p>
            <a:r>
              <a:rPr lang="zh-CN" altLang="en-US"/>
              <a:t>可以添加在头部区域的元素标签为: &lt;title&gt;, &lt;style&gt;, &lt;meta&gt;, &lt;link&gt;, &lt;script&gt;, &lt;noscript&gt;, and &lt;base&gt;.</a:t>
            </a:r>
            <a:endParaRPr lang="zh-CN" altLang="en-US"/>
          </a:p>
        </p:txBody>
      </p:sp>
      <p:sp>
        <p:nvSpPr>
          <p:cNvPr id="3" name="标题 2"/>
          <p:cNvSpPr>
            <a:spLocks noGrp="1"/>
          </p:cNvSpPr>
          <p:nvPr>
            <p:ph type="title"/>
          </p:nvPr>
        </p:nvSpPr>
        <p:spPr/>
        <p:txBody>
          <a:bodyPr>
            <a:normAutofit/>
          </a:bodyPr>
          <a:p>
            <a:r>
              <a:rPr lang="zh-CN" altLang="en-US"/>
              <a:t>HTML &lt;head&gt;</a:t>
            </a:r>
            <a:r>
              <a:rPr lang="zh-CN" altLang="en-US">
                <a:sym typeface="+mn-ea"/>
              </a:rPr>
              <a:t>元素</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&lt;title&gt; 标签定义了不同文档的标题。</a:t>
            </a:r>
            <a:endParaRPr lang="zh-CN" altLang="en-US"/>
          </a:p>
          <a:p>
            <a:r>
              <a:rPr lang="zh-CN" altLang="en-US"/>
              <a:t>&lt;title&gt; 在 HTML/XHTML 文档中是必须的。</a:t>
            </a:r>
            <a:endParaRPr lang="zh-CN" altLang="en-US"/>
          </a:p>
          <a:p>
            <a:r>
              <a:rPr lang="zh-CN" altLang="en-US"/>
              <a:t>&lt;title&gt; 元素:</a:t>
            </a:r>
            <a:endParaRPr lang="zh-CN" altLang="en-US"/>
          </a:p>
          <a:p>
            <a:r>
              <a:rPr lang="zh-CN" altLang="en-US"/>
              <a:t>定义了浏览器工具栏的标题</a:t>
            </a:r>
            <a:endParaRPr lang="zh-CN" altLang="en-US"/>
          </a:p>
          <a:p>
            <a:r>
              <a:rPr lang="zh-CN" altLang="en-US"/>
              <a:t>当网页添加到收藏夹时，显示在收藏夹中的标题</a:t>
            </a:r>
            <a:endParaRPr lang="zh-CN" altLang="en-US"/>
          </a:p>
          <a:p>
            <a:r>
              <a:rPr lang="zh-CN" altLang="en-US"/>
              <a:t>显示在搜索引擎结果页面的标题</a:t>
            </a:r>
            <a:endParaRPr lang="zh-CN" altLang="en-US"/>
          </a:p>
          <a:p>
            <a:r>
              <a:rPr lang="zh-CN" altLang="en-US"/>
              <a:t>一个简单的 HTML 文档:</a:t>
            </a:r>
            <a:endParaRPr lang="zh-CN" altLang="en-US"/>
          </a:p>
        </p:txBody>
      </p:sp>
      <p:sp>
        <p:nvSpPr>
          <p:cNvPr id="3" name="标题 2"/>
          <p:cNvSpPr>
            <a:spLocks noGrp="1"/>
          </p:cNvSpPr>
          <p:nvPr>
            <p:ph type="title"/>
          </p:nvPr>
        </p:nvSpPr>
        <p:spPr/>
        <p:txBody>
          <a:bodyPr/>
          <a:p>
            <a:r>
              <a:rPr lang="zh-CN" altLang="en-US"/>
              <a:t>HTML &lt;title&gt; 元素</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&lt;base&gt; 标签描述了基本的链接地址/链接目标，该标签作为HTML文档中所有的链接标签的默认链接:</a:t>
            </a:r>
            <a:endParaRPr lang="zh-CN" altLang="en-US"/>
          </a:p>
          <a:p>
            <a:r>
              <a:rPr lang="zh-CN" altLang="en-US"/>
              <a:t>&lt;head&gt;</a:t>
            </a:r>
            <a:endParaRPr lang="zh-CN" altLang="en-US"/>
          </a:p>
          <a:p>
            <a:r>
              <a:rPr lang="zh-CN" altLang="en-US"/>
              <a:t>&lt;base href="http://www.</a:t>
            </a:r>
            <a:r>
              <a:rPr lang="en-US" altLang="zh-CN"/>
              <a:t>baidu</a:t>
            </a:r>
            <a:r>
              <a:rPr lang="zh-CN" altLang="en-US"/>
              <a:t>.com/images/" target="_blank"&gt;</a:t>
            </a:r>
            <a:endParaRPr lang="zh-CN" altLang="en-US"/>
          </a:p>
          <a:p>
            <a:r>
              <a:rPr lang="zh-CN" altLang="en-US"/>
              <a:t>&lt;/head&gt;</a:t>
            </a:r>
            <a:endParaRPr lang="zh-CN" altLang="en-US"/>
          </a:p>
        </p:txBody>
      </p:sp>
      <p:sp>
        <p:nvSpPr>
          <p:cNvPr id="3" name="标题 2"/>
          <p:cNvSpPr>
            <a:spLocks noGrp="1"/>
          </p:cNvSpPr>
          <p:nvPr>
            <p:ph type="title"/>
          </p:nvPr>
        </p:nvSpPr>
        <p:spPr/>
        <p:txBody>
          <a:bodyPr/>
          <a:p>
            <a:r>
              <a:rPr lang="zh-CN" altLang="en-US"/>
              <a:t>HTML &lt;base&gt; 元素</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&lt;link&gt; 标签定义了文档与外部资源之间的关系。</a:t>
            </a:r>
            <a:endParaRPr lang="zh-CN" altLang="en-US"/>
          </a:p>
          <a:p>
            <a:r>
              <a:rPr lang="zh-CN" altLang="en-US"/>
              <a:t>&lt;link&gt; 标签通常用于链接到样式表:</a:t>
            </a:r>
            <a:endParaRPr lang="zh-CN" altLang="en-US"/>
          </a:p>
          <a:p>
            <a:r>
              <a:rPr lang="zh-CN" altLang="en-US"/>
              <a:t>&lt;head&gt;</a:t>
            </a:r>
            <a:endParaRPr lang="zh-CN" altLang="en-US"/>
          </a:p>
          <a:p>
            <a:r>
              <a:rPr lang="zh-CN" altLang="en-US"/>
              <a:t>&lt;link rel="stylesheet" type="text/css" href="mystyle.css"&gt;</a:t>
            </a:r>
            <a:endParaRPr lang="zh-CN" altLang="en-US"/>
          </a:p>
          <a:p>
            <a:r>
              <a:rPr lang="zh-CN" altLang="en-US"/>
              <a:t>&lt;/head&gt;</a:t>
            </a:r>
            <a:endParaRPr lang="zh-CN" altLang="en-US"/>
          </a:p>
        </p:txBody>
      </p:sp>
      <p:sp>
        <p:nvSpPr>
          <p:cNvPr id="3" name="标题 2"/>
          <p:cNvSpPr>
            <a:spLocks noGrp="1"/>
          </p:cNvSpPr>
          <p:nvPr>
            <p:ph type="title"/>
          </p:nvPr>
        </p:nvSpPr>
        <p:spPr/>
        <p:txBody>
          <a:bodyPr/>
          <a:p>
            <a:r>
              <a:rPr lang="zh-CN" altLang="en-US">
                <a:sym typeface="+mn-ea"/>
              </a:rPr>
              <a:t>HTML &lt;link&gt; 元素</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zh-CN" altLang="en-US"/>
              <a:t>&lt;style&gt; 标签定义了HTML文档的样式文件引用地址.</a:t>
            </a:r>
            <a:endParaRPr lang="zh-CN" altLang="en-US"/>
          </a:p>
          <a:p>
            <a:r>
              <a:rPr lang="zh-CN" altLang="en-US"/>
              <a:t>在&lt;style&gt; 元素中也可以直接添加样式来渲染 HTML 文档:</a:t>
            </a:r>
            <a:endParaRPr lang="zh-CN" altLang="en-US"/>
          </a:p>
          <a:p>
            <a:r>
              <a:rPr lang="zh-CN" altLang="en-US"/>
              <a:t>&lt;head&gt;</a:t>
            </a:r>
            <a:endParaRPr lang="zh-CN" altLang="en-US"/>
          </a:p>
          <a:p>
            <a:r>
              <a:rPr lang="zh-CN" altLang="en-US"/>
              <a:t>&lt;style type="text/css"&gt;</a:t>
            </a:r>
            <a:endParaRPr lang="zh-CN" altLang="en-US"/>
          </a:p>
          <a:p>
            <a:r>
              <a:rPr lang="zh-CN" altLang="en-US"/>
              <a:t>body {background-color:yellow}</a:t>
            </a:r>
            <a:endParaRPr lang="zh-CN" altLang="en-US"/>
          </a:p>
          <a:p>
            <a:r>
              <a:rPr lang="zh-CN" altLang="en-US"/>
              <a:t>p {color:blue}</a:t>
            </a:r>
            <a:endParaRPr lang="zh-CN" altLang="en-US"/>
          </a:p>
          <a:p>
            <a:r>
              <a:rPr lang="zh-CN" altLang="en-US"/>
              <a:t>&lt;/style&gt;</a:t>
            </a:r>
            <a:endParaRPr lang="zh-CN" altLang="en-US"/>
          </a:p>
          <a:p>
            <a:r>
              <a:rPr lang="zh-CN" altLang="en-US"/>
              <a:t>&lt;/head&gt;</a:t>
            </a:r>
            <a:endParaRPr lang="zh-CN" altLang="en-US"/>
          </a:p>
        </p:txBody>
      </p:sp>
      <p:sp>
        <p:nvSpPr>
          <p:cNvPr id="3" name="标题 2"/>
          <p:cNvSpPr>
            <a:spLocks noGrp="1"/>
          </p:cNvSpPr>
          <p:nvPr>
            <p:ph type="title"/>
          </p:nvPr>
        </p:nvSpPr>
        <p:spPr/>
        <p:txBody>
          <a:bodyPr/>
          <a:p>
            <a:r>
              <a:rPr lang="zh-CN" altLang="en-US"/>
              <a:t>HTML &lt;style&gt; 元素</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meta标签描述了一些基本的元数据。</a:t>
            </a:r>
            <a:endParaRPr lang="zh-CN" altLang="en-US"/>
          </a:p>
          <a:p>
            <a:r>
              <a:rPr lang="zh-CN" altLang="en-US"/>
              <a:t>&lt;meta&gt; 标签提供了元数据.元数据也不显示在页面上，但会被浏览器解析。</a:t>
            </a:r>
            <a:endParaRPr lang="zh-CN" altLang="en-US"/>
          </a:p>
          <a:p>
            <a:r>
              <a:rPr lang="zh-CN" altLang="en-US"/>
              <a:t>META 元素通常用于指定网页的描述，关键词，文件的最后修改时间，作者，和其他元数据。</a:t>
            </a:r>
            <a:endParaRPr lang="zh-CN" altLang="en-US"/>
          </a:p>
          <a:p>
            <a:r>
              <a:rPr lang="zh-CN" altLang="en-US"/>
              <a:t>元数据可以使用于浏览器（如何显示内容或重新加载页面），搜索引擎（关键词），或其他Web服务。</a:t>
            </a:r>
            <a:endParaRPr lang="zh-CN" altLang="en-US"/>
          </a:p>
          <a:p>
            <a:r>
              <a:rPr lang="zh-CN" altLang="en-US"/>
              <a:t>&lt;meta&gt; 一般放置于 &lt;head&gt; 区域</a:t>
            </a:r>
            <a:endParaRPr lang="zh-CN" altLang="en-US"/>
          </a:p>
        </p:txBody>
      </p:sp>
      <p:sp>
        <p:nvSpPr>
          <p:cNvPr id="3" name="标题 2"/>
          <p:cNvSpPr>
            <a:spLocks noGrp="1"/>
          </p:cNvSpPr>
          <p:nvPr>
            <p:ph type="title"/>
          </p:nvPr>
        </p:nvSpPr>
        <p:spPr/>
        <p:txBody>
          <a:bodyPr/>
          <a:p>
            <a:r>
              <a:rPr lang="zh-CN" altLang="en-US"/>
              <a:t>HTML &lt;meta&gt; 元素</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t>为搜索引擎定义关键词:</a:t>
            </a:r>
            <a:endParaRPr lang="zh-CN" altLang="en-US"/>
          </a:p>
          <a:p>
            <a:r>
              <a:rPr lang="zh-CN" altLang="en-US"/>
              <a:t>&lt;meta name="keywords" content="HTML, CSS, XML, XHTML, JavaScript"&gt;</a:t>
            </a:r>
            <a:endParaRPr lang="zh-CN" altLang="en-US"/>
          </a:p>
          <a:p>
            <a:r>
              <a:rPr lang="zh-CN" altLang="en-US"/>
              <a:t>为网页定义描述内容:</a:t>
            </a:r>
            <a:endParaRPr lang="zh-CN" altLang="en-US"/>
          </a:p>
          <a:p>
            <a:r>
              <a:rPr lang="zh-CN" altLang="en-US"/>
              <a:t>&lt;meta name="description" content="免费 Web &amp; 编程 教程"&gt;</a:t>
            </a:r>
            <a:endParaRPr lang="zh-CN" altLang="en-US"/>
          </a:p>
          <a:p>
            <a:r>
              <a:rPr lang="zh-CN" altLang="en-US"/>
              <a:t>定义网页作者:</a:t>
            </a:r>
            <a:endParaRPr lang="zh-CN" altLang="en-US"/>
          </a:p>
          <a:p>
            <a:r>
              <a:rPr lang="zh-CN" altLang="en-US"/>
              <a:t>&lt;meta name="author" content="Runoob"&gt;</a:t>
            </a:r>
            <a:endParaRPr lang="zh-CN" altLang="en-US"/>
          </a:p>
          <a:p>
            <a:r>
              <a:rPr lang="zh-CN" altLang="en-US"/>
              <a:t>每30秒钟刷新当前页面:</a:t>
            </a:r>
            <a:endParaRPr lang="zh-CN" altLang="en-US"/>
          </a:p>
          <a:p>
            <a:r>
              <a:rPr lang="zh-CN" altLang="en-US"/>
              <a:t>&lt;meta http-equiv="refresh" content="30"&gt;</a:t>
            </a:r>
            <a:endParaRPr lang="zh-CN" altLang="en-US"/>
          </a:p>
        </p:txBody>
      </p:sp>
      <p:sp>
        <p:nvSpPr>
          <p:cNvPr id="3" name="标题 2"/>
          <p:cNvSpPr>
            <a:spLocks noGrp="1"/>
          </p:cNvSpPr>
          <p:nvPr>
            <p:ph type="title"/>
          </p:nvPr>
        </p:nvSpPr>
        <p:spPr/>
        <p:txBody>
          <a:bodyPr>
            <a:normAutofit/>
          </a:bodyPr>
          <a:p>
            <a:r>
              <a:rPr lang="zh-CN" altLang="en-US">
                <a:sym typeface="+mn-ea"/>
              </a:rPr>
              <a:t>&lt;meta&gt; 标签- 使用实例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z="2200" dirty="0" smtClean="0">
                <a:sym typeface="+mn-ea"/>
              </a:rPr>
              <a:t>HTML 链接</a:t>
            </a:r>
            <a:endParaRPr lang="zh-CN" altLang="en-US" sz="2200" dirty="0" smtClean="0">
              <a:sym typeface="+mn-ea"/>
            </a:endParaRPr>
          </a:p>
        </p:txBody>
      </p:sp>
      <p:sp>
        <p:nvSpPr>
          <p:cNvPr id="4" name="内容占位符 1"/>
          <p:cNvSpPr>
            <a:spLocks noGrp="1"/>
          </p:cNvSpPr>
          <p:nvPr>
            <p:ph idx="1"/>
          </p:nvPr>
        </p:nvSpPr>
        <p:spPr>
          <a:xfrm>
            <a:off x="467360" y="1059815"/>
            <a:ext cx="6881495" cy="3549015"/>
          </a:xfrm>
        </p:spPr>
        <p:txBody>
          <a:bodyPr>
            <a:noAutofit/>
          </a:bodyPr>
          <a:lstStyle/>
          <a:p>
            <a:r>
              <a:rPr lang="en-US" altLang="zh-CN" sz="2400" dirty="0" smtClean="0"/>
              <a:t>HTML 使用超级链接与网络上的另一个文档相连。</a:t>
            </a:r>
            <a:endParaRPr lang="en-US" altLang="zh-CN" sz="2400" dirty="0" smtClean="0"/>
          </a:p>
          <a:p>
            <a:r>
              <a:rPr lang="en-US" altLang="zh-CN" sz="2400" dirty="0" smtClean="0"/>
              <a:t>几乎可以在所有的网页中找到链接。</a:t>
            </a:r>
            <a:endParaRPr lang="en-US" altLang="zh-CN" sz="2400" dirty="0" smtClean="0"/>
          </a:p>
          <a:p>
            <a:r>
              <a:rPr lang="en-US" altLang="zh-CN" sz="2400" dirty="0" smtClean="0"/>
              <a:t>点击链接可以从一张页面跳转到另一张页面。</a:t>
            </a:r>
            <a:endParaRPr lang="en-US" altLang="zh-CN" sz="2400" dirty="0" smtClean="0"/>
          </a:p>
          <a:p>
            <a:endParaRPr lang="en-US" altLang="zh-CN" sz="2400" dirty="0" smtClean="0"/>
          </a:p>
          <a:p>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&lt;script&gt;标签用于加载脚本文件，如： JavaScript。</a:t>
            </a:r>
            <a:endParaRPr lang="zh-CN" altLang="en-US"/>
          </a:p>
          <a:p>
            <a:r>
              <a:rPr lang="zh-CN" altLang="en-US"/>
              <a:t>&lt;script&gt; 元素在以后的章节中会详细描述。</a:t>
            </a:r>
            <a:endParaRPr lang="zh-CN" altLang="en-US"/>
          </a:p>
        </p:txBody>
      </p:sp>
      <p:sp>
        <p:nvSpPr>
          <p:cNvPr id="3" name="标题 2"/>
          <p:cNvSpPr>
            <a:spLocks noGrp="1"/>
          </p:cNvSpPr>
          <p:nvPr>
            <p:ph type="title"/>
          </p:nvPr>
        </p:nvSpPr>
        <p:spPr/>
        <p:txBody>
          <a:bodyPr>
            <a:normAutofit/>
          </a:bodyPr>
          <a:p>
            <a:r>
              <a:rPr lang="zh-CN" altLang="en-US">
                <a:sym typeface="+mn-ea"/>
              </a:rPr>
              <a:t>HTML &lt;script&gt; 元素</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HTML head 元素</a:t>
            </a:r>
            <a:endParaRPr lang="zh-CN" altLang="en-US"/>
          </a:p>
        </p:txBody>
      </p:sp>
      <p:pic>
        <p:nvPicPr>
          <p:cNvPr id="4" name="内容占位符 3"/>
          <p:cNvPicPr>
            <a:picLocks noChangeAspect="1"/>
          </p:cNvPicPr>
          <p:nvPr>
            <p:ph idx="1"/>
          </p:nvPr>
        </p:nvPicPr>
        <p:blipFill>
          <a:blip r:embed="rId1"/>
          <a:stretch>
            <a:fillRect/>
          </a:stretch>
        </p:blipFill>
        <p:spPr>
          <a:xfrm>
            <a:off x="2202815" y="1062990"/>
            <a:ext cx="4481830" cy="33261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CSS (Cascading Style Sheets) 用于渲染HTML元素标签的样式.</a:t>
            </a:r>
            <a:endParaRPr lang="zh-CN" altLang="en-US"/>
          </a:p>
        </p:txBody>
      </p:sp>
      <p:sp>
        <p:nvSpPr>
          <p:cNvPr id="3" name="标题 2"/>
          <p:cNvSpPr>
            <a:spLocks noGrp="1"/>
          </p:cNvSpPr>
          <p:nvPr>
            <p:ph type="title"/>
          </p:nvPr>
        </p:nvSpPr>
        <p:spPr/>
        <p:txBody>
          <a:bodyPr/>
          <a:p>
            <a:r>
              <a:rPr lang="zh-CN" altLang="en-US"/>
              <a:t>HTML 样式- CSS</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a:bodyPr>
          <a:p>
            <a:r>
              <a:rPr lang="zh-CN" altLang="en-US"/>
              <a:t>CSS 是在 HTML 4 开始使用的,是为了更好的渲染HTML元素而引入的.</a:t>
            </a:r>
            <a:endParaRPr lang="zh-CN" altLang="en-US"/>
          </a:p>
          <a:p>
            <a:r>
              <a:rPr lang="zh-CN" altLang="en-US"/>
              <a:t>CSS 可以通过以下方式添加到HTML中:</a:t>
            </a:r>
            <a:endParaRPr lang="zh-CN" altLang="en-US"/>
          </a:p>
          <a:p>
            <a:r>
              <a:rPr lang="zh-CN" altLang="en-US"/>
              <a:t>内联样式- 在HTML元素中使用"style" 属性</a:t>
            </a:r>
            <a:endParaRPr lang="zh-CN" altLang="en-US"/>
          </a:p>
          <a:p>
            <a:r>
              <a:rPr lang="zh-CN" altLang="en-US"/>
              <a:t>内部样式表 -在HTML文档头部 &lt;head&gt; 区域使用&lt;style&gt; 元素 来包含CSS</a:t>
            </a:r>
            <a:endParaRPr lang="zh-CN" altLang="en-US"/>
          </a:p>
          <a:p>
            <a:r>
              <a:rPr lang="zh-CN" altLang="en-US"/>
              <a:t>外部引用 - 使用外部 CSS 文件</a:t>
            </a:r>
            <a:endParaRPr lang="zh-CN" altLang="en-US"/>
          </a:p>
          <a:p>
            <a:r>
              <a:rPr lang="zh-CN" altLang="en-US"/>
              <a:t>最好的方式是通过外部引用CSS文件.</a:t>
            </a:r>
            <a:endParaRPr lang="zh-CN" altLang="en-US"/>
          </a:p>
        </p:txBody>
      </p:sp>
      <p:sp>
        <p:nvSpPr>
          <p:cNvPr id="3" name="标题 2"/>
          <p:cNvSpPr>
            <a:spLocks noGrp="1"/>
          </p:cNvSpPr>
          <p:nvPr>
            <p:ph type="title"/>
          </p:nvPr>
        </p:nvSpPr>
        <p:spPr/>
        <p:txBody>
          <a:bodyPr/>
          <a:p>
            <a:r>
              <a:rPr lang="zh-CN" altLang="en-US">
                <a:sym typeface="+mn-ea"/>
              </a:rPr>
              <a:t>如何使用CSS</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当特殊的样式需要应用到个别元素时，就可以使用内联样式。 使用内联样式的方法是在相关的标签中使用样式属性。样式属性可以包含任何 CSS 属性。以下实例显示出如何改变段落的颜色和左外边距。</a:t>
            </a:r>
            <a:endParaRPr lang="zh-CN" altLang="en-US"/>
          </a:p>
          <a:p>
            <a:r>
              <a:rPr lang="zh-CN" altLang="en-US"/>
              <a:t>&lt;p style="color:blue;margin-left:20px;"&gt;This is a paragraph.&lt;/p&gt;</a:t>
            </a:r>
            <a:endParaRPr lang="zh-CN" altLang="en-US"/>
          </a:p>
        </p:txBody>
      </p:sp>
      <p:sp>
        <p:nvSpPr>
          <p:cNvPr id="3" name="标题 2"/>
          <p:cNvSpPr>
            <a:spLocks noGrp="1"/>
          </p:cNvSpPr>
          <p:nvPr>
            <p:ph type="title"/>
          </p:nvPr>
        </p:nvSpPr>
        <p:spPr/>
        <p:txBody>
          <a:bodyPr/>
          <a:p>
            <a:r>
              <a:rPr lang="zh-CN" altLang="en-US"/>
              <a:t>内联样式</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243965"/>
            <a:ext cx="8229600" cy="3107690"/>
          </a:xfrm>
        </p:spPr>
        <p:txBody>
          <a:bodyPr>
            <a:noAutofit/>
          </a:bodyPr>
          <a:p>
            <a:r>
              <a:rPr lang="zh-CN" altLang="en-US" sz="1800"/>
              <a:t>&lt;!DOCTYPE html&gt;</a:t>
            </a:r>
            <a:endParaRPr lang="zh-CN" altLang="en-US" sz="1800"/>
          </a:p>
          <a:p>
            <a:r>
              <a:rPr lang="zh-CN" altLang="en-US" sz="1800"/>
              <a:t>&lt;html&gt;</a:t>
            </a:r>
            <a:endParaRPr lang="zh-CN" altLang="en-US" sz="1800"/>
          </a:p>
          <a:p>
            <a:r>
              <a:rPr lang="zh-CN" altLang="en-US" sz="1800"/>
              <a:t>&lt;head&gt; </a:t>
            </a:r>
            <a:endParaRPr lang="zh-CN" altLang="en-US" sz="1800"/>
          </a:p>
          <a:p>
            <a:r>
              <a:rPr lang="zh-CN" altLang="en-US" sz="1800"/>
              <a:t>&lt;meta charset="utf-8"&gt; </a:t>
            </a:r>
            <a:endParaRPr lang="zh-CN" altLang="en-US" sz="1800"/>
          </a:p>
          <a:p>
            <a:r>
              <a:rPr lang="zh-CN" altLang="en-US" sz="1800"/>
              <a:t>&lt;title&gt;</a:t>
            </a:r>
            <a:r>
              <a:rPr lang="zh-CN" altLang="en-US" sz="1800">
                <a:sym typeface="+mn-ea"/>
              </a:rPr>
              <a:t>一个没有下划线的链接</a:t>
            </a:r>
            <a:r>
              <a:rPr lang="zh-CN" altLang="en-US" sz="1800"/>
              <a:t>&lt;/title&gt; </a:t>
            </a:r>
            <a:endParaRPr lang="zh-CN" altLang="en-US" sz="1800"/>
          </a:p>
          <a:p>
            <a:r>
              <a:rPr lang="zh-CN" altLang="en-US" sz="1800"/>
              <a:t>&lt;/head&gt;</a:t>
            </a:r>
            <a:endParaRPr lang="zh-CN" altLang="en-US" sz="1800"/>
          </a:p>
          <a:p>
            <a:r>
              <a:rPr lang="zh-CN" altLang="en-US" sz="1800"/>
              <a:t>&lt;body&gt;</a:t>
            </a:r>
            <a:endParaRPr lang="zh-CN" altLang="en-US" sz="1800"/>
          </a:p>
          <a:p>
            <a:r>
              <a:rPr lang="zh-CN" altLang="en-US" sz="1800"/>
              <a:t>&lt;a href="http://www.</a:t>
            </a:r>
            <a:r>
              <a:rPr lang="en-US" altLang="zh-CN" sz="1800"/>
              <a:t>baidu</a:t>
            </a:r>
            <a:r>
              <a:rPr lang="zh-CN" altLang="en-US" sz="1800"/>
              <a:t>.com/" style="text-decoration:none;"&gt;访问百度!&lt;/a&gt;</a:t>
            </a:r>
            <a:endParaRPr lang="zh-CN" altLang="en-US" sz="1800"/>
          </a:p>
          <a:p>
            <a:r>
              <a:rPr lang="zh-CN" altLang="en-US" sz="1800"/>
              <a:t>&lt;/body&gt;</a:t>
            </a:r>
            <a:endParaRPr lang="zh-CN" altLang="en-US" sz="1800"/>
          </a:p>
          <a:p>
            <a:r>
              <a:rPr lang="zh-CN" altLang="en-US" sz="1800"/>
              <a:t>&lt;/html&gt;</a:t>
            </a:r>
            <a:endParaRPr lang="zh-CN" altLang="en-US" sz="1800"/>
          </a:p>
        </p:txBody>
      </p:sp>
      <p:sp>
        <p:nvSpPr>
          <p:cNvPr id="3" name="标题 2"/>
          <p:cNvSpPr>
            <a:spLocks noGrp="1"/>
          </p:cNvSpPr>
          <p:nvPr>
            <p:ph type="title"/>
          </p:nvPr>
        </p:nvSpPr>
        <p:spPr/>
        <p:txBody>
          <a:bodyPr>
            <a:normAutofit fontScale="90000"/>
          </a:bodyPr>
          <a:p>
            <a:r>
              <a:rPr lang="en-US" altLang="zh-CN"/>
              <a:t>Eg6--</a:t>
            </a:r>
            <a:r>
              <a:rPr lang="zh-CN" altLang="en-US"/>
              <a:t>演示如何使用样式属性做一个没有下划线的链接</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10000"/>
          </a:bodyPr>
          <a:p>
            <a:r>
              <a:rPr lang="zh-CN" altLang="en-US"/>
              <a:t>背景色属性（background-color）定义一个元素的背景颜色：</a:t>
            </a:r>
            <a:endParaRPr lang="zh-CN" altLang="en-US"/>
          </a:p>
          <a:p>
            <a:r>
              <a:rPr lang="zh-CN" altLang="en-US"/>
              <a:t>实例</a:t>
            </a:r>
            <a:endParaRPr lang="zh-CN" altLang="en-US"/>
          </a:p>
          <a:p>
            <a:r>
              <a:rPr lang="zh-CN" altLang="en-US"/>
              <a:t>&lt;body style="background-color:yellow;"&gt;</a:t>
            </a:r>
            <a:endParaRPr lang="zh-CN" altLang="en-US"/>
          </a:p>
          <a:p>
            <a:r>
              <a:rPr lang="zh-CN" altLang="en-US"/>
              <a:t>&lt;h2 style="background-color:red;"&gt;这是一个标题&lt;/h2&gt;</a:t>
            </a:r>
            <a:endParaRPr lang="zh-CN" altLang="en-US"/>
          </a:p>
          <a:p>
            <a:r>
              <a:rPr lang="zh-CN" altLang="en-US"/>
              <a:t>&lt;p style="background-color:green;"&gt;这是一个段落。&lt;/p&gt;</a:t>
            </a:r>
            <a:endParaRPr lang="zh-CN" altLang="en-US"/>
          </a:p>
          <a:p>
            <a:r>
              <a:rPr lang="zh-CN" altLang="en-US"/>
              <a:t>&lt;/body&gt;</a:t>
            </a:r>
            <a:endParaRPr lang="zh-CN" altLang="en-US"/>
          </a:p>
        </p:txBody>
      </p:sp>
      <p:sp>
        <p:nvSpPr>
          <p:cNvPr id="3" name="标题 2"/>
          <p:cNvSpPr>
            <a:spLocks noGrp="1"/>
          </p:cNvSpPr>
          <p:nvPr>
            <p:ph type="title"/>
          </p:nvPr>
        </p:nvSpPr>
        <p:spPr/>
        <p:txBody>
          <a:bodyPr/>
          <a:p>
            <a:r>
              <a:rPr lang="zh-CN" altLang="en-US"/>
              <a:t>HTML样式实例 - 背景颜色</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使用font-family（字体），color（颜色），和font-size（字体大小）属性来定义字体的样式:</a:t>
            </a:r>
            <a:endParaRPr lang="zh-CN" altLang="en-US"/>
          </a:p>
          <a:p>
            <a:r>
              <a:rPr lang="zh-CN" altLang="en-US"/>
              <a:t>实例</a:t>
            </a:r>
            <a:endParaRPr lang="zh-CN" altLang="en-US"/>
          </a:p>
          <a:p>
            <a:r>
              <a:rPr lang="zh-CN" altLang="en-US"/>
              <a:t>&lt;h1 style="font-family:verdana;"&gt;一个标题&lt;/h1&gt;</a:t>
            </a:r>
            <a:endParaRPr lang="zh-CN" altLang="en-US"/>
          </a:p>
          <a:p>
            <a:r>
              <a:rPr lang="zh-CN" altLang="en-US"/>
              <a:t>&lt;p style="font-family:arial;color:red;font-size:20px;"&gt;一个段落。&lt;/p&gt;</a:t>
            </a:r>
            <a:endParaRPr lang="zh-CN" altLang="en-US"/>
          </a:p>
        </p:txBody>
      </p:sp>
      <p:sp>
        <p:nvSpPr>
          <p:cNvPr id="3" name="标题 2"/>
          <p:cNvSpPr>
            <a:spLocks noGrp="1"/>
          </p:cNvSpPr>
          <p:nvPr>
            <p:ph type="title"/>
          </p:nvPr>
        </p:nvSpPr>
        <p:spPr/>
        <p:txBody>
          <a:bodyPr>
            <a:normAutofit fontScale="90000"/>
          </a:bodyPr>
          <a:p>
            <a:r>
              <a:rPr lang="zh-CN" altLang="en-US"/>
              <a:t>HTML 样式实例 - 字体、颜色、大小</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a:bodyPr>
          <a:p>
            <a:r>
              <a:rPr lang="zh-CN" altLang="en-US"/>
              <a:t>使用 text-align（文字对齐）属性指定文本的水平与垂直对齐方式：</a:t>
            </a:r>
            <a:endParaRPr lang="zh-CN" altLang="en-US"/>
          </a:p>
          <a:p>
            <a:r>
              <a:rPr lang="zh-CN" altLang="en-US"/>
              <a:t>实例</a:t>
            </a:r>
            <a:endParaRPr lang="zh-CN" altLang="en-US"/>
          </a:p>
          <a:p>
            <a:r>
              <a:rPr lang="zh-CN" altLang="en-US"/>
              <a:t>&lt;h1 style="text-align:center;"&gt;居中对齐的标题&lt;/h1&gt;</a:t>
            </a:r>
            <a:endParaRPr lang="zh-CN" altLang="en-US"/>
          </a:p>
          <a:p>
            <a:r>
              <a:rPr lang="zh-CN" altLang="en-US"/>
              <a:t>&lt;p&gt;这是一个段落。&lt;/p&gt;</a:t>
            </a:r>
            <a:endParaRPr lang="zh-CN" altLang="en-US"/>
          </a:p>
          <a:p>
            <a:endParaRPr lang="zh-CN" altLang="en-US"/>
          </a:p>
          <a:p>
            <a:r>
              <a:rPr lang="zh-CN" altLang="en-US"/>
              <a:t>文本对齐属性 text-align取代了旧标签 &lt;center&gt; 。</a:t>
            </a:r>
            <a:endParaRPr lang="zh-CN" altLang="en-US"/>
          </a:p>
        </p:txBody>
      </p:sp>
      <p:sp>
        <p:nvSpPr>
          <p:cNvPr id="3" name="标题 2"/>
          <p:cNvSpPr>
            <a:spLocks noGrp="1"/>
          </p:cNvSpPr>
          <p:nvPr>
            <p:ph type="title"/>
          </p:nvPr>
        </p:nvSpPr>
        <p:spPr/>
        <p:txBody>
          <a:bodyPr/>
          <a:p>
            <a:r>
              <a:rPr lang="zh-CN" altLang="en-US"/>
              <a:t>HTML 样式实例 - 文本对齐方式</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a:bodyPr>
          <a:p>
            <a:r>
              <a:rPr lang="zh-CN" altLang="en-US"/>
              <a:t>当单个文件需要特别样式时，就可以使用内部样式表。可以在&lt;head&gt; 部分通过 &lt;style&gt;标签定义内部样式表:</a:t>
            </a:r>
            <a:endParaRPr lang="zh-CN" altLang="en-US"/>
          </a:p>
          <a:p>
            <a:r>
              <a:rPr lang="zh-CN" altLang="en-US"/>
              <a:t>&lt;head&gt;</a:t>
            </a:r>
            <a:endParaRPr lang="zh-CN" altLang="en-US"/>
          </a:p>
          <a:p>
            <a:r>
              <a:rPr lang="zh-CN" altLang="en-US"/>
              <a:t>&lt;style type="text/css"&gt;</a:t>
            </a:r>
            <a:endParaRPr lang="zh-CN" altLang="en-US"/>
          </a:p>
          <a:p>
            <a:r>
              <a:rPr lang="zh-CN" altLang="en-US"/>
              <a:t>body {background-color:yellow;}</a:t>
            </a:r>
            <a:endParaRPr lang="zh-CN" altLang="en-US"/>
          </a:p>
          <a:p>
            <a:r>
              <a:rPr lang="zh-CN" altLang="en-US"/>
              <a:t>p {color:blue;}</a:t>
            </a:r>
            <a:endParaRPr lang="zh-CN" altLang="en-US"/>
          </a:p>
          <a:p>
            <a:r>
              <a:rPr lang="zh-CN" altLang="en-US"/>
              <a:t>&lt;/style&gt;</a:t>
            </a:r>
            <a:endParaRPr lang="zh-CN" altLang="en-US"/>
          </a:p>
          <a:p>
            <a:r>
              <a:rPr lang="zh-CN" altLang="en-US"/>
              <a:t>&lt;/head&gt;</a:t>
            </a:r>
            <a:endParaRPr lang="zh-CN" altLang="en-US"/>
          </a:p>
        </p:txBody>
      </p:sp>
      <p:sp>
        <p:nvSpPr>
          <p:cNvPr id="3" name="标题 2"/>
          <p:cNvSpPr>
            <a:spLocks noGrp="1"/>
          </p:cNvSpPr>
          <p:nvPr>
            <p:ph type="title"/>
          </p:nvPr>
        </p:nvSpPr>
        <p:spPr/>
        <p:txBody>
          <a:bodyPr/>
          <a:p>
            <a:r>
              <a:rPr lang="zh-CN" altLang="en-US"/>
              <a:t>内部样式表</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dirty="0" smtClean="0">
                <a:sym typeface="+mn-ea"/>
              </a:rPr>
              <a:t>HTML使用标签 &lt;a&gt;来设置超文本链接。</a:t>
            </a:r>
            <a:endParaRPr lang="en-US" altLang="zh-CN" dirty="0" smtClean="0"/>
          </a:p>
          <a:p>
            <a:r>
              <a:rPr lang="en-US" altLang="zh-CN" dirty="0" smtClean="0">
                <a:sym typeface="+mn-ea"/>
              </a:rPr>
              <a:t>超链接可以是一个字，一个词，或者一组词，也可以是一幅图像，可以点击这些内容来跳转到新的文档或者当前文档中的某个部分。</a:t>
            </a:r>
            <a:endParaRPr lang="en-US" altLang="zh-CN" dirty="0" smtClean="0">
              <a:sym typeface="+mn-ea"/>
            </a:endParaRPr>
          </a:p>
          <a:p>
            <a:r>
              <a:rPr lang="en-US" altLang="zh-CN" dirty="0" smtClean="0">
                <a:sym typeface="+mn-ea"/>
              </a:rPr>
              <a:t>当把鼠标指针移动到网页中的某个链接上时，箭头会变为一只小手。</a:t>
            </a:r>
            <a:endParaRPr lang="en-US" altLang="zh-CN" dirty="0" smtClean="0"/>
          </a:p>
          <a:p>
            <a:r>
              <a:rPr lang="en-US" altLang="zh-CN" dirty="0" smtClean="0">
                <a:sym typeface="+mn-ea"/>
              </a:rPr>
              <a:t>在标签&lt;a&gt; 中使用了href属性来描述链接的地址。</a:t>
            </a:r>
            <a:endParaRPr lang="en-US" altLang="zh-CN" dirty="0" smtClean="0"/>
          </a:p>
          <a:p>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t>当样式需要被应用到很多页面的时候，外部样式表将是理想的选择。使用外部样式表，就可以通过更改一个文件来改变整个站点的外观。</a:t>
            </a:r>
            <a:endParaRPr lang="zh-CN" altLang="en-US"/>
          </a:p>
          <a:p>
            <a:r>
              <a:rPr lang="zh-CN" altLang="en-US"/>
              <a:t>&lt;head&gt;</a:t>
            </a:r>
            <a:endParaRPr lang="zh-CN" altLang="en-US"/>
          </a:p>
          <a:p>
            <a:r>
              <a:rPr lang="zh-CN" altLang="en-US"/>
              <a:t>&lt;link rel="stylesheet" type="text/css" href="mystyle.css"&gt;</a:t>
            </a:r>
            <a:endParaRPr lang="zh-CN" altLang="en-US"/>
          </a:p>
          <a:p>
            <a:r>
              <a:rPr lang="zh-CN" altLang="en-US"/>
              <a:t>&lt;/head&gt;</a:t>
            </a:r>
            <a:endParaRPr lang="zh-CN" altLang="en-US"/>
          </a:p>
        </p:txBody>
      </p:sp>
      <p:sp>
        <p:nvSpPr>
          <p:cNvPr id="3" name="标题 2"/>
          <p:cNvSpPr>
            <a:spLocks noGrp="1"/>
          </p:cNvSpPr>
          <p:nvPr>
            <p:ph type="title"/>
          </p:nvPr>
        </p:nvSpPr>
        <p:spPr/>
        <p:txBody>
          <a:bodyPr/>
          <a:p>
            <a:r>
              <a:rPr lang="zh-CN" altLang="en-US">
                <a:sym typeface="+mn-ea"/>
              </a:rPr>
              <a:t>外部样式表</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HTML 样式标签</a:t>
            </a:r>
            <a:endParaRPr lang="zh-CN" altLang="en-US"/>
          </a:p>
        </p:txBody>
      </p:sp>
      <p:pic>
        <p:nvPicPr>
          <p:cNvPr id="4" name="内容占位符 3"/>
          <p:cNvPicPr>
            <a:picLocks noChangeAspect="1"/>
          </p:cNvPicPr>
          <p:nvPr>
            <p:ph idx="1"/>
          </p:nvPr>
        </p:nvPicPr>
        <p:blipFill>
          <a:blip r:embed="rId1"/>
          <a:stretch>
            <a:fillRect/>
          </a:stretch>
        </p:blipFill>
        <p:spPr>
          <a:xfrm>
            <a:off x="1153160" y="1465580"/>
            <a:ext cx="6955790" cy="16459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CSS修饰标签的样式，有 "内联" 和 "外引" 两种方式。</a:t>
            </a:r>
            <a:endParaRPr lang="zh-CN" altLang="en-US"/>
          </a:p>
          <a:p>
            <a:r>
              <a:rPr lang="zh-CN" altLang="en-US"/>
              <a:t>对于大部分标签，以上两种方法均可，且修改父级标签，子级标签特性也会改变。但某些标签确无法通过修改父级标签来改变子级标签特性，如a标签，修改其颜色特性，必须直接修改 a 标签的特性才可。</a:t>
            </a:r>
            <a:endParaRPr lang="zh-CN" altLang="en-US"/>
          </a:p>
          <a:p>
            <a:r>
              <a:rPr lang="zh-CN" altLang="en-US"/>
              <a:t>实例：</a:t>
            </a:r>
            <a:endParaRPr lang="zh-CN" altLang="en-US"/>
          </a:p>
          <a:p>
            <a:r>
              <a:rPr lang="zh-CN" altLang="en-US"/>
              <a:t>&lt;a href="#" style="color:red;" rel="nofollow"&gt;只能使用"内联"方式&lt;/a&gt;</a:t>
            </a:r>
            <a:endParaRPr lang="zh-CN" altLang="en-US"/>
          </a:p>
        </p:txBody>
      </p:sp>
      <p:sp>
        <p:nvSpPr>
          <p:cNvPr id="3" name="标题 2"/>
          <p:cNvSpPr>
            <a:spLocks noGrp="1"/>
          </p:cNvSpPr>
          <p:nvPr>
            <p:ph type="title"/>
          </p:nvPr>
        </p:nvSpPr>
        <p:spPr/>
        <p:txBody>
          <a:bodyPr/>
          <a:p>
            <a:r>
              <a:rPr lang="zh-CN" altLang="en-US"/>
              <a:t>注意：</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68910" y="716915"/>
            <a:ext cx="4471670" cy="3963035"/>
          </a:xfrm>
        </p:spPr>
        <p:txBody>
          <a:bodyPr>
            <a:noAutofit/>
          </a:bodyPr>
          <a:p>
            <a:r>
              <a:rPr lang="zh-CN" altLang="en-US" sz="2000"/>
              <a:t>&lt;!DOCTYPE html&gt;</a:t>
            </a:r>
            <a:endParaRPr lang="zh-CN" altLang="en-US" sz="2000"/>
          </a:p>
          <a:p>
            <a:r>
              <a:rPr lang="zh-CN" altLang="en-US" sz="2000"/>
              <a:t>&lt;html&gt;</a:t>
            </a:r>
            <a:endParaRPr lang="zh-CN" altLang="en-US" sz="2000"/>
          </a:p>
          <a:p>
            <a:r>
              <a:rPr lang="zh-CN" altLang="en-US" sz="2000"/>
              <a:t>&lt;head&gt; </a:t>
            </a:r>
            <a:endParaRPr lang="zh-CN" altLang="en-US" sz="2000"/>
          </a:p>
          <a:p>
            <a:r>
              <a:rPr lang="zh-CN" altLang="en-US" sz="2000"/>
              <a:t>&lt;meta charset="utf-8"&gt; </a:t>
            </a:r>
            <a:endParaRPr lang="zh-CN" altLang="en-US" sz="2000"/>
          </a:p>
          <a:p>
            <a:r>
              <a:rPr lang="zh-CN" altLang="en-US" sz="2000"/>
              <a:t>&lt;title&gt;</a:t>
            </a:r>
            <a:r>
              <a:rPr lang="en-US" altLang="zh-CN" sz="2000"/>
              <a:t>HTML</a:t>
            </a:r>
            <a:r>
              <a:rPr lang="zh-CN" altLang="en-US" sz="2000"/>
              <a:t>图像&lt;/title&gt; </a:t>
            </a:r>
            <a:endParaRPr lang="zh-CN" altLang="en-US" sz="2000"/>
          </a:p>
          <a:p>
            <a:r>
              <a:rPr lang="zh-CN" altLang="en-US" sz="2000"/>
              <a:t>&lt;/head&gt;</a:t>
            </a:r>
            <a:endParaRPr lang="zh-CN" altLang="en-US" sz="2000"/>
          </a:p>
          <a:p>
            <a:r>
              <a:rPr lang="zh-CN" altLang="en-US" sz="2000"/>
              <a:t>&lt;body&gt;</a:t>
            </a:r>
            <a:endParaRPr lang="zh-CN" altLang="en-US" sz="2000"/>
          </a:p>
          <a:p>
            <a:r>
              <a:rPr lang="zh-CN" altLang="en-US" sz="2000"/>
              <a:t>&lt;p&gt;</a:t>
            </a:r>
            <a:endParaRPr lang="zh-CN" altLang="en-US" sz="2000"/>
          </a:p>
          <a:p>
            <a:r>
              <a:rPr lang="zh-CN" altLang="en-US" sz="2000"/>
              <a:t>一个图像:</a:t>
            </a:r>
            <a:endParaRPr lang="zh-CN" altLang="en-US" sz="2000"/>
          </a:p>
          <a:p>
            <a:r>
              <a:rPr lang="zh-CN" altLang="en-US" sz="2000"/>
              <a:t>&lt;img src="smiley.gif" alt="Smiley face" width="32" height="32"&gt;&lt;/p&gt;</a:t>
            </a:r>
            <a:endParaRPr lang="zh-CN" altLang="en-US" sz="2000"/>
          </a:p>
          <a:p>
            <a:endParaRPr lang="zh-CN" altLang="en-US" sz="2000"/>
          </a:p>
        </p:txBody>
      </p:sp>
      <p:sp>
        <p:nvSpPr>
          <p:cNvPr id="3" name="标题 2"/>
          <p:cNvSpPr>
            <a:spLocks noGrp="1"/>
          </p:cNvSpPr>
          <p:nvPr>
            <p:ph type="title"/>
          </p:nvPr>
        </p:nvSpPr>
        <p:spPr>
          <a:xfrm>
            <a:off x="384175" y="85964"/>
            <a:ext cx="8229600" cy="857250"/>
          </a:xfrm>
        </p:spPr>
        <p:txBody>
          <a:bodyPr/>
          <a:p>
            <a:r>
              <a:rPr lang="en-US" altLang="zh-CN"/>
              <a:t>Eg7--</a:t>
            </a:r>
            <a:r>
              <a:rPr lang="zh-CN" altLang="en-US"/>
              <a:t>HTML 图像</a:t>
            </a:r>
            <a:endParaRPr lang="zh-CN" altLang="en-US"/>
          </a:p>
        </p:txBody>
      </p:sp>
      <p:sp>
        <p:nvSpPr>
          <p:cNvPr id="4" name="内容占位符 1"/>
          <p:cNvSpPr>
            <a:spLocks noGrp="1"/>
          </p:cNvSpPr>
          <p:nvPr/>
        </p:nvSpPr>
        <p:spPr>
          <a:xfrm>
            <a:off x="4718685" y="716915"/>
            <a:ext cx="3895090" cy="3394710"/>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2000"/>
              <a:t>&lt;p&gt;</a:t>
            </a:r>
            <a:endParaRPr lang="zh-CN" altLang="en-US" sz="2000"/>
          </a:p>
          <a:p>
            <a:r>
              <a:rPr lang="zh-CN" altLang="en-US" sz="2000"/>
              <a:t>一个动图:</a:t>
            </a:r>
            <a:endParaRPr lang="zh-CN" altLang="en-US" sz="2000"/>
          </a:p>
          <a:p>
            <a:r>
              <a:rPr lang="zh-CN" altLang="en-US" sz="2000"/>
              <a:t>&lt;img src="hackanm.gif" alt="Computer man" width="48" height="48"&gt;&lt;/p&gt;</a:t>
            </a:r>
            <a:endParaRPr lang="zh-CN" altLang="en-US" sz="2000"/>
          </a:p>
          <a:p>
            <a:r>
              <a:rPr lang="zh-CN" altLang="en-US" sz="2000"/>
              <a:t>&lt;p&gt;</a:t>
            </a:r>
            <a:endParaRPr lang="zh-CN" altLang="en-US" sz="2000"/>
          </a:p>
          <a:p>
            <a:r>
              <a:rPr lang="zh-CN" altLang="en-US" sz="2000"/>
              <a:t>注意插入动图的语法和静态图的语法是一样的。</a:t>
            </a:r>
            <a:endParaRPr lang="zh-CN" altLang="en-US" sz="2000"/>
          </a:p>
          <a:p>
            <a:r>
              <a:rPr lang="zh-CN" altLang="en-US" sz="2000"/>
              <a:t>&lt;/p&gt;</a:t>
            </a:r>
            <a:endParaRPr lang="zh-CN" altLang="en-US" sz="2000"/>
          </a:p>
          <a:p>
            <a:r>
              <a:rPr lang="zh-CN" altLang="en-US" sz="2000"/>
              <a:t>&lt;/body&gt;</a:t>
            </a:r>
            <a:endParaRPr lang="zh-CN" altLang="en-US" sz="2000"/>
          </a:p>
          <a:p>
            <a:r>
              <a:rPr lang="zh-CN" altLang="en-US" sz="2000"/>
              <a:t>&lt;/html&gt;</a:t>
            </a:r>
            <a:endParaRPr lang="zh-CN"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t>在 HTML 中，图像由&lt;img&gt; 标签定义。</a:t>
            </a:r>
            <a:endParaRPr lang="zh-CN" altLang="en-US"/>
          </a:p>
          <a:p>
            <a:r>
              <a:rPr lang="zh-CN" altLang="en-US"/>
              <a:t>&lt;img&gt; 是空标签，意思是说，它只包含属性，并且没有闭合标签。</a:t>
            </a:r>
            <a:endParaRPr lang="zh-CN" altLang="en-US"/>
          </a:p>
          <a:p>
            <a:r>
              <a:rPr lang="zh-CN" altLang="en-US"/>
              <a:t>要在页面上显示图像，需要使用源属性（src）。src 指 "source"。源属性的值是图像的 URL 地址。</a:t>
            </a:r>
            <a:endParaRPr lang="zh-CN" altLang="en-US"/>
          </a:p>
          <a:p>
            <a:r>
              <a:rPr lang="zh-CN" altLang="en-US"/>
              <a:t>定义图像的语法是：</a:t>
            </a:r>
            <a:endParaRPr lang="zh-CN" altLang="en-US"/>
          </a:p>
          <a:p>
            <a:r>
              <a:rPr lang="zh-CN" altLang="en-US"/>
              <a:t>&lt;img src="url" alt="some_text"&gt;</a:t>
            </a:r>
            <a:endParaRPr lang="zh-CN" altLang="en-US"/>
          </a:p>
          <a:p>
            <a:r>
              <a:rPr lang="zh-CN" altLang="en-US"/>
              <a:t>URL 指存储图像的位置。</a:t>
            </a:r>
            <a:endParaRPr lang="zh-CN" altLang="en-US"/>
          </a:p>
          <a:p>
            <a:r>
              <a:rPr lang="zh-CN" altLang="en-US"/>
              <a:t>浏览器将图像显示在文档中图像标签出现的地方。如果将图像标签置于两个段落之间，那么浏览器会首先显示第一个段落，然后显示图片，最后显示第二段。</a:t>
            </a:r>
            <a:endParaRPr lang="zh-CN" altLang="en-US"/>
          </a:p>
        </p:txBody>
      </p:sp>
      <p:sp>
        <p:nvSpPr>
          <p:cNvPr id="3" name="标题 2"/>
          <p:cNvSpPr>
            <a:spLocks noGrp="1"/>
          </p:cNvSpPr>
          <p:nvPr>
            <p:ph type="title"/>
          </p:nvPr>
        </p:nvSpPr>
        <p:spPr>
          <a:xfrm>
            <a:off x="51435" y="205740"/>
            <a:ext cx="9076690" cy="857250"/>
          </a:xfrm>
        </p:spPr>
        <p:txBody>
          <a:bodyPr>
            <a:noAutofit/>
          </a:bodyPr>
          <a:p>
            <a:r>
              <a:rPr lang="zh-CN" altLang="en-US" sz="3200"/>
              <a:t>HTML图像-图像标签（&lt;img&gt;）和源属性（Src）</a:t>
            </a:r>
            <a:endParaRPr lang="zh-CN"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alt 属性用来为图像定义一串预备的可替换的文本。</a:t>
            </a:r>
            <a:endParaRPr lang="zh-CN" altLang="en-US"/>
          </a:p>
          <a:p>
            <a:r>
              <a:rPr lang="zh-CN" altLang="en-US"/>
              <a:t>替换文本属性的值是用户定义的。</a:t>
            </a:r>
            <a:endParaRPr lang="zh-CN" altLang="en-US"/>
          </a:p>
          <a:p>
            <a:r>
              <a:rPr lang="zh-CN" altLang="en-US"/>
              <a:t>&lt;img src="boat.gif" alt="Big Boat"&gt;</a:t>
            </a:r>
            <a:endParaRPr lang="zh-CN" altLang="en-US"/>
          </a:p>
          <a:p>
            <a:r>
              <a:rPr lang="zh-CN" altLang="en-US"/>
              <a:t>在浏览器无法载入图像时，替换文本属性告诉读者她们失去的信息。此时，浏览器将显示这个替代性的文本而不是图像。为页面上的图像都加上替换文本属性是个好习惯，这样有助于更好的显示信息，并且对于那些使用纯文本浏览器的人来说是非常有用的。</a:t>
            </a:r>
            <a:endParaRPr lang="zh-CN" altLang="en-US"/>
          </a:p>
        </p:txBody>
      </p:sp>
      <p:sp>
        <p:nvSpPr>
          <p:cNvPr id="3" name="标题 2"/>
          <p:cNvSpPr>
            <a:spLocks noGrp="1"/>
          </p:cNvSpPr>
          <p:nvPr>
            <p:ph type="title"/>
          </p:nvPr>
        </p:nvSpPr>
        <p:spPr/>
        <p:txBody>
          <a:bodyPr/>
          <a:p>
            <a:r>
              <a:rPr lang="zh-CN" altLang="en-US"/>
              <a:t>HTML 图像- Alt属性</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height（高度） 与 width（宽度）属性用于设置图像的高度与宽度。</a:t>
            </a:r>
            <a:endParaRPr lang="zh-CN" altLang="en-US"/>
          </a:p>
          <a:p>
            <a:r>
              <a:rPr lang="zh-CN" altLang="en-US"/>
              <a:t>属性值默认单位为像素:</a:t>
            </a:r>
            <a:endParaRPr lang="zh-CN" altLang="en-US"/>
          </a:p>
          <a:p>
            <a:r>
              <a:rPr lang="zh-CN" altLang="en-US"/>
              <a:t>&lt;img src="pulpit.jpg" alt="Pulpit rock" width="304" height="228"&gt;</a:t>
            </a:r>
            <a:endParaRPr lang="zh-CN" altLang="en-US"/>
          </a:p>
          <a:p>
            <a:r>
              <a:rPr lang="zh-CN" altLang="en-US"/>
              <a:t>提示: 指定图像的高度和宽度是一个很好的习惯。如果图像指定了高度宽度，页面加载时就会保留指定的尺寸。如果没有指定图片的大小，加载页面时有可能会破坏HTML页面的整体布局。</a:t>
            </a:r>
            <a:endParaRPr lang="zh-CN" altLang="en-US"/>
          </a:p>
        </p:txBody>
      </p:sp>
      <p:sp>
        <p:nvSpPr>
          <p:cNvPr id="3" name="标题 2"/>
          <p:cNvSpPr>
            <a:spLocks noGrp="1"/>
          </p:cNvSpPr>
          <p:nvPr>
            <p:ph type="title"/>
          </p:nvPr>
        </p:nvSpPr>
        <p:spPr/>
        <p:txBody>
          <a:bodyPr>
            <a:normAutofit fontScale="90000"/>
          </a:bodyPr>
          <a:p>
            <a:r>
              <a:rPr lang="zh-CN" altLang="en-US"/>
              <a:t>HTML 图像- 设置图像的高度与宽度</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注意: 假如某个 HTML 文件包含十个图像，那么为了正确显示这个页面，需要加载 11 个文件。加载图片是需要时间的，所以建议：慎用图片。</a:t>
            </a:r>
            <a:endParaRPr lang="zh-CN" altLang="en-US"/>
          </a:p>
          <a:p>
            <a:r>
              <a:rPr lang="zh-CN" altLang="en-US"/>
              <a:t>注意: 加载页面时，要注意插入页面图像的路径，如果不能正确设置图像的位置，浏览器无法加载图片，图像标签就会显示一个破碎的图片。</a:t>
            </a:r>
            <a:endParaRPr lang="zh-CN" altLang="en-US"/>
          </a:p>
        </p:txBody>
      </p:sp>
      <p:sp>
        <p:nvSpPr>
          <p:cNvPr id="3" name="标题 2"/>
          <p:cNvSpPr>
            <a:spLocks noGrp="1"/>
          </p:cNvSpPr>
          <p:nvPr>
            <p:ph type="title"/>
          </p:nvPr>
        </p:nvSpPr>
        <p:spPr/>
        <p:txBody>
          <a:bodyPr/>
          <a:p>
            <a:r>
              <a:rPr lang="zh-CN" altLang="en-US"/>
              <a:t>基本的注意事项</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HTML 图像标签</a:t>
            </a:r>
            <a:endParaRPr lang="zh-CN" altLang="en-US"/>
          </a:p>
        </p:txBody>
      </p:sp>
      <p:pic>
        <p:nvPicPr>
          <p:cNvPr id="4" name="内容占位符 3"/>
          <p:cNvPicPr>
            <a:picLocks noChangeAspect="1"/>
          </p:cNvPicPr>
          <p:nvPr>
            <p:ph idx="1"/>
          </p:nvPr>
        </p:nvPicPr>
        <p:blipFill>
          <a:blip r:embed="rId1"/>
          <a:stretch>
            <a:fillRect/>
          </a:stretch>
        </p:blipFill>
        <p:spPr>
          <a:xfrm>
            <a:off x="1168400" y="1496695"/>
            <a:ext cx="6390640" cy="22701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表格由 &lt;table&gt; 标签来定义。每个表格均有若干行（由 &lt;tr&gt; 标签定义），每行被分割为若干单元格（由 &lt;td&gt; 标签定义）。字母 td 指表格数据（table data），即数据单元格的内容。数据单元格可以包含文本、图片、列表、段落、表单、水平线、表格等等。</a:t>
            </a:r>
            <a:endParaRPr lang="zh-CN" altLang="en-US"/>
          </a:p>
        </p:txBody>
      </p:sp>
      <p:sp>
        <p:nvSpPr>
          <p:cNvPr id="3" name="标题 2"/>
          <p:cNvSpPr>
            <a:spLocks noGrp="1"/>
          </p:cNvSpPr>
          <p:nvPr>
            <p:ph type="title"/>
          </p:nvPr>
        </p:nvSpPr>
        <p:spPr/>
        <p:txBody>
          <a:bodyPr/>
          <a:p>
            <a:r>
              <a:rPr lang="zh-CN" altLang="en-US"/>
              <a:t>HTML 表格</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默认情况下，链接将以以下形式出现在浏览器中：</a:t>
            </a:r>
            <a:endParaRPr lang="zh-CN" altLang="en-US"/>
          </a:p>
          <a:p>
            <a:r>
              <a:rPr lang="zh-CN" altLang="en-US"/>
              <a:t>一个未访问过的链接显示为蓝色字体并带有下划线。</a:t>
            </a:r>
            <a:endParaRPr lang="zh-CN" altLang="en-US"/>
          </a:p>
          <a:p>
            <a:r>
              <a:rPr lang="zh-CN" altLang="en-US"/>
              <a:t>访问过的链接显示为紫色并带有下划线。</a:t>
            </a:r>
            <a:endParaRPr lang="zh-CN" altLang="en-US"/>
          </a:p>
          <a:p>
            <a:r>
              <a:rPr lang="zh-CN" altLang="en-US"/>
              <a:t>点击链接时，链接显示为红色并带有下划线。</a:t>
            </a:r>
            <a:endParaRPr lang="zh-CN" altLang="en-US"/>
          </a:p>
          <a:p>
            <a:endParaRPr lang="zh-CN" altLang="en-US"/>
          </a:p>
          <a:p>
            <a:r>
              <a:rPr lang="zh-CN" altLang="en-US"/>
              <a:t>注意：如果为这些超链接设置了 CSS 样式，展示样式会根据 CSS 的设定而显示。</a:t>
            </a:r>
            <a:endParaRPr lang="zh-CN" altLang="en-US"/>
          </a:p>
        </p:txBody>
      </p:sp>
      <p:sp>
        <p:nvSpPr>
          <p:cNvPr id="3" name="标题 2"/>
          <p:cNvSpPr>
            <a:spLocks noGrp="1"/>
          </p:cNvSpPr>
          <p:nvPr>
            <p:ph type="title"/>
          </p:nvPr>
        </p:nvSpPr>
        <p:spPr/>
        <p:txBody>
          <a:bodyPr/>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68910" y="932180"/>
            <a:ext cx="4471670" cy="3963035"/>
          </a:xfrm>
        </p:spPr>
        <p:txBody>
          <a:bodyPr>
            <a:noAutofit/>
          </a:bodyPr>
          <a:p>
            <a:r>
              <a:rPr lang="zh-CN" altLang="en-US" sz="1600">
                <a:sym typeface="+mn-ea"/>
              </a:rPr>
              <a:t>&lt;!DOCTYPE html&gt;</a:t>
            </a:r>
            <a:endParaRPr lang="zh-CN" altLang="en-US" sz="1600"/>
          </a:p>
          <a:p>
            <a:r>
              <a:rPr lang="zh-CN" altLang="en-US" sz="1600">
                <a:sym typeface="+mn-ea"/>
              </a:rPr>
              <a:t>&lt;html&gt;</a:t>
            </a:r>
            <a:endParaRPr lang="zh-CN" altLang="en-US" sz="1600"/>
          </a:p>
          <a:p>
            <a:r>
              <a:rPr lang="zh-CN" altLang="en-US" sz="1600">
                <a:sym typeface="+mn-ea"/>
              </a:rPr>
              <a:t>&lt;head&gt; </a:t>
            </a:r>
            <a:endParaRPr lang="zh-CN" altLang="en-US" sz="1600"/>
          </a:p>
          <a:p>
            <a:r>
              <a:rPr lang="zh-CN" altLang="en-US" sz="1600">
                <a:sym typeface="+mn-ea"/>
              </a:rPr>
              <a:t>&lt;meta charset="utf-8"&gt; </a:t>
            </a:r>
            <a:endParaRPr lang="zh-CN" altLang="en-US" sz="1600"/>
          </a:p>
          <a:p>
            <a:r>
              <a:rPr lang="zh-CN" altLang="en-US" sz="1600">
                <a:sym typeface="+mn-ea"/>
              </a:rPr>
              <a:t>&lt;title&gt;表格&lt;/title&gt; </a:t>
            </a:r>
            <a:endParaRPr lang="zh-CN" altLang="en-US" sz="1600"/>
          </a:p>
          <a:p>
            <a:r>
              <a:rPr lang="zh-CN" altLang="en-US" sz="1600">
                <a:sym typeface="+mn-ea"/>
              </a:rPr>
              <a:t>&lt;/head&gt;</a:t>
            </a:r>
            <a:endParaRPr lang="zh-CN" altLang="en-US" sz="1600"/>
          </a:p>
          <a:p>
            <a:r>
              <a:rPr lang="zh-CN" altLang="en-US" sz="1600">
                <a:sym typeface="+mn-ea"/>
              </a:rPr>
              <a:t>&lt;body&gt;</a:t>
            </a:r>
            <a:endParaRPr lang="zh-CN" altLang="en-US" sz="1600"/>
          </a:p>
          <a:p>
            <a:r>
              <a:rPr lang="zh-CN" altLang="en-US" sz="1600">
                <a:sym typeface="+mn-ea"/>
              </a:rPr>
              <a:t>&lt;p&gt;</a:t>
            </a:r>
            <a:endParaRPr lang="zh-CN" altLang="en-US" sz="1600"/>
          </a:p>
          <a:p>
            <a:r>
              <a:rPr lang="zh-CN" altLang="en-US" sz="1600">
                <a:sym typeface="+mn-ea"/>
              </a:rPr>
              <a:t>每个表格从一个 table 标签开始。 </a:t>
            </a:r>
            <a:endParaRPr lang="zh-CN" altLang="en-US" sz="1600"/>
          </a:p>
          <a:p>
            <a:r>
              <a:rPr lang="zh-CN" altLang="en-US" sz="1600">
                <a:sym typeface="+mn-ea"/>
              </a:rPr>
              <a:t>每个表格行从 tr 标签开始。</a:t>
            </a:r>
            <a:endParaRPr lang="zh-CN" altLang="en-US" sz="1600"/>
          </a:p>
          <a:p>
            <a:r>
              <a:rPr lang="zh-CN" altLang="en-US" sz="1600">
                <a:sym typeface="+mn-ea"/>
              </a:rPr>
              <a:t>每个表格的数据从 td 标签开始。</a:t>
            </a:r>
            <a:endParaRPr lang="zh-CN" altLang="en-US" sz="1600"/>
          </a:p>
          <a:p>
            <a:r>
              <a:rPr lang="zh-CN" altLang="en-US" sz="1600">
                <a:sym typeface="+mn-ea"/>
              </a:rPr>
              <a:t>&lt;/p&gt;</a:t>
            </a:r>
            <a:endParaRPr lang="zh-CN" altLang="en-US" sz="1600"/>
          </a:p>
          <a:p>
            <a:endParaRPr lang="zh-CN" altLang="en-US" sz="1600">
              <a:sym typeface="+mn-ea"/>
            </a:endParaRPr>
          </a:p>
        </p:txBody>
      </p:sp>
      <p:sp>
        <p:nvSpPr>
          <p:cNvPr id="3" name="标题 2"/>
          <p:cNvSpPr>
            <a:spLocks noGrp="1"/>
          </p:cNvSpPr>
          <p:nvPr>
            <p:ph type="title"/>
          </p:nvPr>
        </p:nvSpPr>
        <p:spPr>
          <a:xfrm>
            <a:off x="384175" y="85964"/>
            <a:ext cx="8229600" cy="857250"/>
          </a:xfrm>
        </p:spPr>
        <p:txBody>
          <a:bodyPr/>
          <a:p>
            <a:r>
              <a:rPr lang="en-US" altLang="zh-CN"/>
              <a:t>Eg8--</a:t>
            </a:r>
            <a:r>
              <a:rPr lang="zh-CN" altLang="en-US"/>
              <a:t>HTML 表格</a:t>
            </a:r>
            <a:r>
              <a:rPr lang="en-US" altLang="zh-CN"/>
              <a:t>1</a:t>
            </a:r>
            <a:endParaRPr lang="en-US" altLang="zh-CN"/>
          </a:p>
        </p:txBody>
      </p:sp>
      <p:sp>
        <p:nvSpPr>
          <p:cNvPr id="4" name="内容占位符 1"/>
          <p:cNvSpPr>
            <a:spLocks noGrp="1"/>
          </p:cNvSpPr>
          <p:nvPr/>
        </p:nvSpPr>
        <p:spPr>
          <a:xfrm>
            <a:off x="4640580" y="260985"/>
            <a:ext cx="3895090" cy="3394710"/>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&lt;h4&gt;两行三列:&lt;/h4&gt;</a:t>
            </a:r>
            <a:endParaRPr lang="zh-CN" altLang="en-US" sz="1600"/>
          </a:p>
          <a:p>
            <a:r>
              <a:rPr lang="zh-CN" altLang="en-US" sz="1600">
                <a:sym typeface="+mn-ea"/>
              </a:rPr>
              <a:t>&lt;table border="1"&gt;</a:t>
            </a:r>
            <a:endParaRPr lang="zh-CN" altLang="en-US" sz="1600"/>
          </a:p>
          <a:p>
            <a:r>
              <a:rPr lang="zh-CN" altLang="en-US" sz="1600">
                <a:sym typeface="+mn-ea"/>
              </a:rPr>
              <a:t>&lt;tr&gt;</a:t>
            </a:r>
            <a:endParaRPr lang="zh-CN" altLang="en-US" sz="1600"/>
          </a:p>
          <a:p>
            <a:r>
              <a:rPr lang="zh-CN" altLang="en-US" sz="1600">
                <a:sym typeface="+mn-ea"/>
              </a:rPr>
              <a:t>  &lt;td&gt;100&lt;/td&gt;</a:t>
            </a:r>
            <a:endParaRPr lang="zh-CN" altLang="en-US" sz="1600"/>
          </a:p>
          <a:p>
            <a:r>
              <a:rPr lang="zh-CN" altLang="en-US" sz="1600">
                <a:sym typeface="+mn-ea"/>
              </a:rPr>
              <a:t>  &lt;td&gt;200&lt;/td&gt;</a:t>
            </a:r>
            <a:endParaRPr lang="zh-CN" altLang="en-US" sz="1600"/>
          </a:p>
          <a:p>
            <a:r>
              <a:rPr lang="zh-CN" altLang="en-US" sz="1600">
                <a:sym typeface="+mn-ea"/>
              </a:rPr>
              <a:t>  &lt;td&gt;300&lt;/td&gt;</a:t>
            </a:r>
            <a:endParaRPr lang="zh-CN" altLang="en-US" sz="1600"/>
          </a:p>
          <a:p>
            <a:r>
              <a:rPr lang="zh-CN" altLang="en-US" sz="1600">
                <a:sym typeface="+mn-ea"/>
              </a:rPr>
              <a:t>&lt;/tr&gt;</a:t>
            </a:r>
            <a:endParaRPr lang="zh-CN" altLang="en-US" sz="1600"/>
          </a:p>
          <a:p>
            <a:r>
              <a:rPr lang="zh-CN" altLang="en-US" sz="1600">
                <a:sym typeface="+mn-ea"/>
              </a:rPr>
              <a:t>&lt;tr&gt;</a:t>
            </a:r>
            <a:endParaRPr lang="zh-CN" altLang="en-US" sz="1600"/>
          </a:p>
          <a:p>
            <a:r>
              <a:rPr lang="zh-CN" altLang="en-US" sz="1600">
                <a:sym typeface="+mn-ea"/>
              </a:rPr>
              <a:t>  &lt;td&gt;400&lt;/td&gt;</a:t>
            </a:r>
            <a:endParaRPr lang="zh-CN" altLang="en-US" sz="1600"/>
          </a:p>
          <a:p>
            <a:r>
              <a:rPr lang="zh-CN" altLang="en-US" sz="1600">
                <a:sym typeface="+mn-ea"/>
              </a:rPr>
              <a:t>  &lt;td&gt;500&lt;/td&gt;</a:t>
            </a:r>
            <a:endParaRPr lang="zh-CN" altLang="en-US" sz="1600"/>
          </a:p>
          <a:p>
            <a:r>
              <a:rPr lang="zh-CN" altLang="en-US" sz="1600">
                <a:sym typeface="+mn-ea"/>
              </a:rPr>
              <a:t>  &lt;td&gt;600&lt;/td&gt;</a:t>
            </a:r>
            <a:endParaRPr lang="zh-CN" altLang="en-US" sz="1600"/>
          </a:p>
          <a:p>
            <a:r>
              <a:rPr lang="zh-CN" altLang="en-US" sz="1600">
                <a:sym typeface="+mn-ea"/>
              </a:rPr>
              <a:t>&lt;/tr&gt;</a:t>
            </a:r>
            <a:endParaRPr lang="zh-CN" altLang="en-US" sz="1600"/>
          </a:p>
          <a:p>
            <a:r>
              <a:rPr lang="zh-CN" altLang="en-US" sz="1600">
                <a:sym typeface="+mn-ea"/>
              </a:rPr>
              <a:t>&lt;/table&gt;</a:t>
            </a:r>
            <a:endParaRPr lang="zh-CN" altLang="en-US" sz="1600"/>
          </a:p>
          <a:p>
            <a:r>
              <a:rPr lang="zh-CN" altLang="en-US" sz="1600">
                <a:sym typeface="+mn-ea"/>
              </a:rPr>
              <a:t>&lt;/body&gt;</a:t>
            </a:r>
            <a:endParaRPr lang="zh-CN" altLang="en-US" sz="1600"/>
          </a:p>
          <a:p>
            <a:r>
              <a:rPr lang="zh-CN" altLang="en-US" sz="1600">
                <a:sym typeface="+mn-ea"/>
              </a:rPr>
              <a:t>&lt;/html&gt;</a:t>
            </a:r>
            <a:endParaRPr lang="zh-CN" altLang="en-US" sz="1600">
              <a:sym typeface="+mn-ea"/>
            </a:endParaRPr>
          </a:p>
        </p:txBody>
      </p:sp>
      <p:pic>
        <p:nvPicPr>
          <p:cNvPr id="5" name="图片 4"/>
          <p:cNvPicPr>
            <a:picLocks noChangeAspect="1"/>
          </p:cNvPicPr>
          <p:nvPr/>
        </p:nvPicPr>
        <p:blipFill>
          <a:blip r:embed="rId1"/>
          <a:stretch>
            <a:fillRect/>
          </a:stretch>
        </p:blipFill>
        <p:spPr>
          <a:xfrm>
            <a:off x="7308850" y="3402330"/>
            <a:ext cx="1028700" cy="11277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68910" y="716915"/>
            <a:ext cx="4471670" cy="3963035"/>
          </a:xfrm>
        </p:spPr>
        <p:txBody>
          <a:bodyPr>
            <a:noAutofit/>
          </a:bodyPr>
          <a:p>
            <a:r>
              <a:rPr lang="zh-CN" altLang="en-US" sz="1600">
                <a:sym typeface="+mn-ea"/>
              </a:rPr>
              <a:t>&lt;!DOCTYPE html&gt;</a:t>
            </a:r>
            <a:endParaRPr lang="zh-CN" altLang="en-US" sz="1600"/>
          </a:p>
          <a:p>
            <a:r>
              <a:rPr lang="zh-CN" altLang="en-US" sz="1600">
                <a:sym typeface="+mn-ea"/>
              </a:rPr>
              <a:t>&lt;html&gt;</a:t>
            </a:r>
            <a:endParaRPr lang="zh-CN" altLang="en-US" sz="1600"/>
          </a:p>
          <a:p>
            <a:r>
              <a:rPr lang="zh-CN" altLang="en-US" sz="1600">
                <a:sym typeface="+mn-ea"/>
              </a:rPr>
              <a:t>&lt;head&gt; </a:t>
            </a:r>
            <a:endParaRPr lang="zh-CN" altLang="en-US" sz="1600"/>
          </a:p>
          <a:p>
            <a:r>
              <a:rPr lang="zh-CN" altLang="en-US" sz="1600">
                <a:sym typeface="+mn-ea"/>
              </a:rPr>
              <a:t>&lt;meta charset="utf-8"&gt; </a:t>
            </a:r>
            <a:endParaRPr lang="zh-CN" altLang="en-US" sz="1600"/>
          </a:p>
          <a:p>
            <a:r>
              <a:rPr lang="zh-CN" altLang="en-US" sz="1600">
                <a:sym typeface="+mn-ea"/>
              </a:rPr>
              <a:t>&lt;title&gt;表格&lt;/title&gt; </a:t>
            </a:r>
            <a:endParaRPr lang="zh-CN" altLang="en-US" sz="1600"/>
          </a:p>
          <a:p>
            <a:r>
              <a:rPr lang="zh-CN" altLang="en-US" sz="1600">
                <a:sym typeface="+mn-ea"/>
              </a:rPr>
              <a:t>&lt;/head&gt;</a:t>
            </a:r>
            <a:endParaRPr lang="zh-CN" altLang="en-US" sz="1600"/>
          </a:p>
          <a:p>
            <a:r>
              <a:rPr lang="zh-CN" altLang="en-US" sz="1600">
                <a:sym typeface="+mn-ea"/>
              </a:rPr>
              <a:t>&lt;body&gt;</a:t>
            </a:r>
            <a:endParaRPr lang="zh-CN" altLang="en-US" sz="1600"/>
          </a:p>
          <a:p>
            <a:r>
              <a:rPr lang="zh-CN" altLang="en-US" sz="1600">
                <a:sym typeface="+mn-ea"/>
              </a:rPr>
              <a:t>&lt;p&gt;</a:t>
            </a:r>
            <a:endParaRPr lang="zh-CN" altLang="en-US" sz="1600"/>
          </a:p>
          <a:p>
            <a:r>
              <a:rPr lang="zh-CN" altLang="en-US" sz="1600">
                <a:sym typeface="+mn-ea"/>
              </a:rPr>
              <a:t>每个表格从一个 table 标签开始。 </a:t>
            </a:r>
            <a:endParaRPr lang="zh-CN" altLang="en-US" sz="1600"/>
          </a:p>
          <a:p>
            <a:r>
              <a:rPr lang="zh-CN" altLang="en-US" sz="1600">
                <a:sym typeface="+mn-ea"/>
              </a:rPr>
              <a:t>每个表格行从 tr 标签开始。</a:t>
            </a:r>
            <a:endParaRPr lang="zh-CN" altLang="en-US" sz="1600"/>
          </a:p>
          <a:p>
            <a:r>
              <a:rPr lang="zh-CN" altLang="en-US" sz="1600">
                <a:sym typeface="+mn-ea"/>
              </a:rPr>
              <a:t>每个表格的数据从 td 标签开始。</a:t>
            </a:r>
            <a:endParaRPr lang="zh-CN" altLang="en-US" sz="1600"/>
          </a:p>
          <a:p>
            <a:r>
              <a:rPr lang="zh-CN" altLang="en-US" sz="1600">
                <a:sym typeface="+mn-ea"/>
              </a:rPr>
              <a:t>&lt;/p&gt;</a:t>
            </a:r>
            <a:endParaRPr lang="zh-CN" altLang="en-US" sz="1600"/>
          </a:p>
          <a:p>
            <a:endParaRPr lang="zh-CN" altLang="en-US" sz="1600">
              <a:sym typeface="+mn-ea"/>
            </a:endParaRPr>
          </a:p>
        </p:txBody>
      </p:sp>
      <p:sp>
        <p:nvSpPr>
          <p:cNvPr id="3" name="标题 2"/>
          <p:cNvSpPr>
            <a:spLocks noGrp="1"/>
          </p:cNvSpPr>
          <p:nvPr>
            <p:ph type="title"/>
          </p:nvPr>
        </p:nvSpPr>
        <p:spPr>
          <a:xfrm>
            <a:off x="384175" y="85964"/>
            <a:ext cx="8229600" cy="857250"/>
          </a:xfrm>
        </p:spPr>
        <p:txBody>
          <a:bodyPr/>
          <a:p>
            <a:r>
              <a:rPr lang="en-US" altLang="zh-CN"/>
              <a:t>Eg9--</a:t>
            </a:r>
            <a:r>
              <a:rPr lang="zh-CN" altLang="en-US"/>
              <a:t>HTML 表格</a:t>
            </a:r>
            <a:r>
              <a:rPr lang="en-US" altLang="zh-CN"/>
              <a:t>2</a:t>
            </a:r>
            <a:endParaRPr lang="en-US" altLang="zh-CN"/>
          </a:p>
        </p:txBody>
      </p:sp>
      <p:sp>
        <p:nvSpPr>
          <p:cNvPr id="4" name="内容占位符 1"/>
          <p:cNvSpPr>
            <a:spLocks noGrp="1"/>
          </p:cNvSpPr>
          <p:nvPr/>
        </p:nvSpPr>
        <p:spPr>
          <a:xfrm>
            <a:off x="4640580" y="260985"/>
            <a:ext cx="3895090" cy="3394710"/>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&lt;table border="1"&gt;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        &lt;td&gt;row 1, cell 1&lt;/td&gt;</a:t>
            </a:r>
            <a:endParaRPr lang="zh-CN" altLang="en-US" sz="1600">
              <a:sym typeface="+mn-ea"/>
            </a:endParaRPr>
          </a:p>
          <a:p>
            <a:r>
              <a:rPr lang="zh-CN" altLang="en-US" sz="1600">
                <a:sym typeface="+mn-ea"/>
              </a:rPr>
              <a:t>        &lt;td&gt;row 1, cell 2&lt;/td&gt;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        &lt;td&gt;row 2, cell 1&lt;/td&gt;</a:t>
            </a:r>
            <a:endParaRPr lang="zh-CN" altLang="en-US" sz="1600">
              <a:sym typeface="+mn-ea"/>
            </a:endParaRPr>
          </a:p>
          <a:p>
            <a:r>
              <a:rPr lang="zh-CN" altLang="en-US" sz="1600">
                <a:sym typeface="+mn-ea"/>
              </a:rPr>
              <a:t>        &lt;td&gt;row 2, cell 2&lt;/td&gt;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&lt;/table&gt;</a:t>
            </a:r>
            <a:endParaRPr lang="zh-CN" altLang="en-US" sz="1600">
              <a:sym typeface="+mn-ea"/>
            </a:endParaRPr>
          </a:p>
          <a:p>
            <a:r>
              <a:rPr lang="zh-CN" altLang="en-US" sz="1600">
                <a:sym typeface="+mn-ea"/>
              </a:rPr>
              <a:t>&lt;/body&gt;</a:t>
            </a:r>
            <a:endParaRPr lang="zh-CN" altLang="en-US" sz="1600"/>
          </a:p>
          <a:p>
            <a:r>
              <a:rPr lang="zh-CN" altLang="en-US" sz="1600">
                <a:sym typeface="+mn-ea"/>
              </a:rPr>
              <a:t>&lt;/html&gt;</a:t>
            </a:r>
            <a:endParaRPr lang="zh-CN" altLang="en-US" sz="1600">
              <a:sym typeface="+mn-ea"/>
            </a:endParaRPr>
          </a:p>
        </p:txBody>
      </p:sp>
      <p:pic>
        <p:nvPicPr>
          <p:cNvPr id="6" name="图片 5"/>
          <p:cNvPicPr>
            <a:picLocks noChangeAspect="1"/>
          </p:cNvPicPr>
          <p:nvPr/>
        </p:nvPicPr>
        <p:blipFill>
          <a:blip r:embed="rId1"/>
          <a:stretch>
            <a:fillRect/>
          </a:stretch>
        </p:blipFill>
        <p:spPr>
          <a:xfrm>
            <a:off x="6296660" y="3956685"/>
            <a:ext cx="2504440" cy="635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zh-CN" altLang="en-US"/>
              <a:t>如果不定义边框属性，表格将不显示边框。有时这很有用，但是大多数时候，希望显示边框。</a:t>
            </a:r>
            <a:endParaRPr lang="zh-CN" altLang="en-US"/>
          </a:p>
          <a:p>
            <a:r>
              <a:rPr lang="zh-CN" altLang="en-US"/>
              <a:t>使用边框属性来显示一个带有边框的表格：</a:t>
            </a:r>
            <a:endParaRPr lang="zh-CN" altLang="en-US"/>
          </a:p>
          <a:p>
            <a:pPr marL="109855" indent="997585">
              <a:buNone/>
            </a:pPr>
            <a:r>
              <a:rPr lang="zh-CN" altLang="en-US"/>
              <a:t>&lt;table border="1"&gt;</a:t>
            </a:r>
            <a:endParaRPr lang="zh-CN" altLang="en-US"/>
          </a:p>
          <a:p>
            <a:pPr marL="109855" indent="997585">
              <a:buNone/>
            </a:pPr>
            <a:r>
              <a:rPr lang="zh-CN" altLang="en-US"/>
              <a:t>    &lt;tr&gt;</a:t>
            </a:r>
            <a:endParaRPr lang="zh-CN" altLang="en-US"/>
          </a:p>
          <a:p>
            <a:pPr marL="109855" indent="997585">
              <a:buNone/>
            </a:pPr>
            <a:r>
              <a:rPr lang="zh-CN" altLang="en-US"/>
              <a:t>        &lt;td&gt;Row 1, cell 1&lt;/td&gt;</a:t>
            </a:r>
            <a:endParaRPr lang="zh-CN" altLang="en-US"/>
          </a:p>
          <a:p>
            <a:pPr marL="109855" indent="997585">
              <a:buNone/>
            </a:pPr>
            <a:r>
              <a:rPr lang="zh-CN" altLang="en-US"/>
              <a:t>        &lt;td&gt;Row 1, cell 2&lt;/td&gt;</a:t>
            </a:r>
            <a:endParaRPr lang="zh-CN" altLang="en-US"/>
          </a:p>
          <a:p>
            <a:pPr marL="109855" indent="997585">
              <a:buNone/>
            </a:pPr>
            <a:r>
              <a:rPr lang="zh-CN" altLang="en-US"/>
              <a:t>    &lt;/tr&gt;</a:t>
            </a:r>
            <a:endParaRPr lang="zh-CN" altLang="en-US"/>
          </a:p>
          <a:p>
            <a:pPr marL="109855" indent="997585">
              <a:buNone/>
            </a:pPr>
            <a:r>
              <a:rPr lang="zh-CN" altLang="en-US"/>
              <a:t>&lt;/table&gt;</a:t>
            </a:r>
            <a:endParaRPr lang="zh-CN" altLang="en-US"/>
          </a:p>
        </p:txBody>
      </p:sp>
      <p:sp>
        <p:nvSpPr>
          <p:cNvPr id="3" name="标题 2"/>
          <p:cNvSpPr>
            <a:spLocks noGrp="1"/>
          </p:cNvSpPr>
          <p:nvPr>
            <p:ph type="title"/>
          </p:nvPr>
        </p:nvSpPr>
        <p:spPr>
          <a:xfrm>
            <a:off x="457200" y="254239"/>
            <a:ext cx="8229600" cy="857250"/>
          </a:xfrm>
        </p:spPr>
        <p:txBody>
          <a:bodyPr/>
          <a:p>
            <a:r>
              <a:rPr lang="zh-CN" altLang="en-US"/>
              <a:t>HTML 表格和边框属性</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859790"/>
            <a:ext cx="8229600" cy="823595"/>
          </a:xfrm>
        </p:spPr>
        <p:txBody>
          <a:bodyPr>
            <a:normAutofit fontScale="70000"/>
          </a:bodyPr>
          <a:p>
            <a:r>
              <a:rPr lang="zh-CN" altLang="en-US"/>
              <a:t>表格的表头使用 &lt;th&gt; 标签进行定义。</a:t>
            </a:r>
            <a:endParaRPr lang="zh-CN" altLang="en-US"/>
          </a:p>
          <a:p>
            <a:r>
              <a:rPr lang="zh-CN" altLang="en-US"/>
              <a:t>大多数浏览器会把表头显示为粗体居中的文本：</a:t>
            </a:r>
            <a:endParaRPr lang="zh-CN" altLang="en-US"/>
          </a:p>
        </p:txBody>
      </p:sp>
      <p:sp>
        <p:nvSpPr>
          <p:cNvPr id="3" name="标题 2"/>
          <p:cNvSpPr>
            <a:spLocks noGrp="1"/>
          </p:cNvSpPr>
          <p:nvPr>
            <p:ph type="title"/>
          </p:nvPr>
        </p:nvSpPr>
        <p:spPr>
          <a:xfrm>
            <a:off x="457200" y="87234"/>
            <a:ext cx="8229600" cy="857250"/>
          </a:xfrm>
        </p:spPr>
        <p:txBody>
          <a:bodyPr/>
          <a:p>
            <a:r>
              <a:rPr lang="zh-CN" altLang="en-US"/>
              <a:t>HTML 表格表头</a:t>
            </a:r>
            <a:endParaRPr lang="zh-CN" altLang="en-US"/>
          </a:p>
        </p:txBody>
      </p:sp>
      <p:sp>
        <p:nvSpPr>
          <p:cNvPr id="4" name="内容占位符 1"/>
          <p:cNvSpPr>
            <a:spLocks noGrp="1"/>
          </p:cNvSpPr>
          <p:nvPr/>
        </p:nvSpPr>
        <p:spPr>
          <a:xfrm>
            <a:off x="1133475" y="1779270"/>
            <a:ext cx="3302000" cy="2711450"/>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&lt;table border="1"&gt;</a:t>
            </a:r>
            <a:endParaRPr lang="zh-CN" altLang="en-US" sz="1600"/>
          </a:p>
          <a:p>
            <a:r>
              <a:rPr lang="zh-CN" altLang="en-US" sz="1600">
                <a:sym typeface="+mn-ea"/>
              </a:rPr>
              <a:t>    &lt;tr&gt;</a:t>
            </a:r>
            <a:endParaRPr lang="zh-CN" altLang="en-US" sz="1600"/>
          </a:p>
          <a:p>
            <a:r>
              <a:rPr lang="zh-CN" altLang="en-US" sz="1600">
                <a:sym typeface="+mn-ea"/>
              </a:rPr>
              <a:t>        &lt;th&gt;Header 1&lt;/th&gt;</a:t>
            </a:r>
            <a:endParaRPr lang="zh-CN" altLang="en-US" sz="1600"/>
          </a:p>
          <a:p>
            <a:r>
              <a:rPr lang="zh-CN" altLang="en-US" sz="1600">
                <a:sym typeface="+mn-ea"/>
              </a:rPr>
              <a:t>        &lt;th&gt;Header 2&lt;/th&gt;</a:t>
            </a:r>
            <a:endParaRPr lang="zh-CN" altLang="en-US" sz="1600"/>
          </a:p>
          <a:p>
            <a:r>
              <a:rPr lang="zh-CN" altLang="en-US" sz="1600">
                <a:sym typeface="+mn-ea"/>
              </a:rPr>
              <a:t>    &lt;/tr&gt;</a:t>
            </a:r>
            <a:endParaRPr lang="zh-CN" altLang="en-US" sz="1600">
              <a:sym typeface="+mn-ea"/>
            </a:endParaRPr>
          </a:p>
        </p:txBody>
      </p:sp>
      <p:sp>
        <p:nvSpPr>
          <p:cNvPr id="5" name="内容占位符 1"/>
          <p:cNvSpPr>
            <a:spLocks noGrp="1"/>
          </p:cNvSpPr>
          <p:nvPr/>
        </p:nvSpPr>
        <p:spPr>
          <a:xfrm>
            <a:off x="4716780" y="1739900"/>
            <a:ext cx="3895090" cy="292544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&lt;tr&gt;</a:t>
            </a:r>
            <a:endParaRPr lang="zh-CN" altLang="en-US" sz="1600"/>
          </a:p>
          <a:p>
            <a:r>
              <a:rPr lang="zh-CN" altLang="en-US" sz="1600">
                <a:sym typeface="+mn-ea"/>
              </a:rPr>
              <a:t>        &lt;td&gt;row 1, cell 1&lt;/td&gt;</a:t>
            </a:r>
            <a:endParaRPr lang="zh-CN" altLang="en-US" sz="1600"/>
          </a:p>
          <a:p>
            <a:r>
              <a:rPr lang="zh-CN" altLang="en-US" sz="1600">
                <a:sym typeface="+mn-ea"/>
              </a:rPr>
              <a:t>        &lt;td&gt;row 1, cell 2&lt;/td&gt;</a:t>
            </a:r>
            <a:endParaRPr lang="zh-CN" altLang="en-US" sz="1600"/>
          </a:p>
          <a:p>
            <a:r>
              <a:rPr lang="zh-CN" altLang="en-US" sz="1600">
                <a:sym typeface="+mn-ea"/>
              </a:rPr>
              <a:t>&lt;/tr&gt; </a:t>
            </a:r>
            <a:endParaRPr lang="zh-CN" altLang="en-US" sz="1600">
              <a:sym typeface="+mn-ea"/>
            </a:endParaRPr>
          </a:p>
          <a:p>
            <a:r>
              <a:rPr lang="zh-CN" altLang="en-US" sz="1600">
                <a:sym typeface="+mn-ea"/>
              </a:rPr>
              <a:t>&lt;tr&gt;</a:t>
            </a:r>
            <a:endParaRPr lang="zh-CN" altLang="en-US" sz="1600"/>
          </a:p>
          <a:p>
            <a:r>
              <a:rPr lang="zh-CN" altLang="en-US" sz="1600">
                <a:sym typeface="+mn-ea"/>
              </a:rPr>
              <a:t>        &lt;td&gt;row 2, cell 1&lt;/td&gt;</a:t>
            </a:r>
            <a:endParaRPr lang="zh-CN" altLang="en-US" sz="1600"/>
          </a:p>
          <a:p>
            <a:r>
              <a:rPr lang="zh-CN" altLang="en-US" sz="1600">
                <a:sym typeface="+mn-ea"/>
              </a:rPr>
              <a:t>        &lt;td&gt;row 2, cell 2&lt;/td&gt;</a:t>
            </a:r>
            <a:endParaRPr lang="zh-CN" altLang="en-US" sz="1600"/>
          </a:p>
          <a:p>
            <a:r>
              <a:rPr lang="zh-CN" altLang="en-US" sz="1600">
                <a:sym typeface="+mn-ea"/>
              </a:rPr>
              <a:t>    &lt;/tr&gt;</a:t>
            </a:r>
            <a:endParaRPr lang="zh-CN" altLang="en-US" sz="1600"/>
          </a:p>
          <a:p>
            <a:r>
              <a:rPr lang="zh-CN" altLang="en-US" sz="1600">
                <a:sym typeface="+mn-ea"/>
              </a:rPr>
              <a:t>&lt;/table&gt;</a:t>
            </a:r>
            <a:endParaRPr lang="zh-CN" altLang="en-US" sz="1600">
              <a:sym typeface="+mn-ea"/>
            </a:endParaRPr>
          </a:p>
        </p:txBody>
      </p:sp>
      <p:pic>
        <p:nvPicPr>
          <p:cNvPr id="6" name="图片 5"/>
          <p:cNvPicPr>
            <a:picLocks noChangeAspect="1"/>
          </p:cNvPicPr>
          <p:nvPr/>
        </p:nvPicPr>
        <p:blipFill>
          <a:blip r:embed="rId1"/>
          <a:stretch>
            <a:fillRect/>
          </a:stretch>
        </p:blipFill>
        <p:spPr>
          <a:xfrm>
            <a:off x="1133475" y="3524250"/>
            <a:ext cx="2517140" cy="9664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72629"/>
            <a:ext cx="8229600" cy="857250"/>
          </a:xfrm>
        </p:spPr>
        <p:txBody>
          <a:bodyPr/>
          <a:p>
            <a:r>
              <a:rPr lang="en-US" altLang="zh-CN" sz="3600"/>
              <a:t>Eg10--</a:t>
            </a:r>
            <a:r>
              <a:rPr lang="zh-CN" altLang="en-US" sz="3600"/>
              <a:t>没有边框的表格</a:t>
            </a:r>
            <a:endParaRPr lang="zh-CN" altLang="en-US" sz="3600"/>
          </a:p>
        </p:txBody>
      </p:sp>
      <p:sp>
        <p:nvSpPr>
          <p:cNvPr id="4" name="内容占位符 3"/>
          <p:cNvSpPr>
            <a:spLocks noGrp="1"/>
          </p:cNvSpPr>
          <p:nvPr>
            <p:ph idx="1"/>
          </p:nvPr>
        </p:nvSpPr>
        <p:spPr>
          <a:xfrm>
            <a:off x="168910" y="1444625"/>
            <a:ext cx="4471670" cy="3235325"/>
          </a:xfrm>
        </p:spPr>
        <p:txBody>
          <a:bodyPr>
            <a:noAutofit/>
          </a:bodyPr>
          <a:p>
            <a:r>
              <a:rPr lang="zh-CN" altLang="en-US" sz="1600">
                <a:sym typeface="+mn-ea"/>
              </a:rPr>
              <a:t>&lt;!DOCTYPE html&gt;</a:t>
            </a:r>
            <a:endParaRPr lang="zh-CN" altLang="en-US" sz="1600"/>
          </a:p>
          <a:p>
            <a:r>
              <a:rPr lang="zh-CN" altLang="en-US" sz="1600">
                <a:sym typeface="+mn-ea"/>
              </a:rPr>
              <a:t>&lt;html&gt;</a:t>
            </a:r>
            <a:endParaRPr lang="zh-CN" altLang="en-US" sz="1600"/>
          </a:p>
          <a:p>
            <a:r>
              <a:rPr lang="zh-CN" altLang="en-US" sz="1600">
                <a:sym typeface="+mn-ea"/>
              </a:rPr>
              <a:t>&lt;head&gt; </a:t>
            </a:r>
            <a:endParaRPr lang="zh-CN" altLang="en-US" sz="1600"/>
          </a:p>
          <a:p>
            <a:r>
              <a:rPr lang="zh-CN" altLang="en-US" sz="1600">
                <a:sym typeface="+mn-ea"/>
              </a:rPr>
              <a:t>&lt;meta charset="utf-8"&gt; </a:t>
            </a:r>
            <a:endParaRPr lang="zh-CN" altLang="en-US" sz="1600"/>
          </a:p>
          <a:p>
            <a:r>
              <a:rPr lang="zh-CN" altLang="en-US" sz="1600">
                <a:sym typeface="+mn-ea"/>
              </a:rPr>
              <a:t>&lt;title&gt;表格&lt;/title&gt; </a:t>
            </a:r>
            <a:endParaRPr lang="zh-CN" altLang="en-US" sz="1600"/>
          </a:p>
          <a:p>
            <a:r>
              <a:rPr lang="zh-CN" altLang="en-US" sz="1600">
                <a:sym typeface="+mn-ea"/>
              </a:rPr>
              <a:t>&lt;/head&gt;</a:t>
            </a:r>
            <a:endParaRPr lang="zh-CN" altLang="en-US" sz="1600"/>
          </a:p>
          <a:p>
            <a:r>
              <a:rPr lang="zh-CN" altLang="en-US" sz="1600">
                <a:sym typeface="+mn-ea"/>
              </a:rPr>
              <a:t>&lt;body&gt;</a:t>
            </a:r>
            <a:endParaRPr lang="zh-CN" altLang="en-US" sz="1600">
              <a:sym typeface="+mn-ea"/>
            </a:endParaRPr>
          </a:p>
          <a:p>
            <a:r>
              <a:rPr lang="zh-CN" altLang="en-US" sz="1600">
                <a:sym typeface="+mn-ea"/>
              </a:rPr>
              <a:t>&lt;h4&gt;这个表格没有边框:&lt;/h4&gt;</a:t>
            </a:r>
            <a:endParaRPr lang="zh-CN" altLang="en-US" sz="1600">
              <a:sym typeface="+mn-ea"/>
            </a:endParaRPr>
          </a:p>
          <a:p>
            <a:endParaRPr lang="zh-CN" altLang="en-US" sz="1600"/>
          </a:p>
          <a:p>
            <a:endParaRPr lang="zh-CN" altLang="en-US" sz="1600">
              <a:sym typeface="+mn-ea"/>
            </a:endParaRPr>
          </a:p>
        </p:txBody>
      </p:sp>
      <p:sp>
        <p:nvSpPr>
          <p:cNvPr id="5" name="内容占位符 1"/>
          <p:cNvSpPr>
            <a:spLocks noGrp="1"/>
          </p:cNvSpPr>
          <p:nvPr/>
        </p:nvSpPr>
        <p:spPr>
          <a:xfrm>
            <a:off x="4710430" y="716915"/>
            <a:ext cx="3895090" cy="3394710"/>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&lt;table&gt;</a:t>
            </a:r>
            <a:endParaRPr lang="zh-CN" altLang="en-US" sz="1600">
              <a:sym typeface="+mn-ea"/>
            </a:endParaRPr>
          </a:p>
          <a:p>
            <a:r>
              <a:rPr lang="zh-CN" altLang="en-US" sz="1600">
                <a:sym typeface="+mn-ea"/>
              </a:rPr>
              <a:t>&lt;tr&gt;</a:t>
            </a:r>
            <a:endParaRPr lang="zh-CN" altLang="en-US" sz="1600">
              <a:sym typeface="+mn-ea"/>
            </a:endParaRPr>
          </a:p>
          <a:p>
            <a:r>
              <a:rPr lang="zh-CN" altLang="en-US" sz="1600">
                <a:sym typeface="+mn-ea"/>
              </a:rPr>
              <a:t>  &lt;td&gt;100&lt;/td&gt;</a:t>
            </a:r>
            <a:endParaRPr lang="zh-CN" altLang="en-US" sz="1600">
              <a:sym typeface="+mn-ea"/>
            </a:endParaRPr>
          </a:p>
          <a:p>
            <a:r>
              <a:rPr lang="zh-CN" altLang="en-US" sz="1600">
                <a:sym typeface="+mn-ea"/>
              </a:rPr>
              <a:t>  &lt;td&gt;200&lt;/td&gt;</a:t>
            </a:r>
            <a:endParaRPr lang="zh-CN" altLang="en-US" sz="1600">
              <a:sym typeface="+mn-ea"/>
            </a:endParaRPr>
          </a:p>
          <a:p>
            <a:r>
              <a:rPr lang="zh-CN" altLang="en-US" sz="1600">
                <a:sym typeface="+mn-ea"/>
              </a:rPr>
              <a:t>  &lt;td&gt;300&lt;/td&gt;</a:t>
            </a:r>
            <a:endParaRPr lang="zh-CN" altLang="en-US" sz="1600">
              <a:sym typeface="+mn-ea"/>
            </a:endParaRPr>
          </a:p>
          <a:p>
            <a:r>
              <a:rPr lang="zh-CN" altLang="en-US" sz="1600">
                <a:sym typeface="+mn-ea"/>
              </a:rPr>
              <a:t>&lt;/tr&gt;</a:t>
            </a:r>
            <a:endParaRPr lang="zh-CN" altLang="en-US" sz="1600"/>
          </a:p>
          <a:p>
            <a:r>
              <a:rPr lang="zh-CN" altLang="en-US" sz="1600">
                <a:sym typeface="+mn-ea"/>
              </a:rPr>
              <a:t>&lt;tr&gt;</a:t>
            </a:r>
            <a:endParaRPr lang="zh-CN" altLang="en-US" sz="1600">
              <a:sym typeface="+mn-ea"/>
            </a:endParaRPr>
          </a:p>
          <a:p>
            <a:r>
              <a:rPr lang="zh-CN" altLang="en-US" sz="1600">
                <a:sym typeface="+mn-ea"/>
              </a:rPr>
              <a:t>  &lt;td&gt;400&lt;/td&gt;</a:t>
            </a:r>
            <a:endParaRPr lang="zh-CN" altLang="en-US" sz="1600">
              <a:sym typeface="+mn-ea"/>
            </a:endParaRPr>
          </a:p>
          <a:p>
            <a:r>
              <a:rPr lang="zh-CN" altLang="en-US" sz="1600">
                <a:sym typeface="+mn-ea"/>
              </a:rPr>
              <a:t>  &lt;td&gt;500&lt;/td&gt;</a:t>
            </a:r>
            <a:endParaRPr lang="zh-CN" altLang="en-US" sz="1600">
              <a:sym typeface="+mn-ea"/>
            </a:endParaRPr>
          </a:p>
          <a:p>
            <a:r>
              <a:rPr lang="zh-CN" altLang="en-US" sz="1600">
                <a:sym typeface="+mn-ea"/>
              </a:rPr>
              <a:t>  &lt;td&gt;600&lt;/td&gt;</a:t>
            </a:r>
            <a:endParaRPr lang="zh-CN" altLang="en-US" sz="1600">
              <a:sym typeface="+mn-ea"/>
            </a:endParaRPr>
          </a:p>
          <a:p>
            <a:r>
              <a:rPr lang="zh-CN" altLang="en-US" sz="1600">
                <a:sym typeface="+mn-ea"/>
              </a:rPr>
              <a:t>&lt;/tr&gt;</a:t>
            </a:r>
            <a:endParaRPr lang="zh-CN" altLang="en-US" sz="1600">
              <a:sym typeface="+mn-ea"/>
            </a:endParaRPr>
          </a:p>
          <a:p>
            <a:r>
              <a:rPr lang="zh-CN" altLang="en-US" sz="1600">
                <a:sym typeface="+mn-ea"/>
              </a:rPr>
              <a:t>&lt;/table&gt;</a:t>
            </a:r>
            <a:endParaRPr lang="zh-CN" altLang="en-US" sz="1600">
              <a:sym typeface="+mn-ea"/>
            </a:endParaRPr>
          </a:p>
          <a:p>
            <a:r>
              <a:rPr lang="zh-CN" altLang="en-US" sz="1600">
                <a:sym typeface="+mn-ea"/>
              </a:rPr>
              <a:t>&lt;/body&gt;</a:t>
            </a:r>
            <a:endParaRPr lang="zh-CN" altLang="en-US" sz="1600"/>
          </a:p>
          <a:p>
            <a:r>
              <a:rPr lang="zh-CN" altLang="en-US" sz="1600">
                <a:sym typeface="+mn-ea"/>
              </a:rPr>
              <a:t>&lt;/html&gt;</a:t>
            </a:r>
            <a:endParaRPr lang="zh-CN" altLang="en-US" sz="160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457200" y="72629"/>
            <a:ext cx="8229600" cy="857250"/>
          </a:xfrm>
        </p:spPr>
        <p:txBody>
          <a:bodyPr/>
          <a:p>
            <a:r>
              <a:rPr lang="en-US" altLang="zh-CN" sz="3600"/>
              <a:t>Eg11——</a:t>
            </a:r>
            <a:r>
              <a:rPr lang="zh-CN" altLang="en-US" sz="3600"/>
              <a:t>表格中的表头(Heading)</a:t>
            </a:r>
            <a:endParaRPr lang="zh-CN" altLang="en-US" sz="3600"/>
          </a:p>
        </p:txBody>
      </p:sp>
      <p:sp>
        <p:nvSpPr>
          <p:cNvPr id="4" name="内容占位符 3"/>
          <p:cNvSpPr>
            <a:spLocks noGrp="1"/>
          </p:cNvSpPr>
          <p:nvPr>
            <p:ph idx="1"/>
          </p:nvPr>
        </p:nvSpPr>
        <p:spPr>
          <a:xfrm>
            <a:off x="168910" y="1444625"/>
            <a:ext cx="4618355" cy="3235325"/>
          </a:xfrm>
        </p:spPr>
        <p:txBody>
          <a:bodyPr>
            <a:noAutofit/>
          </a:bodyPr>
          <a:p>
            <a:r>
              <a:rPr lang="zh-CN" altLang="en-US" sz="1600">
                <a:sym typeface="+mn-ea"/>
              </a:rPr>
              <a:t>&lt;!DOCTYPE html&gt;</a:t>
            </a:r>
            <a:endParaRPr lang="zh-CN" altLang="en-US" sz="1600"/>
          </a:p>
          <a:p>
            <a:r>
              <a:rPr lang="zh-CN" altLang="en-US" sz="1600">
                <a:sym typeface="+mn-ea"/>
              </a:rPr>
              <a:t>&lt;html&gt;</a:t>
            </a:r>
            <a:endParaRPr lang="zh-CN" altLang="en-US" sz="1600"/>
          </a:p>
          <a:p>
            <a:r>
              <a:rPr lang="zh-CN" altLang="en-US" sz="1600">
                <a:sym typeface="+mn-ea"/>
              </a:rPr>
              <a:t>&lt;head&gt; </a:t>
            </a:r>
            <a:endParaRPr lang="zh-CN" altLang="en-US" sz="1600"/>
          </a:p>
          <a:p>
            <a:r>
              <a:rPr lang="zh-CN" altLang="en-US" sz="1600">
                <a:sym typeface="+mn-ea"/>
              </a:rPr>
              <a:t>&lt;meta charset="utf-8"&gt; </a:t>
            </a:r>
            <a:endParaRPr lang="zh-CN" altLang="en-US" sz="1600"/>
          </a:p>
          <a:p>
            <a:r>
              <a:rPr lang="zh-CN" altLang="en-US" sz="1600">
                <a:sym typeface="+mn-ea"/>
              </a:rPr>
              <a:t>&lt;title&gt;表格&lt;/title&gt; </a:t>
            </a:r>
            <a:endParaRPr lang="zh-CN" altLang="en-US" sz="1600"/>
          </a:p>
          <a:p>
            <a:r>
              <a:rPr lang="zh-CN" altLang="en-US" sz="1600">
                <a:sym typeface="+mn-ea"/>
              </a:rPr>
              <a:t>&lt;/head&gt;</a:t>
            </a:r>
            <a:endParaRPr lang="zh-CN" altLang="en-US" sz="1600"/>
          </a:p>
          <a:p>
            <a:r>
              <a:rPr lang="zh-CN" altLang="en-US" sz="1600">
                <a:sym typeface="+mn-ea"/>
              </a:rPr>
              <a:t>&lt;body&gt;</a:t>
            </a:r>
            <a:endParaRPr lang="zh-CN" altLang="en-US" sz="1600">
              <a:sym typeface="+mn-ea"/>
            </a:endParaRPr>
          </a:p>
          <a:p>
            <a:r>
              <a:rPr lang="zh-CN" altLang="en-US" sz="1600">
                <a:sym typeface="+mn-ea"/>
              </a:rPr>
              <a:t>&lt;table border="1"&gt;</a:t>
            </a:r>
            <a:endParaRPr lang="zh-CN" altLang="en-US" sz="1600">
              <a:sym typeface="+mn-ea"/>
            </a:endParaRPr>
          </a:p>
          <a:p>
            <a:r>
              <a:rPr lang="zh-CN" altLang="en-US" sz="1600">
                <a:sym typeface="+mn-ea"/>
              </a:rPr>
              <a:t>  &lt;caption&gt;Monthly </a:t>
            </a:r>
            <a:r>
              <a:rPr lang="en-US" altLang="zh-CN" sz="1600">
                <a:sym typeface="+mn-ea"/>
              </a:rPr>
              <a:t>s</a:t>
            </a:r>
            <a:r>
              <a:rPr lang="zh-CN" altLang="en-US" sz="1600">
                <a:sym typeface="+mn-ea"/>
              </a:rPr>
              <a:t>avings&lt;/caption&gt;</a:t>
            </a:r>
            <a:endParaRPr lang="zh-CN" altLang="en-US" sz="1600">
              <a:sym typeface="+mn-ea"/>
            </a:endParaRPr>
          </a:p>
          <a:p>
            <a:endParaRPr lang="zh-CN" altLang="en-US" sz="1600"/>
          </a:p>
          <a:p>
            <a:endParaRPr lang="zh-CN" altLang="en-US" sz="1600">
              <a:sym typeface="+mn-ea"/>
            </a:endParaRPr>
          </a:p>
        </p:txBody>
      </p:sp>
      <p:sp>
        <p:nvSpPr>
          <p:cNvPr id="5" name="内容占位符 1"/>
          <p:cNvSpPr>
            <a:spLocks noGrp="1"/>
          </p:cNvSpPr>
          <p:nvPr/>
        </p:nvSpPr>
        <p:spPr>
          <a:xfrm>
            <a:off x="4710430" y="716915"/>
            <a:ext cx="3895090" cy="3394710"/>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  &lt;tr&gt;</a:t>
            </a:r>
            <a:endParaRPr lang="zh-CN" altLang="en-US" sz="1600">
              <a:sym typeface="+mn-ea"/>
            </a:endParaRPr>
          </a:p>
          <a:p>
            <a:r>
              <a:rPr lang="zh-CN" altLang="en-US" sz="1600">
                <a:sym typeface="+mn-ea"/>
              </a:rPr>
              <a:t>    &lt;th&gt;Month&lt;/th&gt;</a:t>
            </a:r>
            <a:endParaRPr lang="zh-CN" altLang="en-US" sz="1600">
              <a:sym typeface="+mn-ea"/>
            </a:endParaRPr>
          </a:p>
          <a:p>
            <a:r>
              <a:rPr lang="zh-CN" altLang="en-US" sz="1600">
                <a:sym typeface="+mn-ea"/>
              </a:rPr>
              <a:t>    &lt;th&gt;Savings&lt;/th&gt;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    &lt;td&gt;January&lt;/td&gt;</a:t>
            </a:r>
            <a:endParaRPr lang="zh-CN" altLang="en-US" sz="1600">
              <a:sym typeface="+mn-ea"/>
            </a:endParaRPr>
          </a:p>
          <a:p>
            <a:r>
              <a:rPr lang="zh-CN" altLang="en-US" sz="1600">
                <a:sym typeface="+mn-ea"/>
              </a:rPr>
              <a:t>    &lt;td&gt;$100&lt;/td&gt;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    &lt;td&gt;February&lt;/td&gt;</a:t>
            </a:r>
            <a:endParaRPr lang="zh-CN" altLang="en-US" sz="1600">
              <a:sym typeface="+mn-ea"/>
            </a:endParaRPr>
          </a:p>
          <a:p>
            <a:r>
              <a:rPr lang="zh-CN" altLang="en-US" sz="1600">
                <a:sym typeface="+mn-ea"/>
              </a:rPr>
              <a:t>    &lt;td&gt;$50&lt;/td&gt;</a:t>
            </a:r>
            <a:endParaRPr lang="zh-CN" altLang="en-US" sz="1600">
              <a:sym typeface="+mn-ea"/>
            </a:endParaRPr>
          </a:p>
          <a:p>
            <a:r>
              <a:rPr lang="zh-CN" altLang="en-US" sz="1600">
                <a:sym typeface="+mn-ea"/>
              </a:rPr>
              <a:t>  &lt;/tr&gt;</a:t>
            </a:r>
            <a:endParaRPr lang="zh-CN" altLang="en-US" sz="1600">
              <a:sym typeface="+mn-ea"/>
            </a:endParaRPr>
          </a:p>
          <a:p>
            <a:r>
              <a:rPr lang="zh-CN" altLang="en-US" sz="1600">
                <a:sym typeface="+mn-ea"/>
              </a:rPr>
              <a:t>&lt;/table&gt;&lt;/body&gt;</a:t>
            </a:r>
            <a:endParaRPr lang="zh-CN" altLang="en-US" sz="1600"/>
          </a:p>
          <a:p>
            <a:r>
              <a:rPr lang="zh-CN" altLang="en-US" sz="1600">
                <a:sym typeface="+mn-ea"/>
              </a:rPr>
              <a:t>&lt;/html&gt;</a:t>
            </a:r>
            <a:endParaRPr lang="zh-CN" altLang="en-US" sz="160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HTML 支持有序、无序和定义列表:</a:t>
            </a:r>
            <a:endParaRPr lang="zh-CN" altLang="en-US"/>
          </a:p>
        </p:txBody>
      </p:sp>
      <p:sp>
        <p:nvSpPr>
          <p:cNvPr id="3" name="标题 2"/>
          <p:cNvSpPr>
            <a:spLocks noGrp="1"/>
          </p:cNvSpPr>
          <p:nvPr>
            <p:ph type="title"/>
          </p:nvPr>
        </p:nvSpPr>
        <p:spPr/>
        <p:txBody>
          <a:bodyPr/>
          <a:p>
            <a:r>
              <a:rPr lang="zh-CN" altLang="en-US"/>
              <a:t>HTML 列表</a:t>
            </a:r>
            <a:endParaRPr lang="zh-CN" altLang="en-US"/>
          </a:p>
        </p:txBody>
      </p:sp>
      <p:pic>
        <p:nvPicPr>
          <p:cNvPr id="6" name="图片 5"/>
          <p:cNvPicPr>
            <a:picLocks noChangeAspect="1"/>
          </p:cNvPicPr>
          <p:nvPr/>
        </p:nvPicPr>
        <p:blipFill>
          <a:blip r:embed="rId1"/>
          <a:srcRect r="3955"/>
          <a:stretch>
            <a:fillRect/>
          </a:stretch>
        </p:blipFill>
        <p:spPr>
          <a:xfrm>
            <a:off x="2011045" y="1855470"/>
            <a:ext cx="2081530" cy="2435860"/>
          </a:xfrm>
          <a:prstGeom prst="rect">
            <a:avLst/>
          </a:prstGeom>
        </p:spPr>
      </p:pic>
      <p:pic>
        <p:nvPicPr>
          <p:cNvPr id="7" name="图片 6"/>
          <p:cNvPicPr>
            <a:picLocks noChangeAspect="1"/>
          </p:cNvPicPr>
          <p:nvPr/>
        </p:nvPicPr>
        <p:blipFill>
          <a:blip r:embed="rId2"/>
          <a:stretch>
            <a:fillRect/>
          </a:stretch>
        </p:blipFill>
        <p:spPr>
          <a:xfrm>
            <a:off x="4848860" y="1855470"/>
            <a:ext cx="2061845" cy="246634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977900"/>
            <a:ext cx="8229600" cy="962660"/>
          </a:xfrm>
        </p:spPr>
        <p:txBody>
          <a:bodyPr>
            <a:noAutofit/>
          </a:bodyPr>
          <a:p>
            <a:r>
              <a:rPr lang="zh-CN" altLang="en-US" sz="1800"/>
              <a:t>无序列表是一个项目的列表，此列项目使用粗体圆点（典型的小黑圆圈）进行标记。</a:t>
            </a:r>
            <a:endParaRPr lang="zh-CN" altLang="en-US" sz="1800"/>
          </a:p>
          <a:p>
            <a:r>
              <a:rPr lang="zh-CN" altLang="en-US" sz="1800"/>
              <a:t>无序列表使用 &lt;ul&gt; 标签</a:t>
            </a:r>
            <a:endParaRPr lang="zh-CN" altLang="en-US" sz="1800"/>
          </a:p>
        </p:txBody>
      </p:sp>
      <p:sp>
        <p:nvSpPr>
          <p:cNvPr id="3" name="标题 2"/>
          <p:cNvSpPr>
            <a:spLocks noGrp="1"/>
          </p:cNvSpPr>
          <p:nvPr>
            <p:ph type="title"/>
          </p:nvPr>
        </p:nvSpPr>
        <p:spPr/>
        <p:txBody>
          <a:bodyPr/>
          <a:p>
            <a:r>
              <a:rPr lang="en-US" altLang="zh-CN"/>
              <a:t>Eg12--</a:t>
            </a:r>
            <a:r>
              <a:rPr lang="zh-CN" altLang="en-US"/>
              <a:t>HTML无序列表</a:t>
            </a:r>
            <a:endParaRPr lang="zh-CN" altLang="en-US"/>
          </a:p>
        </p:txBody>
      </p:sp>
      <p:sp>
        <p:nvSpPr>
          <p:cNvPr id="4" name="内容占位符 3"/>
          <p:cNvSpPr>
            <a:spLocks noGrp="1"/>
          </p:cNvSpPr>
          <p:nvPr/>
        </p:nvSpPr>
        <p:spPr>
          <a:xfrm>
            <a:off x="638175" y="2140585"/>
            <a:ext cx="4618355" cy="283400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&lt;!DOCTYPE html&gt;</a:t>
            </a:r>
            <a:endParaRPr lang="zh-CN" altLang="en-US" sz="1600">
              <a:sym typeface="+mn-ea"/>
            </a:endParaRPr>
          </a:p>
          <a:p>
            <a:r>
              <a:rPr lang="zh-CN" altLang="en-US" sz="1600">
                <a:sym typeface="+mn-ea"/>
              </a:rPr>
              <a:t>&lt;html&gt;</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&lt;meta charset="utf-8"&gt; </a:t>
            </a:r>
            <a:endParaRPr lang="zh-CN" altLang="en-US" sz="1600">
              <a:sym typeface="+mn-ea"/>
            </a:endParaRPr>
          </a:p>
          <a:p>
            <a:r>
              <a:rPr lang="zh-CN" altLang="en-US" sz="1600">
                <a:sym typeface="+mn-ea"/>
              </a:rPr>
              <a:t>&lt;title&gt;无序列表&lt;/title&gt; </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&lt;body&gt;</a:t>
            </a:r>
            <a:endParaRPr lang="zh-CN" altLang="en-US" sz="1600">
              <a:sym typeface="+mn-ea"/>
            </a:endParaRPr>
          </a:p>
          <a:p>
            <a:endParaRPr lang="zh-CN" altLang="en-US" sz="1600">
              <a:sym typeface="+mn-ea"/>
            </a:endParaRPr>
          </a:p>
        </p:txBody>
      </p:sp>
      <p:sp>
        <p:nvSpPr>
          <p:cNvPr id="5" name="内容占位符 1"/>
          <p:cNvSpPr>
            <a:spLocks noGrp="1"/>
          </p:cNvSpPr>
          <p:nvPr/>
        </p:nvSpPr>
        <p:spPr>
          <a:xfrm>
            <a:off x="4906645" y="2140585"/>
            <a:ext cx="3895090" cy="238569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&lt;h4&gt;无序列表:&lt;/h4&gt;</a:t>
            </a:r>
            <a:endParaRPr lang="zh-CN" altLang="en-US" sz="1600">
              <a:sym typeface="+mn-ea"/>
            </a:endParaRPr>
          </a:p>
          <a:p>
            <a:r>
              <a:rPr lang="zh-CN" altLang="en-US" sz="1600">
                <a:sym typeface="+mn-ea"/>
              </a:rPr>
              <a:t>&lt;ul&gt;</a:t>
            </a:r>
            <a:endParaRPr lang="zh-CN" altLang="en-US" sz="1600">
              <a:sym typeface="+mn-ea"/>
            </a:endParaRPr>
          </a:p>
          <a:p>
            <a:r>
              <a:rPr lang="zh-CN" altLang="en-US" sz="1600">
                <a:sym typeface="+mn-ea"/>
              </a:rPr>
              <a:t>  &lt;li&gt;Coffee&lt;/li&gt;</a:t>
            </a:r>
            <a:endParaRPr lang="zh-CN" altLang="en-US" sz="1600">
              <a:sym typeface="+mn-ea"/>
            </a:endParaRPr>
          </a:p>
          <a:p>
            <a:r>
              <a:rPr lang="zh-CN" altLang="en-US" sz="1600">
                <a:sym typeface="+mn-ea"/>
              </a:rPr>
              <a:t>  &lt;li&gt;Tea&lt;/li&gt;</a:t>
            </a:r>
            <a:endParaRPr lang="zh-CN" altLang="en-US" sz="1600">
              <a:sym typeface="+mn-ea"/>
            </a:endParaRPr>
          </a:p>
          <a:p>
            <a:r>
              <a:rPr lang="zh-CN" altLang="en-US" sz="1600">
                <a:sym typeface="+mn-ea"/>
              </a:rPr>
              <a:t>  &lt;li&gt;Milk&lt;/li&gt;</a:t>
            </a:r>
            <a:endParaRPr lang="zh-CN" altLang="en-US" sz="1600">
              <a:sym typeface="+mn-ea"/>
            </a:endParaRPr>
          </a:p>
          <a:p>
            <a:r>
              <a:rPr lang="zh-CN" altLang="en-US" sz="1600">
                <a:sym typeface="+mn-ea"/>
              </a:rPr>
              <a:t>&lt;/ul&gt;</a:t>
            </a:r>
            <a:endParaRPr lang="zh-CN" altLang="en-US" sz="1600">
              <a:sym typeface="+mn-ea"/>
            </a:endParaRPr>
          </a:p>
          <a:p>
            <a:r>
              <a:rPr lang="zh-CN" altLang="en-US" sz="1600">
                <a:sym typeface="+mn-ea"/>
              </a:rPr>
              <a:t>&lt;/body&gt;</a:t>
            </a:r>
            <a:endParaRPr lang="zh-CN" altLang="en-US" sz="1600">
              <a:sym typeface="+mn-ea"/>
            </a:endParaRPr>
          </a:p>
          <a:p>
            <a:r>
              <a:rPr lang="zh-CN" altLang="en-US" sz="1600">
                <a:sym typeface="+mn-ea"/>
              </a:rPr>
              <a:t>&lt;/html&gt;</a:t>
            </a:r>
            <a:endParaRPr lang="zh-CN" altLang="en-US" sz="160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977900"/>
            <a:ext cx="8229600" cy="962660"/>
          </a:xfrm>
        </p:spPr>
        <p:txBody>
          <a:bodyPr>
            <a:noAutofit/>
          </a:bodyPr>
          <a:p>
            <a:r>
              <a:rPr lang="zh-CN" altLang="en-US" sz="1800">
                <a:sym typeface="+mn-ea"/>
              </a:rPr>
              <a:t>有序列表也是一列项目，列表项目使用数字进行标记。 有序列表始于 &lt;ol&gt; 标签。每个列表项始于 &lt;li&gt; 标签。</a:t>
            </a:r>
            <a:endParaRPr lang="zh-CN" altLang="en-US" sz="1800"/>
          </a:p>
          <a:p>
            <a:r>
              <a:rPr lang="zh-CN" altLang="en-US" sz="1800">
                <a:sym typeface="+mn-ea"/>
              </a:rPr>
              <a:t>列表项使用数字来标记。</a:t>
            </a:r>
            <a:endParaRPr lang="zh-CN" altLang="en-US" sz="1800"/>
          </a:p>
        </p:txBody>
      </p:sp>
      <p:sp>
        <p:nvSpPr>
          <p:cNvPr id="3" name="标题 2"/>
          <p:cNvSpPr>
            <a:spLocks noGrp="1"/>
          </p:cNvSpPr>
          <p:nvPr>
            <p:ph type="title"/>
          </p:nvPr>
        </p:nvSpPr>
        <p:spPr/>
        <p:txBody>
          <a:bodyPr/>
          <a:p>
            <a:r>
              <a:rPr lang="en-US" altLang="zh-CN">
                <a:sym typeface="+mn-ea"/>
              </a:rPr>
              <a:t>Eg13--</a:t>
            </a:r>
            <a:r>
              <a:rPr lang="zh-CN" altLang="en-US">
                <a:sym typeface="+mn-ea"/>
              </a:rPr>
              <a:t>HTML 有序列表</a:t>
            </a:r>
            <a:endParaRPr lang="zh-CN" altLang="en-US"/>
          </a:p>
        </p:txBody>
      </p:sp>
      <p:sp>
        <p:nvSpPr>
          <p:cNvPr id="4" name="内容占位符 3"/>
          <p:cNvSpPr>
            <a:spLocks noGrp="1"/>
          </p:cNvSpPr>
          <p:nvPr/>
        </p:nvSpPr>
        <p:spPr>
          <a:xfrm>
            <a:off x="638175" y="2140585"/>
            <a:ext cx="4618355" cy="283400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&lt;!DOCTYPE html&gt;</a:t>
            </a:r>
            <a:endParaRPr lang="zh-CN" altLang="en-US" sz="1600">
              <a:sym typeface="+mn-ea"/>
            </a:endParaRPr>
          </a:p>
          <a:p>
            <a:r>
              <a:rPr lang="zh-CN" altLang="en-US" sz="1600">
                <a:sym typeface="+mn-ea"/>
              </a:rPr>
              <a:t>&lt;html&gt;</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&lt;meta charset="utf-8"&gt; </a:t>
            </a:r>
            <a:endParaRPr lang="zh-CN" altLang="en-US" sz="1600">
              <a:sym typeface="+mn-ea"/>
            </a:endParaRPr>
          </a:p>
          <a:p>
            <a:r>
              <a:rPr lang="zh-CN" altLang="en-US" sz="1600">
                <a:sym typeface="+mn-ea"/>
              </a:rPr>
              <a:t>&lt;title&gt;无序列表&lt;/title&gt; </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&lt;body&gt;</a:t>
            </a:r>
            <a:endParaRPr lang="zh-CN" altLang="en-US" sz="1600">
              <a:sym typeface="+mn-ea"/>
            </a:endParaRPr>
          </a:p>
          <a:p>
            <a:endParaRPr lang="zh-CN" altLang="en-US" sz="1600">
              <a:sym typeface="+mn-ea"/>
            </a:endParaRPr>
          </a:p>
        </p:txBody>
      </p:sp>
      <p:sp>
        <p:nvSpPr>
          <p:cNvPr id="5" name="内容占位符 1"/>
          <p:cNvSpPr>
            <a:spLocks noGrp="1"/>
          </p:cNvSpPr>
          <p:nvPr/>
        </p:nvSpPr>
        <p:spPr>
          <a:xfrm>
            <a:off x="4892675" y="1366520"/>
            <a:ext cx="3895090" cy="238569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&lt;ol&gt;</a:t>
            </a:r>
            <a:endParaRPr lang="zh-CN" altLang="en-US" sz="1600">
              <a:sym typeface="+mn-ea"/>
            </a:endParaRPr>
          </a:p>
          <a:p>
            <a:r>
              <a:rPr lang="zh-CN" altLang="en-US" sz="1600">
                <a:sym typeface="+mn-ea"/>
              </a:rPr>
              <a:t>  &lt;li&gt;Coffee&lt;/li&gt;</a:t>
            </a:r>
            <a:endParaRPr lang="zh-CN" altLang="en-US" sz="1600">
              <a:sym typeface="+mn-ea"/>
            </a:endParaRPr>
          </a:p>
          <a:p>
            <a:r>
              <a:rPr lang="zh-CN" altLang="en-US" sz="1600">
                <a:sym typeface="+mn-ea"/>
              </a:rPr>
              <a:t>  &lt;li&gt;Tea&lt;/li&gt;</a:t>
            </a:r>
            <a:endParaRPr lang="zh-CN" altLang="en-US" sz="1600">
              <a:sym typeface="+mn-ea"/>
            </a:endParaRPr>
          </a:p>
          <a:p>
            <a:r>
              <a:rPr lang="zh-CN" altLang="en-US" sz="1600">
                <a:sym typeface="+mn-ea"/>
              </a:rPr>
              <a:t>  &lt;li&gt;Milk&lt;/li&gt;</a:t>
            </a:r>
            <a:endParaRPr lang="zh-CN" altLang="en-US" sz="1600">
              <a:sym typeface="+mn-ea"/>
            </a:endParaRPr>
          </a:p>
          <a:p>
            <a:r>
              <a:rPr lang="zh-CN" altLang="en-US" sz="1600">
                <a:sym typeface="+mn-ea"/>
              </a:rPr>
              <a:t>&lt;/ol&gt;</a:t>
            </a:r>
            <a:endParaRPr lang="zh-CN" altLang="en-US" sz="1600">
              <a:sym typeface="+mn-ea"/>
            </a:endParaRPr>
          </a:p>
          <a:p>
            <a:r>
              <a:rPr lang="zh-CN" altLang="en-US" sz="1600">
                <a:sym typeface="+mn-ea"/>
              </a:rPr>
              <a:t>&lt;ol start="50"&gt;</a:t>
            </a:r>
            <a:endParaRPr lang="zh-CN" altLang="en-US" sz="1600">
              <a:sym typeface="+mn-ea"/>
            </a:endParaRPr>
          </a:p>
          <a:p>
            <a:r>
              <a:rPr lang="zh-CN" altLang="en-US" sz="1600">
                <a:sym typeface="+mn-ea"/>
              </a:rPr>
              <a:t>  &lt;li&gt;Coffee&lt;/li&gt;</a:t>
            </a:r>
            <a:endParaRPr lang="zh-CN" altLang="en-US" sz="1600">
              <a:sym typeface="+mn-ea"/>
            </a:endParaRPr>
          </a:p>
          <a:p>
            <a:r>
              <a:rPr lang="zh-CN" altLang="en-US" sz="1600">
                <a:sym typeface="+mn-ea"/>
              </a:rPr>
              <a:t>  &lt;li&gt;Tea&lt;/li&gt;</a:t>
            </a:r>
            <a:endParaRPr lang="zh-CN" altLang="en-US" sz="1600">
              <a:sym typeface="+mn-ea"/>
            </a:endParaRPr>
          </a:p>
          <a:p>
            <a:r>
              <a:rPr lang="zh-CN" altLang="en-US" sz="1600">
                <a:sym typeface="+mn-ea"/>
              </a:rPr>
              <a:t>  &lt;li&gt;Milk&lt;/li&gt;</a:t>
            </a:r>
            <a:endParaRPr lang="zh-CN" altLang="en-US" sz="1600">
              <a:sym typeface="+mn-ea"/>
            </a:endParaRPr>
          </a:p>
          <a:p>
            <a:r>
              <a:rPr lang="zh-CN" altLang="en-US" sz="1600">
                <a:sym typeface="+mn-ea"/>
              </a:rPr>
              <a:t>&lt;/ol&gt;</a:t>
            </a:r>
            <a:endParaRPr lang="zh-CN" altLang="en-US" sz="1600">
              <a:sym typeface="+mn-ea"/>
            </a:endParaRPr>
          </a:p>
          <a:p>
            <a:r>
              <a:rPr lang="zh-CN" altLang="en-US" sz="1600">
                <a:sym typeface="+mn-ea"/>
              </a:rPr>
              <a:t>&lt;/body&gt;</a:t>
            </a:r>
            <a:endParaRPr lang="zh-CN" altLang="en-US" sz="1600">
              <a:sym typeface="+mn-ea"/>
            </a:endParaRPr>
          </a:p>
          <a:p>
            <a:r>
              <a:rPr lang="zh-CN" altLang="en-US" sz="1600">
                <a:sym typeface="+mn-ea"/>
              </a:rPr>
              <a:t>&lt;/html&gt;</a:t>
            </a:r>
            <a:endParaRPr lang="zh-CN" altLang="en-US" sz="160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36245" y="1257300"/>
            <a:ext cx="7739380" cy="3066415"/>
          </a:xfrm>
        </p:spPr>
        <p:txBody>
          <a:bodyPr/>
          <a:p>
            <a:r>
              <a:rPr lang="zh-CN" altLang="en-US" sz="2400"/>
              <a:t>HTML 可以通过 &lt;div&gt; 和 &lt;span&gt;将元素组合起来。</a:t>
            </a:r>
            <a:endParaRPr lang="zh-CN" altLang="en-US" sz="2400"/>
          </a:p>
        </p:txBody>
      </p:sp>
      <p:sp>
        <p:nvSpPr>
          <p:cNvPr id="3" name="标题 2"/>
          <p:cNvSpPr>
            <a:spLocks noGrp="1"/>
          </p:cNvSpPr>
          <p:nvPr>
            <p:ph type="title"/>
          </p:nvPr>
        </p:nvSpPr>
        <p:spPr>
          <a:xfrm>
            <a:off x="323850" y="206614"/>
            <a:ext cx="8229600" cy="857250"/>
          </a:xfrm>
        </p:spPr>
        <p:txBody>
          <a:bodyPr/>
          <a:p>
            <a:r>
              <a:rPr lang="zh-CN" altLang="en-US"/>
              <a:t>HTML &lt;div&gt; 和&lt;span&gt;</a:t>
            </a:r>
            <a:endParaRPr lang="zh-CN" altLang="en-US"/>
          </a:p>
        </p:txBody>
      </p:sp>
      <p:pic>
        <p:nvPicPr>
          <p:cNvPr id="4" name="图片 3"/>
          <p:cNvPicPr>
            <a:picLocks noChangeAspect="1"/>
          </p:cNvPicPr>
          <p:nvPr/>
        </p:nvPicPr>
        <p:blipFill>
          <a:blip r:embed="rId1"/>
          <a:stretch>
            <a:fillRect/>
          </a:stretch>
        </p:blipFill>
        <p:spPr>
          <a:xfrm>
            <a:off x="1354455" y="2103120"/>
            <a:ext cx="6169025" cy="1374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91135" y="1300480"/>
            <a:ext cx="4410075" cy="4361180"/>
          </a:xfrm>
        </p:spPr>
        <p:txBody>
          <a:bodyPr>
            <a:noAutofit/>
          </a:bodyPr>
          <a:p>
            <a:r>
              <a:rPr lang="zh-CN" altLang="en-US" sz="2000"/>
              <a:t>&lt;!DOCTYPE html&gt;</a:t>
            </a:r>
            <a:endParaRPr lang="zh-CN" altLang="en-US" sz="2000"/>
          </a:p>
          <a:p>
            <a:r>
              <a:rPr lang="zh-CN" altLang="en-US" sz="2000"/>
              <a:t>&lt;html&gt;</a:t>
            </a:r>
            <a:endParaRPr lang="zh-CN" altLang="en-US" sz="2000"/>
          </a:p>
          <a:p>
            <a:r>
              <a:rPr lang="zh-CN" altLang="en-US" sz="2000"/>
              <a:t>&lt;head&gt; </a:t>
            </a:r>
            <a:endParaRPr lang="zh-CN" altLang="en-US" sz="2000"/>
          </a:p>
          <a:p>
            <a:r>
              <a:rPr lang="zh-CN" altLang="en-US" sz="2000"/>
              <a:t>&lt;meta charset="utf-8"&gt; </a:t>
            </a:r>
            <a:endParaRPr lang="zh-CN" altLang="en-US" sz="2000"/>
          </a:p>
          <a:p>
            <a:r>
              <a:rPr lang="zh-CN" altLang="en-US" sz="2000"/>
              <a:t>&lt;title&gt;</a:t>
            </a:r>
            <a:r>
              <a:rPr lang="zh-CN" altLang="zh-CN" sz="2000">
                <a:sym typeface="+mn-ea"/>
              </a:rPr>
              <a:t>链接</a:t>
            </a:r>
            <a:r>
              <a:rPr lang="zh-CN" altLang="en-US" sz="2000"/>
              <a:t>&lt;/title&gt; </a:t>
            </a:r>
            <a:endParaRPr lang="zh-CN" altLang="en-US" sz="2000"/>
          </a:p>
          <a:p>
            <a:r>
              <a:rPr lang="zh-CN" altLang="en-US" sz="2000"/>
              <a:t>&lt;/head&gt;</a:t>
            </a:r>
            <a:endParaRPr lang="zh-CN" altLang="en-US" sz="2000"/>
          </a:p>
          <a:p>
            <a:r>
              <a:rPr lang="zh-CN" altLang="en-US" sz="2000">
                <a:sym typeface="+mn-ea"/>
              </a:rPr>
              <a:t>&lt;body&gt;</a:t>
            </a:r>
            <a:endParaRPr lang="zh-CN" altLang="en-US" sz="2000"/>
          </a:p>
          <a:p>
            <a:endParaRPr lang="zh-CN" altLang="en-US" sz="2000"/>
          </a:p>
        </p:txBody>
      </p:sp>
      <p:sp>
        <p:nvSpPr>
          <p:cNvPr id="3" name="标题 2"/>
          <p:cNvSpPr>
            <a:spLocks noGrp="1"/>
          </p:cNvSpPr>
          <p:nvPr>
            <p:ph type="title"/>
          </p:nvPr>
        </p:nvSpPr>
        <p:spPr>
          <a:xfrm>
            <a:off x="457200" y="58659"/>
            <a:ext cx="8229600" cy="857250"/>
          </a:xfrm>
        </p:spPr>
        <p:txBody>
          <a:bodyPr/>
          <a:p>
            <a:r>
              <a:rPr lang="en-US" altLang="zh-CN"/>
              <a:t>Eg</a:t>
            </a:r>
            <a:r>
              <a:rPr lang="zh-CN" altLang="en-US"/>
              <a:t>1</a:t>
            </a:r>
            <a:r>
              <a:rPr lang="en-US" altLang="zh-CN"/>
              <a:t>——</a:t>
            </a:r>
            <a:r>
              <a:rPr lang="zh-CN" altLang="zh-CN"/>
              <a:t>链接</a:t>
            </a:r>
            <a:endParaRPr lang="zh-CN" altLang="zh-CN"/>
          </a:p>
        </p:txBody>
      </p:sp>
      <p:sp>
        <p:nvSpPr>
          <p:cNvPr id="4" name="内容占位符 1"/>
          <p:cNvSpPr>
            <a:spLocks noGrp="1"/>
          </p:cNvSpPr>
          <p:nvPr/>
        </p:nvSpPr>
        <p:spPr>
          <a:xfrm>
            <a:off x="4601210" y="1209040"/>
            <a:ext cx="4262755" cy="3394710"/>
          </a:xfrm>
          <a:prstGeom prst="rect">
            <a:avLst/>
          </a:prstGeom>
        </p:spPr>
        <p:txBody>
          <a:bodyPr vert="horz"/>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2000">
                <a:sym typeface="+mn-ea"/>
              </a:rPr>
              <a:t>&lt;p&gt;</a:t>
            </a:r>
            <a:endParaRPr lang="zh-CN" altLang="en-US" sz="2000"/>
          </a:p>
          <a:p>
            <a:r>
              <a:rPr lang="zh-CN" altLang="en-US" sz="2000">
                <a:sym typeface="+mn-ea"/>
              </a:rPr>
              <a:t>&lt;a href="/index.html"&gt;我&lt;/a&gt; 是一个指向本网站中的一个页面的链接。&lt;/p&gt;</a:t>
            </a:r>
            <a:endParaRPr lang="zh-CN" altLang="en-US" sz="2000"/>
          </a:p>
          <a:p>
            <a:r>
              <a:rPr lang="zh-CN" altLang="en-US" sz="2000">
                <a:sym typeface="+mn-ea"/>
              </a:rPr>
              <a:t>&lt;p&gt;&lt;a href="http://www.microsoft.com/"&gt;我&lt;/a&gt; 是一个指向万维网上的页面的链接。</a:t>
            </a:r>
            <a:endParaRPr lang="zh-CN" altLang="en-US" sz="2000">
              <a:sym typeface="+mn-ea"/>
            </a:endParaRPr>
          </a:p>
          <a:p>
            <a:r>
              <a:rPr lang="zh-CN" altLang="en-US" sz="2000">
                <a:sym typeface="+mn-ea"/>
              </a:rPr>
              <a:t>&lt;/p&gt;</a:t>
            </a:r>
            <a:endParaRPr lang="zh-CN" altLang="en-US" sz="2000"/>
          </a:p>
          <a:p>
            <a:r>
              <a:rPr lang="zh-CN" altLang="en-US" sz="2000">
                <a:sym typeface="+mn-ea"/>
              </a:rPr>
              <a:t>&lt;/body&gt;</a:t>
            </a:r>
            <a:endParaRPr lang="zh-CN" altLang="en-US" sz="2000"/>
          </a:p>
          <a:p>
            <a:r>
              <a:rPr lang="zh-CN" altLang="en-US" sz="2000">
                <a:sym typeface="+mn-ea"/>
              </a:rPr>
              <a:t>&lt;/html&gt;</a:t>
            </a:r>
            <a:endParaRPr lang="zh-CN" altLang="en-US" sz="2000">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大多数 HTML 元素被定义为块级元素或内联元素。</a:t>
            </a:r>
            <a:endParaRPr lang="zh-CN" altLang="en-US"/>
          </a:p>
          <a:p>
            <a:r>
              <a:rPr lang="zh-CN" altLang="en-US"/>
              <a:t>块级元素在浏览器显示时，通常会以新行来开始（和结束）。</a:t>
            </a:r>
            <a:endParaRPr lang="zh-CN" altLang="en-US"/>
          </a:p>
          <a:p>
            <a:r>
              <a:rPr lang="zh-CN" altLang="en-US"/>
              <a:t>实例: &lt;h1&gt;, &lt;p&gt;, &lt;ul&gt;, &lt;table&gt;</a:t>
            </a:r>
            <a:endParaRPr lang="zh-CN" altLang="en-US"/>
          </a:p>
        </p:txBody>
      </p:sp>
      <p:sp>
        <p:nvSpPr>
          <p:cNvPr id="3" name="标题 2"/>
          <p:cNvSpPr>
            <a:spLocks noGrp="1"/>
          </p:cNvSpPr>
          <p:nvPr>
            <p:ph type="title"/>
          </p:nvPr>
        </p:nvSpPr>
        <p:spPr/>
        <p:txBody>
          <a:bodyPr/>
          <a:p>
            <a:r>
              <a:rPr lang="zh-CN" altLang="en-US"/>
              <a:t>HTML 区块元素</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内联元素在显示时通常不会以新行开始。</a:t>
            </a:r>
            <a:endParaRPr lang="zh-CN" altLang="en-US"/>
          </a:p>
          <a:p>
            <a:r>
              <a:rPr lang="zh-CN" altLang="en-US"/>
              <a:t>实例: &lt;b&gt;, &lt;td&gt;, &lt;a&gt;, &lt;img&gt;</a:t>
            </a:r>
            <a:endParaRPr lang="zh-CN" altLang="en-US"/>
          </a:p>
        </p:txBody>
      </p:sp>
      <p:sp>
        <p:nvSpPr>
          <p:cNvPr id="3" name="标题 2"/>
          <p:cNvSpPr>
            <a:spLocks noGrp="1"/>
          </p:cNvSpPr>
          <p:nvPr>
            <p:ph type="title"/>
          </p:nvPr>
        </p:nvSpPr>
        <p:spPr/>
        <p:txBody>
          <a:bodyPr/>
          <a:p>
            <a:r>
              <a:rPr lang="zh-CN" altLang="en-US"/>
              <a:t>HTML 内联元素</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90000" lnSpcReduction="20000"/>
          </a:bodyPr>
          <a:p>
            <a:r>
              <a:rPr lang="zh-CN" altLang="en-US"/>
              <a:t>HTML &lt;div&gt; 元素是块级元素，它可用于组合其他 HTML 元素的容器。</a:t>
            </a:r>
            <a:endParaRPr lang="zh-CN" altLang="en-US"/>
          </a:p>
          <a:p>
            <a:r>
              <a:rPr lang="zh-CN" altLang="en-US"/>
              <a:t>&lt;div&gt; 元素没有特定的含义。除此之外，由于它属于块级元素，浏览器会在其前后显示折行。</a:t>
            </a:r>
            <a:endParaRPr lang="zh-CN" altLang="en-US"/>
          </a:p>
          <a:p>
            <a:r>
              <a:rPr lang="zh-CN" altLang="en-US"/>
              <a:t>如果与 CSS 一同使用，&lt;div&gt; 元素可用于对大的内容块设置样式属性。</a:t>
            </a:r>
            <a:endParaRPr lang="zh-CN" altLang="en-US"/>
          </a:p>
          <a:p>
            <a:r>
              <a:rPr lang="zh-CN" altLang="en-US"/>
              <a:t>&lt;div&gt; 元素的另一个常见的用途是文档布局。它取代了使用表格定义布局的老式方法。使用 &lt;table&gt; 元素进行文档布局不是表格的正确用法。&lt;table&gt; 元素的作用是显示表格化的数据。</a:t>
            </a:r>
            <a:endParaRPr lang="zh-CN" altLang="en-US"/>
          </a:p>
        </p:txBody>
      </p:sp>
      <p:sp>
        <p:nvSpPr>
          <p:cNvPr id="3" name="标题 2"/>
          <p:cNvSpPr>
            <a:spLocks noGrp="1"/>
          </p:cNvSpPr>
          <p:nvPr>
            <p:ph type="title"/>
          </p:nvPr>
        </p:nvSpPr>
        <p:spPr/>
        <p:txBody>
          <a:bodyPr/>
          <a:p>
            <a:r>
              <a:rPr lang="zh-CN" altLang="en-US"/>
              <a:t>HTML &lt;div&gt; 元素</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HTML &lt;span&gt; 元素是内联元素，可用作文本的容器</a:t>
            </a:r>
            <a:endParaRPr lang="zh-CN" altLang="en-US"/>
          </a:p>
          <a:p>
            <a:r>
              <a:rPr lang="zh-CN" altLang="en-US"/>
              <a:t>&lt;span&gt; 元素也没有特定的含义。</a:t>
            </a:r>
            <a:endParaRPr lang="zh-CN" altLang="en-US"/>
          </a:p>
          <a:p>
            <a:r>
              <a:rPr lang="zh-CN" altLang="en-US"/>
              <a:t>当与 CSS 一同使用时，&lt;span&gt; 元素可用于为部分文本设置样式属性。</a:t>
            </a:r>
            <a:endParaRPr lang="zh-CN" altLang="en-US"/>
          </a:p>
        </p:txBody>
      </p:sp>
      <p:sp>
        <p:nvSpPr>
          <p:cNvPr id="3" name="标题 2"/>
          <p:cNvSpPr>
            <a:spLocks noGrp="1"/>
          </p:cNvSpPr>
          <p:nvPr>
            <p:ph type="title"/>
          </p:nvPr>
        </p:nvSpPr>
        <p:spPr/>
        <p:txBody>
          <a:bodyPr/>
          <a:p>
            <a:r>
              <a:rPr lang="zh-CN" altLang="en-US"/>
              <a:t>HTML &lt;span&gt; 元素</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大多数网站会把内容安排到多个列中（就像杂志或报纸那样）。</a:t>
            </a:r>
            <a:endParaRPr lang="zh-CN" altLang="en-US"/>
          </a:p>
          <a:p>
            <a:r>
              <a:rPr lang="zh-CN" altLang="en-US"/>
              <a:t>大多数网站可以使用 &lt;div&gt; 或者 &lt;table&gt; 元素来创建多列。CSS 用于对元素进行定位，或者为页面创建背景以及色彩丰富的外观。</a:t>
            </a:r>
            <a:endParaRPr lang="zh-CN" altLang="en-US"/>
          </a:p>
        </p:txBody>
      </p:sp>
      <p:sp>
        <p:nvSpPr>
          <p:cNvPr id="3" name="标题 2"/>
          <p:cNvSpPr>
            <a:spLocks noGrp="1"/>
          </p:cNvSpPr>
          <p:nvPr>
            <p:ph type="title"/>
          </p:nvPr>
        </p:nvSpPr>
        <p:spPr/>
        <p:txBody>
          <a:bodyPr/>
          <a:p>
            <a:r>
              <a:rPr lang="zh-CN" altLang="en-US"/>
              <a:t>HTML 布局</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68275" y="585470"/>
            <a:ext cx="8229600" cy="402590"/>
          </a:xfrm>
        </p:spPr>
        <p:txBody>
          <a:bodyPr>
            <a:normAutofit fontScale="60000"/>
          </a:bodyPr>
          <a:p>
            <a:r>
              <a:rPr lang="zh-CN" altLang="en-US"/>
              <a:t>div 元素是用于分组 HTML 元素的块级元素。</a:t>
            </a:r>
            <a:endParaRPr lang="zh-CN" altLang="en-US"/>
          </a:p>
        </p:txBody>
      </p:sp>
      <p:sp>
        <p:nvSpPr>
          <p:cNvPr id="3" name="标题 2"/>
          <p:cNvSpPr>
            <a:spLocks noGrp="1"/>
          </p:cNvSpPr>
          <p:nvPr>
            <p:ph type="title"/>
          </p:nvPr>
        </p:nvSpPr>
        <p:spPr>
          <a:xfrm>
            <a:off x="240030" y="-27701"/>
            <a:ext cx="8229600" cy="857250"/>
          </a:xfrm>
        </p:spPr>
        <p:txBody>
          <a:bodyPr/>
          <a:p>
            <a:r>
              <a:rPr lang="en-US" altLang="zh-CN" sz="3200"/>
              <a:t>Eg14--</a:t>
            </a:r>
            <a:r>
              <a:rPr lang="zh-CN" altLang="en-US" sz="3200"/>
              <a:t>HTML 布局 - 使用&lt;div&gt; 元素</a:t>
            </a:r>
            <a:endParaRPr lang="zh-CN" altLang="en-US" sz="3200"/>
          </a:p>
        </p:txBody>
      </p:sp>
      <p:sp>
        <p:nvSpPr>
          <p:cNvPr id="4" name="内容占位符 3"/>
          <p:cNvSpPr>
            <a:spLocks noGrp="1"/>
          </p:cNvSpPr>
          <p:nvPr/>
        </p:nvSpPr>
        <p:spPr>
          <a:xfrm>
            <a:off x="-18415" y="846455"/>
            <a:ext cx="4618355" cy="283400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&lt;!DOCTYPE html&gt;</a:t>
            </a:r>
            <a:endParaRPr lang="zh-CN" altLang="en-US" sz="1600">
              <a:sym typeface="+mn-ea"/>
            </a:endParaRPr>
          </a:p>
          <a:p>
            <a:r>
              <a:rPr lang="zh-CN" altLang="en-US" sz="1600">
                <a:sym typeface="+mn-ea"/>
              </a:rPr>
              <a:t>&lt;html&gt;</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&lt;meta charset="utf-8"&gt; </a:t>
            </a:r>
            <a:endParaRPr lang="zh-CN" altLang="en-US" sz="1600">
              <a:sym typeface="+mn-ea"/>
            </a:endParaRPr>
          </a:p>
          <a:p>
            <a:r>
              <a:rPr lang="zh-CN" altLang="en-US" sz="1600">
                <a:sym typeface="+mn-ea"/>
              </a:rPr>
              <a:t>&lt;title&gt;无序列表&lt;/title&gt; </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&lt;body&gt;</a:t>
            </a:r>
            <a:endParaRPr lang="zh-CN" altLang="en-US" sz="1600">
              <a:sym typeface="+mn-ea"/>
            </a:endParaRPr>
          </a:p>
          <a:p>
            <a:r>
              <a:rPr lang="zh-CN" altLang="en-US" sz="1600">
                <a:sym typeface="+mn-ea"/>
              </a:rPr>
              <a:t>&lt;div id="container" style="width:500px"&gt; </a:t>
            </a:r>
            <a:endParaRPr lang="zh-CN" altLang="en-US" sz="1600">
              <a:sym typeface="+mn-ea"/>
            </a:endParaRPr>
          </a:p>
          <a:p>
            <a:r>
              <a:rPr lang="zh-CN" altLang="en-US" sz="1600">
                <a:sym typeface="+mn-ea"/>
              </a:rPr>
              <a:t>&lt;div id="header" style="background-color:#FFA500;"&gt;</a:t>
            </a:r>
            <a:endParaRPr lang="zh-CN" altLang="en-US" sz="1600">
              <a:sym typeface="+mn-ea"/>
            </a:endParaRPr>
          </a:p>
          <a:p>
            <a:r>
              <a:rPr lang="zh-CN" altLang="en-US" sz="1600">
                <a:sym typeface="+mn-ea"/>
              </a:rPr>
              <a:t>&lt;h1 style="margin-bottom:0;"&gt;主要的网页标题&lt;/h1&gt;&lt;/div&gt;</a:t>
            </a:r>
            <a:endParaRPr lang="zh-CN" altLang="en-US" sz="1600">
              <a:sym typeface="+mn-ea"/>
            </a:endParaRPr>
          </a:p>
        </p:txBody>
      </p:sp>
      <p:sp>
        <p:nvSpPr>
          <p:cNvPr id="5" name="内容占位符 1"/>
          <p:cNvSpPr>
            <a:spLocks noGrp="1"/>
          </p:cNvSpPr>
          <p:nvPr/>
        </p:nvSpPr>
        <p:spPr>
          <a:xfrm>
            <a:off x="4671695" y="567690"/>
            <a:ext cx="4251325" cy="238569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400">
                <a:sym typeface="+mn-ea"/>
              </a:rPr>
              <a:t>&lt;div id="menu" style="background-color:#FFD700;height:200px;width:100px;float:left;"&gt;</a:t>
            </a:r>
            <a:endParaRPr lang="zh-CN" altLang="en-US" sz="1400">
              <a:sym typeface="+mn-ea"/>
            </a:endParaRPr>
          </a:p>
          <a:p>
            <a:r>
              <a:rPr lang="zh-CN" altLang="en-US" sz="1400">
                <a:sym typeface="+mn-ea"/>
              </a:rPr>
              <a:t>&lt;b&gt;菜单&lt;/b&gt;&lt;br&gt;</a:t>
            </a:r>
            <a:endParaRPr lang="zh-CN" altLang="en-US" sz="1400">
              <a:sym typeface="+mn-ea"/>
            </a:endParaRPr>
          </a:p>
          <a:p>
            <a:r>
              <a:rPr lang="zh-CN" altLang="en-US" sz="1400">
                <a:sym typeface="+mn-ea"/>
              </a:rPr>
              <a:t>HTML&lt;br&gt;</a:t>
            </a:r>
            <a:endParaRPr lang="zh-CN" altLang="en-US" sz="1400">
              <a:sym typeface="+mn-ea"/>
            </a:endParaRPr>
          </a:p>
          <a:p>
            <a:r>
              <a:rPr lang="zh-CN" altLang="en-US" sz="1400">
                <a:sym typeface="+mn-ea"/>
              </a:rPr>
              <a:t>CSS&lt;br&gt;</a:t>
            </a:r>
            <a:endParaRPr lang="zh-CN" altLang="en-US" sz="1400">
              <a:sym typeface="+mn-ea"/>
            </a:endParaRPr>
          </a:p>
          <a:p>
            <a:r>
              <a:rPr lang="zh-CN" altLang="en-US" sz="1400">
                <a:sym typeface="+mn-ea"/>
              </a:rPr>
              <a:t>&lt;div id="content" style="background-color:#EEEEEE;height:200px;width:400px;float:left;"&gt;</a:t>
            </a:r>
            <a:endParaRPr lang="zh-CN" altLang="en-US" sz="1400">
              <a:sym typeface="+mn-ea"/>
            </a:endParaRPr>
          </a:p>
          <a:p>
            <a:r>
              <a:rPr lang="zh-CN" altLang="en-US" sz="1400">
                <a:sym typeface="+mn-ea"/>
              </a:rPr>
              <a:t>内容在这里&lt;/div&gt; </a:t>
            </a:r>
            <a:endParaRPr lang="zh-CN" altLang="en-US" sz="1400">
              <a:sym typeface="+mn-ea"/>
            </a:endParaRPr>
          </a:p>
          <a:p>
            <a:r>
              <a:rPr lang="zh-CN" altLang="en-US" sz="1400">
                <a:sym typeface="+mn-ea"/>
              </a:rPr>
              <a:t>&lt;div id="footer" style="background-color:#FFA500;clear:both;text-align:center;"&gt;&lt;/div&gt; </a:t>
            </a:r>
            <a:endParaRPr lang="zh-CN" altLang="en-US" sz="1400">
              <a:sym typeface="+mn-ea"/>
            </a:endParaRPr>
          </a:p>
          <a:p>
            <a:endParaRPr lang="zh-CN" altLang="en-US" sz="1400">
              <a:sym typeface="+mn-ea"/>
            </a:endParaRPr>
          </a:p>
          <a:p>
            <a:r>
              <a:rPr lang="zh-CN" altLang="en-US" sz="1400">
                <a:sym typeface="+mn-ea"/>
              </a:rPr>
              <a:t>&lt;/div&gt; </a:t>
            </a:r>
            <a:endParaRPr lang="zh-CN" altLang="en-US" sz="1400">
              <a:sym typeface="+mn-ea"/>
            </a:endParaRPr>
          </a:p>
          <a:p>
            <a:r>
              <a:rPr lang="zh-CN" altLang="en-US" sz="1400">
                <a:sym typeface="+mn-ea"/>
              </a:rPr>
              <a:t>&lt;/body&gt;</a:t>
            </a:r>
            <a:endParaRPr lang="zh-CN" altLang="en-US" sz="1400">
              <a:sym typeface="+mn-ea"/>
            </a:endParaRPr>
          </a:p>
          <a:p>
            <a:r>
              <a:rPr lang="zh-CN" altLang="en-US" sz="1400">
                <a:sym typeface="+mn-ea"/>
              </a:rPr>
              <a:t>&lt;/html&gt;</a:t>
            </a:r>
            <a:endParaRPr lang="zh-CN" altLang="en-US" sz="140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501775"/>
            <a:ext cx="8229600" cy="3004185"/>
          </a:xfrm>
        </p:spPr>
        <p:txBody>
          <a:bodyPr/>
          <a:p>
            <a:r>
              <a:rPr lang="zh-CN" altLang="en-US" sz="2000"/>
              <a:t>使用 HTML &lt;table&gt; 标签是创建布局的一种简单的方式。</a:t>
            </a:r>
            <a:endParaRPr lang="zh-CN" altLang="en-US" sz="2000"/>
          </a:p>
          <a:p>
            <a:r>
              <a:rPr lang="zh-CN" altLang="en-US" sz="2000"/>
              <a:t>大多数站点可以使用 &lt;div&gt; 或者 &lt;table&gt; 元素来创建多列。CSS 用于对元素进行定位，或者为页面创建背景以及色彩丰富的外观。</a:t>
            </a:r>
            <a:endParaRPr lang="zh-CN" altLang="en-US" sz="2000"/>
          </a:p>
          <a:p>
            <a:r>
              <a:rPr lang="zh-CN" altLang="en-US" sz="2000"/>
              <a:t>即使可以使用 HTML 表格来创建漂亮的布局，但设计表格的目的是呈现表格化数据 - 表格不是布局工具！</a:t>
            </a:r>
            <a:endParaRPr lang="zh-CN" altLang="en-US" sz="2000"/>
          </a:p>
        </p:txBody>
      </p:sp>
      <p:sp>
        <p:nvSpPr>
          <p:cNvPr id="3" name="标题 2"/>
          <p:cNvSpPr>
            <a:spLocks noGrp="1"/>
          </p:cNvSpPr>
          <p:nvPr>
            <p:ph type="title"/>
          </p:nvPr>
        </p:nvSpPr>
        <p:spPr>
          <a:xfrm>
            <a:off x="532130" y="530225"/>
            <a:ext cx="8229600" cy="612775"/>
          </a:xfrm>
        </p:spPr>
        <p:txBody>
          <a:bodyPr>
            <a:normAutofit fontScale="90000"/>
          </a:bodyPr>
          <a:p>
            <a:r>
              <a:rPr lang="zh-CN" altLang="en-US"/>
              <a:t>HTML 布局 - 使用表格</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60985" y="130175"/>
            <a:ext cx="8229600" cy="640715"/>
          </a:xfrm>
        </p:spPr>
        <p:txBody>
          <a:bodyPr>
            <a:noAutofit/>
          </a:bodyPr>
          <a:p>
            <a:r>
              <a:rPr lang="en-US" altLang="zh-CN" sz="2400"/>
              <a:t>Eg15--</a:t>
            </a:r>
            <a:r>
              <a:rPr lang="zh-CN" altLang="en-US" sz="2400"/>
              <a:t>下面的例子使用三行两列的表格 - 第一和最后一行使用 colspan 属性来横跨两列：</a:t>
            </a:r>
            <a:endParaRPr lang="zh-CN" altLang="en-US" sz="2400"/>
          </a:p>
        </p:txBody>
      </p:sp>
      <p:sp>
        <p:nvSpPr>
          <p:cNvPr id="4" name="内容占位符 3"/>
          <p:cNvSpPr>
            <a:spLocks noGrp="1"/>
          </p:cNvSpPr>
          <p:nvPr/>
        </p:nvSpPr>
        <p:spPr>
          <a:xfrm>
            <a:off x="170815" y="1062990"/>
            <a:ext cx="4618355" cy="283400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1600">
                <a:sym typeface="+mn-ea"/>
              </a:rPr>
              <a:t>&lt;!DOCTYPE html&gt;</a:t>
            </a:r>
            <a:endParaRPr lang="zh-CN" altLang="en-US" sz="1600">
              <a:sym typeface="+mn-ea"/>
            </a:endParaRPr>
          </a:p>
          <a:p>
            <a:r>
              <a:rPr lang="zh-CN" altLang="en-US" sz="1600">
                <a:sym typeface="+mn-ea"/>
              </a:rPr>
              <a:t>&lt;html&gt;</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&lt;meta charset="utf-8"&gt; </a:t>
            </a:r>
            <a:endParaRPr lang="zh-CN" altLang="en-US" sz="1600">
              <a:sym typeface="+mn-ea"/>
            </a:endParaRPr>
          </a:p>
          <a:p>
            <a:r>
              <a:rPr lang="zh-CN" altLang="en-US" sz="1600">
                <a:sym typeface="+mn-ea"/>
              </a:rPr>
              <a:t>&lt;title&gt;布局 - 使用表格&lt;/title&gt; </a:t>
            </a:r>
            <a:endParaRPr lang="zh-CN" altLang="en-US" sz="1600">
              <a:sym typeface="+mn-ea"/>
            </a:endParaRPr>
          </a:p>
          <a:p>
            <a:r>
              <a:rPr lang="zh-CN" altLang="en-US" sz="1600">
                <a:sym typeface="+mn-ea"/>
              </a:rPr>
              <a:t>&lt;/head&gt; </a:t>
            </a:r>
            <a:endParaRPr lang="zh-CN" altLang="en-US" sz="1600">
              <a:sym typeface="+mn-ea"/>
            </a:endParaRPr>
          </a:p>
          <a:p>
            <a:r>
              <a:rPr lang="zh-CN" altLang="en-US" sz="1600">
                <a:sym typeface="+mn-ea"/>
              </a:rPr>
              <a:t>&lt;body&gt;</a:t>
            </a:r>
            <a:endParaRPr lang="zh-CN" altLang="en-US" sz="1600">
              <a:sym typeface="+mn-ea"/>
            </a:endParaRPr>
          </a:p>
          <a:p>
            <a:r>
              <a:rPr lang="zh-CN" altLang="en-US" sz="1600">
                <a:sym typeface="+mn-ea"/>
              </a:rPr>
              <a:t>&lt;table width="500" border="0"&gt;</a:t>
            </a:r>
            <a:endParaRPr lang="zh-CN" altLang="en-US" sz="1600">
              <a:sym typeface="+mn-ea"/>
            </a:endParaRPr>
          </a:p>
          <a:p>
            <a:r>
              <a:rPr lang="zh-CN" altLang="en-US" sz="1600">
                <a:sym typeface="+mn-ea"/>
              </a:rPr>
              <a:t>&lt;tr&gt;</a:t>
            </a:r>
            <a:endParaRPr lang="zh-CN" altLang="en-US" sz="1600">
              <a:sym typeface="+mn-ea"/>
            </a:endParaRPr>
          </a:p>
          <a:p>
            <a:r>
              <a:rPr lang="zh-CN" altLang="en-US" sz="1600">
                <a:sym typeface="+mn-ea"/>
              </a:rPr>
              <a:t>&lt;td colspan="2" style="background-color:#FFA500;"&gt;</a:t>
            </a:r>
            <a:endParaRPr lang="zh-CN" altLang="en-US" sz="1600">
              <a:sym typeface="+mn-ea"/>
            </a:endParaRPr>
          </a:p>
          <a:p>
            <a:r>
              <a:rPr lang="zh-CN" altLang="en-US" sz="1600">
                <a:sym typeface="+mn-ea"/>
              </a:rPr>
              <a:t>&lt;h1&gt;主要的网页标题&lt;/h1&gt;</a:t>
            </a:r>
            <a:endParaRPr lang="zh-CN" altLang="en-US" sz="1600">
              <a:sym typeface="+mn-ea"/>
            </a:endParaRPr>
          </a:p>
          <a:p>
            <a:r>
              <a:rPr lang="zh-CN" altLang="en-US" sz="1600">
                <a:sym typeface="+mn-ea"/>
              </a:rPr>
              <a:t>&lt;/td&gt;</a:t>
            </a:r>
            <a:endParaRPr lang="zh-CN" altLang="en-US" sz="1600">
              <a:sym typeface="+mn-ea"/>
            </a:endParaRPr>
          </a:p>
          <a:p>
            <a:r>
              <a:rPr lang="zh-CN" altLang="en-US" sz="1600">
                <a:sym typeface="+mn-ea"/>
              </a:rPr>
              <a:t>&lt;/tr&gt;</a:t>
            </a:r>
            <a:endParaRPr lang="zh-CN" altLang="en-US" sz="1600">
              <a:sym typeface="+mn-ea"/>
            </a:endParaRPr>
          </a:p>
        </p:txBody>
      </p:sp>
      <p:sp>
        <p:nvSpPr>
          <p:cNvPr id="5" name="内容占位符 1"/>
          <p:cNvSpPr>
            <a:spLocks noGrp="1"/>
          </p:cNvSpPr>
          <p:nvPr/>
        </p:nvSpPr>
        <p:spPr>
          <a:xfrm>
            <a:off x="5092700" y="639445"/>
            <a:ext cx="4102735" cy="2385695"/>
          </a:xfrm>
          <a:prstGeom prst="rect">
            <a:avLst/>
          </a:prstGeom>
        </p:spPr>
        <p:txBody>
          <a:bodyPr vert="horz">
            <a:no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buNone/>
            </a:pPr>
            <a:r>
              <a:rPr lang="zh-CN" altLang="en-US" sz="1600">
                <a:sym typeface="+mn-ea"/>
              </a:rPr>
              <a:t>&lt;tr&gt;</a:t>
            </a:r>
            <a:endParaRPr lang="zh-CN" altLang="en-US" sz="1600">
              <a:sym typeface="+mn-ea"/>
            </a:endParaRPr>
          </a:p>
          <a:p>
            <a:pPr marL="109855" indent="0">
              <a:buNone/>
            </a:pPr>
            <a:r>
              <a:rPr lang="zh-CN" altLang="en-US" sz="1600">
                <a:sym typeface="+mn-ea"/>
              </a:rPr>
              <a:t>&lt;td style="background-color:#FFD700;width:100px;"&gt;</a:t>
            </a:r>
            <a:endParaRPr lang="zh-CN" altLang="en-US" sz="1600">
              <a:sym typeface="+mn-ea"/>
            </a:endParaRPr>
          </a:p>
          <a:p>
            <a:pPr marL="109855" indent="0">
              <a:buNone/>
            </a:pPr>
            <a:r>
              <a:rPr lang="zh-CN" altLang="en-US" sz="1600">
                <a:sym typeface="+mn-ea"/>
              </a:rPr>
              <a:t>&lt;b&gt;菜单&lt;/b&gt;&lt;br&gt;</a:t>
            </a:r>
            <a:endParaRPr lang="zh-CN" altLang="en-US" sz="1600">
              <a:sym typeface="+mn-ea"/>
            </a:endParaRPr>
          </a:p>
          <a:p>
            <a:pPr marL="109855" indent="0">
              <a:buNone/>
            </a:pPr>
            <a:r>
              <a:rPr lang="zh-CN" altLang="en-US" sz="1600">
                <a:sym typeface="+mn-ea"/>
              </a:rPr>
              <a:t>HTML&lt;br&gt;</a:t>
            </a:r>
            <a:endParaRPr lang="zh-CN" altLang="en-US" sz="1600">
              <a:sym typeface="+mn-ea"/>
            </a:endParaRPr>
          </a:p>
          <a:p>
            <a:pPr marL="109855" indent="0">
              <a:buNone/>
            </a:pPr>
            <a:r>
              <a:rPr lang="zh-CN" altLang="en-US" sz="1600">
                <a:sym typeface="+mn-ea"/>
              </a:rPr>
              <a:t>CSS&lt;br&gt;&lt;/td&gt;</a:t>
            </a:r>
            <a:endParaRPr lang="zh-CN" altLang="en-US" sz="1600">
              <a:sym typeface="+mn-ea"/>
            </a:endParaRPr>
          </a:p>
          <a:p>
            <a:pPr marL="109855" indent="0">
              <a:buNone/>
            </a:pPr>
            <a:r>
              <a:rPr lang="zh-CN" altLang="en-US" sz="1600">
                <a:sym typeface="+mn-ea"/>
              </a:rPr>
              <a:t>&lt;td style="background-color:#eeeeee;height:200px;width:400px;"&gt;内容在这里&lt;/td&gt;</a:t>
            </a:r>
            <a:endParaRPr lang="zh-CN" altLang="en-US" sz="1600">
              <a:sym typeface="+mn-ea"/>
            </a:endParaRPr>
          </a:p>
          <a:p>
            <a:pPr marL="109855" indent="0">
              <a:buNone/>
            </a:pPr>
            <a:r>
              <a:rPr lang="zh-CN" altLang="en-US" sz="1600">
                <a:sym typeface="+mn-ea"/>
              </a:rPr>
              <a:t>&lt;/tr&gt;</a:t>
            </a:r>
            <a:endParaRPr lang="zh-CN" altLang="en-US" sz="1600">
              <a:sym typeface="+mn-ea"/>
            </a:endParaRPr>
          </a:p>
          <a:p>
            <a:pPr marL="109855" indent="0">
              <a:buNone/>
            </a:pPr>
            <a:r>
              <a:rPr lang="zh-CN" altLang="en-US" sz="1600">
                <a:sym typeface="+mn-ea"/>
              </a:rPr>
              <a:t> &lt;tr&gt;</a:t>
            </a:r>
            <a:endParaRPr lang="zh-CN" altLang="en-US" sz="1600">
              <a:sym typeface="+mn-ea"/>
            </a:endParaRPr>
          </a:p>
          <a:p>
            <a:pPr marL="109855" indent="0">
              <a:buNone/>
            </a:pPr>
            <a:r>
              <a:rPr lang="zh-CN" altLang="en-US" sz="1600">
                <a:sym typeface="+mn-ea"/>
              </a:rPr>
              <a:t>&lt;td colspan="2" style="background-color:#FFA500;text-align:center;"&gt;</a:t>
            </a:r>
            <a:endParaRPr lang="zh-CN" altLang="en-US" sz="1600">
              <a:sym typeface="+mn-ea"/>
            </a:endParaRPr>
          </a:p>
          <a:p>
            <a:pPr marL="109855" indent="0">
              <a:buNone/>
            </a:pPr>
            <a:r>
              <a:rPr lang="zh-CN" altLang="en-US" sz="1600">
                <a:sym typeface="+mn-ea"/>
              </a:rPr>
              <a:t>&lt;/td&gt;</a:t>
            </a:r>
            <a:endParaRPr lang="zh-CN" altLang="en-US" sz="1600">
              <a:sym typeface="+mn-ea"/>
            </a:endParaRPr>
          </a:p>
          <a:p>
            <a:pPr marL="109855" indent="0">
              <a:buNone/>
            </a:pPr>
            <a:r>
              <a:rPr lang="zh-CN" altLang="en-US" sz="1600">
                <a:sym typeface="+mn-ea"/>
              </a:rPr>
              <a:t>&lt;/tr&gt;</a:t>
            </a:r>
            <a:endParaRPr lang="zh-CN" altLang="en-US" sz="1600">
              <a:sym typeface="+mn-ea"/>
            </a:endParaRPr>
          </a:p>
          <a:p>
            <a:pPr marL="109855" indent="0">
              <a:buNone/>
            </a:pPr>
            <a:r>
              <a:rPr lang="zh-CN" altLang="en-US" sz="1600">
                <a:sym typeface="+mn-ea"/>
              </a:rPr>
              <a:t>&lt;/table&gt;</a:t>
            </a:r>
            <a:endParaRPr lang="zh-CN" altLang="en-US" sz="160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Tip: 使用 CSS 最大的好处是，如果把 CSS 代码存放到外部样式表中，那么站点会更易于维护。通过编辑单一的文件，就可以改变所有页面的布局。</a:t>
            </a:r>
            <a:endParaRPr lang="zh-CN" altLang="en-US"/>
          </a:p>
          <a:p>
            <a:endParaRPr lang="zh-CN" altLang="en-US"/>
          </a:p>
          <a:p>
            <a:endParaRPr lang="zh-CN" altLang="en-US"/>
          </a:p>
          <a:p>
            <a:r>
              <a:rPr lang="zh-CN" altLang="en-US"/>
              <a:t>Tip: 由于创建高级的布局非常耗时，使用模板是一个快速的选项。通过搜索引擎可以找到很多免费的网站模板（可以使用这些预先构建好的网站布局，并优化它们）。</a:t>
            </a:r>
            <a:endParaRPr lang="zh-CN" altLang="en-US"/>
          </a:p>
        </p:txBody>
      </p:sp>
      <p:sp>
        <p:nvSpPr>
          <p:cNvPr id="3" name="标题 2"/>
          <p:cNvSpPr>
            <a:spLocks noGrp="1"/>
          </p:cNvSpPr>
          <p:nvPr>
            <p:ph type="title"/>
          </p:nvPr>
        </p:nvSpPr>
        <p:spPr/>
        <p:txBody>
          <a:bodyPr/>
          <a:p>
            <a:r>
              <a:rPr lang="zh-CN" altLang="en-US">
                <a:sym typeface="+mn-ea"/>
              </a:rPr>
              <a:t>HTML 布局 - 提示</a:t>
            </a:r>
            <a:endParaRPr lang="zh-CN" altLang="en-US">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t>表单是一个包含表单元素的区域。</a:t>
            </a:r>
            <a:endParaRPr lang="zh-CN" altLang="en-US"/>
          </a:p>
          <a:p>
            <a:r>
              <a:rPr lang="zh-CN" altLang="en-US"/>
              <a:t>表单元素是允许用户在表单中输入内容,比如：文本域(textarea)、下拉列表、单选框(radio-buttons)、复选框(checkboxes)等等。</a:t>
            </a:r>
            <a:endParaRPr lang="zh-CN" altLang="en-US"/>
          </a:p>
          <a:p>
            <a:r>
              <a:rPr lang="zh-CN" altLang="en-US"/>
              <a:t>表单使用表单标签 &lt;form&gt; 来设置:</a:t>
            </a:r>
            <a:endParaRPr lang="zh-CN" altLang="en-US"/>
          </a:p>
          <a:p>
            <a:r>
              <a:rPr lang="zh-CN" altLang="en-US"/>
              <a:t>&lt;form&gt;</a:t>
            </a:r>
            <a:endParaRPr lang="zh-CN" altLang="en-US"/>
          </a:p>
          <a:p>
            <a:r>
              <a:rPr lang="zh-CN" altLang="en-US"/>
              <a:t>.</a:t>
            </a:r>
            <a:endParaRPr lang="zh-CN" altLang="en-US"/>
          </a:p>
          <a:p>
            <a:r>
              <a:rPr lang="zh-CN" altLang="en-US"/>
              <a:t>input 元素</a:t>
            </a:r>
            <a:endParaRPr lang="zh-CN" altLang="en-US"/>
          </a:p>
          <a:p>
            <a:r>
              <a:rPr lang="zh-CN" altLang="en-US"/>
              <a:t>.</a:t>
            </a:r>
            <a:endParaRPr lang="zh-CN" altLang="en-US"/>
          </a:p>
          <a:p>
            <a:r>
              <a:rPr lang="zh-CN" altLang="en-US"/>
              <a:t>&lt;/form&gt;</a:t>
            </a:r>
            <a:endParaRPr lang="zh-CN" altLang="en-US"/>
          </a:p>
        </p:txBody>
      </p:sp>
      <p:sp>
        <p:nvSpPr>
          <p:cNvPr id="3" name="标题 2"/>
          <p:cNvSpPr>
            <a:spLocks noGrp="1"/>
          </p:cNvSpPr>
          <p:nvPr>
            <p:ph type="title"/>
          </p:nvPr>
        </p:nvSpPr>
        <p:spPr/>
        <p:txBody>
          <a:bodyPr/>
          <a:p>
            <a:r>
              <a:rPr lang="zh-CN" altLang="en-US"/>
              <a:t>HTML 表单</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111250"/>
            <a:ext cx="8229600" cy="3787140"/>
          </a:xfrm>
        </p:spPr>
        <p:txBody>
          <a:bodyPr>
            <a:normAutofit fontScale="90000" lnSpcReduction="10000"/>
          </a:bodyPr>
          <a:p>
            <a:r>
              <a:rPr lang="zh-CN" altLang="en-US"/>
              <a:t>链接的 HTML 代码很简单。它类似这样：</a:t>
            </a:r>
            <a:endParaRPr lang="zh-CN" altLang="en-US"/>
          </a:p>
          <a:p>
            <a:r>
              <a:rPr lang="zh-CN" altLang="en-US"/>
              <a:t>&lt;a href="url"&gt;链接文本&lt;/a&gt;</a:t>
            </a:r>
            <a:endParaRPr lang="zh-CN" altLang="en-US"/>
          </a:p>
          <a:p>
            <a:r>
              <a:rPr lang="zh-CN" altLang="en-US"/>
              <a:t>href 属性描述了链接的目标。</a:t>
            </a:r>
            <a:endParaRPr lang="zh-CN" altLang="en-US"/>
          </a:p>
          <a:p>
            <a:endParaRPr lang="zh-CN" altLang="en-US"/>
          </a:p>
          <a:p>
            <a:r>
              <a:rPr lang="zh-CN" altLang="en-US"/>
              <a:t>提示: "链接文本" 不必一定是文本。图片或其他 HTML 元素都可以成为链接。</a:t>
            </a:r>
            <a:endParaRPr lang="zh-CN" altLang="en-US"/>
          </a:p>
          <a:p>
            <a:endParaRPr lang="zh-CN" altLang="en-US"/>
          </a:p>
          <a:p>
            <a:pPr marL="109855" indent="0">
              <a:buNone/>
            </a:pPr>
            <a:r>
              <a:rPr lang="en-US" altLang="zh-CN"/>
              <a:t>eg</a:t>
            </a:r>
            <a:r>
              <a:rPr lang="zh-CN" altLang="en-US"/>
              <a:t>：  &lt;a href="http://www.</a:t>
            </a:r>
            <a:r>
              <a:rPr lang="en-US" altLang="zh-CN"/>
              <a:t>baidu</a:t>
            </a:r>
            <a:r>
              <a:rPr lang="zh-CN" altLang="en-US"/>
              <a:t>.com/"&gt;</a:t>
            </a:r>
            <a:endParaRPr lang="zh-CN" altLang="en-US"/>
          </a:p>
          <a:p>
            <a:pPr marL="109855" indent="0">
              <a:buNone/>
            </a:pPr>
            <a:r>
              <a:rPr lang="zh-CN" altLang="en-US"/>
              <a:t>              访问百度&lt;/a&gt;</a:t>
            </a:r>
            <a:endParaRPr lang="zh-CN" altLang="en-US"/>
          </a:p>
        </p:txBody>
      </p:sp>
      <p:sp>
        <p:nvSpPr>
          <p:cNvPr id="3" name="标题 2"/>
          <p:cNvSpPr>
            <a:spLocks noGrp="1"/>
          </p:cNvSpPr>
          <p:nvPr>
            <p:ph type="title"/>
          </p:nvPr>
        </p:nvSpPr>
        <p:spPr/>
        <p:txBody>
          <a:bodyPr/>
          <a:p>
            <a:r>
              <a:rPr lang="zh-CN" altLang="en-US"/>
              <a:t>HTML 链接语法</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sz="2400"/>
              <a:t>文本域（Text Fields）</a:t>
            </a:r>
            <a:endParaRPr lang="zh-CN" altLang="en-US" sz="2400"/>
          </a:p>
          <a:p>
            <a:endParaRPr lang="zh-CN" altLang="en-US" sz="2400"/>
          </a:p>
          <a:p>
            <a:r>
              <a:rPr lang="zh-CN" altLang="en-US" sz="2000"/>
              <a:t>文本域通过&lt;input type="text"&gt; 标签来设定，当用户要在表单中键入字母、数字等内容时，就会用到文本域。</a:t>
            </a:r>
            <a:endParaRPr lang="zh-CN" altLang="en-US" sz="2000"/>
          </a:p>
          <a:p>
            <a:r>
              <a:rPr lang="zh-CN" altLang="en-US" sz="2000"/>
              <a:t>&lt;form&gt;</a:t>
            </a:r>
            <a:endParaRPr lang="zh-CN" altLang="en-US" sz="2000"/>
          </a:p>
          <a:p>
            <a:r>
              <a:rPr lang="zh-CN" altLang="en-US" sz="2000"/>
              <a:t>First name: &lt;input type="text" name="firstname"&gt;&lt;br&gt;</a:t>
            </a:r>
            <a:endParaRPr lang="zh-CN" altLang="en-US" sz="2000"/>
          </a:p>
          <a:p>
            <a:r>
              <a:rPr lang="zh-CN" altLang="en-US" sz="2000"/>
              <a:t>Last name: &lt;input type="text" name="lastname"&gt;</a:t>
            </a:r>
            <a:endParaRPr lang="zh-CN" altLang="en-US" sz="2000"/>
          </a:p>
          <a:p>
            <a:r>
              <a:rPr lang="zh-CN" altLang="en-US" sz="2000"/>
              <a:t>注意:表单本身并不可见。同时，在大多数浏览器中，文本域的缺省宽度是20个字符。</a:t>
            </a:r>
            <a:endParaRPr lang="zh-CN" altLang="en-US" sz="2000"/>
          </a:p>
        </p:txBody>
      </p:sp>
      <p:sp>
        <p:nvSpPr>
          <p:cNvPr id="3" name="标题 2"/>
          <p:cNvSpPr>
            <a:spLocks noGrp="1"/>
          </p:cNvSpPr>
          <p:nvPr>
            <p:ph type="title"/>
          </p:nvPr>
        </p:nvSpPr>
        <p:spPr/>
        <p:txBody>
          <a:bodyPr/>
          <a:p>
            <a:r>
              <a:rPr lang="zh-CN" altLang="en-US"/>
              <a:t>HTML 表单 - 输入元素</a:t>
            </a:r>
            <a:endParaRPr lang="zh-CN" altLang="en-US"/>
          </a:p>
        </p:txBody>
      </p:sp>
      <p:pic>
        <p:nvPicPr>
          <p:cNvPr id="4" name="图片 3"/>
          <p:cNvPicPr>
            <a:picLocks noChangeAspect="1"/>
          </p:cNvPicPr>
          <p:nvPr/>
        </p:nvPicPr>
        <p:blipFill>
          <a:blip r:embed="rId1"/>
          <a:stretch>
            <a:fillRect/>
          </a:stretch>
        </p:blipFill>
        <p:spPr>
          <a:xfrm>
            <a:off x="3761105" y="4175760"/>
            <a:ext cx="3136265" cy="63817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sz="2400"/>
              <a:t>密码字段</a:t>
            </a:r>
            <a:endParaRPr lang="zh-CN" altLang="en-US" sz="2400"/>
          </a:p>
          <a:p>
            <a:endParaRPr lang="zh-CN" altLang="en-US" sz="2400"/>
          </a:p>
          <a:p>
            <a:r>
              <a:rPr lang="zh-CN" altLang="en-US" sz="2000"/>
              <a:t>密码字段通过标签&lt;input type="password"&gt; 来定义:</a:t>
            </a:r>
            <a:endParaRPr lang="zh-CN" altLang="en-US" sz="2000"/>
          </a:p>
          <a:p>
            <a:r>
              <a:rPr lang="zh-CN" altLang="en-US" sz="2000"/>
              <a:t>&lt;form&gt;</a:t>
            </a:r>
            <a:endParaRPr lang="zh-CN" altLang="en-US" sz="2000"/>
          </a:p>
          <a:p>
            <a:r>
              <a:rPr lang="zh-CN" altLang="en-US" sz="2000"/>
              <a:t>Password: &lt;input type="password" name="pwd"&gt;</a:t>
            </a:r>
            <a:endParaRPr lang="zh-CN" altLang="en-US" sz="2000"/>
          </a:p>
          <a:p>
            <a:r>
              <a:rPr lang="zh-CN" altLang="en-US" sz="2000"/>
              <a:t>&lt;/form&gt;</a:t>
            </a:r>
            <a:endParaRPr lang="zh-CN" altLang="en-US" sz="2000"/>
          </a:p>
          <a:p>
            <a:r>
              <a:rPr lang="zh-CN" altLang="en-US" sz="2000"/>
              <a:t>注意:密码字段字符不会明文显示，而是以星号或圆点替代。</a:t>
            </a:r>
            <a:endParaRPr lang="zh-CN" altLang="en-US" sz="2000"/>
          </a:p>
        </p:txBody>
      </p:sp>
      <p:sp>
        <p:nvSpPr>
          <p:cNvPr id="3" name="标题 2"/>
          <p:cNvSpPr>
            <a:spLocks noGrp="1"/>
          </p:cNvSpPr>
          <p:nvPr>
            <p:ph type="title"/>
          </p:nvPr>
        </p:nvSpPr>
        <p:spPr/>
        <p:txBody>
          <a:bodyPr/>
          <a:p>
            <a:r>
              <a:rPr lang="zh-CN" altLang="en-US"/>
              <a:t>HTML 表单 - 输入元素</a:t>
            </a:r>
            <a:endParaRPr lang="zh-CN" altLang="en-US"/>
          </a:p>
        </p:txBody>
      </p:sp>
      <p:pic>
        <p:nvPicPr>
          <p:cNvPr id="4" name="图片 3"/>
          <p:cNvPicPr>
            <a:picLocks noChangeAspect="1"/>
          </p:cNvPicPr>
          <p:nvPr/>
        </p:nvPicPr>
        <p:blipFill>
          <a:blip r:embed="rId1"/>
          <a:stretch>
            <a:fillRect/>
          </a:stretch>
        </p:blipFill>
        <p:spPr>
          <a:xfrm>
            <a:off x="3009900" y="3951605"/>
            <a:ext cx="3140710" cy="40767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a:bodyPr>
          <a:p>
            <a:r>
              <a:rPr lang="zh-CN" altLang="en-US" sz="2000"/>
              <a:t>单选按钮（Radio Buttons）</a:t>
            </a:r>
            <a:endParaRPr lang="zh-CN" altLang="en-US" sz="2000"/>
          </a:p>
          <a:p>
            <a:r>
              <a:rPr lang="zh-CN" altLang="en-US" sz="2000"/>
              <a:t>&lt;input type="radio"&gt; 标签定义了表单单选框选项</a:t>
            </a:r>
            <a:endParaRPr lang="zh-CN" altLang="en-US" sz="2000"/>
          </a:p>
          <a:p>
            <a:endParaRPr lang="zh-CN" altLang="en-US" sz="2000"/>
          </a:p>
          <a:p>
            <a:r>
              <a:rPr lang="zh-CN" altLang="en-US" sz="2000"/>
              <a:t>&lt;form&gt;</a:t>
            </a:r>
            <a:endParaRPr lang="zh-CN" altLang="en-US" sz="2000"/>
          </a:p>
          <a:p>
            <a:r>
              <a:rPr lang="zh-CN" altLang="en-US" sz="2000"/>
              <a:t>&lt;input type="radio" name="sex" value="male"&gt;Male&lt;br&gt;</a:t>
            </a:r>
            <a:endParaRPr lang="zh-CN" altLang="en-US" sz="2000"/>
          </a:p>
          <a:p>
            <a:r>
              <a:rPr lang="zh-CN" altLang="en-US" sz="2000"/>
              <a:t>&lt;input type="radio" name="sex" value="female"&gt;Female</a:t>
            </a:r>
            <a:endParaRPr lang="zh-CN" altLang="en-US" sz="2000"/>
          </a:p>
          <a:p>
            <a:r>
              <a:rPr lang="zh-CN" altLang="en-US" sz="2000"/>
              <a:t>&lt;/form&gt;</a:t>
            </a:r>
            <a:endParaRPr lang="zh-CN" altLang="en-US" sz="2000"/>
          </a:p>
          <a:p>
            <a:endParaRPr lang="zh-CN" altLang="en-US" sz="2000"/>
          </a:p>
        </p:txBody>
      </p:sp>
      <p:sp>
        <p:nvSpPr>
          <p:cNvPr id="3" name="标题 2"/>
          <p:cNvSpPr>
            <a:spLocks noGrp="1"/>
          </p:cNvSpPr>
          <p:nvPr>
            <p:ph type="title"/>
          </p:nvPr>
        </p:nvSpPr>
        <p:spPr/>
        <p:txBody>
          <a:bodyPr/>
          <a:p>
            <a:r>
              <a:rPr lang="zh-CN" altLang="en-US"/>
              <a:t>HTML 表单 - 输入元素</a:t>
            </a:r>
            <a:endParaRPr lang="zh-CN" altLang="en-US"/>
          </a:p>
        </p:txBody>
      </p:sp>
      <p:pic>
        <p:nvPicPr>
          <p:cNvPr id="5" name="图片 4"/>
          <p:cNvPicPr>
            <a:picLocks noChangeAspect="1"/>
          </p:cNvPicPr>
          <p:nvPr/>
        </p:nvPicPr>
        <p:blipFill>
          <a:blip r:embed="rId1"/>
          <a:stretch>
            <a:fillRect/>
          </a:stretch>
        </p:blipFill>
        <p:spPr>
          <a:xfrm>
            <a:off x="3967480" y="3801110"/>
            <a:ext cx="1303020" cy="7048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sz="2000"/>
              <a:t>复选框（Checkboxes）</a:t>
            </a:r>
            <a:endParaRPr lang="zh-CN" altLang="en-US" sz="2000"/>
          </a:p>
          <a:p>
            <a:r>
              <a:rPr lang="zh-CN" altLang="en-US" sz="2000"/>
              <a:t>&lt;input type="checkbox"&gt; 定义了复选框. 用户需要从若干给定的选择中选取一个或若干选项。</a:t>
            </a:r>
            <a:endParaRPr lang="zh-CN" altLang="en-US" sz="2000"/>
          </a:p>
          <a:p>
            <a:endParaRPr lang="zh-CN" altLang="en-US" sz="2000"/>
          </a:p>
          <a:p>
            <a:r>
              <a:rPr lang="zh-CN" altLang="en-US" sz="2000"/>
              <a:t>&lt;form&gt;</a:t>
            </a:r>
            <a:endParaRPr lang="zh-CN" altLang="en-US" sz="2000"/>
          </a:p>
          <a:p>
            <a:r>
              <a:rPr lang="zh-CN" altLang="en-US" sz="2000"/>
              <a:t>&lt;input type="checkbox" name="vehicle" value="Bike"&gt;I have a bike&lt;br&gt;</a:t>
            </a:r>
            <a:endParaRPr lang="zh-CN" altLang="en-US" sz="2000"/>
          </a:p>
          <a:p>
            <a:r>
              <a:rPr lang="zh-CN" altLang="en-US" sz="2000"/>
              <a:t>&lt;input type="checkbox" name="vehicle" value="Car"&gt;I have a car </a:t>
            </a:r>
            <a:endParaRPr lang="zh-CN" altLang="en-US" sz="2000"/>
          </a:p>
          <a:p>
            <a:r>
              <a:rPr lang="zh-CN" altLang="en-US" sz="2000"/>
              <a:t>&lt;/form&gt;</a:t>
            </a:r>
            <a:endParaRPr lang="zh-CN" altLang="en-US" sz="2000"/>
          </a:p>
        </p:txBody>
      </p:sp>
      <p:sp>
        <p:nvSpPr>
          <p:cNvPr id="3" name="标题 2"/>
          <p:cNvSpPr>
            <a:spLocks noGrp="1"/>
          </p:cNvSpPr>
          <p:nvPr>
            <p:ph type="title"/>
          </p:nvPr>
        </p:nvSpPr>
        <p:spPr/>
        <p:txBody>
          <a:bodyPr/>
          <a:p>
            <a:r>
              <a:rPr lang="zh-CN" altLang="en-US"/>
              <a:t>HTML 表单 - 输入元素</a:t>
            </a:r>
            <a:endParaRPr lang="zh-CN" altLang="en-US"/>
          </a:p>
        </p:txBody>
      </p:sp>
      <p:pic>
        <p:nvPicPr>
          <p:cNvPr id="5" name="图片 4"/>
          <p:cNvPicPr>
            <a:picLocks noChangeAspect="1"/>
          </p:cNvPicPr>
          <p:nvPr/>
        </p:nvPicPr>
        <p:blipFill>
          <a:blip r:embed="rId1"/>
          <a:stretch>
            <a:fillRect/>
          </a:stretch>
        </p:blipFill>
        <p:spPr>
          <a:xfrm>
            <a:off x="3818890" y="3963035"/>
            <a:ext cx="1506220" cy="64389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sz="2400"/>
              <a:t>提交按钮(Submit Button)</a:t>
            </a:r>
            <a:endParaRPr lang="zh-CN" altLang="en-US" sz="2400"/>
          </a:p>
          <a:p>
            <a:r>
              <a:rPr lang="zh-CN" altLang="en-US" sz="2400"/>
              <a:t>&lt;input type="submit"&gt; 定义了提交按钮.</a:t>
            </a:r>
            <a:endParaRPr lang="zh-CN" altLang="en-US" sz="2400"/>
          </a:p>
          <a:p>
            <a:r>
              <a:rPr lang="zh-CN" altLang="en-US" sz="2400"/>
              <a:t>当用户单击确认按钮时，表单的内容会被传送到另一个文件。表单的动作属性定义了目的文件的文件名。由动作属性定义的这个文件通常会对接收到的输入数据进行相关的处理。:</a:t>
            </a:r>
            <a:endParaRPr lang="zh-CN" altLang="en-US" sz="2400"/>
          </a:p>
          <a:p>
            <a:endParaRPr lang="zh-CN" altLang="en-US" sz="2400"/>
          </a:p>
          <a:p>
            <a:r>
              <a:rPr lang="zh-CN" altLang="en-US" sz="2400"/>
              <a:t>&lt;form name="input" action="html_form_action.php" method="get"&gt;</a:t>
            </a:r>
            <a:endParaRPr lang="zh-CN" altLang="en-US" sz="2400"/>
          </a:p>
          <a:p>
            <a:r>
              <a:rPr lang="zh-CN" altLang="en-US" sz="2400"/>
              <a:t>Username: &lt;input type="text" name="user"&gt;</a:t>
            </a:r>
            <a:endParaRPr lang="zh-CN" altLang="en-US" sz="2400"/>
          </a:p>
          <a:p>
            <a:r>
              <a:rPr lang="zh-CN" altLang="en-US" sz="2400"/>
              <a:t>&lt;input type="submit" value="Submit"&gt;</a:t>
            </a:r>
            <a:endParaRPr lang="zh-CN" altLang="en-US" sz="2400"/>
          </a:p>
          <a:p>
            <a:r>
              <a:rPr lang="zh-CN" altLang="en-US" sz="2400"/>
              <a:t>&lt;/form&gt;</a:t>
            </a:r>
            <a:endParaRPr lang="zh-CN" altLang="en-US" sz="2400"/>
          </a:p>
        </p:txBody>
      </p:sp>
      <p:sp>
        <p:nvSpPr>
          <p:cNvPr id="3" name="标题 2"/>
          <p:cNvSpPr>
            <a:spLocks noGrp="1"/>
          </p:cNvSpPr>
          <p:nvPr>
            <p:ph type="title"/>
          </p:nvPr>
        </p:nvSpPr>
        <p:spPr/>
        <p:txBody>
          <a:bodyPr/>
          <a:p>
            <a:r>
              <a:rPr lang="zh-CN" altLang="en-US"/>
              <a:t>HTML 表单 - 输入元素</a:t>
            </a:r>
            <a:endParaRPr lang="zh-CN" altLang="en-US"/>
          </a:p>
        </p:txBody>
      </p:sp>
      <p:pic>
        <p:nvPicPr>
          <p:cNvPr id="5" name="图片 4"/>
          <p:cNvPicPr>
            <a:picLocks noChangeAspect="1"/>
          </p:cNvPicPr>
          <p:nvPr/>
        </p:nvPicPr>
        <p:blipFill>
          <a:blip r:embed="rId1"/>
          <a:stretch>
            <a:fillRect/>
          </a:stretch>
        </p:blipFill>
        <p:spPr>
          <a:xfrm>
            <a:off x="3241040" y="4046855"/>
            <a:ext cx="3810000" cy="54991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HTML 是一种在 Web 上使用的通用标记语言。HTML 允许格式化文本，添加图片，创建链接、输入表单、框架和表格等等，并可将之存为文本文件，浏览器即可读取和显示。</a:t>
            </a:r>
            <a:endParaRPr lang="zh-CN" altLang="en-US"/>
          </a:p>
          <a:p>
            <a:r>
              <a:rPr lang="zh-CN" altLang="en-US"/>
              <a:t>HTML 的关键是标签，其作用是指示将出现的内容。</a:t>
            </a:r>
            <a:endParaRPr lang="zh-CN" altLang="en-US"/>
          </a:p>
        </p:txBody>
      </p:sp>
      <p:sp>
        <p:nvSpPr>
          <p:cNvPr id="3" name="标题 2"/>
          <p:cNvSpPr>
            <a:spLocks noGrp="1"/>
          </p:cNvSpPr>
          <p:nvPr>
            <p:ph type="title"/>
          </p:nvPr>
        </p:nvSpPr>
        <p:spPr/>
        <p:txBody>
          <a:bodyPr/>
          <a:p>
            <a:r>
              <a:rPr lang="zh-CN" altLang="en-US"/>
              <a:t>HTML总结</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使用 target 属性，可以定义被链接的文档在何处显示。</a:t>
            </a:r>
            <a:endParaRPr lang="zh-CN" altLang="en-US"/>
          </a:p>
          <a:p>
            <a:r>
              <a:rPr lang="zh-CN" altLang="en-US"/>
              <a:t>下面的这行会在新窗口打开文档：</a:t>
            </a:r>
            <a:endParaRPr lang="zh-CN" altLang="en-US"/>
          </a:p>
          <a:p>
            <a:r>
              <a:rPr lang="zh-CN" altLang="en-US"/>
              <a:t>实例</a:t>
            </a:r>
            <a:endParaRPr lang="zh-CN" altLang="en-US"/>
          </a:p>
          <a:p>
            <a:r>
              <a:rPr lang="zh-CN" altLang="en-US"/>
              <a:t>&lt;a href="http://www.</a:t>
            </a:r>
            <a:r>
              <a:rPr lang="en-US" altLang="zh-CN"/>
              <a:t>baidu</a:t>
            </a:r>
            <a:r>
              <a:rPr lang="zh-CN" altLang="en-US"/>
              <a:t>.com/" target="_blank"&gt;访问百度!&lt;/a&gt;</a:t>
            </a:r>
            <a:endParaRPr lang="zh-CN" altLang="en-US"/>
          </a:p>
        </p:txBody>
      </p:sp>
      <p:sp>
        <p:nvSpPr>
          <p:cNvPr id="3" name="标题 2"/>
          <p:cNvSpPr>
            <a:spLocks noGrp="1"/>
          </p:cNvSpPr>
          <p:nvPr>
            <p:ph type="title"/>
          </p:nvPr>
        </p:nvSpPr>
        <p:spPr/>
        <p:txBody>
          <a:bodyPr/>
          <a:p>
            <a:r>
              <a:rPr lang="zh-CN" altLang="en-US"/>
              <a:t>HTML 链接 - target 属性</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457200" y="1111250"/>
            <a:ext cx="8229600" cy="3898265"/>
          </a:xfrm>
        </p:spPr>
        <p:txBody>
          <a:bodyPr>
            <a:normAutofit fontScale="70000"/>
          </a:bodyPr>
          <a:p>
            <a:r>
              <a:rPr lang="zh-CN" altLang="en-US"/>
              <a:t>id属性可用于创建在一个HTML文档书签标记。</a:t>
            </a:r>
            <a:endParaRPr lang="zh-CN" altLang="en-US"/>
          </a:p>
          <a:p>
            <a:pPr marL="109855" indent="0">
              <a:buNone/>
            </a:pPr>
            <a:r>
              <a:rPr lang="zh-CN" altLang="en-US" b="1"/>
              <a:t>提示:</a:t>
            </a:r>
            <a:r>
              <a:rPr lang="zh-CN" altLang="en-US"/>
              <a:t> 书签是不以任何特殊的方式显示，在HTML文档中是不显示的。</a:t>
            </a:r>
            <a:endParaRPr lang="zh-CN" altLang="en-US"/>
          </a:p>
          <a:p>
            <a:pPr marL="109855" indent="0">
              <a:buNone/>
            </a:pPr>
            <a:endParaRPr lang="zh-CN" altLang="en-US"/>
          </a:p>
          <a:p>
            <a:r>
              <a:rPr lang="zh-CN" altLang="en-US"/>
              <a:t>在HTML文档中插入ID:</a:t>
            </a:r>
            <a:endParaRPr lang="zh-CN" altLang="en-US"/>
          </a:p>
          <a:p>
            <a:r>
              <a:rPr lang="zh-CN" altLang="en-US"/>
              <a:t>&lt;a id="tips"&gt;有用的提示部分&lt;/a&gt;</a:t>
            </a:r>
            <a:endParaRPr lang="zh-CN" altLang="en-US"/>
          </a:p>
          <a:p>
            <a:r>
              <a:rPr lang="zh-CN" altLang="en-US"/>
              <a:t>在HTML文档中创建一个链接到"有用的提示部分(id="tips"）"：</a:t>
            </a:r>
            <a:endParaRPr lang="zh-CN" altLang="en-US"/>
          </a:p>
          <a:p>
            <a:r>
              <a:rPr lang="zh-CN" altLang="en-US"/>
              <a:t>&lt;a href="#tips"&gt;访问有用的提示部分&lt;/a&gt;</a:t>
            </a:r>
            <a:endParaRPr lang="zh-CN" altLang="en-US"/>
          </a:p>
          <a:p>
            <a:r>
              <a:rPr lang="zh-CN" altLang="en-US"/>
              <a:t>或者，从另一个页面创建一个链接到"有用的提示部分(id="tips"）"：</a:t>
            </a:r>
            <a:endParaRPr lang="zh-CN" altLang="en-US"/>
          </a:p>
          <a:p>
            <a:r>
              <a:rPr lang="zh-CN" altLang="en-US"/>
              <a:t>&lt;a href="http://www.</a:t>
            </a:r>
            <a:r>
              <a:rPr lang="en-US" altLang="zh-CN"/>
              <a:t>baidu</a:t>
            </a:r>
            <a:r>
              <a:rPr lang="zh-CN" altLang="en-US"/>
              <a:t>.com/html/html-links.html#tips"&gt;</a:t>
            </a:r>
            <a:endParaRPr lang="zh-CN" altLang="en-US"/>
          </a:p>
          <a:p>
            <a:r>
              <a:rPr lang="zh-CN" altLang="en-US"/>
              <a:t>访问有用的提示部分&lt;/a&gt;</a:t>
            </a:r>
            <a:endParaRPr lang="zh-CN" altLang="en-US"/>
          </a:p>
        </p:txBody>
      </p:sp>
      <p:sp>
        <p:nvSpPr>
          <p:cNvPr id="3" name="标题 2"/>
          <p:cNvSpPr>
            <a:spLocks noGrp="1"/>
          </p:cNvSpPr>
          <p:nvPr>
            <p:ph type="title"/>
          </p:nvPr>
        </p:nvSpPr>
        <p:spPr/>
        <p:txBody>
          <a:bodyPr/>
          <a:p>
            <a:r>
              <a:rPr lang="zh-CN" altLang="en-US"/>
              <a:t>HTML 链接- id 属性</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4130" y="1085215"/>
            <a:ext cx="4711065" cy="4361180"/>
          </a:xfrm>
        </p:spPr>
        <p:txBody>
          <a:bodyPr>
            <a:noAutofit/>
          </a:bodyPr>
          <a:p>
            <a:r>
              <a:rPr lang="zh-CN" altLang="en-US" sz="2000"/>
              <a:t>&lt;!DOCTYPE html&gt;</a:t>
            </a:r>
            <a:endParaRPr lang="zh-CN" altLang="en-US" sz="2000"/>
          </a:p>
          <a:p>
            <a:r>
              <a:rPr lang="zh-CN" altLang="en-US" sz="2000"/>
              <a:t>&lt;html&gt;</a:t>
            </a:r>
            <a:endParaRPr lang="zh-CN" altLang="en-US" sz="2000"/>
          </a:p>
          <a:p>
            <a:r>
              <a:rPr lang="zh-CN" altLang="en-US" sz="2000"/>
              <a:t>&lt;head&gt; </a:t>
            </a:r>
            <a:endParaRPr lang="zh-CN" altLang="en-US" sz="2000"/>
          </a:p>
          <a:p>
            <a:r>
              <a:rPr lang="zh-CN" altLang="en-US" sz="2000"/>
              <a:t>&lt;meta charset="utf-8"&gt; </a:t>
            </a:r>
            <a:endParaRPr lang="zh-CN" altLang="en-US" sz="2000"/>
          </a:p>
          <a:p>
            <a:r>
              <a:rPr lang="zh-CN" altLang="en-US" sz="2000"/>
              <a:t>&lt;title&gt;</a:t>
            </a:r>
            <a:r>
              <a:rPr lang="zh-CN" altLang="en-US" sz="2000">
                <a:sym typeface="+mn-ea"/>
              </a:rPr>
              <a:t>图片</a:t>
            </a:r>
            <a:r>
              <a:rPr lang="zh-CN" altLang="zh-CN" sz="2000">
                <a:sym typeface="+mn-ea"/>
              </a:rPr>
              <a:t>链接</a:t>
            </a:r>
            <a:r>
              <a:rPr lang="zh-CN" altLang="en-US" sz="2000"/>
              <a:t>&lt;/title&gt; </a:t>
            </a:r>
            <a:endParaRPr lang="zh-CN" altLang="en-US" sz="2000"/>
          </a:p>
          <a:p>
            <a:r>
              <a:rPr lang="zh-CN" altLang="en-US" sz="2000"/>
              <a:t>&lt;/head&gt;</a:t>
            </a:r>
            <a:endParaRPr lang="zh-CN" altLang="en-US" sz="2000"/>
          </a:p>
          <a:p>
            <a:r>
              <a:rPr lang="zh-CN" altLang="en-US" sz="2000"/>
              <a:t>&lt;body&gt;</a:t>
            </a:r>
            <a:endParaRPr lang="zh-CN" altLang="en-US" sz="2000"/>
          </a:p>
          <a:p>
            <a:r>
              <a:rPr lang="zh-CN" altLang="en-US" sz="2000">
                <a:sym typeface="+mn-ea"/>
              </a:rPr>
              <a:t>&lt;p&gt;创建图片链接:</a:t>
            </a:r>
            <a:endParaRPr lang="zh-CN" altLang="en-US" sz="2000"/>
          </a:p>
          <a:p>
            <a:r>
              <a:rPr lang="zh-CN" altLang="en-US" sz="2000">
                <a:sym typeface="+mn-ea"/>
              </a:rPr>
              <a:t>&lt;a href="http://www.</a:t>
            </a:r>
            <a:r>
              <a:rPr lang="en-US" altLang="zh-CN" sz="2000">
                <a:sym typeface="+mn-ea"/>
              </a:rPr>
              <a:t>baidu</a:t>
            </a:r>
            <a:r>
              <a:rPr lang="zh-CN" altLang="en-US" sz="2000">
                <a:sym typeface="+mn-ea"/>
              </a:rPr>
              <a:t>.com&gt;</a:t>
            </a:r>
            <a:endParaRPr lang="zh-CN" altLang="en-US" sz="2000"/>
          </a:p>
          <a:p>
            <a:endParaRPr lang="zh-CN" altLang="en-US" sz="2000"/>
          </a:p>
        </p:txBody>
      </p:sp>
      <p:sp>
        <p:nvSpPr>
          <p:cNvPr id="3" name="标题 2"/>
          <p:cNvSpPr>
            <a:spLocks noGrp="1"/>
          </p:cNvSpPr>
          <p:nvPr>
            <p:ph type="title"/>
          </p:nvPr>
        </p:nvSpPr>
        <p:spPr>
          <a:xfrm>
            <a:off x="457200" y="58659"/>
            <a:ext cx="8229600" cy="857250"/>
          </a:xfrm>
        </p:spPr>
        <p:txBody>
          <a:bodyPr/>
          <a:p>
            <a:r>
              <a:rPr lang="en-US" altLang="zh-CN"/>
              <a:t>Eg2——</a:t>
            </a:r>
            <a:r>
              <a:rPr lang="zh-CN" altLang="en-US"/>
              <a:t>图片</a:t>
            </a:r>
            <a:r>
              <a:rPr lang="zh-CN" altLang="zh-CN"/>
              <a:t>链接</a:t>
            </a:r>
            <a:endParaRPr lang="zh-CN" altLang="zh-CN"/>
          </a:p>
        </p:txBody>
      </p:sp>
      <p:sp>
        <p:nvSpPr>
          <p:cNvPr id="4" name="内容占位符 1"/>
          <p:cNvSpPr>
            <a:spLocks noGrp="1"/>
          </p:cNvSpPr>
          <p:nvPr/>
        </p:nvSpPr>
        <p:spPr>
          <a:xfrm>
            <a:off x="4510405" y="654685"/>
            <a:ext cx="4598670" cy="3394710"/>
          </a:xfrm>
          <a:prstGeom prst="rect">
            <a:avLst/>
          </a:prstGeom>
        </p:spPr>
        <p:txBody>
          <a:bodyPr vert="horz"/>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r>
              <a:rPr lang="zh-CN" altLang="en-US" sz="2000">
                <a:sym typeface="+mn-ea"/>
              </a:rPr>
              <a:t>&lt;img  border="10" src="smiley.gif" alt="HTML 教程" width="32" height="32"&gt;&lt;/a&gt;&lt;/p&gt;</a:t>
            </a:r>
            <a:endParaRPr lang="zh-CN" altLang="en-US" sz="2000"/>
          </a:p>
          <a:p>
            <a:r>
              <a:rPr lang="zh-CN" altLang="en-US" sz="2000">
                <a:sym typeface="+mn-ea"/>
              </a:rPr>
              <a:t>&lt;p&gt;无边框的图片链接:</a:t>
            </a:r>
            <a:endParaRPr lang="zh-CN" altLang="en-US" sz="2000"/>
          </a:p>
          <a:p>
            <a:r>
              <a:rPr lang="zh-CN" altLang="en-US" sz="2000">
                <a:sym typeface="+mn-ea"/>
              </a:rPr>
              <a:t>&lt;a href="http://www.</a:t>
            </a:r>
            <a:r>
              <a:rPr lang="en-US" altLang="zh-CN" sz="2000">
                <a:sym typeface="+mn-ea"/>
              </a:rPr>
              <a:t>163</a:t>
            </a:r>
            <a:r>
              <a:rPr lang="zh-CN" altLang="en-US" sz="2000">
                <a:sym typeface="+mn-ea"/>
              </a:rPr>
              <a:t>.com&gt;</a:t>
            </a:r>
            <a:endParaRPr lang="zh-CN" altLang="en-US" sz="2000"/>
          </a:p>
          <a:p>
            <a:r>
              <a:rPr lang="zh-CN" altLang="en-US" sz="2000">
                <a:sym typeface="+mn-ea"/>
              </a:rPr>
              <a:t>&lt;img border="0" src="smiley.gif" alt="HTML 教程" width="32" height="32"&gt;&lt;/a&gt;&lt;/p&gt;</a:t>
            </a:r>
            <a:endParaRPr lang="zh-CN" altLang="en-US" sz="2000"/>
          </a:p>
          <a:p>
            <a:r>
              <a:rPr lang="zh-CN" altLang="en-US" sz="2000">
                <a:sym typeface="+mn-ea"/>
              </a:rPr>
              <a:t>&lt;/body&gt;</a:t>
            </a:r>
            <a:endParaRPr lang="zh-CN" altLang="en-US" sz="2000"/>
          </a:p>
          <a:p>
            <a:r>
              <a:rPr lang="zh-CN" altLang="en-US" sz="2000">
                <a:sym typeface="+mn-ea"/>
              </a:rPr>
              <a:t>&lt;/html&gt;</a:t>
            </a:r>
            <a:endParaRPr lang="zh-CN" altLang="en-US" sz="2000">
              <a:sym typeface="+mn-ea"/>
            </a:endParaRPr>
          </a:p>
        </p:txBody>
      </p:sp>
      <p:sp>
        <p:nvSpPr>
          <p:cNvPr id="5" name="文本框 4"/>
          <p:cNvSpPr txBox="1"/>
          <p:nvPr/>
        </p:nvSpPr>
        <p:spPr>
          <a:xfrm>
            <a:off x="548005" y="697230"/>
            <a:ext cx="3154680" cy="368300"/>
          </a:xfrm>
          <a:prstGeom prst="rect">
            <a:avLst/>
          </a:prstGeom>
          <a:noFill/>
        </p:spPr>
        <p:txBody>
          <a:bodyPr wrap="none" rtlCol="0" anchor="t">
            <a:spAutoFit/>
          </a:bodyPr>
          <a:p>
            <a:pPr algn="l"/>
            <a:r>
              <a:rPr lang="zh-CN" altLang="en-US">
                <a:sym typeface="+mn-ea"/>
              </a:rPr>
              <a:t>此例演示如何使用图片链接。</a:t>
            </a:r>
            <a:endParaRPr lang="zh-CN" altLang="en-US">
              <a:sym typeface="+mn-ea"/>
            </a:endParaRPr>
          </a:p>
        </p:txBody>
      </p:sp>
    </p:spTree>
  </p:cSld>
  <p:clrMapOvr>
    <a:masterClrMapping/>
  </p:clrMapOvr>
</p:sld>
</file>

<file path=ppt/tags/tag1.xml><?xml version="1.0" encoding="utf-8"?>
<p:tagLst xmlns:p="http://schemas.openxmlformats.org/presentationml/2006/main">
  <p:tag name="KSO_WM_SLIDE_MODEL_TYPE" val="cov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12067</Words>
  <Application>WPS 演示</Application>
  <PresentationFormat>全屏显示(16:9)</PresentationFormat>
  <Paragraphs>752</Paragraphs>
  <Slides>65</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65</vt:i4>
      </vt:variant>
    </vt:vector>
  </HeadingPairs>
  <TitlesOfParts>
    <vt:vector size="77" baseType="lpstr">
      <vt:lpstr>Arial</vt:lpstr>
      <vt:lpstr>宋体</vt:lpstr>
      <vt:lpstr>Wingdings</vt:lpstr>
      <vt:lpstr>Wingdings 3</vt:lpstr>
      <vt:lpstr>Verdana</vt:lpstr>
      <vt:lpstr>Wingdings 2</vt:lpstr>
      <vt:lpstr>Lucida Sans Unicode</vt:lpstr>
      <vt:lpstr>黑体</vt:lpstr>
      <vt:lpstr>微软雅黑</vt:lpstr>
      <vt:lpstr>Arial Unicode MS</vt:lpstr>
      <vt:lpstr>Calibri</vt:lpstr>
      <vt:lpstr>聚合</vt:lpstr>
      <vt:lpstr>认识HTML （2）</vt:lpstr>
      <vt:lpstr>HTML 链接</vt:lpstr>
      <vt:lpstr>PowerPoint 演示文稿</vt:lpstr>
      <vt:lpstr>PowerPoint 演示文稿</vt:lpstr>
      <vt:lpstr>实例1——链接</vt:lpstr>
      <vt:lpstr>HTML 链接语法</vt:lpstr>
      <vt:lpstr>HTML 链接 - target 属性</vt:lpstr>
      <vt:lpstr>HTML 链接- id 属性</vt:lpstr>
      <vt:lpstr>实例2——图片链接</vt:lpstr>
      <vt:lpstr>实例2——在当前页面链接到指定位置</vt:lpstr>
      <vt:lpstr>实例2——创建电子邮件链接1</vt:lpstr>
      <vt:lpstr>实例2——创建电子邮件链接2</vt:lpstr>
      <vt:lpstr>HTML &lt;head&gt;元素</vt:lpstr>
      <vt:lpstr>HTML &lt;title&gt; 元素</vt:lpstr>
      <vt:lpstr>HTML &lt;base&gt; 元素</vt:lpstr>
      <vt:lpstr>HTML &lt;link&gt; 元素</vt:lpstr>
      <vt:lpstr>HTML &lt;style&gt; 元素</vt:lpstr>
      <vt:lpstr>HTML &lt;meta&gt; 元素</vt:lpstr>
      <vt:lpstr>&lt;meta&gt; 标签- 使用实例</vt:lpstr>
      <vt:lpstr>HTML &lt;script&gt; 元素</vt:lpstr>
      <vt:lpstr>HTML head 元素</vt:lpstr>
      <vt:lpstr>HTML 样式- CSS</vt:lpstr>
      <vt:lpstr>如何使用CSS</vt:lpstr>
      <vt:lpstr>内联样式</vt:lpstr>
      <vt:lpstr>演示如何使用样式属性做一个没有下划线的链接</vt:lpstr>
      <vt:lpstr>HTML样式实例 - 背景颜色</vt:lpstr>
      <vt:lpstr>HTML 样式实例 - 字体、颜色、大小</vt:lpstr>
      <vt:lpstr>HTML 样式实例 - 文本对齐方式</vt:lpstr>
      <vt:lpstr>内部样式表</vt:lpstr>
      <vt:lpstr>外部样式表</vt:lpstr>
      <vt:lpstr>HTML 样式标签</vt:lpstr>
      <vt:lpstr>注意：</vt:lpstr>
      <vt:lpstr>HTML 图像</vt:lpstr>
      <vt:lpstr>HTML图像-图像标签（&lt;img&gt;）和源属性（Src）</vt:lpstr>
      <vt:lpstr>HTML 图像- Alt属性</vt:lpstr>
      <vt:lpstr>HTML 图像- 设置图像的高度与宽度</vt:lpstr>
      <vt:lpstr>基本的注意事项</vt:lpstr>
      <vt:lpstr>HTML 图像标签</vt:lpstr>
      <vt:lpstr>HTML 表格</vt:lpstr>
      <vt:lpstr>HTML 表格实例1</vt:lpstr>
      <vt:lpstr>HTML 表格实例2</vt:lpstr>
      <vt:lpstr>HTML 表格和边框属性</vt:lpstr>
      <vt:lpstr>HTML 表格表头</vt:lpstr>
      <vt:lpstr>HTML——没有边框的表格</vt:lpstr>
      <vt:lpstr>HTML——表格中的表头(Heading)</vt:lpstr>
      <vt:lpstr>HTML 列表</vt:lpstr>
      <vt:lpstr>HTML无序列表</vt:lpstr>
      <vt:lpstr>HTML 有序列表</vt:lpstr>
      <vt:lpstr>HTML &lt;div&gt; 和&lt;span&gt;</vt:lpstr>
      <vt:lpstr>HTML 区块元素</vt:lpstr>
      <vt:lpstr>HTML 内联元素</vt:lpstr>
      <vt:lpstr>HTML &lt;div&gt; 元素</vt:lpstr>
      <vt:lpstr>HTML &lt;span&gt; 元素</vt:lpstr>
      <vt:lpstr>HTML 布局</vt:lpstr>
      <vt:lpstr>HTML 布局 - 使用&lt;div&gt; 元素</vt:lpstr>
      <vt:lpstr>HTML 布局 - 使用表格</vt:lpstr>
      <vt:lpstr>PowerPoint 演示文稿</vt:lpstr>
      <vt:lpstr>HTML 布局 - 提示</vt:lpstr>
      <vt:lpstr>HTML 表单</vt:lpstr>
      <vt:lpstr>HTML 表单 - 输入元素</vt:lpstr>
      <vt:lpstr>HTML 表单 - 输入元素</vt:lpstr>
      <vt:lpstr>HTML 表单 - 输入元素</vt:lpstr>
      <vt:lpstr>HTML 表单 - 输入元素</vt:lpstr>
      <vt:lpstr>HTML 表单 - 输入元素</vt:lpstr>
      <vt:lpstr>HTML总结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开发扫一扫App</dc:title>
  <dc:creator>Administrator</dc:creator>
  <cp:lastModifiedBy>Administrator</cp:lastModifiedBy>
  <cp:revision>214</cp:revision>
  <dcterms:created xsi:type="dcterms:W3CDTF">2016-02-17T08:20:00Z</dcterms:created>
  <dcterms:modified xsi:type="dcterms:W3CDTF">2019-02-27T10:23:18Z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