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60" r:id="rId5"/>
    <p:sldId id="26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68" r:id="rId19"/>
    <p:sldId id="295" r:id="rId20"/>
    <p:sldId id="296" r:id="rId21"/>
    <p:sldId id="297" r:id="rId22"/>
    <p:sldId id="298" r:id="rId23"/>
    <p:sldId id="269" r:id="rId24"/>
    <p:sldId id="299" r:id="rId25"/>
    <p:sldId id="264" r:id="rId26"/>
    <p:sldId id="281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282" r:id="rId38"/>
    <p:sldId id="258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398BBE7-18F1-489F-AAD2-66029CFEAFDF}">
          <p14:sldIdLst>
            <p14:sldId id="257"/>
            <p14:sldId id="259"/>
            <p14:sldId id="256"/>
          </p14:sldIdLst>
        </p14:section>
        <p14:section name="1.1" id="{DE1AC804-C500-4236-B7B3-58C1531DDA84}">
          <p14:sldIdLst>
            <p14:sldId id="260"/>
            <p14:sldId id="26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1.2" id="{1846694F-255A-432E-A32D-F13E5EA8ECD1}">
          <p14:sldIdLst>
            <p14:sldId id="268"/>
            <p14:sldId id="295"/>
            <p14:sldId id="296"/>
            <p14:sldId id="297"/>
            <p14:sldId id="298"/>
          </p14:sldIdLst>
        </p14:section>
        <p14:section name="1.3" id="{325208FA-BF94-45E3-9BC6-9BC5FE2C8B1A}">
          <p14:sldIdLst>
            <p14:sldId id="269"/>
            <p14:sldId id="299"/>
          </p14:sldIdLst>
        </p14:section>
        <p14:section name="1.4" id="{2A06D9A0-6C45-4C8B-9C20-83C06FA32EEC}">
          <p14:sldIdLst>
            <p14:sldId id="264"/>
            <p14:sldId id="281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  <p14:section name="小结" id="{C2045922-DDA9-4F12-9B1E-C71A342DBA99}">
          <p14:sldIdLst>
            <p14:sldId id="282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1308333343970632"/>
          <c:y val="0"/>
          <c:w val="0.58691666656029373"/>
          <c:h val="0.929404458131209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AED6EE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B04-4405-B22A-5024BBCD2FD8}"/>
              </c:ext>
            </c:extLst>
          </c:dPt>
          <c:dPt>
            <c:idx val="1"/>
            <c:bubble3D val="0"/>
            <c:spPr>
              <a:solidFill>
                <a:srgbClr val="2484C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B04-4405-B22A-5024BBCD2FD8}"/>
              </c:ext>
            </c:extLst>
          </c:dPt>
          <c:dPt>
            <c:idx val="2"/>
            <c:bubble3D val="0"/>
            <c:spPr>
              <a:solidFill>
                <a:srgbClr val="AED6EE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B04-4405-B22A-5024BBCD2FD8}"/>
              </c:ext>
            </c:extLst>
          </c:dPt>
          <c:dPt>
            <c:idx val="3"/>
            <c:bubble3D val="0"/>
            <c:spPr>
              <a:solidFill>
                <a:srgbClr val="2383C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B04-4405-B22A-5024BBCD2FD8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掌握知识</c:v>
                </c:pt>
                <c:pt idx="1">
                  <c:v>理解知识</c:v>
                </c:pt>
                <c:pt idx="2">
                  <c:v>熟悉知识</c:v>
                </c:pt>
                <c:pt idx="3">
                  <c:v>了解知识</c:v>
                </c:pt>
              </c:strCache>
            </c:strRef>
          </c:cat>
          <c:val>
            <c:numRef>
              <c:f>Sheet1!$B$2:$B$5</c:f>
              <c:numCache>
                <c:formatCode>g/"通""用""格""式"</c:formatCode>
                <c:ptCount val="4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04-4405-B22A-5024BBCD2FD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A3446-9CE6-45CF-85B7-042CDC44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46A0D-9FCF-4E79-955D-6E9550AF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61C7E-F34A-424B-B28D-6D064CF1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F2FBBF3-A982-4E9F-B1C4-EB2094FA95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5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167C8-835D-44C2-A177-1132457B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3D1286-73E5-4447-B88F-C15A91742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B1556-7556-484C-83C5-7F336371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CE29B-080D-4D53-9F68-658315B9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DBF6F6-B549-4D34-B6C4-F5CF79AA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48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55BD79-B256-4A59-A9F7-2E5157DDD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7C9B64-04EC-4C98-B4B0-927BD5A64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CD61B-AE88-4435-A7F9-D3B29DF2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F91FC-2B91-4CED-B57B-CB33D1A3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627CA8-BF00-464C-ABF7-30A31D3B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44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39779D2-E860-47CA-AFDC-A6F5F281E8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6"/>
            <a:ext cx="9144000" cy="685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922756-3232-4ED4-B25F-80CF9379C4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4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81C717-6BC2-4A39-BDBB-3BC0B770B7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0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1A171-2C27-4922-8B16-94ABCBD0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A3E2DF-AE41-4E9E-8D57-44A13671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9458-A01F-4F69-8319-255F668B231D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C37198-F1EF-49BA-B634-423826F1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CBED9F-2EEA-4CA5-8DF3-3A97AACA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A1E-4BC5-40E2-B826-5B7CAE38644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239E6E-1229-48F7-8AB7-819EE36F91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4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5591A-8764-4B3A-8DC0-AE67F236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72C08F-C325-48E6-991E-FE701994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FDB7A1-612C-4489-BE96-41CB08C6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104F74-A6BB-4E27-A764-B9A0AD5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55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DF22CE-4A74-4B58-8D0A-F43352C1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982E05-9967-43AE-8DF9-6846166C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3F29F0-A080-4058-A431-2E1BF192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67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C632D-4BDE-4D1E-9C27-23A34B46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43D87-047A-4753-86E9-4EED426E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F6158-E0E8-4C4F-AC3A-A4828FCAF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D3386-07B3-48B9-905A-5F27098E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2535D0-A8FB-4DC0-85E7-F1AF1150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C133BD-337A-4191-8745-0AFA6E7E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CA1CD-41CE-4DE0-A0DE-D72B8533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4F64A2-0952-4609-A186-C8BB9F790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7F499B-9C3A-49CB-BEB5-2836F10A1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5D9B39-98C5-4FD0-B8FB-B19C302D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B5898B-08CD-4D58-A3B7-CFC3CE9C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95E5E4-83E4-40E7-AA67-CB9960A3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2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08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emf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emf"/><Relationship Id="rId4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png"/><Relationship Id="rId4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png"/><Relationship Id="rId4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2.xml"/><Relationship Id="rId7" Type="http://schemas.openxmlformats.org/officeDocument/2006/relationships/slide" Target="slide29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8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emf"/><Relationship Id="rId4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0.emf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1.emf"/><Relationship Id="rId4" Type="http://schemas.openxmlformats.org/officeDocument/2006/relationships/image" Target="../media/image1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2.emf"/><Relationship Id="rId4" Type="http://schemas.openxmlformats.org/officeDocument/2006/relationships/image" Target="../media/image1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3.emf"/><Relationship Id="rId4" Type="http://schemas.openxmlformats.org/officeDocument/2006/relationships/image" Target="../media/image1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4.emf"/><Relationship Id="rId4" Type="http://schemas.openxmlformats.org/officeDocument/2006/relationships/image" Target="../media/image1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10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2.xml"/><Relationship Id="rId7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5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slide" Target="slide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8751B408-D7CF-436D-B86E-D450E3DF78CC}"/>
              </a:ext>
            </a:extLst>
          </p:cNvPr>
          <p:cNvSpPr txBox="1">
            <a:spLocks/>
          </p:cNvSpPr>
          <p:nvPr/>
        </p:nvSpPr>
        <p:spPr bwMode="auto">
          <a:xfrm>
            <a:off x="2150582" y="2253198"/>
            <a:ext cx="5147389" cy="60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2800" b="1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3200" b="1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7">
            <a:extLst>
              <a:ext uri="{FF2B5EF4-FFF2-40B4-BE49-F238E27FC236}">
                <a16:creationId xmlns:a16="http://schemas.microsoft.com/office/drawing/2014/main" id="{8172C123-FFF0-40B6-864F-FB12C2439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142" y="4650245"/>
            <a:ext cx="3522258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MyBatis</a:t>
            </a: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概述</a:t>
            </a:r>
            <a:endParaRPr lang="en-US" altLang="zh-CN" sz="24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MyBatis</a:t>
            </a: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的重要</a:t>
            </a:r>
            <a:r>
              <a:rPr lang="en-US" altLang="zh-CN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F5CF6545-EC58-4B0C-8B90-A020EACAA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908" y="4650245"/>
            <a:ext cx="3497092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MyBatis</a:t>
            </a: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的下载和使用</a:t>
            </a:r>
            <a:endParaRPr lang="en-US" altLang="zh-CN" sz="24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MyBatis</a:t>
            </a: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的简单应用</a:t>
            </a:r>
          </a:p>
        </p:txBody>
      </p:sp>
    </p:spTree>
    <p:extLst>
      <p:ext uri="{BB962C8B-B14F-4D97-AF65-F5344CB8AC3E}">
        <p14:creationId xmlns:p14="http://schemas.microsoft.com/office/powerpoint/2010/main" val="39095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ORM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86759"/>
            <a:ext cx="9144000" cy="3016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是一种“半自动化”的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需要手动提供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语句并匹配映射关系，正因为此，它可以更加灵活的生成映射关系。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充分允许开发人员利用数据库的各项功能，例如存储过程、视图、复杂查询等，具有高度灵活、可优化、易维护等优点。与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相比，使用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的编码量较大，但这并不影响它在一些复杂的和需要优化性能的项目中使用。</a:t>
            </a:r>
          </a:p>
        </p:txBody>
      </p:sp>
    </p:spTree>
    <p:extLst>
      <p:ext uri="{BB962C8B-B14F-4D97-AF65-F5344CB8AC3E}">
        <p14:creationId xmlns:p14="http://schemas.microsoft.com/office/powerpoint/2010/main" val="181767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1.1.3 MyBatis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86759"/>
            <a:ext cx="9144000" cy="3016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的前身是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组织的一个开源项目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 Software Foundation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迁移到了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，并且改名为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月迁移到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，目前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是一款优秀的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框架，它支持自定义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、存储过程以及高级映射。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避免了几乎所有的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代码和手动设置参数以及获取结果集，它使用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文件或注解进行配置和映射，将接口和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映射成数据库中的记录。</a:t>
            </a:r>
          </a:p>
        </p:txBody>
      </p:sp>
    </p:spTree>
    <p:extLst>
      <p:ext uri="{BB962C8B-B14F-4D97-AF65-F5344CB8AC3E}">
        <p14:creationId xmlns:p14="http://schemas.microsoft.com/office/powerpoint/2010/main" val="163461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1.1.3 MyBatis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86759"/>
            <a:ext cx="9144000" cy="260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框架，其核心思想是剥离出程序中的大量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语句并将这些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语句配置到映射文件中。因此，使用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可以根据开发需要灵活编写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语句并指定映射规则，同时，程序也和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语句分离，实现在不修改程序代码的情况下变更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语句，提升了程序的扩展性。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此外，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支持动态列、动态表名、存储过程，同时提供了简易的日志、缓存和级联功能。</a:t>
            </a:r>
          </a:p>
        </p:txBody>
      </p:sp>
    </p:spTree>
    <p:extLst>
      <p:ext uri="{BB962C8B-B14F-4D97-AF65-F5344CB8AC3E}">
        <p14:creationId xmlns:p14="http://schemas.microsoft.com/office/powerpoint/2010/main" val="49627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1.1.4 MyBatis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的功能架构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86759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具有自身独特的功能架构，具体如图所示。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03936E-8675-40B3-9E92-F823BB38D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411" y="2163744"/>
            <a:ext cx="3962743" cy="221913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D8C605E-ED2E-42A5-9B49-6A763639C347}"/>
              </a:ext>
            </a:extLst>
          </p:cNvPr>
          <p:cNvSpPr/>
          <p:nvPr/>
        </p:nvSpPr>
        <p:spPr>
          <a:xfrm>
            <a:off x="0" y="4382880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从图中可以看出，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的功能架构由三层组成，包括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接口层、数据处理层、基础支撑层。</a:t>
            </a:r>
          </a:p>
        </p:txBody>
      </p:sp>
    </p:spTree>
    <p:extLst>
      <p:ext uri="{BB962C8B-B14F-4D97-AF65-F5344CB8AC3E}">
        <p14:creationId xmlns:p14="http://schemas.microsoft.com/office/powerpoint/2010/main" val="286919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1.1.4 MyBatis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的功能架构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86759"/>
            <a:ext cx="9144000" cy="3080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接口层：提供给外部使用的接口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，开发人员通过这些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来操纵数据库。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接口层接收到调用请求时，它会调用数据处理层来完成具体的数据处理。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数据处理层：负责具体的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执行和执行结果映射处理等。它主要的功能是根据调用的请求完成一次数据库操作。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基础支撑层：负责最基础的功能支撑，包括连接管理、事务管理、配置加载、缓存处理等，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将这些共用的功能抽取出来作为最基础的组件，为上层的数据处理层提供支持。</a:t>
            </a:r>
          </a:p>
        </p:txBody>
      </p:sp>
    </p:spTree>
    <p:extLst>
      <p:ext uri="{BB962C8B-B14F-4D97-AF65-F5344CB8AC3E}">
        <p14:creationId xmlns:p14="http://schemas.microsoft.com/office/powerpoint/2010/main" val="37354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1.1.5 MyBatis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的工作流程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86759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在理解了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的功能架构之后，接下来学习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的工作流程，如图所示。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F5D923-4E6E-46B1-B2C8-B7C0963AE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536" y="2259585"/>
            <a:ext cx="3761905" cy="122857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712E5E8-DD5E-4060-BEC2-7929A1658C9C}"/>
              </a:ext>
            </a:extLst>
          </p:cNvPr>
          <p:cNvSpPr/>
          <p:nvPr/>
        </p:nvSpPr>
        <p:spPr>
          <a:xfrm>
            <a:off x="0" y="3502074"/>
            <a:ext cx="9144000" cy="266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图中展示了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的工作流程，具体来说，可分为以下步骤。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读取配置文件和映射文件。其中，配置文件设置了数据源、事务等信息；映射文件设置了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执行相关的信息。映射文件要引入到配置文件中才能被执行。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根据配置信息和映射信息生成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对象的重要功能是创建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的核心类对象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7857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1.1.5 MyBatis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的工作流程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86759"/>
            <a:ext cx="9144000" cy="426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中封装了操作数据库的所有方法，开发者一般通过调用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完成数据库操作，但实际上，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并没有直接操作数据库，它通过更底层的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执行器接口操作数据库。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接口有两个实现类，一个是普通执行器，另外一个是缓存执行器。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执行器将要处理的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信息封装到一个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MappedStatement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对象中。在执行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语句前，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执行器通过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MappedStatement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对象将输入的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数据映射到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语句，在执行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语句后，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执行器通过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MappedStatement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语句的执行结果映射为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数据，其中，作为输入参数和输出结果的映射类型可以为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基本数据类型，也可为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931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1.1.5 MyBatis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的工作流程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86759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实现一次数据库操作的基本流程，大家先对此作初步了解，以后的章节会有更加深入的讲解。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729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246596"/>
            <a:ext cx="9144000" cy="4806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节介绍了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的工作流程，接下来对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的两个重要类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做重点讲解。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的首要功能是创建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对象，因此，每一个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应用程序都以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为基础。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应用的整个生命周期，重复创建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对象会造成数据库资源的过度消耗，因此，一般使用单例模式创建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对象，即每一个数据库对应一个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对象由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SqlSessionFactoryBuilder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对象创建，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SqlSessionFactoryBuilder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对象通过它的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build()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方法创建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SqlSessionFactoryBuilder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build()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方法有两种形式，具体如下所示。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E0E772B-F868-41B7-913E-7503C9838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95FC180-F440-4F90-A770-F86946DE4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Visio" r:id="rId3" imgW="4105429" imgH="2619539" progId="Visio.Drawing.15">
                  <p:embed/>
                </p:oleObj>
              </mc:Choice>
              <mc:Fallback>
                <p:oleObj name="Visio" r:id="rId3" imgW="4105429" imgH="2619539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95FC180-F440-4F90-A770-F86946DE4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1">
            <a:extLst>
              <a:ext uri="{FF2B5EF4-FFF2-40B4-BE49-F238E27FC236}">
                <a16:creationId xmlns:a16="http://schemas.microsoft.com/office/drawing/2014/main" id="{75B49C0C-364E-4FBE-9DA7-5A53FBBE0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1.2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的重要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API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171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246596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第一种形式：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E0E772B-F868-41B7-913E-7503C9838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95FC180-F440-4F90-A770-F86946DE4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Visio" r:id="rId3" imgW="4105429" imgH="2619539" progId="Visio.Drawing.15">
                  <p:embed/>
                </p:oleObj>
              </mc:Choice>
              <mc:Fallback>
                <p:oleObj name="Visio" r:id="rId3" imgW="4105429" imgH="2619539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95FC180-F440-4F90-A770-F86946DE4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1">
            <a:extLst>
              <a:ext uri="{FF2B5EF4-FFF2-40B4-BE49-F238E27FC236}">
                <a16:creationId xmlns:a16="http://schemas.microsoft.com/office/drawing/2014/main" id="{75B49C0C-364E-4FBE-9DA7-5A53FBBE0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1.2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的重要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API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22FE79-1297-4B5F-B6F8-80059A7271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30924"/>
          <a:stretch/>
        </p:blipFill>
        <p:spPr>
          <a:xfrm>
            <a:off x="817656" y="1705505"/>
            <a:ext cx="5040000" cy="38838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559487C-6567-45F0-B681-52556D673C91}"/>
              </a:ext>
            </a:extLst>
          </p:cNvPr>
          <p:cNvSpPr/>
          <p:nvPr/>
        </p:nvSpPr>
        <p:spPr>
          <a:xfrm>
            <a:off x="0" y="2093887"/>
            <a:ext cx="9144000" cy="2185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这种形式较为常用，参数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inputStream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文件形式的配置信息，参数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environment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properties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为可选参数，其中，参数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environment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决定将要加载的环境，包括数据源和事务管理器；参数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决定将要加载的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properties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第二种形式：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FF8E14-C219-49D7-9CAD-1BC364EE9EE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1500"/>
          <a:stretch/>
        </p:blipFill>
        <p:spPr>
          <a:xfrm>
            <a:off x="817656" y="4278909"/>
            <a:ext cx="5040000" cy="21956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3EDE888-D0A4-4059-8A13-42A714C810E4}"/>
              </a:ext>
            </a:extLst>
          </p:cNvPr>
          <p:cNvSpPr/>
          <p:nvPr/>
        </p:nvSpPr>
        <p:spPr>
          <a:xfrm>
            <a:off x="0" y="4489837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需要预定义，它封装了绝大部分的配置信息，此处大家先初步了解即可。</a:t>
            </a:r>
          </a:p>
        </p:txBody>
      </p:sp>
    </p:spTree>
    <p:extLst>
      <p:ext uri="{BB962C8B-B14F-4D97-AF65-F5344CB8AC3E}">
        <p14:creationId xmlns:p14="http://schemas.microsoft.com/office/powerpoint/2010/main" val="372688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F7B8CC7-252F-4AE9-89A5-F792C449CDC4}"/>
              </a:ext>
            </a:extLst>
          </p:cNvPr>
          <p:cNvCxnSpPr/>
          <p:nvPr/>
        </p:nvCxnSpPr>
        <p:spPr bwMode="auto">
          <a:xfrm>
            <a:off x="2722563" y="1500535"/>
            <a:ext cx="29464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3" name="矩形 35">
            <a:extLst>
              <a:ext uri="{FF2B5EF4-FFF2-40B4-BE49-F238E27FC236}">
                <a16:creationId xmlns:a16="http://schemas.microsoft.com/office/drawing/2014/main" id="{D7A2BC64-F56F-42C9-BE93-FC5FCC944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837" y="1173665"/>
            <a:ext cx="15215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195">
            <a:extLst>
              <a:ext uri="{FF2B5EF4-FFF2-40B4-BE49-F238E27FC236}">
                <a16:creationId xmlns:a16="http://schemas.microsoft.com/office/drawing/2014/main" id="{7F22F419-55DB-4801-9258-AB548EB57E5E}"/>
              </a:ext>
            </a:extLst>
          </p:cNvPr>
          <p:cNvGrpSpPr>
            <a:grpSpLocks/>
          </p:cNvGrpSpPr>
          <p:nvPr/>
        </p:nvGrpSpPr>
        <p:grpSpPr bwMode="auto">
          <a:xfrm>
            <a:off x="3201327" y="2169493"/>
            <a:ext cx="4141720" cy="584665"/>
            <a:chOff x="1707622" y="1197695"/>
            <a:chExt cx="4045478" cy="656772"/>
          </a:xfrm>
        </p:grpSpPr>
        <p:sp>
          <p:nvSpPr>
            <p:cNvPr id="5" name="圆角矩形 5">
              <a:extLst>
                <a:ext uri="{FF2B5EF4-FFF2-40B4-BE49-F238E27FC236}">
                  <a16:creationId xmlns:a16="http://schemas.microsoft.com/office/drawing/2014/main" id="{4B02DE24-73FA-4244-92EC-26C076C173F9}"/>
                </a:ext>
              </a:extLst>
            </p:cNvPr>
            <p:cNvSpPr/>
            <p:nvPr/>
          </p:nvSpPr>
          <p:spPr bwMode="auto">
            <a:xfrm rot="21587233">
              <a:off x="1707622" y="1535259"/>
              <a:ext cx="855938" cy="319208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2827C428-F797-48E7-B01D-74FC8DA01E47}"/>
                </a:ext>
              </a:extLst>
            </p:cNvPr>
            <p:cNvCxnSpPr/>
            <p:nvPr/>
          </p:nvCxnSpPr>
          <p:spPr bwMode="auto">
            <a:xfrm>
              <a:off x="2810041" y="1570935"/>
              <a:ext cx="294305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7" name="矩形 35">
              <a:extLst>
                <a:ext uri="{FF2B5EF4-FFF2-40B4-BE49-F238E27FC236}">
                  <a16:creationId xmlns:a16="http://schemas.microsoft.com/office/drawing/2014/main" id="{42E3BB13-A1FD-41FB-94BB-F935A7CE6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767" y="1197695"/>
              <a:ext cx="2073371" cy="414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MyBatis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的重要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</a:p>
          </p:txBody>
        </p:sp>
      </p:grpSp>
      <p:grpSp>
        <p:nvGrpSpPr>
          <p:cNvPr id="9" name="组合 195">
            <a:extLst>
              <a:ext uri="{FF2B5EF4-FFF2-40B4-BE49-F238E27FC236}">
                <a16:creationId xmlns:a16="http://schemas.microsoft.com/office/drawing/2014/main" id="{EA5FA367-FA61-45E2-A70D-1FDD6471FCB9}"/>
              </a:ext>
            </a:extLst>
          </p:cNvPr>
          <p:cNvGrpSpPr>
            <a:grpSpLocks/>
          </p:cNvGrpSpPr>
          <p:nvPr/>
        </p:nvGrpSpPr>
        <p:grpSpPr bwMode="auto">
          <a:xfrm>
            <a:off x="1602816" y="3284300"/>
            <a:ext cx="4141721" cy="586850"/>
            <a:chOff x="1707620" y="1197029"/>
            <a:chExt cx="4045480" cy="657443"/>
          </a:xfrm>
        </p:grpSpPr>
        <p:sp>
          <p:nvSpPr>
            <p:cNvPr id="10" name="圆角矩形 5">
              <a:extLst>
                <a:ext uri="{FF2B5EF4-FFF2-40B4-BE49-F238E27FC236}">
                  <a16:creationId xmlns:a16="http://schemas.microsoft.com/office/drawing/2014/main" id="{E32520DF-4AF2-45EE-B641-7C8295A4E804}"/>
                </a:ext>
              </a:extLst>
            </p:cNvPr>
            <p:cNvSpPr/>
            <p:nvPr/>
          </p:nvSpPr>
          <p:spPr bwMode="auto">
            <a:xfrm rot="21587233">
              <a:off x="1707620" y="1534349"/>
              <a:ext cx="855938" cy="320123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7BD44D6-987C-40F6-9386-3EDD4B72DA45}"/>
                </a:ext>
              </a:extLst>
            </p:cNvPr>
            <p:cNvCxnSpPr/>
            <p:nvPr/>
          </p:nvCxnSpPr>
          <p:spPr bwMode="auto">
            <a:xfrm>
              <a:off x="2810041" y="1569927"/>
              <a:ext cx="294305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2" name="矩形 35">
              <a:extLst>
                <a:ext uri="{FF2B5EF4-FFF2-40B4-BE49-F238E27FC236}">
                  <a16:creationId xmlns:a16="http://schemas.microsoft.com/office/drawing/2014/main" id="{E7EB6648-FF6B-47AD-8E35-E44725175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157" y="1197029"/>
              <a:ext cx="2388088" cy="413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MyBatis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的下载和使用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Box 126">
            <a:hlinkClick r:id="rId2" action="ppaction://hlinksldjump"/>
            <a:extLst>
              <a:ext uri="{FF2B5EF4-FFF2-40B4-BE49-F238E27FC236}">
                <a16:creationId xmlns:a16="http://schemas.microsoft.com/office/drawing/2014/main" id="{85254393-07E3-48C7-B6DA-BDBF5BAA5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984" y="1522355"/>
            <a:ext cx="2346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☞</a:t>
            </a:r>
            <a:r>
              <a:rPr lang="zh-CN" altLang="en-US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点击查看本小节知识架构</a:t>
            </a:r>
            <a:endParaRPr lang="zh-CN" altLang="en-US" sz="1400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29">
            <a:extLst>
              <a:ext uri="{FF2B5EF4-FFF2-40B4-BE49-F238E27FC236}">
                <a16:creationId xmlns:a16="http://schemas.microsoft.com/office/drawing/2014/main" id="{410CE8E9-3101-4B4B-8867-29220453D6D4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3190699" y="2173965"/>
            <a:ext cx="1005156" cy="547688"/>
            <a:chOff x="1931297" y="1314359"/>
            <a:chExt cx="1319272" cy="1728192"/>
          </a:xfrm>
        </p:grpSpPr>
        <p:grpSp>
          <p:nvGrpSpPr>
            <p:cNvPr id="16" name="组合 31">
              <a:extLst>
                <a:ext uri="{FF2B5EF4-FFF2-40B4-BE49-F238E27FC236}">
                  <a16:creationId xmlns:a16="http://schemas.microsoft.com/office/drawing/2014/main" id="{80E3EE44-B56E-47F7-82FE-5A42115D7F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18" name="圆角矩形 24">
                <a:extLst>
                  <a:ext uri="{FF2B5EF4-FFF2-40B4-BE49-F238E27FC236}">
                    <a16:creationId xmlns:a16="http://schemas.microsoft.com/office/drawing/2014/main" id="{9F54F21E-57FC-4FFB-AF21-F31D56076DE0}"/>
                  </a:ext>
                </a:extLst>
              </p:cNvPr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1.2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9" name="圆角矩形 25">
                <a:extLst>
                  <a:ext uri="{FF2B5EF4-FFF2-40B4-BE49-F238E27FC236}">
                    <a16:creationId xmlns:a16="http://schemas.microsoft.com/office/drawing/2014/main" id="{DCEE5E24-9B46-471B-924C-35A4497049FD}"/>
                  </a:ext>
                </a:extLst>
              </p:cNvPr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7" name="圆角矩形 5">
              <a:extLst>
                <a:ext uri="{FF2B5EF4-FFF2-40B4-BE49-F238E27FC236}">
                  <a16:creationId xmlns:a16="http://schemas.microsoft.com/office/drawing/2014/main" id="{F4D6750B-76DA-4095-B3FF-58D6EBCBD987}"/>
                </a:ext>
              </a:extLst>
            </p:cNvPr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20" name="组合 29">
            <a:extLst>
              <a:ext uri="{FF2B5EF4-FFF2-40B4-BE49-F238E27FC236}">
                <a16:creationId xmlns:a16="http://schemas.microsoft.com/office/drawing/2014/main" id="{966557EE-79FD-4DBB-9CDE-2ADEC6073F05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1516319" y="3286165"/>
            <a:ext cx="1005156" cy="547688"/>
            <a:chOff x="1931297" y="1314356"/>
            <a:chExt cx="1319271" cy="1728193"/>
          </a:xfrm>
        </p:grpSpPr>
        <p:grpSp>
          <p:nvGrpSpPr>
            <p:cNvPr id="21" name="组合 31">
              <a:extLst>
                <a:ext uri="{FF2B5EF4-FFF2-40B4-BE49-F238E27FC236}">
                  <a16:creationId xmlns:a16="http://schemas.microsoft.com/office/drawing/2014/main" id="{19F2F525-51E9-4ED0-A0AE-EE78AC35DA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4424" y="1314356"/>
              <a:ext cx="1296144" cy="1728193"/>
              <a:chOff x="1925508" y="1314356"/>
              <a:chExt cx="1296144" cy="1728193"/>
            </a:xfrm>
          </p:grpSpPr>
          <p:sp>
            <p:nvSpPr>
              <p:cNvPr id="23" name="圆角矩形 24">
                <a:extLst>
                  <a:ext uri="{FF2B5EF4-FFF2-40B4-BE49-F238E27FC236}">
                    <a16:creationId xmlns:a16="http://schemas.microsoft.com/office/drawing/2014/main" id="{1FF72C40-360E-4729-B8B7-311B24325594}"/>
                  </a:ext>
                </a:extLst>
              </p:cNvPr>
              <p:cNvSpPr/>
              <p:nvPr/>
            </p:nvSpPr>
            <p:spPr>
              <a:xfrm>
                <a:off x="1925508" y="1314356"/>
                <a:ext cx="1296144" cy="1728193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1.3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24" name="圆角矩形 25">
                <a:extLst>
                  <a:ext uri="{FF2B5EF4-FFF2-40B4-BE49-F238E27FC236}">
                    <a16:creationId xmlns:a16="http://schemas.microsoft.com/office/drawing/2014/main" id="{8CAAF197-D031-4156-8F87-03C30BF91C58}"/>
                  </a:ext>
                </a:extLst>
              </p:cNvPr>
              <p:cNvSpPr/>
              <p:nvPr/>
            </p:nvSpPr>
            <p:spPr>
              <a:xfrm>
                <a:off x="1962134" y="1357334"/>
                <a:ext cx="1189293" cy="1577912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22" name="圆角矩形 5">
              <a:extLst>
                <a:ext uri="{FF2B5EF4-FFF2-40B4-BE49-F238E27FC236}">
                  <a16:creationId xmlns:a16="http://schemas.microsoft.com/office/drawing/2014/main" id="{E4858FB3-6BAF-46F0-BD8B-79FB45261555}"/>
                </a:ext>
              </a:extLst>
            </p:cNvPr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25" name="组合 29">
            <a:extLst>
              <a:ext uri="{FF2B5EF4-FFF2-40B4-BE49-F238E27FC236}">
                <a16:creationId xmlns:a16="http://schemas.microsoft.com/office/drawing/2014/main" id="{4984757D-9FCB-4C94-B261-6C80715DA11A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1495584" y="1216235"/>
            <a:ext cx="1005156" cy="547688"/>
            <a:chOff x="1931297" y="1314359"/>
            <a:chExt cx="1319272" cy="1728192"/>
          </a:xfrm>
        </p:grpSpPr>
        <p:grpSp>
          <p:nvGrpSpPr>
            <p:cNvPr id="26" name="组合 31">
              <a:extLst>
                <a:ext uri="{FF2B5EF4-FFF2-40B4-BE49-F238E27FC236}">
                  <a16:creationId xmlns:a16="http://schemas.microsoft.com/office/drawing/2014/main" id="{121DCF84-1B06-42D6-BA73-3B42C05831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28" name="圆角矩形 24">
                <a:extLst>
                  <a:ext uri="{FF2B5EF4-FFF2-40B4-BE49-F238E27FC236}">
                    <a16:creationId xmlns:a16="http://schemas.microsoft.com/office/drawing/2014/main" id="{B19ABFC4-B14D-4836-9C5A-02584A31D87A}"/>
                  </a:ext>
                </a:extLst>
              </p:cNvPr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1.1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29" name="圆角矩形 25">
                <a:extLst>
                  <a:ext uri="{FF2B5EF4-FFF2-40B4-BE49-F238E27FC236}">
                    <a16:creationId xmlns:a16="http://schemas.microsoft.com/office/drawing/2014/main" id="{731DD944-65A0-47BA-883E-FEDDA64224D1}"/>
                  </a:ext>
                </a:extLst>
              </p:cNvPr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27" name="圆角矩形 5">
              <a:extLst>
                <a:ext uri="{FF2B5EF4-FFF2-40B4-BE49-F238E27FC236}">
                  <a16:creationId xmlns:a16="http://schemas.microsoft.com/office/drawing/2014/main" id="{9B2A10DA-A06B-41C9-BEAB-3F9A61571C39}"/>
                </a:ext>
              </a:extLst>
            </p:cNvPr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40" name="组合 195">
            <a:extLst>
              <a:ext uri="{FF2B5EF4-FFF2-40B4-BE49-F238E27FC236}">
                <a16:creationId xmlns:a16="http://schemas.microsoft.com/office/drawing/2014/main" id="{5B492AE2-6D23-4710-8479-57D037EF5EDA}"/>
              </a:ext>
            </a:extLst>
          </p:cNvPr>
          <p:cNvGrpSpPr>
            <a:grpSpLocks/>
          </p:cNvGrpSpPr>
          <p:nvPr/>
        </p:nvGrpSpPr>
        <p:grpSpPr bwMode="auto">
          <a:xfrm>
            <a:off x="3234488" y="4510280"/>
            <a:ext cx="4141720" cy="584665"/>
            <a:chOff x="1707622" y="1197695"/>
            <a:chExt cx="4045478" cy="656772"/>
          </a:xfrm>
        </p:grpSpPr>
        <p:sp>
          <p:nvSpPr>
            <p:cNvPr id="41" name="圆角矩形 5">
              <a:extLst>
                <a:ext uri="{FF2B5EF4-FFF2-40B4-BE49-F238E27FC236}">
                  <a16:creationId xmlns:a16="http://schemas.microsoft.com/office/drawing/2014/main" id="{C56F6575-70C6-403B-9841-B59801F7153B}"/>
                </a:ext>
              </a:extLst>
            </p:cNvPr>
            <p:cNvSpPr/>
            <p:nvPr/>
          </p:nvSpPr>
          <p:spPr bwMode="auto">
            <a:xfrm rot="21587233">
              <a:off x="1707622" y="1535259"/>
              <a:ext cx="855938" cy="319208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FE815DE2-1FD3-456E-96F1-BFDEF6AA61CB}"/>
                </a:ext>
              </a:extLst>
            </p:cNvPr>
            <p:cNvCxnSpPr/>
            <p:nvPr/>
          </p:nvCxnSpPr>
          <p:spPr bwMode="auto">
            <a:xfrm>
              <a:off x="2810041" y="1570935"/>
              <a:ext cx="294305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3" name="矩形 35">
              <a:extLst>
                <a:ext uri="{FF2B5EF4-FFF2-40B4-BE49-F238E27FC236}">
                  <a16:creationId xmlns:a16="http://schemas.microsoft.com/office/drawing/2014/main" id="{120A8B9F-EE5D-4949-90DC-2A98D802D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767" y="1197695"/>
              <a:ext cx="2162619" cy="414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MyBatis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的简单应用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TextBox 126">
            <a:extLst>
              <a:ext uri="{FF2B5EF4-FFF2-40B4-BE49-F238E27FC236}">
                <a16:creationId xmlns:a16="http://schemas.microsoft.com/office/drawing/2014/main" id="{AAEAD678-3387-4CA7-B83D-48CA80958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9308" y="4831432"/>
            <a:ext cx="2346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☞</a:t>
            </a:r>
            <a:r>
              <a:rPr lang="zh-CN" altLang="en-US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点击查看本小节知识架构</a:t>
            </a:r>
            <a:endParaRPr lang="zh-CN" altLang="en-US" sz="1400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29">
            <a:extLst>
              <a:ext uri="{FF2B5EF4-FFF2-40B4-BE49-F238E27FC236}">
                <a16:creationId xmlns:a16="http://schemas.microsoft.com/office/drawing/2014/main" id="{7D46BF4F-24CC-44D6-B0C9-9AFA8E40B273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3223860" y="4514752"/>
            <a:ext cx="1005156" cy="547688"/>
            <a:chOff x="1931297" y="1314359"/>
            <a:chExt cx="1319272" cy="1728192"/>
          </a:xfrm>
        </p:grpSpPr>
        <p:grpSp>
          <p:nvGrpSpPr>
            <p:cNvPr id="46" name="组合 31">
              <a:extLst>
                <a:ext uri="{FF2B5EF4-FFF2-40B4-BE49-F238E27FC236}">
                  <a16:creationId xmlns:a16="http://schemas.microsoft.com/office/drawing/2014/main" id="{E77D9F81-B64C-49AB-9E1B-41AD8DFC49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48" name="圆角矩形 24">
                <a:extLst>
                  <a:ext uri="{FF2B5EF4-FFF2-40B4-BE49-F238E27FC236}">
                    <a16:creationId xmlns:a16="http://schemas.microsoft.com/office/drawing/2014/main" id="{3B20A25A-B28A-4066-8CDF-87B2DBD0D478}"/>
                  </a:ext>
                </a:extLst>
              </p:cNvPr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1.4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49" name="圆角矩形 25">
                <a:extLst>
                  <a:ext uri="{FF2B5EF4-FFF2-40B4-BE49-F238E27FC236}">
                    <a16:creationId xmlns:a16="http://schemas.microsoft.com/office/drawing/2014/main" id="{4C9AB31A-AAD7-48CD-9520-37F12BF1596C}"/>
                  </a:ext>
                </a:extLst>
              </p:cNvPr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47" name="圆角矩形 5">
              <a:extLst>
                <a:ext uri="{FF2B5EF4-FFF2-40B4-BE49-F238E27FC236}">
                  <a16:creationId xmlns:a16="http://schemas.microsoft.com/office/drawing/2014/main" id="{9BB0FE66-28D3-4FF7-AB4C-84161D7BB17F}"/>
                </a:ext>
              </a:extLst>
            </p:cNvPr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101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246596"/>
            <a:ext cx="914400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对象之后，接下来调用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openSession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openSession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方法有多种形式，具体如表所示。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E0E772B-F868-41B7-913E-7503C9838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95FC180-F440-4F90-A770-F86946DE4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Visio" r:id="rId3" imgW="4105429" imgH="2619539" progId="Visio.Drawing.15">
                  <p:embed/>
                </p:oleObj>
              </mc:Choice>
              <mc:Fallback>
                <p:oleObj name="Visio" r:id="rId3" imgW="4105429" imgH="2619539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95FC180-F440-4F90-A770-F86946DE4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1">
            <a:extLst>
              <a:ext uri="{FF2B5EF4-FFF2-40B4-BE49-F238E27FC236}">
                <a16:creationId xmlns:a16="http://schemas.microsoft.com/office/drawing/2014/main" id="{75B49C0C-364E-4FBE-9DA7-5A53FBBE0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1.2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的重要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API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0AB6CA0-017B-4CFA-8966-92D064E8AB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86"/>
          <a:stretch/>
        </p:blipFill>
        <p:spPr>
          <a:xfrm>
            <a:off x="1901388" y="2499345"/>
            <a:ext cx="5470255" cy="365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4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246596"/>
            <a:ext cx="9144000" cy="3080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SqlSession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中的核心类对象，它类似于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对象，其首要作用是执行持久化操作，具有强大功能，在开发过程中最为常用。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对象的生命周期贯穿数据库处理事务的过程，一定时间内没有使用的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对象要及时关闭，以免影响系统性能。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对象是线程不安全的，也不能被共享，因此，开发者应重点关注多线程状态下的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对象，同时，操作时应注意隔离级别、数据库锁等高级特性。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E0E772B-F868-41B7-913E-7503C9838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95FC180-F440-4F90-A770-F86946DE4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Visio" r:id="rId3" imgW="4105429" imgH="2619539" progId="Visio.Drawing.15">
                  <p:embed/>
                </p:oleObj>
              </mc:Choice>
              <mc:Fallback>
                <p:oleObj name="Visio" r:id="rId3" imgW="4105429" imgH="2619539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95FC180-F440-4F90-A770-F86946DE4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1">
            <a:extLst>
              <a:ext uri="{FF2B5EF4-FFF2-40B4-BE49-F238E27FC236}">
                <a16:creationId xmlns:a16="http://schemas.microsoft.com/office/drawing/2014/main" id="{75B49C0C-364E-4FBE-9DA7-5A53FBBE0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1.2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的重要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API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65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246596"/>
            <a:ext cx="3395822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对象中提供了执行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语句、提交或回滚事务、清理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级的缓存以及使用映射器等功能的方法，具体如表所示。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E0E772B-F868-41B7-913E-7503C9838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95FC180-F440-4F90-A770-F86946DE4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Visio" r:id="rId3" imgW="4105429" imgH="2619539" progId="Visio.Drawing.15">
                  <p:embed/>
                </p:oleObj>
              </mc:Choice>
              <mc:Fallback>
                <p:oleObj name="Visio" r:id="rId3" imgW="4105429" imgH="2619539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95FC180-F440-4F90-A770-F86946DE4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1">
            <a:extLst>
              <a:ext uri="{FF2B5EF4-FFF2-40B4-BE49-F238E27FC236}">
                <a16:creationId xmlns:a16="http://schemas.microsoft.com/office/drawing/2014/main" id="{75B49C0C-364E-4FBE-9DA7-5A53FBBE0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1.2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的重要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API</a:t>
            </a:r>
            <a:endParaRPr lang="zh-CN" altLang="en-US" sz="32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CE8E9E-3D61-4F5E-AE61-B794ED05ED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69"/>
          <a:stretch/>
        </p:blipFill>
        <p:spPr>
          <a:xfrm>
            <a:off x="3407666" y="984857"/>
            <a:ext cx="5341223" cy="543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9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72841"/>
            <a:ext cx="9144000" cy="2185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由第三方组织提供，因此在使用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之前首先要下载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包。本书编写时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的最新版本为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3.4.6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，因此书中基于该版本展开讲解。接下来，本节将讲解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包的下载方法，具体步骤如下。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）打开浏览器，访问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https://github.com/mybatis/mybatis-3/releases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，浏览器跳转到下载页面，如图所示。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E0E772B-F868-41B7-913E-7503C9838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95FC180-F440-4F90-A770-F86946DE4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Visio" r:id="rId3" imgW="4105429" imgH="2619539" progId="Visio.Drawing.15">
                  <p:embed/>
                </p:oleObj>
              </mc:Choice>
              <mc:Fallback>
                <p:oleObj name="Visio" r:id="rId3" imgW="4105429" imgH="2619539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95FC180-F440-4F90-A770-F86946DE4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>
            <a:extLst>
              <a:ext uri="{FF2B5EF4-FFF2-40B4-BE49-F238E27FC236}">
                <a16:creationId xmlns:a16="http://schemas.microsoft.com/office/drawing/2014/main" id="{552E4F67-E531-4AC9-A785-476824F50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5584174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1.3 </a:t>
            </a:r>
            <a:r>
              <a:rPr lang="en-US" altLang="zh-CN" sz="32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的下载和使用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4E1BD64-E72F-4D3D-BD61-F24C45085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784" y="4009770"/>
            <a:ext cx="3962743" cy="134123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BB7FE5B-0BAB-411C-8CDB-FF31BEE2B571}"/>
              </a:ext>
            </a:extLst>
          </p:cNvPr>
          <p:cNvSpPr/>
          <p:nvPr/>
        </p:nvSpPr>
        <p:spPr>
          <a:xfrm>
            <a:off x="0" y="5335252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）点击页面中“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mybatis-3.4.6.zip”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超链接，将文件下载到指定目录。</a:t>
            </a:r>
          </a:p>
        </p:txBody>
      </p:sp>
    </p:spTree>
    <p:extLst>
      <p:ext uri="{BB962C8B-B14F-4D97-AF65-F5344CB8AC3E}">
        <p14:creationId xmlns:p14="http://schemas.microsoft.com/office/powerpoint/2010/main" val="315010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72841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）解压下载完成后的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mybatis-3.4.6.zip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文件，此时获得名称为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mybatis-3.4.6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的文件夹，打开该文件夹，可以看到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的目录结构，具体如图所示。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E0E772B-F868-41B7-913E-7503C9838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95FC180-F440-4F90-A770-F86946DE4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Visio" r:id="rId3" imgW="4105429" imgH="2619539" progId="Visio.Drawing.15">
                  <p:embed/>
                </p:oleObj>
              </mc:Choice>
              <mc:Fallback>
                <p:oleObj name="Visio" r:id="rId3" imgW="4105429" imgH="2619539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95FC180-F440-4F90-A770-F86946DE4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>
            <a:extLst>
              <a:ext uri="{FF2B5EF4-FFF2-40B4-BE49-F238E27FC236}">
                <a16:creationId xmlns:a16="http://schemas.microsoft.com/office/drawing/2014/main" id="{552E4F67-E531-4AC9-A785-476824F50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69" y="325533"/>
            <a:ext cx="5414841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1.3 </a:t>
            </a:r>
            <a:r>
              <a:rPr lang="en-US" altLang="zh-CN" sz="32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的下载和使用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B7FE5B-0BAB-411C-8CDB-FF31BEE2B571}"/>
              </a:ext>
            </a:extLst>
          </p:cNvPr>
          <p:cNvSpPr/>
          <p:nvPr/>
        </p:nvSpPr>
        <p:spPr>
          <a:xfrm>
            <a:off x="22858" y="4086029"/>
            <a:ext cx="914400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文件夹存放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运行依赖的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mybatis-3.4.6.jar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的核心类库，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mybatis-3.4.6.pdf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的参考文档，在使用时需要将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包导入到工程中。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77C6F1-E9C4-4E15-B0D7-E7CE07EBB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6725" y="2647248"/>
            <a:ext cx="3950550" cy="14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4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2">
            <a:extLst>
              <a:ext uri="{FF2B5EF4-FFF2-40B4-BE49-F238E27FC236}">
                <a16:creationId xmlns:a16="http://schemas.microsoft.com/office/drawing/2014/main" id="{1753E114-1B5D-4BAE-886B-B868ECE62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47" y="12016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" name="AutoShape 208">
            <a:extLst>
              <a:ext uri="{FF2B5EF4-FFF2-40B4-BE49-F238E27FC236}">
                <a16:creationId xmlns:a16="http://schemas.microsoft.com/office/drawing/2014/main" id="{FDE7AD7D-22D8-4BE5-987F-34AFD415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109" y="1430850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4" name="组合 153">
            <a:extLst>
              <a:ext uri="{FF2B5EF4-FFF2-40B4-BE49-F238E27FC236}">
                <a16:creationId xmlns:a16="http://schemas.microsoft.com/office/drawing/2014/main" id="{B25DCF2F-BF45-4431-862E-CB2BE5D9D73C}"/>
              </a:ext>
            </a:extLst>
          </p:cNvPr>
          <p:cNvGrpSpPr>
            <a:grpSpLocks/>
          </p:cNvGrpSpPr>
          <p:nvPr/>
        </p:nvGrpSpPr>
        <p:grpSpPr bwMode="auto">
          <a:xfrm>
            <a:off x="1123794" y="2645578"/>
            <a:ext cx="6625480" cy="684212"/>
            <a:chOff x="1029300" y="5045322"/>
            <a:chExt cx="6624959" cy="683275"/>
          </a:xfrm>
        </p:grpSpPr>
        <p:grpSp>
          <p:nvGrpSpPr>
            <p:cNvPr id="5" name="组合 219">
              <a:extLst>
                <a:ext uri="{FF2B5EF4-FFF2-40B4-BE49-F238E27FC236}">
                  <a16:creationId xmlns:a16="http://schemas.microsoft.com/office/drawing/2014/main" id="{3F22C5B1-4B46-4A19-B29A-C03EEC7E4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10" name="AutoShape 218">
                <a:extLst>
                  <a:ext uri="{FF2B5EF4-FFF2-40B4-BE49-F238E27FC236}">
                    <a16:creationId xmlns:a16="http://schemas.microsoft.com/office/drawing/2014/main" id="{579642CC-06DE-4756-B8E4-F71E105F4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11" name="组合 225">
                <a:extLst>
                  <a:ext uri="{FF2B5EF4-FFF2-40B4-BE49-F238E27FC236}">
                    <a16:creationId xmlns:a16="http://schemas.microsoft.com/office/drawing/2014/main" id="{E99AF641-98B5-4E56-AAF9-CD6B7EF22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12" name="AutoShape 181">
                  <a:extLst>
                    <a:ext uri="{FF2B5EF4-FFF2-40B4-BE49-F238E27FC236}">
                      <a16:creationId xmlns:a16="http://schemas.microsoft.com/office/drawing/2014/main" id="{48741F52-223F-4A58-9D28-A8666F0EC9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13" name="AutoShape 202">
                  <a:extLst>
                    <a:ext uri="{FF2B5EF4-FFF2-40B4-BE49-F238E27FC236}">
                      <a16:creationId xmlns:a16="http://schemas.microsoft.com/office/drawing/2014/main" id="{E4C4C8E0-E483-4D1D-ABB6-5BC1F49077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6" name="Line 188">
              <a:extLst>
                <a:ext uri="{FF2B5EF4-FFF2-40B4-BE49-F238E27FC236}">
                  <a16:creationId xmlns:a16="http://schemas.microsoft.com/office/drawing/2014/main" id="{477EEE0B-71D5-4AC0-8870-57D826C509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7" name="组合 221">
              <a:extLst>
                <a:ext uri="{FF2B5EF4-FFF2-40B4-BE49-F238E27FC236}">
                  <a16:creationId xmlns:a16="http://schemas.microsoft.com/office/drawing/2014/main" id="{9B9F5CCF-AF57-4891-8056-E2623C22F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" name="Oval 148">
                <a:extLst>
                  <a:ext uri="{FF2B5EF4-FFF2-40B4-BE49-F238E27FC236}">
                    <a16:creationId xmlns:a16="http://schemas.microsoft.com/office/drawing/2014/main" id="{BC522BEB-59FD-4E00-9B70-20D6230E8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9" name="Oval 151">
                <a:extLst>
                  <a:ext uri="{FF2B5EF4-FFF2-40B4-BE49-F238E27FC236}">
                    <a16:creationId xmlns:a16="http://schemas.microsoft.com/office/drawing/2014/main" id="{B43BD1FC-B00C-4B67-A99D-A7E013E19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14" name="TextBox 154">
            <a:extLst>
              <a:ext uri="{FF2B5EF4-FFF2-40B4-BE49-F238E27FC236}">
                <a16:creationId xmlns:a16="http://schemas.microsoft.com/office/drawing/2014/main" id="{169D8E60-F87C-4B21-85DD-BEC703279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666" y="1556345"/>
            <a:ext cx="597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1.4  MyBatis</a:t>
            </a:r>
            <a:r>
              <a:rPr lang="zh-CN" altLang="en-US" sz="2800" b="1" dirty="0"/>
              <a:t>的简单应用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63">
            <a:extLst>
              <a:ext uri="{FF2B5EF4-FFF2-40B4-BE49-F238E27FC236}">
                <a16:creationId xmlns:a16="http://schemas.microsoft.com/office/drawing/2014/main" id="{99109919-B093-4011-970D-0FCF3B60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509" y="2764074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1.4.1</a:t>
            </a:r>
            <a:endParaRPr lang="zh-CN" altLang="en-US" dirty="0"/>
          </a:p>
        </p:txBody>
      </p:sp>
      <p:sp>
        <p:nvSpPr>
          <p:cNvPr id="16" name="TextBox 168">
            <a:hlinkClick r:id="rId2" action="ppaction://hlinksldjump"/>
            <a:extLst>
              <a:ext uri="{FF2B5EF4-FFF2-40B4-BE49-F238E27FC236}">
                <a16:creationId xmlns:a16="http://schemas.microsoft.com/office/drawing/2014/main" id="{382120EA-C3D8-4E55-8A66-2A6FB0C37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098" y="2769255"/>
            <a:ext cx="27017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搭建开发环境</a:t>
            </a:r>
          </a:p>
        </p:txBody>
      </p:sp>
      <p:sp>
        <p:nvSpPr>
          <p:cNvPr id="17" name="AutoShape 864">
            <a:extLst>
              <a:ext uri="{FF2B5EF4-FFF2-40B4-BE49-F238E27FC236}">
                <a16:creationId xmlns:a16="http://schemas.microsoft.com/office/drawing/2014/main" id="{8A5C16A2-AE03-47EF-9A14-CADAB2267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79" y="1969181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굴림"/>
              <a:cs typeface="Times New Roman" pitchFamily="18" charset="0"/>
            </a:endParaRPr>
          </a:p>
        </p:txBody>
      </p:sp>
      <p:sp>
        <p:nvSpPr>
          <p:cNvPr id="18" name="矩形 17">
            <a:hlinkClick r:id="" action="ppaction://noaction"/>
            <a:extLst>
              <a:ext uri="{FF2B5EF4-FFF2-40B4-BE49-F238E27FC236}">
                <a16:creationId xmlns:a16="http://schemas.microsoft.com/office/drawing/2014/main" id="{1DD62A2F-F8D3-4ADE-9CE0-0E167FEC176D}"/>
              </a:ext>
            </a:extLst>
          </p:cNvPr>
          <p:cNvSpPr/>
          <p:nvPr/>
        </p:nvSpPr>
        <p:spPr bwMode="auto">
          <a:xfrm>
            <a:off x="943316" y="2000915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1">
            <a:hlinkClick r:id="" action="ppaction://noaction"/>
            <a:extLst>
              <a:ext uri="{FF2B5EF4-FFF2-40B4-BE49-F238E27FC236}">
                <a16:creationId xmlns:a16="http://schemas.microsoft.com/office/drawing/2014/main" id="{5382A9CB-C404-4D8B-9A97-8F016062D5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6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41" y="1947951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组合 153">
            <a:extLst>
              <a:ext uri="{FF2B5EF4-FFF2-40B4-BE49-F238E27FC236}">
                <a16:creationId xmlns:a16="http://schemas.microsoft.com/office/drawing/2014/main" id="{E34814DF-FECF-4847-AC10-47E72218E7A4}"/>
              </a:ext>
            </a:extLst>
          </p:cNvPr>
          <p:cNvGrpSpPr>
            <a:grpSpLocks/>
          </p:cNvGrpSpPr>
          <p:nvPr/>
        </p:nvGrpSpPr>
        <p:grpSpPr bwMode="auto">
          <a:xfrm>
            <a:off x="1123794" y="3603401"/>
            <a:ext cx="6535740" cy="652952"/>
            <a:chOff x="1029300" y="5045322"/>
            <a:chExt cx="6535226" cy="652058"/>
          </a:xfrm>
        </p:grpSpPr>
        <p:grpSp>
          <p:nvGrpSpPr>
            <p:cNvPr id="21" name="组合 219">
              <a:extLst>
                <a:ext uri="{FF2B5EF4-FFF2-40B4-BE49-F238E27FC236}">
                  <a16:creationId xmlns:a16="http://schemas.microsoft.com/office/drawing/2014/main" id="{F3AE2F8C-0B67-4DA8-8F6A-117EB83FE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26" name="AutoShape 218">
                <a:extLst>
                  <a:ext uri="{FF2B5EF4-FFF2-40B4-BE49-F238E27FC236}">
                    <a16:creationId xmlns:a16="http://schemas.microsoft.com/office/drawing/2014/main" id="{780EA6D3-CF4C-4D86-9A81-CBFF18C46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27" name="组合 225">
                <a:extLst>
                  <a:ext uri="{FF2B5EF4-FFF2-40B4-BE49-F238E27FC236}">
                    <a16:creationId xmlns:a16="http://schemas.microsoft.com/office/drawing/2014/main" id="{49C5F2BF-090B-4647-A6F5-9E4C5437DA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28" name="AutoShape 181">
                  <a:extLst>
                    <a:ext uri="{FF2B5EF4-FFF2-40B4-BE49-F238E27FC236}">
                      <a16:creationId xmlns:a16="http://schemas.microsoft.com/office/drawing/2014/main" id="{5F645A3D-5174-4A64-BA57-6EEE594B4F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29" name="AutoShape 202">
                  <a:extLst>
                    <a:ext uri="{FF2B5EF4-FFF2-40B4-BE49-F238E27FC236}">
                      <a16:creationId xmlns:a16="http://schemas.microsoft.com/office/drawing/2014/main" id="{7AAFE9CE-92E8-425F-9C74-5086147820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22" name="Line 188">
              <a:extLst>
                <a:ext uri="{FF2B5EF4-FFF2-40B4-BE49-F238E27FC236}">
                  <a16:creationId xmlns:a16="http://schemas.microsoft.com/office/drawing/2014/main" id="{662B03C6-B0CE-4A7A-8626-7F4C1FF29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23" name="组合 221">
              <a:extLst>
                <a:ext uri="{FF2B5EF4-FFF2-40B4-BE49-F238E27FC236}">
                  <a16:creationId xmlns:a16="http://schemas.microsoft.com/office/drawing/2014/main" id="{6D9E59BA-64D5-47D3-A089-211899C6C3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24" name="Oval 148">
                <a:extLst>
                  <a:ext uri="{FF2B5EF4-FFF2-40B4-BE49-F238E27FC236}">
                    <a16:creationId xmlns:a16="http://schemas.microsoft.com/office/drawing/2014/main" id="{0A3E522F-2F4B-4451-99C4-0102863CB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25" name="Oval 151">
                <a:extLst>
                  <a:ext uri="{FF2B5EF4-FFF2-40B4-BE49-F238E27FC236}">
                    <a16:creationId xmlns:a16="http://schemas.microsoft.com/office/drawing/2014/main" id="{4E0C5126-A836-4CD4-B88C-C18B717F1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30" name="TextBox 163">
            <a:extLst>
              <a:ext uri="{FF2B5EF4-FFF2-40B4-BE49-F238E27FC236}">
                <a16:creationId xmlns:a16="http://schemas.microsoft.com/office/drawing/2014/main" id="{8B1771E5-AEDC-47D0-9144-44270A6B8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973" y="3721350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1.4.2</a:t>
            </a:r>
            <a:endParaRPr lang="zh-CN" altLang="en-US" dirty="0"/>
          </a:p>
        </p:txBody>
      </p:sp>
      <p:sp>
        <p:nvSpPr>
          <p:cNvPr id="31" name="TextBox 168">
            <a:hlinkClick r:id="rId6" action="ppaction://hlinksldjump"/>
            <a:extLst>
              <a:ext uri="{FF2B5EF4-FFF2-40B4-BE49-F238E27FC236}">
                <a16:creationId xmlns:a16="http://schemas.microsoft.com/office/drawing/2014/main" id="{A7C1E164-1250-4367-98DA-D437D85B6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098" y="3707014"/>
            <a:ext cx="4179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grpSp>
        <p:nvGrpSpPr>
          <p:cNvPr id="32" name="组合 153">
            <a:extLst>
              <a:ext uri="{FF2B5EF4-FFF2-40B4-BE49-F238E27FC236}">
                <a16:creationId xmlns:a16="http://schemas.microsoft.com/office/drawing/2014/main" id="{D3D7F543-2888-4466-BCB8-A9FD5FF43E5E}"/>
              </a:ext>
            </a:extLst>
          </p:cNvPr>
          <p:cNvGrpSpPr>
            <a:grpSpLocks/>
          </p:cNvGrpSpPr>
          <p:nvPr/>
        </p:nvGrpSpPr>
        <p:grpSpPr bwMode="auto">
          <a:xfrm>
            <a:off x="1123794" y="4491234"/>
            <a:ext cx="6625480" cy="684212"/>
            <a:chOff x="1029300" y="5045322"/>
            <a:chExt cx="6624959" cy="683275"/>
          </a:xfrm>
        </p:grpSpPr>
        <p:grpSp>
          <p:nvGrpSpPr>
            <p:cNvPr id="33" name="组合 219">
              <a:extLst>
                <a:ext uri="{FF2B5EF4-FFF2-40B4-BE49-F238E27FC236}">
                  <a16:creationId xmlns:a16="http://schemas.microsoft.com/office/drawing/2014/main" id="{414F0E3B-3891-4648-9B97-1EC1C5BFFB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38" name="AutoShape 218">
                <a:extLst>
                  <a:ext uri="{FF2B5EF4-FFF2-40B4-BE49-F238E27FC236}">
                    <a16:creationId xmlns:a16="http://schemas.microsoft.com/office/drawing/2014/main" id="{4DBF64FA-8A3E-4C59-9B86-2A4955DE2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9" name="组合 225">
                <a:extLst>
                  <a:ext uri="{FF2B5EF4-FFF2-40B4-BE49-F238E27FC236}">
                    <a16:creationId xmlns:a16="http://schemas.microsoft.com/office/drawing/2014/main" id="{7609D38E-DC42-4310-8B96-4CD4B3908D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40" name="AutoShape 181">
                  <a:extLst>
                    <a:ext uri="{FF2B5EF4-FFF2-40B4-BE49-F238E27FC236}">
                      <a16:creationId xmlns:a16="http://schemas.microsoft.com/office/drawing/2014/main" id="{D6D3317C-9F05-498C-A313-3A8F1B8A5D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41" name="AutoShape 202">
                  <a:extLst>
                    <a:ext uri="{FF2B5EF4-FFF2-40B4-BE49-F238E27FC236}">
                      <a16:creationId xmlns:a16="http://schemas.microsoft.com/office/drawing/2014/main" id="{DB55D99F-90AC-4A94-96B4-9B64B83121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34" name="Line 188">
              <a:extLst>
                <a:ext uri="{FF2B5EF4-FFF2-40B4-BE49-F238E27FC236}">
                  <a16:creationId xmlns:a16="http://schemas.microsoft.com/office/drawing/2014/main" id="{402DF7E8-CA59-42A5-B193-45BFC672E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35" name="组合 221">
              <a:extLst>
                <a:ext uri="{FF2B5EF4-FFF2-40B4-BE49-F238E27FC236}">
                  <a16:creationId xmlns:a16="http://schemas.microsoft.com/office/drawing/2014/main" id="{5A96357D-1E61-4037-B0E0-D350B6ED90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36" name="Oval 148">
                <a:extLst>
                  <a:ext uri="{FF2B5EF4-FFF2-40B4-BE49-F238E27FC236}">
                    <a16:creationId xmlns:a16="http://schemas.microsoft.com/office/drawing/2014/main" id="{CDC6AA4E-8F28-4A8B-8A6D-93699D8D7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37" name="Oval 151">
                <a:extLst>
                  <a:ext uri="{FF2B5EF4-FFF2-40B4-BE49-F238E27FC236}">
                    <a16:creationId xmlns:a16="http://schemas.microsoft.com/office/drawing/2014/main" id="{A70960EE-16DC-4726-BBF9-FCF0EDBCF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42" name="TextBox 163">
            <a:extLst>
              <a:ext uri="{FF2B5EF4-FFF2-40B4-BE49-F238E27FC236}">
                <a16:creationId xmlns:a16="http://schemas.microsoft.com/office/drawing/2014/main" id="{68398987-1E19-431F-8E9E-670996A76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509" y="4609730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1.4.3</a:t>
            </a:r>
            <a:endParaRPr lang="zh-CN" altLang="en-US" dirty="0"/>
          </a:p>
        </p:txBody>
      </p:sp>
      <p:sp>
        <p:nvSpPr>
          <p:cNvPr id="43" name="TextBox 168">
            <a:hlinkClick r:id="rId7" action="ppaction://hlinksldjump"/>
            <a:extLst>
              <a:ext uri="{FF2B5EF4-FFF2-40B4-BE49-F238E27FC236}">
                <a16:creationId xmlns:a16="http://schemas.microsoft.com/office/drawing/2014/main" id="{9822B3D3-E09C-4941-BA23-5DD0158D0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098" y="4590348"/>
            <a:ext cx="45091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创建配置文件</a:t>
            </a:r>
          </a:p>
        </p:txBody>
      </p:sp>
      <p:grpSp>
        <p:nvGrpSpPr>
          <p:cNvPr id="44" name="组合 153">
            <a:extLst>
              <a:ext uri="{FF2B5EF4-FFF2-40B4-BE49-F238E27FC236}">
                <a16:creationId xmlns:a16="http://schemas.microsoft.com/office/drawing/2014/main" id="{F19EFE1C-972E-44CF-8F7B-3113CD1C51BF}"/>
              </a:ext>
            </a:extLst>
          </p:cNvPr>
          <p:cNvGrpSpPr>
            <a:grpSpLocks/>
          </p:cNvGrpSpPr>
          <p:nvPr/>
        </p:nvGrpSpPr>
        <p:grpSpPr bwMode="auto">
          <a:xfrm>
            <a:off x="1150330" y="5365941"/>
            <a:ext cx="6535740" cy="652952"/>
            <a:chOff x="1029300" y="5045322"/>
            <a:chExt cx="6535226" cy="652058"/>
          </a:xfrm>
        </p:grpSpPr>
        <p:grpSp>
          <p:nvGrpSpPr>
            <p:cNvPr id="45" name="组合 219">
              <a:extLst>
                <a:ext uri="{FF2B5EF4-FFF2-40B4-BE49-F238E27FC236}">
                  <a16:creationId xmlns:a16="http://schemas.microsoft.com/office/drawing/2014/main" id="{83D73633-01BF-45E3-9E82-461E00060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50" name="AutoShape 218">
                <a:extLst>
                  <a:ext uri="{FF2B5EF4-FFF2-40B4-BE49-F238E27FC236}">
                    <a16:creationId xmlns:a16="http://schemas.microsoft.com/office/drawing/2014/main" id="{CEC3E07A-170F-4A3A-AC25-A39B3021C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51" name="组合 225">
                <a:extLst>
                  <a:ext uri="{FF2B5EF4-FFF2-40B4-BE49-F238E27FC236}">
                    <a16:creationId xmlns:a16="http://schemas.microsoft.com/office/drawing/2014/main" id="{54B68643-D76C-4167-BDC4-DAB6DBE07E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52" name="AutoShape 181">
                  <a:extLst>
                    <a:ext uri="{FF2B5EF4-FFF2-40B4-BE49-F238E27FC236}">
                      <a16:creationId xmlns:a16="http://schemas.microsoft.com/office/drawing/2014/main" id="{6D6573A3-EF21-4396-9C06-E578856DC0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53" name="AutoShape 202">
                  <a:extLst>
                    <a:ext uri="{FF2B5EF4-FFF2-40B4-BE49-F238E27FC236}">
                      <a16:creationId xmlns:a16="http://schemas.microsoft.com/office/drawing/2014/main" id="{A8D906D5-04FC-44A0-BA4F-0C0236B4EF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46" name="Line 188">
              <a:extLst>
                <a:ext uri="{FF2B5EF4-FFF2-40B4-BE49-F238E27FC236}">
                  <a16:creationId xmlns:a16="http://schemas.microsoft.com/office/drawing/2014/main" id="{051E585F-A6B7-45E5-9A70-2AA6D13D00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47" name="组合 221">
              <a:extLst>
                <a:ext uri="{FF2B5EF4-FFF2-40B4-BE49-F238E27FC236}">
                  <a16:creationId xmlns:a16="http://schemas.microsoft.com/office/drawing/2014/main" id="{390C29FC-31C2-49A1-82F6-B45F8809FC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48" name="Oval 148">
                <a:extLst>
                  <a:ext uri="{FF2B5EF4-FFF2-40B4-BE49-F238E27FC236}">
                    <a16:creationId xmlns:a16="http://schemas.microsoft.com/office/drawing/2014/main" id="{759E102C-16F9-46E5-BA75-7726DCF0B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49" name="Oval 151">
                <a:extLst>
                  <a:ext uri="{FF2B5EF4-FFF2-40B4-BE49-F238E27FC236}">
                    <a16:creationId xmlns:a16="http://schemas.microsoft.com/office/drawing/2014/main" id="{562D610B-6FCF-46E5-85D7-497B7D579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54" name="TextBox 163">
            <a:extLst>
              <a:ext uri="{FF2B5EF4-FFF2-40B4-BE49-F238E27FC236}">
                <a16:creationId xmlns:a16="http://schemas.microsoft.com/office/drawing/2014/main" id="{E28D71C1-6A36-4C5B-BC3F-60C9A89D2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509" y="5483890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1.4.4</a:t>
            </a:r>
            <a:endParaRPr lang="zh-CN" altLang="en-US" dirty="0"/>
          </a:p>
        </p:txBody>
      </p:sp>
      <p:sp>
        <p:nvSpPr>
          <p:cNvPr id="55" name="TextBox 168">
            <a:hlinkClick r:id="rId8" action="ppaction://hlinksldjump"/>
            <a:extLst>
              <a:ext uri="{FF2B5EF4-FFF2-40B4-BE49-F238E27FC236}">
                <a16:creationId xmlns:a16="http://schemas.microsoft.com/office/drawing/2014/main" id="{7B44BC50-147C-4A4A-9C07-79A846A63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307" y="5453257"/>
            <a:ext cx="46194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</a:p>
        </p:txBody>
      </p:sp>
    </p:spTree>
    <p:extLst>
      <p:ext uri="{BB962C8B-B14F-4D97-AF65-F5344CB8AC3E}">
        <p14:creationId xmlns:p14="http://schemas.microsoft.com/office/powerpoint/2010/main" val="1601578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1.4 </a:t>
            </a:r>
            <a:r>
              <a:rPr lang="en-US" altLang="zh-CN" sz="32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MyBits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的简单应用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5085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1.4.1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搭建开发环境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E0E772B-F868-41B7-913E-7503C9838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95FC180-F440-4F90-A770-F86946DE4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Visio" r:id="rId3" imgW="4105429" imgH="2619539" progId="Visio.Drawing.15">
                  <p:embed/>
                </p:oleObj>
              </mc:Choice>
              <mc:Fallback>
                <p:oleObj name="Visio" r:id="rId3" imgW="4105429" imgH="2619539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95FC180-F440-4F90-A770-F86946DE4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00CE26D1-CCC5-487F-AD70-120C3AFE6833}"/>
              </a:ext>
            </a:extLst>
          </p:cNvPr>
          <p:cNvSpPr/>
          <p:nvPr/>
        </p:nvSpPr>
        <p:spPr>
          <a:xfrm>
            <a:off x="0" y="1734320"/>
            <a:ext cx="9144000" cy="9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数据准备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中创建数据库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和数据表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语句如下所示。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CA24FD-FEC8-4118-B6B2-9F55A961E586}"/>
              </a:ext>
            </a:extLst>
          </p:cNvPr>
          <p:cNvSpPr/>
          <p:nvPr/>
        </p:nvSpPr>
        <p:spPr>
          <a:xfrm>
            <a:off x="0" y="4327423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）向数据表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中插入数据，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语句如下所示。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D01A83-A035-4D02-BC66-E24C1E7096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512"/>
          <a:stretch/>
        </p:blipFill>
        <p:spPr>
          <a:xfrm>
            <a:off x="984910" y="2690660"/>
            <a:ext cx="5040000" cy="16367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8EBA78-5943-40F7-ABD1-B495082B11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4018"/>
          <a:stretch/>
        </p:blipFill>
        <p:spPr>
          <a:xfrm>
            <a:off x="984910" y="4936178"/>
            <a:ext cx="5040000" cy="112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1.4 </a:t>
            </a:r>
            <a:r>
              <a:rPr lang="en-US" altLang="zh-CN" sz="32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MyBits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的简单应用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5085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1.4.1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搭建开发环境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E0E772B-F868-41B7-913E-7503C9838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95FC180-F440-4F90-A770-F86946DE4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Visio" r:id="rId3" imgW="4105429" imgH="2619539" progId="Visio.Drawing.15">
                  <p:embed/>
                </p:oleObj>
              </mc:Choice>
              <mc:Fallback>
                <p:oleObj name="Visio" r:id="rId3" imgW="4105429" imgH="2619539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95FC180-F440-4F90-A770-F86946DE4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00CE26D1-CCC5-487F-AD70-120C3AFE6833}"/>
              </a:ext>
            </a:extLst>
          </p:cNvPr>
          <p:cNvSpPr/>
          <p:nvPr/>
        </p:nvSpPr>
        <p:spPr>
          <a:xfrm>
            <a:off x="0" y="1734320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语句测试数据是否添加成功，执行结果如下所示。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CA24FD-FEC8-4118-B6B2-9F55A961E586}"/>
              </a:ext>
            </a:extLst>
          </p:cNvPr>
          <p:cNvSpPr/>
          <p:nvPr/>
        </p:nvSpPr>
        <p:spPr>
          <a:xfrm>
            <a:off x="0" y="4462891"/>
            <a:ext cx="9144000" cy="183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从以上执行结果可以看出，数据添加成功。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创建工程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中新建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的驱动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mybatis-3.4.6.jar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包）复制到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目录下，完成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包的导入。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3ACA629-05B7-4BC6-8299-67E157B3C7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378"/>
          <a:stretch/>
        </p:blipFill>
        <p:spPr>
          <a:xfrm>
            <a:off x="984910" y="2231748"/>
            <a:ext cx="5040000" cy="223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1.4 </a:t>
            </a:r>
            <a:r>
              <a:rPr lang="en-US" altLang="zh-CN" sz="32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MyBits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的简单应用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5085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1.4.2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E0E772B-F868-41B7-913E-7503C9838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95FC180-F440-4F90-A770-F86946DE4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Visio" r:id="rId3" imgW="4105429" imgH="2619539" progId="Visio.Drawing.15">
                  <p:embed/>
                </p:oleObj>
              </mc:Choice>
              <mc:Fallback>
                <p:oleObj name="Visio" r:id="rId3" imgW="4105429" imgH="2619539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95FC180-F440-4F90-A770-F86946DE4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00CE26D1-CCC5-487F-AD70-120C3AFE6833}"/>
              </a:ext>
            </a:extLst>
          </p:cNvPr>
          <p:cNvSpPr/>
          <p:nvPr/>
        </p:nvSpPr>
        <p:spPr>
          <a:xfrm>
            <a:off x="0" y="1734320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在工程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目录下新建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com.qfedu.pojo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包，在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com.qfedu.pojo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包下新建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，具体代码如书中例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CA24FD-FEC8-4118-B6B2-9F55A961E586}"/>
              </a:ext>
            </a:extLst>
          </p:cNvPr>
          <p:cNvSpPr/>
          <p:nvPr/>
        </p:nvSpPr>
        <p:spPr>
          <a:xfrm>
            <a:off x="0" y="2619653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类提供了成员变量和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getter/setter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将通过配置文件映射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类和数据表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的关系。</a:t>
            </a:r>
          </a:p>
        </p:txBody>
      </p:sp>
    </p:spTree>
    <p:extLst>
      <p:ext uri="{BB962C8B-B14F-4D97-AF65-F5344CB8AC3E}">
        <p14:creationId xmlns:p14="http://schemas.microsoft.com/office/powerpoint/2010/main" val="278452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1.4 </a:t>
            </a:r>
            <a:r>
              <a:rPr lang="en-US" altLang="zh-CN" sz="32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MyBits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的简单应用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5085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1.4.3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创建配置文件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E0E772B-F868-41B7-913E-7503C9838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95FC180-F440-4F90-A770-F86946DE4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Visio" r:id="rId3" imgW="4105429" imgH="2619539" progId="Visio.Drawing.15">
                  <p:embed/>
                </p:oleObj>
              </mc:Choice>
              <mc:Fallback>
                <p:oleObj name="Visio" r:id="rId3" imgW="4105429" imgH="2619539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95FC180-F440-4F90-A770-F86946DE4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00CE26D1-CCC5-487F-AD70-120C3AFE6833}"/>
              </a:ext>
            </a:extLst>
          </p:cNvPr>
          <p:cNvSpPr/>
          <p:nvPr/>
        </p:nvSpPr>
        <p:spPr>
          <a:xfrm>
            <a:off x="0" y="1734320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目录下新建配置文件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mybatis-config.xml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，具体代码如例所示。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CA24FD-FEC8-4118-B6B2-9F55A961E586}"/>
              </a:ext>
            </a:extLst>
          </p:cNvPr>
          <p:cNvSpPr/>
          <p:nvPr/>
        </p:nvSpPr>
        <p:spPr>
          <a:xfrm>
            <a:off x="0" y="4972915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以上代码用于配置数据库的连接信息，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dataSource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元素的四个属性分别配置数据库的驱动、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、用户名和密码。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&lt;mapper&gt;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元素用于配置映射文件的位置。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66EEF0-D78E-4AB9-8564-018C0C9F35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985"/>
          <a:stretch/>
        </p:blipFill>
        <p:spPr>
          <a:xfrm>
            <a:off x="748562" y="2175322"/>
            <a:ext cx="5040000" cy="28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C43C7FF5-285E-41E7-8918-D42CFD33A2CB}"/>
              </a:ext>
            </a:extLst>
          </p:cNvPr>
          <p:cNvGraphicFramePr>
            <a:graphicFrameLocks/>
          </p:cNvGraphicFramePr>
          <p:nvPr/>
        </p:nvGraphicFramePr>
        <p:xfrm>
          <a:off x="-396552" y="1795159"/>
          <a:ext cx="6984776" cy="3786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130">
            <a:extLst>
              <a:ext uri="{FF2B5EF4-FFF2-40B4-BE49-F238E27FC236}">
                <a16:creationId xmlns:a16="http://schemas.microsoft.com/office/drawing/2014/main" id="{975C9CC6-49CB-4EBA-9935-58C3B833AB3D}"/>
              </a:ext>
            </a:extLst>
          </p:cNvPr>
          <p:cNvSpPr txBox="1"/>
          <p:nvPr/>
        </p:nvSpPr>
        <p:spPr bwMode="auto">
          <a:xfrm rot="18760561">
            <a:off x="3196833" y="2412903"/>
            <a:ext cx="102144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</a:p>
        </p:txBody>
      </p:sp>
      <p:sp>
        <p:nvSpPr>
          <p:cNvPr id="4" name="TextBox 126">
            <a:extLst>
              <a:ext uri="{FF2B5EF4-FFF2-40B4-BE49-F238E27FC236}">
                <a16:creationId xmlns:a16="http://schemas.microsoft.com/office/drawing/2014/main" id="{ED846E87-A52C-48DA-8F93-F6BF4A23ED62}"/>
              </a:ext>
            </a:extLst>
          </p:cNvPr>
          <p:cNvSpPr txBox="1"/>
          <p:nvPr/>
        </p:nvSpPr>
        <p:spPr bwMode="auto">
          <a:xfrm rot="2839439" flipH="1">
            <a:off x="5028118" y="2603962"/>
            <a:ext cx="102144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</a:p>
        </p:txBody>
      </p:sp>
      <p:sp>
        <p:nvSpPr>
          <p:cNvPr id="5" name="TextBox 127">
            <a:extLst>
              <a:ext uri="{FF2B5EF4-FFF2-40B4-BE49-F238E27FC236}">
                <a16:creationId xmlns:a16="http://schemas.microsoft.com/office/drawing/2014/main" id="{6995DFE1-1536-42B0-B90A-D4927EF2C5ED}"/>
              </a:ext>
            </a:extLst>
          </p:cNvPr>
          <p:cNvSpPr txBox="1"/>
          <p:nvPr/>
        </p:nvSpPr>
        <p:spPr bwMode="auto">
          <a:xfrm rot="13580827" flipV="1">
            <a:off x="3210085" y="4331646"/>
            <a:ext cx="102144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</a:p>
        </p:txBody>
      </p:sp>
      <p:sp>
        <p:nvSpPr>
          <p:cNvPr id="6" name="TextBox 126">
            <a:extLst>
              <a:ext uri="{FF2B5EF4-FFF2-40B4-BE49-F238E27FC236}">
                <a16:creationId xmlns:a16="http://schemas.microsoft.com/office/drawing/2014/main" id="{7658F896-761C-4E05-A912-B063A57EA69E}"/>
              </a:ext>
            </a:extLst>
          </p:cNvPr>
          <p:cNvSpPr txBox="1"/>
          <p:nvPr/>
        </p:nvSpPr>
        <p:spPr bwMode="auto">
          <a:xfrm rot="18947968" flipH="1">
            <a:off x="5082055" y="4033116"/>
            <a:ext cx="1067741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</a:p>
        </p:txBody>
      </p:sp>
      <p:grpSp>
        <p:nvGrpSpPr>
          <p:cNvPr id="7" name="组合 18">
            <a:extLst>
              <a:ext uri="{FF2B5EF4-FFF2-40B4-BE49-F238E27FC236}">
                <a16:creationId xmlns:a16="http://schemas.microsoft.com/office/drawing/2014/main" id="{AFD3DE5E-DE1B-4AB3-933C-71F7B339C6D7}"/>
              </a:ext>
            </a:extLst>
          </p:cNvPr>
          <p:cNvGrpSpPr>
            <a:grpSpLocks/>
          </p:cNvGrpSpPr>
          <p:nvPr/>
        </p:nvGrpSpPr>
        <p:grpSpPr bwMode="auto">
          <a:xfrm>
            <a:off x="504865" y="1406909"/>
            <a:ext cx="3131030" cy="1250664"/>
            <a:chOff x="547807" y="2246749"/>
            <a:chExt cx="3130097" cy="1251184"/>
          </a:xfrm>
        </p:grpSpPr>
        <p:sp>
          <p:nvSpPr>
            <p:cNvPr id="8" name="矩形 5">
              <a:extLst>
                <a:ext uri="{FF2B5EF4-FFF2-40B4-BE49-F238E27FC236}">
                  <a16:creationId xmlns:a16="http://schemas.microsoft.com/office/drawing/2014/main" id="{DE58DEFB-82AA-4EB3-A10F-99314526A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708" y="2246749"/>
              <a:ext cx="2501196" cy="973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6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框架的概念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16">
              <a:extLst>
                <a:ext uri="{FF2B5EF4-FFF2-40B4-BE49-F238E27FC236}">
                  <a16:creationId xmlns:a16="http://schemas.microsoft.com/office/drawing/2014/main" id="{4F36D0D6-3FC6-4A37-85D9-CA10C7044A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0198" y="2845720"/>
              <a:ext cx="2178276" cy="652213"/>
              <a:chOff x="860198" y="2352244"/>
              <a:chExt cx="2178276" cy="652213"/>
            </a:xfrm>
          </p:grpSpPr>
          <p:cxnSp>
            <p:nvCxnSpPr>
              <p:cNvPr id="13" name="直接连接符 7">
                <a:extLst>
                  <a:ext uri="{FF2B5EF4-FFF2-40B4-BE49-F238E27FC236}">
                    <a16:creationId xmlns:a16="http://schemas.microsoft.com/office/drawing/2014/main" id="{DDF80053-9E3D-44A5-94BE-1E21DEAA152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直接连接符 10">
                <a:extLst>
                  <a:ext uri="{FF2B5EF4-FFF2-40B4-BE49-F238E27FC236}">
                    <a16:creationId xmlns:a16="http://schemas.microsoft.com/office/drawing/2014/main" id="{CB879EC2-9B56-482B-8125-7B64D13C526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" name="组合 15">
              <a:extLst>
                <a:ext uri="{FF2B5EF4-FFF2-40B4-BE49-F238E27FC236}">
                  <a16:creationId xmlns:a16="http://schemas.microsoft.com/office/drawing/2014/main" id="{8859BE08-A178-4BC4-83B8-AC61E18842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807" y="2345525"/>
              <a:ext cx="482428" cy="522503"/>
              <a:chOff x="1232465" y="3518931"/>
              <a:chExt cx="482428" cy="522503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07485A4-5441-49DA-8146-AA7C37B848C1}"/>
                  </a:ext>
                </a:extLst>
              </p:cNvPr>
              <p:cNvSpPr/>
              <p:nvPr/>
            </p:nvSpPr>
            <p:spPr bwMode="auto">
              <a:xfrm>
                <a:off x="1232465" y="3558042"/>
                <a:ext cx="474520" cy="474858"/>
              </a:xfrm>
              <a:prstGeom prst="ellipse">
                <a:avLst/>
              </a:prstGeom>
              <a:solidFill>
                <a:srgbClr val="2484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" name="TextBox 94">
                <a:extLst>
                  <a:ext uri="{FF2B5EF4-FFF2-40B4-BE49-F238E27FC236}">
                    <a16:creationId xmlns:a16="http://schemas.microsoft.com/office/drawing/2014/main" id="{3EAB7315-F61C-4685-A786-ABDC41472060}"/>
                  </a:ext>
                </a:extLst>
              </p:cNvPr>
              <p:cNvSpPr txBox="1"/>
              <p:nvPr/>
            </p:nvSpPr>
            <p:spPr>
              <a:xfrm>
                <a:off x="1295918" y="3518931"/>
                <a:ext cx="418975" cy="522503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" name="组合 17">
            <a:extLst>
              <a:ext uri="{FF2B5EF4-FFF2-40B4-BE49-F238E27FC236}">
                <a16:creationId xmlns:a16="http://schemas.microsoft.com/office/drawing/2014/main" id="{0F835BA1-F9FA-4937-8F5D-84C66BC9D4FF}"/>
              </a:ext>
            </a:extLst>
          </p:cNvPr>
          <p:cNvGrpSpPr>
            <a:grpSpLocks/>
          </p:cNvGrpSpPr>
          <p:nvPr/>
        </p:nvGrpSpPr>
        <p:grpSpPr bwMode="auto">
          <a:xfrm>
            <a:off x="681306" y="4708112"/>
            <a:ext cx="2774276" cy="1521239"/>
            <a:chOff x="547807" y="3950799"/>
            <a:chExt cx="2773799" cy="1520357"/>
          </a:xfrm>
        </p:grpSpPr>
        <p:sp>
          <p:nvSpPr>
            <p:cNvPr id="16" name="矩形 21">
              <a:extLst>
                <a:ext uri="{FF2B5EF4-FFF2-40B4-BE49-F238E27FC236}">
                  <a16:creationId xmlns:a16="http://schemas.microsoft.com/office/drawing/2014/main" id="{D48DFC1C-121A-4137-AF3D-1C8714C23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211" y="4036852"/>
              <a:ext cx="2121395" cy="1434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</a:t>
              </a:r>
              <a:r>
                <a:rPr lang="en-US" altLang="zh-CN" sz="2400" b="1" dirty="0" err="1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Mybatis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的基本操作</a:t>
              </a:r>
              <a:endPara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pSp>
          <p:nvGrpSpPr>
            <p:cNvPr id="17" name="组合 26">
              <a:extLst>
                <a:ext uri="{FF2B5EF4-FFF2-40B4-BE49-F238E27FC236}">
                  <a16:creationId xmlns:a16="http://schemas.microsoft.com/office/drawing/2014/main" id="{AA826732-F22A-4E92-8CE3-CC50230E9640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>
              <a:off x="860198" y="3950799"/>
              <a:ext cx="2178276" cy="652213"/>
              <a:chOff x="860198" y="2352244"/>
              <a:chExt cx="2178276" cy="652213"/>
            </a:xfrm>
          </p:grpSpPr>
          <p:cxnSp>
            <p:nvCxnSpPr>
              <p:cNvPr id="21" name="直接连接符 27">
                <a:extLst>
                  <a:ext uri="{FF2B5EF4-FFF2-40B4-BE49-F238E27FC236}">
                    <a16:creationId xmlns:a16="http://schemas.microsoft.com/office/drawing/2014/main" id="{FFA5CB07-A056-4052-8B6F-D1376603037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接连接符 28">
                <a:extLst>
                  <a:ext uri="{FF2B5EF4-FFF2-40B4-BE49-F238E27FC236}">
                    <a16:creationId xmlns:a16="http://schemas.microsoft.com/office/drawing/2014/main" id="{26C2FB9C-F702-427F-BFBB-DB332E50886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8" name="组合 29">
              <a:extLst>
                <a:ext uri="{FF2B5EF4-FFF2-40B4-BE49-F238E27FC236}">
                  <a16:creationId xmlns:a16="http://schemas.microsoft.com/office/drawing/2014/main" id="{28EA6E57-64F3-429C-B324-1C222128ED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807" y="4523744"/>
              <a:ext cx="474580" cy="523571"/>
              <a:chOff x="1232465" y="3525955"/>
              <a:chExt cx="474580" cy="523571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9C879F45-1DC0-4D4E-AA6A-97FB605002B3}"/>
                  </a:ext>
                </a:extLst>
              </p:cNvPr>
              <p:cNvSpPr/>
              <p:nvPr/>
            </p:nvSpPr>
            <p:spPr bwMode="auto">
              <a:xfrm>
                <a:off x="1232465" y="3559083"/>
                <a:ext cx="474580" cy="474388"/>
              </a:xfrm>
              <a:prstGeom prst="ellipse">
                <a:avLst/>
              </a:prstGeom>
              <a:solidFill>
                <a:srgbClr val="2383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0" name="TextBox 102">
                <a:extLst>
                  <a:ext uri="{FF2B5EF4-FFF2-40B4-BE49-F238E27FC236}">
                    <a16:creationId xmlns:a16="http://schemas.microsoft.com/office/drawing/2014/main" id="{7165A313-5EAC-41FE-BF0D-09891890DEB9}"/>
                  </a:ext>
                </a:extLst>
              </p:cNvPr>
              <p:cNvSpPr txBox="1"/>
              <p:nvPr/>
            </p:nvSpPr>
            <p:spPr>
              <a:xfrm>
                <a:off x="1278361" y="3525955"/>
                <a:ext cx="334905" cy="52357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6565572-5E2E-41B3-B521-5E1FA94D532E}"/>
              </a:ext>
            </a:extLst>
          </p:cNvPr>
          <p:cNvGrpSpPr>
            <a:grpSpLocks/>
          </p:cNvGrpSpPr>
          <p:nvPr/>
        </p:nvGrpSpPr>
        <p:grpSpPr bwMode="auto">
          <a:xfrm>
            <a:off x="5450906" y="1176077"/>
            <a:ext cx="2831791" cy="1435136"/>
            <a:chOff x="5864534" y="1794089"/>
            <a:chExt cx="2831791" cy="1434931"/>
          </a:xfrm>
        </p:grpSpPr>
        <p:grpSp>
          <p:nvGrpSpPr>
            <p:cNvPr id="24" name="组合 32">
              <a:extLst>
                <a:ext uri="{FF2B5EF4-FFF2-40B4-BE49-F238E27FC236}">
                  <a16:creationId xmlns:a16="http://schemas.microsoft.com/office/drawing/2014/main" id="{AAC4D77E-8AB4-4C18-B082-23198063AA2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469063" y="2557463"/>
              <a:ext cx="1962150" cy="652462"/>
              <a:chOff x="860198" y="2352244"/>
              <a:chExt cx="1962354" cy="652213"/>
            </a:xfrm>
          </p:grpSpPr>
          <p:cxnSp>
            <p:nvCxnSpPr>
              <p:cNvPr id="29" name="直接连接符 33">
                <a:extLst>
                  <a:ext uri="{FF2B5EF4-FFF2-40B4-BE49-F238E27FC236}">
                    <a16:creationId xmlns:a16="http://schemas.microsoft.com/office/drawing/2014/main" id="{62451B3C-CC7C-4DD0-AB21-4DD5188EEA9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直接连接符 34">
                <a:extLst>
                  <a:ext uri="{FF2B5EF4-FFF2-40B4-BE49-F238E27FC236}">
                    <a16:creationId xmlns:a16="http://schemas.microsoft.com/office/drawing/2014/main" id="{321DB899-E797-4D1B-8A87-C801452CC6B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8" y="3004457"/>
                <a:ext cx="1599614" cy="0"/>
              </a:xfrm>
              <a:prstGeom prst="line">
                <a:avLst/>
              </a:prstGeom>
              <a:noFill/>
              <a:ln w="28575" algn="ctr">
                <a:solidFill>
                  <a:srgbClr val="2484C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5" name="组合 35">
              <a:extLst>
                <a:ext uri="{FF2B5EF4-FFF2-40B4-BE49-F238E27FC236}">
                  <a16:creationId xmlns:a16="http://schemas.microsoft.com/office/drawing/2014/main" id="{CBCC9909-E1DA-4A27-96D3-FC64F40D69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23250" y="2094756"/>
              <a:ext cx="473075" cy="522212"/>
              <a:chOff x="1232465" y="3514976"/>
              <a:chExt cx="474415" cy="522667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1AFEEB1-F4B9-4DA2-846E-DB318E2EE13A}"/>
                  </a:ext>
                </a:extLst>
              </p:cNvPr>
              <p:cNvSpPr/>
              <p:nvPr/>
            </p:nvSpPr>
            <p:spPr bwMode="auto">
              <a:xfrm>
                <a:off x="1232465" y="3558773"/>
                <a:ext cx="474415" cy="475007"/>
              </a:xfrm>
              <a:prstGeom prst="ellipse">
                <a:avLst/>
              </a:prstGeom>
              <a:solidFill>
                <a:srgbClr val="2484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8" name="TextBox 110">
                <a:extLst>
                  <a:ext uri="{FF2B5EF4-FFF2-40B4-BE49-F238E27FC236}">
                    <a16:creationId xmlns:a16="http://schemas.microsoft.com/office/drawing/2014/main" id="{A2303BC2-F14B-4627-9E80-70538E749A2C}"/>
                  </a:ext>
                </a:extLst>
              </p:cNvPr>
              <p:cNvSpPr txBox="1"/>
              <p:nvPr/>
            </p:nvSpPr>
            <p:spPr>
              <a:xfrm>
                <a:off x="1288136" y="3514976"/>
                <a:ext cx="335911" cy="52266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" name="矩形 46">
              <a:extLst>
                <a:ext uri="{FF2B5EF4-FFF2-40B4-BE49-F238E27FC236}">
                  <a16:creationId xmlns:a16="http://schemas.microsoft.com/office/drawing/2014/main" id="{3BF8F4FF-525B-4F2E-BC76-4A134EFB5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4534" y="1794089"/>
              <a:ext cx="2285951" cy="1434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MyBatis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的功能架构和工作流程</a:t>
              </a:r>
              <a:endPara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6FFE53F-352D-49F8-8876-7133145B726C}"/>
              </a:ext>
            </a:extLst>
          </p:cNvPr>
          <p:cNvGrpSpPr>
            <a:grpSpLocks/>
          </p:cNvGrpSpPr>
          <p:nvPr/>
        </p:nvGrpSpPr>
        <p:grpSpPr bwMode="auto">
          <a:xfrm>
            <a:off x="5481070" y="4660870"/>
            <a:ext cx="2905092" cy="1519242"/>
            <a:chOff x="5813082" y="4225925"/>
            <a:chExt cx="2905092" cy="1520011"/>
          </a:xfrm>
        </p:grpSpPr>
        <p:grpSp>
          <p:nvGrpSpPr>
            <p:cNvPr id="32" name="组合 38">
              <a:extLst>
                <a:ext uri="{FF2B5EF4-FFF2-40B4-BE49-F238E27FC236}">
                  <a16:creationId xmlns:a16="http://schemas.microsoft.com/office/drawing/2014/main" id="{44E9182E-B430-41AB-AD5D-EFA8725FA4E8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6268941" y="4225925"/>
              <a:ext cx="2162272" cy="652465"/>
              <a:chOff x="860198" y="2352242"/>
              <a:chExt cx="2162496" cy="652215"/>
            </a:xfrm>
          </p:grpSpPr>
          <p:cxnSp>
            <p:nvCxnSpPr>
              <p:cNvPr id="37" name="直接连接符 39">
                <a:extLst>
                  <a:ext uri="{FF2B5EF4-FFF2-40B4-BE49-F238E27FC236}">
                    <a16:creationId xmlns:a16="http://schemas.microsoft.com/office/drawing/2014/main" id="{43D1B809-D62B-4877-AB8D-45A9238954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2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接连接符 40">
                <a:extLst>
                  <a:ext uri="{FF2B5EF4-FFF2-40B4-BE49-F238E27FC236}">
                    <a16:creationId xmlns:a16="http://schemas.microsoft.com/office/drawing/2014/main" id="{E9B17DFA-340C-44BC-9AC9-EE1E9A5B34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H="1">
                <a:off x="1222937" y="3004455"/>
                <a:ext cx="1799757" cy="2"/>
              </a:xfrm>
              <a:prstGeom prst="line">
                <a:avLst/>
              </a:prstGeom>
              <a:noFill/>
              <a:ln w="28575" algn="ctr">
                <a:solidFill>
                  <a:srgbClr val="2484C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3" name="组合 41">
              <a:extLst>
                <a:ext uri="{FF2B5EF4-FFF2-40B4-BE49-F238E27FC236}">
                  <a16:creationId xmlns:a16="http://schemas.microsoft.com/office/drawing/2014/main" id="{27263468-5C62-4358-BB91-FD78290E575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245099" y="4779187"/>
              <a:ext cx="473075" cy="524142"/>
              <a:chOff x="1210554" y="3505896"/>
              <a:chExt cx="474415" cy="523486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3F627AC4-305E-412D-9CD9-5A838154B5F0}"/>
                  </a:ext>
                </a:extLst>
              </p:cNvPr>
              <p:cNvSpPr/>
              <p:nvPr/>
            </p:nvSpPr>
            <p:spPr bwMode="auto">
              <a:xfrm>
                <a:off x="1210554" y="3548703"/>
                <a:ext cx="474415" cy="474310"/>
              </a:xfrm>
              <a:prstGeom prst="ellipse">
                <a:avLst/>
              </a:prstGeom>
              <a:solidFill>
                <a:srgbClr val="2383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6" name="TextBox 118">
                <a:extLst>
                  <a:ext uri="{FF2B5EF4-FFF2-40B4-BE49-F238E27FC236}">
                    <a16:creationId xmlns:a16="http://schemas.microsoft.com/office/drawing/2014/main" id="{BEC116EB-87F3-43C0-8A66-1437D4D8D6D3}"/>
                  </a:ext>
                </a:extLst>
              </p:cNvPr>
              <p:cNvSpPr txBox="1"/>
              <p:nvPr/>
            </p:nvSpPr>
            <p:spPr>
              <a:xfrm>
                <a:off x="1278961" y="3505896"/>
                <a:ext cx="335911" cy="523486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" name="矩形 51">
              <a:extLst>
                <a:ext uri="{FF2B5EF4-FFF2-40B4-BE49-F238E27FC236}">
                  <a16:creationId xmlns:a16="http://schemas.microsoft.com/office/drawing/2014/main" id="{7682C1A8-BD10-49B2-88A6-EFDBE8D2A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3082" y="4310074"/>
              <a:ext cx="2403298" cy="1435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MyBatis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入门程序的编写</a:t>
              </a:r>
              <a:endPara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9" name="标题 1">
            <a:extLst>
              <a:ext uri="{FF2B5EF4-FFF2-40B4-BE49-F238E27FC236}">
                <a16:creationId xmlns:a16="http://schemas.microsoft.com/office/drawing/2014/main" id="{7AC9FC8B-E8B4-4EC8-948C-324469EF5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083" y="332930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学习目标</a:t>
            </a:r>
          </a:p>
        </p:txBody>
      </p:sp>
    </p:spTree>
    <p:extLst>
      <p:ext uri="{BB962C8B-B14F-4D97-AF65-F5344CB8AC3E}">
        <p14:creationId xmlns:p14="http://schemas.microsoft.com/office/powerpoint/2010/main" val="10917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6 L -0.08177 -0.0958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97" y="-479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08264 -0.086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32" y="-435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07466 0.1032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516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-0.07708 0.1016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506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  <p:bldP spid="3" grpId="1"/>
      <p:bldP spid="3" grpId="2"/>
      <p:bldP spid="4" grpId="0"/>
      <p:bldP spid="4" grpId="1"/>
      <p:bldP spid="4" grpId="2"/>
      <p:bldP spid="5" grpId="0"/>
      <p:bldP spid="5" grpId="1"/>
      <p:bldP spid="5" grpId="2"/>
      <p:bldP spid="6" grpId="0"/>
      <p:bldP spid="6" grpId="1"/>
      <p:bldP spid="6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1.4 </a:t>
            </a:r>
            <a:r>
              <a:rPr lang="en-US" altLang="zh-CN" sz="32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MyBits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的简单应用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5085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1.4.3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创建配置文件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E0E772B-F868-41B7-913E-7503C9838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95FC180-F440-4F90-A770-F86946DE4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Visio" r:id="rId3" imgW="4105429" imgH="2619539" progId="Visio.Drawing.15">
                  <p:embed/>
                </p:oleObj>
              </mc:Choice>
              <mc:Fallback>
                <p:oleObj name="Visio" r:id="rId3" imgW="4105429" imgH="2619539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95FC180-F440-4F90-A770-F86946DE4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00CE26D1-CCC5-487F-AD70-120C3AFE6833}"/>
              </a:ext>
            </a:extLst>
          </p:cNvPr>
          <p:cNvSpPr/>
          <p:nvPr/>
        </p:nvSpPr>
        <p:spPr>
          <a:xfrm>
            <a:off x="0" y="1734320"/>
            <a:ext cx="9144000" cy="2185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为了提升开发效率、减少编码错误，开发人员可以在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的使用手册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mybatis-3.4.6.pdf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小节找到配置信息模板并复制到本地文件中，然后根据实际开发环境完善配置信息。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目录下新建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com.qfedu.mapper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包，在该包下新建映射文件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，具体代码如例所示。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3B4FF1-9B78-412C-B719-F90F6B8FAC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069"/>
          <a:stretch/>
        </p:blipFill>
        <p:spPr>
          <a:xfrm>
            <a:off x="862811" y="3919342"/>
            <a:ext cx="5040000" cy="187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6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1.4 </a:t>
            </a:r>
            <a:r>
              <a:rPr lang="en-US" altLang="zh-CN" sz="32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MyBits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的简单应用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5085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1.4.3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创建配置文件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E0E772B-F868-41B7-913E-7503C9838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95FC180-F440-4F90-A770-F86946DE4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Visio" r:id="rId3" imgW="4105429" imgH="2619539" progId="Visio.Drawing.15">
                  <p:embed/>
                </p:oleObj>
              </mc:Choice>
              <mc:Fallback>
                <p:oleObj name="Visio" r:id="rId3" imgW="4105429" imgH="2619539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95FC180-F440-4F90-A770-F86946DE4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00CE26D1-CCC5-487F-AD70-120C3AFE6833}"/>
              </a:ext>
            </a:extLst>
          </p:cNvPr>
          <p:cNvSpPr/>
          <p:nvPr/>
        </p:nvSpPr>
        <p:spPr>
          <a:xfrm>
            <a:off x="0" y="1734320"/>
            <a:ext cx="9144000" cy="3431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&lt;mapper&gt;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元素是映射文件的根元素，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&lt;mapper&gt;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属性指定该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&lt;mapper&gt;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元素的命名空间。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&lt;select&gt;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元素用于映射一个查询操作，其中，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属性是该操作在该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文件中的唯一标示，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parameterType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属性用于指定传入参数的类型，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属性用于指定返回结果的类型。在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具有占位符的功能，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表示传入的参数。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此处需要注意的是，开发人员可以在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的使用手册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mybatis-3.4.6.pdf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小节找到映射信息模板，然后直接复制模板信息并在此基础上编写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</a:p>
        </p:txBody>
      </p:sp>
    </p:spTree>
    <p:extLst>
      <p:ext uri="{BB962C8B-B14F-4D97-AF65-F5344CB8AC3E}">
        <p14:creationId xmlns:p14="http://schemas.microsoft.com/office/powerpoint/2010/main" val="96773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1.4 </a:t>
            </a:r>
            <a:r>
              <a:rPr lang="en-US" altLang="zh-CN" sz="32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MyBits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的简单应用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5085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1.4.4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E0E772B-F868-41B7-913E-7503C9838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95FC180-F440-4F90-A770-F86946DE4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Visio" r:id="rId3" imgW="4105429" imgH="2619539" progId="Visio.Drawing.15">
                  <p:embed/>
                </p:oleObj>
              </mc:Choice>
              <mc:Fallback>
                <p:oleObj name="Visio" r:id="rId3" imgW="4105429" imgH="2619539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95FC180-F440-4F90-A770-F86946DE4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00CE26D1-CCC5-487F-AD70-120C3AFE6833}"/>
              </a:ext>
            </a:extLst>
          </p:cNvPr>
          <p:cNvSpPr/>
          <p:nvPr/>
        </p:nvSpPr>
        <p:spPr>
          <a:xfrm>
            <a:off x="0" y="1734320"/>
            <a:ext cx="9144000" cy="13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测试通过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字段查询学生信息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目录下新建包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，在该包下新建类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TestFindBySid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，具体代码如例所示。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83DECE-A4B3-4169-B7B4-4B41800942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130"/>
          <a:stretch/>
        </p:blipFill>
        <p:spPr>
          <a:xfrm>
            <a:off x="794222" y="3031900"/>
            <a:ext cx="5040000" cy="341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8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1.4 </a:t>
            </a:r>
            <a:r>
              <a:rPr lang="en-US" altLang="zh-CN" sz="32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MyBits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的简单应用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5085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1.4.4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E0E772B-F868-41B7-913E-7503C9838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95FC180-F440-4F90-A770-F86946DE4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Visio" r:id="rId3" imgW="4105429" imgH="2619539" progId="Visio.Drawing.15">
                  <p:embed/>
                </p:oleObj>
              </mc:Choice>
              <mc:Fallback>
                <p:oleObj name="Visio" r:id="rId3" imgW="4105429" imgH="2619539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95FC180-F440-4F90-A770-F86946DE4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00CE26D1-CCC5-487F-AD70-120C3AFE6833}"/>
              </a:ext>
            </a:extLst>
          </p:cNvPr>
          <p:cNvSpPr/>
          <p:nvPr/>
        </p:nvSpPr>
        <p:spPr>
          <a:xfrm>
            <a:off x="0" y="1734320"/>
            <a:ext cx="9144000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在以上代码中，首先获取配置文件的输入流，其次根据读取的配置信息创建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对象，然后通过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SqlSessionFactory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对象，最后调用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selectOne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方法执行查询操作。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selectOne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方法有两个参数，第一个参数匹配映射文件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中相应元素的属性值，其中，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&lt;mapper&gt;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findStudentById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&lt;select&gt;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属性值，第二个参数表示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&lt;select&gt;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语句所需的参数。</a:t>
            </a:r>
          </a:p>
        </p:txBody>
      </p:sp>
    </p:spTree>
    <p:extLst>
      <p:ext uri="{BB962C8B-B14F-4D97-AF65-F5344CB8AC3E}">
        <p14:creationId xmlns:p14="http://schemas.microsoft.com/office/powerpoint/2010/main" val="251312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1.4 </a:t>
            </a:r>
            <a:r>
              <a:rPr lang="en-US" altLang="zh-CN" sz="32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MyBits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的简单应用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5085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1.4.4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E0E772B-F868-41B7-913E-7503C9838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95FC180-F440-4F90-A770-F86946DE4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Visio" r:id="rId3" imgW="4105429" imgH="2619539" progId="Visio.Drawing.15">
                  <p:embed/>
                </p:oleObj>
              </mc:Choice>
              <mc:Fallback>
                <p:oleObj name="Visio" r:id="rId3" imgW="4105429" imgH="2619539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95FC180-F440-4F90-A770-F86946DE4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00CE26D1-CCC5-487F-AD70-120C3AFE6833}"/>
              </a:ext>
            </a:extLst>
          </p:cNvPr>
          <p:cNvSpPr/>
          <p:nvPr/>
        </p:nvSpPr>
        <p:spPr>
          <a:xfrm>
            <a:off x="0" y="1734320"/>
            <a:ext cx="9144000" cy="9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测试通过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字段模糊查询学生信息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&lt;mapper&gt;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元素中加入映射信息，具体代码如下。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9D82BA-71ED-4DC4-ABA5-71D5B7A757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1578"/>
          <a:stretch/>
        </p:blipFill>
        <p:spPr>
          <a:xfrm>
            <a:off x="828944" y="2672848"/>
            <a:ext cx="5040000" cy="73413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12C0E47-CA5E-4AAD-BC0B-76A5D3A4040C}"/>
              </a:ext>
            </a:extLst>
          </p:cNvPr>
          <p:cNvSpPr/>
          <p:nvPr/>
        </p:nvSpPr>
        <p:spPr>
          <a:xfrm>
            <a:off x="0" y="3449103"/>
            <a:ext cx="914400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&lt;select&gt;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元素用于映射一个查询操作，其中，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属性是该操作在该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文件中的唯一标示，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parameterType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属性用于指定传入参数的类型，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属性用于指定返回结果的类型。在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具有拼接符的功能，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{value}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表示传入的参数。</a:t>
            </a:r>
          </a:p>
        </p:txBody>
      </p:sp>
    </p:spTree>
    <p:extLst>
      <p:ext uri="{BB962C8B-B14F-4D97-AF65-F5344CB8AC3E}">
        <p14:creationId xmlns:p14="http://schemas.microsoft.com/office/powerpoint/2010/main" val="214528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1.4 </a:t>
            </a:r>
            <a:r>
              <a:rPr lang="en-US" altLang="zh-CN" sz="32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MyBits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的简单应用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5085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1.4.4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E0E772B-F868-41B7-913E-7503C9838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95FC180-F440-4F90-A770-F86946DE4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Visio" r:id="rId3" imgW="4105429" imgH="2619539" progId="Visio.Drawing.15">
                  <p:embed/>
                </p:oleObj>
              </mc:Choice>
              <mc:Fallback>
                <p:oleObj name="Visio" r:id="rId3" imgW="4105429" imgH="2619539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95FC180-F440-4F90-A770-F86946DE4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00CE26D1-CCC5-487F-AD70-120C3AFE6833}"/>
              </a:ext>
            </a:extLst>
          </p:cNvPr>
          <p:cNvSpPr/>
          <p:nvPr/>
        </p:nvSpPr>
        <p:spPr>
          <a:xfrm>
            <a:off x="0" y="1734320"/>
            <a:ext cx="9144000" cy="9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测试添加学生信息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&lt;mapper&gt;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元素中加入映射信息，具体代码如下。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2C0E47-CA5E-4AAD-BC0B-76A5D3A4040C}"/>
              </a:ext>
            </a:extLst>
          </p:cNvPr>
          <p:cNvSpPr/>
          <p:nvPr/>
        </p:nvSpPr>
        <p:spPr>
          <a:xfrm>
            <a:off x="0" y="3252627"/>
            <a:ext cx="914400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&lt;insert&gt;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元素用于映射一个插入操作，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parameterType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属性用于指定传入参数的类型，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#{age}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#{course}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表示以占位符形式接收的参数。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6C811C1-6F10-4048-9B83-D8F9AC5936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614"/>
          <a:stretch/>
        </p:blipFill>
        <p:spPr>
          <a:xfrm>
            <a:off x="748562" y="2672847"/>
            <a:ext cx="5040000" cy="57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2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1.4 </a:t>
            </a:r>
            <a:r>
              <a:rPr lang="en-US" altLang="zh-CN" sz="32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MyBits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的简单应用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5085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1.4.4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编写测试类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E0E772B-F868-41B7-913E-7503C9838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178" y="2231749"/>
            <a:ext cx="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95FC180-F440-4F90-A770-F86946DE4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4178" y="2231749"/>
          <a:ext cx="36000" cy="2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Visio" r:id="rId3" imgW="4105429" imgH="2619539" progId="Visio.Drawing.15">
                  <p:embed/>
                </p:oleObj>
              </mc:Choice>
              <mc:Fallback>
                <p:oleObj name="Visio" r:id="rId3" imgW="4105429" imgH="2619539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95FC180-F440-4F90-A770-F86946DE4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2231749"/>
                        <a:ext cx="36000" cy="2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00CE26D1-CCC5-487F-AD70-120C3AFE6833}"/>
              </a:ext>
            </a:extLst>
          </p:cNvPr>
          <p:cNvSpPr/>
          <p:nvPr/>
        </p:nvSpPr>
        <p:spPr>
          <a:xfrm>
            <a:off x="0" y="1734320"/>
            <a:ext cx="9144000" cy="9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测试更新学生信息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&lt;mapper&gt;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元素中加入映射信息，具体代码如下。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2C0E47-CA5E-4AAD-BC0B-76A5D3A4040C}"/>
              </a:ext>
            </a:extLst>
          </p:cNvPr>
          <p:cNvSpPr/>
          <p:nvPr/>
        </p:nvSpPr>
        <p:spPr>
          <a:xfrm>
            <a:off x="0" y="3252627"/>
            <a:ext cx="9144000" cy="183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&lt;update&gt;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元素用于映射一个更新操作，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parameterType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属性用于指定传入参数的类型，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表示以占位符形式接收的参数。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测试删除学生信息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StudentMapper.xml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&lt;mapper&gt;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元素中加入映射信息，具体代码如下。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851F36-70DA-4EA2-AD9D-F79C965C48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038"/>
          <a:stretch/>
        </p:blipFill>
        <p:spPr>
          <a:xfrm>
            <a:off x="862811" y="2635711"/>
            <a:ext cx="5040000" cy="7485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EE7F51-C197-4654-A011-5D44C9C7B7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6977"/>
          <a:stretch/>
        </p:blipFill>
        <p:spPr>
          <a:xfrm>
            <a:off x="862811" y="5086271"/>
            <a:ext cx="5040000" cy="54708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F777170-6376-4D7B-B9C9-759A281F7D24}"/>
              </a:ext>
            </a:extLst>
          </p:cNvPr>
          <p:cNvSpPr/>
          <p:nvPr/>
        </p:nvSpPr>
        <p:spPr>
          <a:xfrm>
            <a:off x="0" y="5633354"/>
            <a:ext cx="8816622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&lt;delete&gt;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元素用于映射一个删除操作，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parameterType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属性用于指定传入参数的类型，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表示以占位符形式接收的参数。</a:t>
            </a:r>
          </a:p>
        </p:txBody>
      </p:sp>
    </p:spTree>
    <p:extLst>
      <p:ext uri="{BB962C8B-B14F-4D97-AF65-F5344CB8AC3E}">
        <p14:creationId xmlns:p14="http://schemas.microsoft.com/office/powerpoint/2010/main" val="298093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8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E8F13-00DD-44AD-91A9-539E6ABCF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246510"/>
            <a:ext cx="544870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2484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本章小结</a:t>
            </a:r>
            <a:endParaRPr lang="en-US" altLang="zh-CN" sz="3200" b="1" dirty="0">
              <a:solidFill>
                <a:srgbClr val="2484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C83720-A622-4215-8EC4-4DA92A7EC51C}"/>
              </a:ext>
            </a:extLst>
          </p:cNvPr>
          <p:cNvSpPr/>
          <p:nvPr/>
        </p:nvSpPr>
        <p:spPr>
          <a:xfrm>
            <a:off x="-118" y="1658417"/>
            <a:ext cx="9009762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本章主要介绍了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的基础知识，包括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的概念、功能结构、工作流程以及重要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等，最后通过一个案例详细讲解了使用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操作数据库的方法。通过本章知识的学习，大家应该理解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的基础概念和原理，掌握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的开发流程并能够开发简单的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程序。</a:t>
            </a:r>
          </a:p>
        </p:txBody>
      </p:sp>
    </p:spTree>
    <p:extLst>
      <p:ext uri="{BB962C8B-B14F-4D97-AF65-F5344CB8AC3E}">
        <p14:creationId xmlns:p14="http://schemas.microsoft.com/office/powerpoint/2010/main" val="356985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62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2">
            <a:extLst>
              <a:ext uri="{FF2B5EF4-FFF2-40B4-BE49-F238E27FC236}">
                <a16:creationId xmlns:a16="http://schemas.microsoft.com/office/drawing/2014/main" id="{1753E114-1B5D-4BAE-886B-B868ECE62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47" y="1224252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" name="AutoShape 208">
            <a:extLst>
              <a:ext uri="{FF2B5EF4-FFF2-40B4-BE49-F238E27FC236}">
                <a16:creationId xmlns:a16="http://schemas.microsoft.com/office/drawing/2014/main" id="{FDE7AD7D-22D8-4BE5-987F-34AFD415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8709" y="1453428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4" name="组合 153">
            <a:extLst>
              <a:ext uri="{FF2B5EF4-FFF2-40B4-BE49-F238E27FC236}">
                <a16:creationId xmlns:a16="http://schemas.microsoft.com/office/drawing/2014/main" id="{B25DCF2F-BF45-4431-862E-CB2BE5D9D73C}"/>
              </a:ext>
            </a:extLst>
          </p:cNvPr>
          <p:cNvGrpSpPr>
            <a:grpSpLocks/>
          </p:cNvGrpSpPr>
          <p:nvPr/>
        </p:nvGrpSpPr>
        <p:grpSpPr bwMode="auto">
          <a:xfrm>
            <a:off x="1225394" y="2668156"/>
            <a:ext cx="6625480" cy="684212"/>
            <a:chOff x="1029300" y="5045322"/>
            <a:chExt cx="6624959" cy="683275"/>
          </a:xfrm>
        </p:grpSpPr>
        <p:grpSp>
          <p:nvGrpSpPr>
            <p:cNvPr id="5" name="组合 219">
              <a:extLst>
                <a:ext uri="{FF2B5EF4-FFF2-40B4-BE49-F238E27FC236}">
                  <a16:creationId xmlns:a16="http://schemas.microsoft.com/office/drawing/2014/main" id="{3F22C5B1-4B46-4A19-B29A-C03EEC7E4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10" name="AutoShape 218">
                <a:extLst>
                  <a:ext uri="{FF2B5EF4-FFF2-40B4-BE49-F238E27FC236}">
                    <a16:creationId xmlns:a16="http://schemas.microsoft.com/office/drawing/2014/main" id="{579642CC-06DE-4756-B8E4-F71E105F4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11" name="组合 225">
                <a:extLst>
                  <a:ext uri="{FF2B5EF4-FFF2-40B4-BE49-F238E27FC236}">
                    <a16:creationId xmlns:a16="http://schemas.microsoft.com/office/drawing/2014/main" id="{E99AF641-98B5-4E56-AAF9-CD6B7EF22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12" name="AutoShape 181">
                  <a:extLst>
                    <a:ext uri="{FF2B5EF4-FFF2-40B4-BE49-F238E27FC236}">
                      <a16:creationId xmlns:a16="http://schemas.microsoft.com/office/drawing/2014/main" id="{48741F52-223F-4A58-9D28-A8666F0EC9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13" name="AutoShape 202">
                  <a:extLst>
                    <a:ext uri="{FF2B5EF4-FFF2-40B4-BE49-F238E27FC236}">
                      <a16:creationId xmlns:a16="http://schemas.microsoft.com/office/drawing/2014/main" id="{E4C4C8E0-E483-4D1D-ABB6-5BC1F49077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6" name="Line 188">
              <a:extLst>
                <a:ext uri="{FF2B5EF4-FFF2-40B4-BE49-F238E27FC236}">
                  <a16:creationId xmlns:a16="http://schemas.microsoft.com/office/drawing/2014/main" id="{477EEE0B-71D5-4AC0-8870-57D826C509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7" name="组合 221">
              <a:extLst>
                <a:ext uri="{FF2B5EF4-FFF2-40B4-BE49-F238E27FC236}">
                  <a16:creationId xmlns:a16="http://schemas.microsoft.com/office/drawing/2014/main" id="{9B9F5CCF-AF57-4891-8056-E2623C22F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" name="Oval 148">
                <a:extLst>
                  <a:ext uri="{FF2B5EF4-FFF2-40B4-BE49-F238E27FC236}">
                    <a16:creationId xmlns:a16="http://schemas.microsoft.com/office/drawing/2014/main" id="{BC522BEB-59FD-4E00-9B70-20D6230E8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9" name="Oval 151">
                <a:extLst>
                  <a:ext uri="{FF2B5EF4-FFF2-40B4-BE49-F238E27FC236}">
                    <a16:creationId xmlns:a16="http://schemas.microsoft.com/office/drawing/2014/main" id="{B43BD1FC-B00C-4B67-A99D-A7E013E19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14" name="TextBox 154">
            <a:extLst>
              <a:ext uri="{FF2B5EF4-FFF2-40B4-BE49-F238E27FC236}">
                <a16:creationId xmlns:a16="http://schemas.microsoft.com/office/drawing/2014/main" id="{169D8E60-F87C-4B21-85DD-BEC703279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859" y="1623291"/>
            <a:ext cx="3771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/>
              <a:t>1.1  MyBatis</a:t>
            </a:r>
            <a:r>
              <a:rPr lang="zh-CN" altLang="en-US" sz="2800" b="1" dirty="0"/>
              <a:t>概述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63">
            <a:extLst>
              <a:ext uri="{FF2B5EF4-FFF2-40B4-BE49-F238E27FC236}">
                <a16:creationId xmlns:a16="http://schemas.microsoft.com/office/drawing/2014/main" id="{99109919-B093-4011-970D-0FCF3B60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109" y="2786652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1.1.1</a:t>
            </a:r>
            <a:endParaRPr lang="zh-CN" altLang="en-US" dirty="0"/>
          </a:p>
        </p:txBody>
      </p:sp>
      <p:sp>
        <p:nvSpPr>
          <p:cNvPr id="16" name="TextBox 168">
            <a:hlinkClick r:id="rId2" action="ppaction://hlinksldjump"/>
            <a:extLst>
              <a:ext uri="{FF2B5EF4-FFF2-40B4-BE49-F238E27FC236}">
                <a16:creationId xmlns:a16="http://schemas.microsoft.com/office/drawing/2014/main" id="{382120EA-C3D8-4E55-8A66-2A6FB0C37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3000" y="2768842"/>
            <a:ext cx="2272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的劣势</a:t>
            </a:r>
          </a:p>
        </p:txBody>
      </p:sp>
      <p:sp>
        <p:nvSpPr>
          <p:cNvPr id="17" name="AutoShape 864">
            <a:extLst>
              <a:ext uri="{FF2B5EF4-FFF2-40B4-BE49-F238E27FC236}">
                <a16:creationId xmlns:a16="http://schemas.microsoft.com/office/drawing/2014/main" id="{8A5C16A2-AE03-47EF-9A14-CADAB2267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79" y="1991759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굴림"/>
              <a:cs typeface="Times New Roman" pitchFamily="18" charset="0"/>
            </a:endParaRPr>
          </a:p>
        </p:txBody>
      </p:sp>
      <p:sp>
        <p:nvSpPr>
          <p:cNvPr id="18" name="矩形 17">
            <a:hlinkClick r:id="" action="ppaction://noaction"/>
            <a:extLst>
              <a:ext uri="{FF2B5EF4-FFF2-40B4-BE49-F238E27FC236}">
                <a16:creationId xmlns:a16="http://schemas.microsoft.com/office/drawing/2014/main" id="{1DD62A2F-F8D3-4ADE-9CE0-0E167FEC176D}"/>
              </a:ext>
            </a:extLst>
          </p:cNvPr>
          <p:cNvSpPr/>
          <p:nvPr/>
        </p:nvSpPr>
        <p:spPr bwMode="auto">
          <a:xfrm>
            <a:off x="1044916" y="2023493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1">
            <a:hlinkClick r:id="" action="ppaction://noaction"/>
            <a:extLst>
              <a:ext uri="{FF2B5EF4-FFF2-40B4-BE49-F238E27FC236}">
                <a16:creationId xmlns:a16="http://schemas.microsoft.com/office/drawing/2014/main" id="{5382A9CB-C404-4D8B-9A97-8F016062D5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6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41" y="1970529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组合 153">
            <a:extLst>
              <a:ext uri="{FF2B5EF4-FFF2-40B4-BE49-F238E27FC236}">
                <a16:creationId xmlns:a16="http://schemas.microsoft.com/office/drawing/2014/main" id="{E34814DF-FECF-4847-AC10-47E72218E7A4}"/>
              </a:ext>
            </a:extLst>
          </p:cNvPr>
          <p:cNvGrpSpPr>
            <a:grpSpLocks/>
          </p:cNvGrpSpPr>
          <p:nvPr/>
        </p:nvGrpSpPr>
        <p:grpSpPr bwMode="auto">
          <a:xfrm>
            <a:off x="1225394" y="3422337"/>
            <a:ext cx="6535740" cy="652952"/>
            <a:chOff x="1029300" y="5045322"/>
            <a:chExt cx="6535226" cy="652058"/>
          </a:xfrm>
        </p:grpSpPr>
        <p:grpSp>
          <p:nvGrpSpPr>
            <p:cNvPr id="21" name="组合 219">
              <a:extLst>
                <a:ext uri="{FF2B5EF4-FFF2-40B4-BE49-F238E27FC236}">
                  <a16:creationId xmlns:a16="http://schemas.microsoft.com/office/drawing/2014/main" id="{F3AE2F8C-0B67-4DA8-8F6A-117EB83FE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26" name="AutoShape 218">
                <a:extLst>
                  <a:ext uri="{FF2B5EF4-FFF2-40B4-BE49-F238E27FC236}">
                    <a16:creationId xmlns:a16="http://schemas.microsoft.com/office/drawing/2014/main" id="{780EA6D3-CF4C-4D86-9A81-CBFF18C46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27" name="组合 225">
                <a:extLst>
                  <a:ext uri="{FF2B5EF4-FFF2-40B4-BE49-F238E27FC236}">
                    <a16:creationId xmlns:a16="http://schemas.microsoft.com/office/drawing/2014/main" id="{49C5F2BF-090B-4647-A6F5-9E4C5437DA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28" name="AutoShape 181">
                  <a:extLst>
                    <a:ext uri="{FF2B5EF4-FFF2-40B4-BE49-F238E27FC236}">
                      <a16:creationId xmlns:a16="http://schemas.microsoft.com/office/drawing/2014/main" id="{5F645A3D-5174-4A64-BA57-6EEE594B4F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29" name="AutoShape 202">
                  <a:extLst>
                    <a:ext uri="{FF2B5EF4-FFF2-40B4-BE49-F238E27FC236}">
                      <a16:creationId xmlns:a16="http://schemas.microsoft.com/office/drawing/2014/main" id="{7AAFE9CE-92E8-425F-9C74-5086147820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22" name="Line 188">
              <a:extLst>
                <a:ext uri="{FF2B5EF4-FFF2-40B4-BE49-F238E27FC236}">
                  <a16:creationId xmlns:a16="http://schemas.microsoft.com/office/drawing/2014/main" id="{662B03C6-B0CE-4A7A-8626-7F4C1FF29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23" name="组合 221">
              <a:extLst>
                <a:ext uri="{FF2B5EF4-FFF2-40B4-BE49-F238E27FC236}">
                  <a16:creationId xmlns:a16="http://schemas.microsoft.com/office/drawing/2014/main" id="{6D9E59BA-64D5-47D3-A089-211899C6C3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24" name="Oval 148">
                <a:extLst>
                  <a:ext uri="{FF2B5EF4-FFF2-40B4-BE49-F238E27FC236}">
                    <a16:creationId xmlns:a16="http://schemas.microsoft.com/office/drawing/2014/main" id="{0A3E522F-2F4B-4451-99C4-0102863CB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25" name="Oval 151">
                <a:extLst>
                  <a:ext uri="{FF2B5EF4-FFF2-40B4-BE49-F238E27FC236}">
                    <a16:creationId xmlns:a16="http://schemas.microsoft.com/office/drawing/2014/main" id="{4E0C5126-A836-4CD4-B88C-C18B717F1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30" name="TextBox 163">
            <a:extLst>
              <a:ext uri="{FF2B5EF4-FFF2-40B4-BE49-F238E27FC236}">
                <a16:creationId xmlns:a16="http://schemas.microsoft.com/office/drawing/2014/main" id="{8B1771E5-AEDC-47D0-9144-44270A6B8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573" y="3540286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1.1.2</a:t>
            </a:r>
            <a:endParaRPr lang="zh-CN" altLang="en-US" dirty="0"/>
          </a:p>
        </p:txBody>
      </p:sp>
      <p:sp>
        <p:nvSpPr>
          <p:cNvPr id="31" name="TextBox 168">
            <a:hlinkClick r:id="rId6" action="ppaction://hlinksldjump"/>
            <a:extLst>
              <a:ext uri="{FF2B5EF4-FFF2-40B4-BE49-F238E27FC236}">
                <a16:creationId xmlns:a16="http://schemas.microsoft.com/office/drawing/2014/main" id="{A7C1E164-1250-4367-98DA-D437D85B6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3001" y="3525734"/>
            <a:ext cx="40030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grpSp>
        <p:nvGrpSpPr>
          <p:cNvPr id="32" name="组合 153">
            <a:extLst>
              <a:ext uri="{FF2B5EF4-FFF2-40B4-BE49-F238E27FC236}">
                <a16:creationId xmlns:a16="http://schemas.microsoft.com/office/drawing/2014/main" id="{D3D7F543-2888-4466-BCB8-A9FD5FF43E5E}"/>
              </a:ext>
            </a:extLst>
          </p:cNvPr>
          <p:cNvGrpSpPr>
            <a:grpSpLocks/>
          </p:cNvGrpSpPr>
          <p:nvPr/>
        </p:nvGrpSpPr>
        <p:grpSpPr bwMode="auto">
          <a:xfrm>
            <a:off x="1273215" y="4185927"/>
            <a:ext cx="6625480" cy="684212"/>
            <a:chOff x="1029300" y="5045322"/>
            <a:chExt cx="6624959" cy="683275"/>
          </a:xfrm>
        </p:grpSpPr>
        <p:grpSp>
          <p:nvGrpSpPr>
            <p:cNvPr id="33" name="组合 219">
              <a:extLst>
                <a:ext uri="{FF2B5EF4-FFF2-40B4-BE49-F238E27FC236}">
                  <a16:creationId xmlns:a16="http://schemas.microsoft.com/office/drawing/2014/main" id="{414F0E3B-3891-4648-9B97-1EC1C5BFFB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38" name="AutoShape 218">
                <a:extLst>
                  <a:ext uri="{FF2B5EF4-FFF2-40B4-BE49-F238E27FC236}">
                    <a16:creationId xmlns:a16="http://schemas.microsoft.com/office/drawing/2014/main" id="{4DBF64FA-8A3E-4C59-9B86-2A4955DE2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9" name="组合 225">
                <a:extLst>
                  <a:ext uri="{FF2B5EF4-FFF2-40B4-BE49-F238E27FC236}">
                    <a16:creationId xmlns:a16="http://schemas.microsoft.com/office/drawing/2014/main" id="{7609D38E-DC42-4310-8B96-4CD4B3908D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40" name="AutoShape 181">
                  <a:extLst>
                    <a:ext uri="{FF2B5EF4-FFF2-40B4-BE49-F238E27FC236}">
                      <a16:creationId xmlns:a16="http://schemas.microsoft.com/office/drawing/2014/main" id="{D6D3317C-9F05-498C-A313-3A8F1B8A5D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41" name="AutoShape 202">
                  <a:extLst>
                    <a:ext uri="{FF2B5EF4-FFF2-40B4-BE49-F238E27FC236}">
                      <a16:creationId xmlns:a16="http://schemas.microsoft.com/office/drawing/2014/main" id="{DB55D99F-90AC-4A94-96B4-9B64B83121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34" name="Line 188">
              <a:extLst>
                <a:ext uri="{FF2B5EF4-FFF2-40B4-BE49-F238E27FC236}">
                  <a16:creationId xmlns:a16="http://schemas.microsoft.com/office/drawing/2014/main" id="{402DF7E8-CA59-42A5-B193-45BFC672E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35" name="组合 221">
              <a:extLst>
                <a:ext uri="{FF2B5EF4-FFF2-40B4-BE49-F238E27FC236}">
                  <a16:creationId xmlns:a16="http://schemas.microsoft.com/office/drawing/2014/main" id="{5A96357D-1E61-4037-B0E0-D350B6ED90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36" name="Oval 148">
                <a:extLst>
                  <a:ext uri="{FF2B5EF4-FFF2-40B4-BE49-F238E27FC236}">
                    <a16:creationId xmlns:a16="http://schemas.microsoft.com/office/drawing/2014/main" id="{CDC6AA4E-8F28-4A8B-8A6D-93699D8D7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37" name="Oval 151">
                <a:extLst>
                  <a:ext uri="{FF2B5EF4-FFF2-40B4-BE49-F238E27FC236}">
                    <a16:creationId xmlns:a16="http://schemas.microsoft.com/office/drawing/2014/main" id="{A70960EE-16DC-4726-BBF9-FCF0EDBCF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42" name="TextBox 163">
            <a:extLst>
              <a:ext uri="{FF2B5EF4-FFF2-40B4-BE49-F238E27FC236}">
                <a16:creationId xmlns:a16="http://schemas.microsoft.com/office/drawing/2014/main" id="{68398987-1E19-431F-8E9E-670996A76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930" y="4304423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1.1.3</a:t>
            </a:r>
            <a:endParaRPr lang="zh-CN" altLang="en-US" dirty="0"/>
          </a:p>
        </p:txBody>
      </p:sp>
      <p:sp>
        <p:nvSpPr>
          <p:cNvPr id="43" name="TextBox 168">
            <a:hlinkClick r:id="rId7" action="ppaction://hlinksldjump"/>
            <a:extLst>
              <a:ext uri="{FF2B5EF4-FFF2-40B4-BE49-F238E27FC236}">
                <a16:creationId xmlns:a16="http://schemas.microsoft.com/office/drawing/2014/main" id="{9822B3D3-E09C-4941-BA23-5DD0158D0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822" y="4286613"/>
            <a:ext cx="22249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grpSp>
        <p:nvGrpSpPr>
          <p:cNvPr id="44" name="组合 153">
            <a:extLst>
              <a:ext uri="{FF2B5EF4-FFF2-40B4-BE49-F238E27FC236}">
                <a16:creationId xmlns:a16="http://schemas.microsoft.com/office/drawing/2014/main" id="{F19EFE1C-972E-44CF-8F7B-3113CD1C51BF}"/>
              </a:ext>
            </a:extLst>
          </p:cNvPr>
          <p:cNvGrpSpPr>
            <a:grpSpLocks/>
          </p:cNvGrpSpPr>
          <p:nvPr/>
        </p:nvGrpSpPr>
        <p:grpSpPr bwMode="auto">
          <a:xfrm>
            <a:off x="1273215" y="4940108"/>
            <a:ext cx="6535740" cy="652952"/>
            <a:chOff x="1029300" y="5045322"/>
            <a:chExt cx="6535226" cy="652058"/>
          </a:xfrm>
        </p:grpSpPr>
        <p:grpSp>
          <p:nvGrpSpPr>
            <p:cNvPr id="45" name="组合 219">
              <a:extLst>
                <a:ext uri="{FF2B5EF4-FFF2-40B4-BE49-F238E27FC236}">
                  <a16:creationId xmlns:a16="http://schemas.microsoft.com/office/drawing/2014/main" id="{83D73633-01BF-45E3-9E82-461E00060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50" name="AutoShape 218">
                <a:extLst>
                  <a:ext uri="{FF2B5EF4-FFF2-40B4-BE49-F238E27FC236}">
                    <a16:creationId xmlns:a16="http://schemas.microsoft.com/office/drawing/2014/main" id="{CEC3E07A-170F-4A3A-AC25-A39B3021C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51" name="组合 225">
                <a:extLst>
                  <a:ext uri="{FF2B5EF4-FFF2-40B4-BE49-F238E27FC236}">
                    <a16:creationId xmlns:a16="http://schemas.microsoft.com/office/drawing/2014/main" id="{54B68643-D76C-4167-BDC4-DAB6DBE07E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52" name="AutoShape 181">
                  <a:extLst>
                    <a:ext uri="{FF2B5EF4-FFF2-40B4-BE49-F238E27FC236}">
                      <a16:creationId xmlns:a16="http://schemas.microsoft.com/office/drawing/2014/main" id="{6D6573A3-EF21-4396-9C06-E578856DC0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53" name="AutoShape 202">
                  <a:extLst>
                    <a:ext uri="{FF2B5EF4-FFF2-40B4-BE49-F238E27FC236}">
                      <a16:creationId xmlns:a16="http://schemas.microsoft.com/office/drawing/2014/main" id="{A8D906D5-04FC-44A0-BA4F-0C0236B4EF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46" name="Line 188">
              <a:extLst>
                <a:ext uri="{FF2B5EF4-FFF2-40B4-BE49-F238E27FC236}">
                  <a16:creationId xmlns:a16="http://schemas.microsoft.com/office/drawing/2014/main" id="{051E585F-A6B7-45E5-9A70-2AA6D13D00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47" name="组合 221">
              <a:extLst>
                <a:ext uri="{FF2B5EF4-FFF2-40B4-BE49-F238E27FC236}">
                  <a16:creationId xmlns:a16="http://schemas.microsoft.com/office/drawing/2014/main" id="{390C29FC-31C2-49A1-82F6-B45F8809FC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48" name="Oval 148">
                <a:extLst>
                  <a:ext uri="{FF2B5EF4-FFF2-40B4-BE49-F238E27FC236}">
                    <a16:creationId xmlns:a16="http://schemas.microsoft.com/office/drawing/2014/main" id="{759E102C-16F9-46E5-BA75-7726DCF0B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49" name="Oval 151">
                <a:extLst>
                  <a:ext uri="{FF2B5EF4-FFF2-40B4-BE49-F238E27FC236}">
                    <a16:creationId xmlns:a16="http://schemas.microsoft.com/office/drawing/2014/main" id="{562D610B-6FCF-46E5-85D7-497B7D579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54" name="TextBox 163">
            <a:extLst>
              <a:ext uri="{FF2B5EF4-FFF2-40B4-BE49-F238E27FC236}">
                <a16:creationId xmlns:a16="http://schemas.microsoft.com/office/drawing/2014/main" id="{E28D71C1-6A36-4C5B-BC3F-60C9A89D2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394" y="5058057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1.1.4</a:t>
            </a:r>
            <a:endParaRPr lang="zh-CN" altLang="en-US" dirty="0"/>
          </a:p>
        </p:txBody>
      </p:sp>
      <p:sp>
        <p:nvSpPr>
          <p:cNvPr id="55" name="TextBox 168">
            <a:hlinkClick r:id="rId8" action="ppaction://hlinksldjump"/>
            <a:extLst>
              <a:ext uri="{FF2B5EF4-FFF2-40B4-BE49-F238E27FC236}">
                <a16:creationId xmlns:a16="http://schemas.microsoft.com/office/drawing/2014/main" id="{7B44BC50-147C-4A4A-9C07-79A846A63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822" y="5043505"/>
            <a:ext cx="40030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的功能架构</a:t>
            </a:r>
          </a:p>
        </p:txBody>
      </p:sp>
      <p:grpSp>
        <p:nvGrpSpPr>
          <p:cNvPr id="68" name="组合 153">
            <a:extLst>
              <a:ext uri="{FF2B5EF4-FFF2-40B4-BE49-F238E27FC236}">
                <a16:creationId xmlns:a16="http://schemas.microsoft.com/office/drawing/2014/main" id="{59D23D4C-8E11-4FB0-852F-5381A034C190}"/>
              </a:ext>
            </a:extLst>
          </p:cNvPr>
          <p:cNvGrpSpPr>
            <a:grpSpLocks/>
          </p:cNvGrpSpPr>
          <p:nvPr/>
        </p:nvGrpSpPr>
        <p:grpSpPr bwMode="auto">
          <a:xfrm>
            <a:off x="1292989" y="5746085"/>
            <a:ext cx="6535740" cy="652952"/>
            <a:chOff x="1029300" y="5045322"/>
            <a:chExt cx="6535226" cy="652058"/>
          </a:xfrm>
        </p:grpSpPr>
        <p:grpSp>
          <p:nvGrpSpPr>
            <p:cNvPr id="69" name="组合 219">
              <a:extLst>
                <a:ext uri="{FF2B5EF4-FFF2-40B4-BE49-F238E27FC236}">
                  <a16:creationId xmlns:a16="http://schemas.microsoft.com/office/drawing/2014/main" id="{A9D9F04A-057F-43F7-A767-F245A9EBE2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74" name="AutoShape 218">
                <a:extLst>
                  <a:ext uri="{FF2B5EF4-FFF2-40B4-BE49-F238E27FC236}">
                    <a16:creationId xmlns:a16="http://schemas.microsoft.com/office/drawing/2014/main" id="{D350E0DF-5D03-4B0C-A634-A273659C0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75" name="组合 225">
                <a:extLst>
                  <a:ext uri="{FF2B5EF4-FFF2-40B4-BE49-F238E27FC236}">
                    <a16:creationId xmlns:a16="http://schemas.microsoft.com/office/drawing/2014/main" id="{D911D63B-1F1E-4175-BF71-5D480D1216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76" name="AutoShape 181">
                  <a:extLst>
                    <a:ext uri="{FF2B5EF4-FFF2-40B4-BE49-F238E27FC236}">
                      <a16:creationId xmlns:a16="http://schemas.microsoft.com/office/drawing/2014/main" id="{9B98FE86-883C-4B38-9AFF-A9599A3CD8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77" name="AutoShape 202">
                  <a:extLst>
                    <a:ext uri="{FF2B5EF4-FFF2-40B4-BE49-F238E27FC236}">
                      <a16:creationId xmlns:a16="http://schemas.microsoft.com/office/drawing/2014/main" id="{AD37266E-D054-4360-AA4F-47AB58227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70" name="Line 188">
              <a:extLst>
                <a:ext uri="{FF2B5EF4-FFF2-40B4-BE49-F238E27FC236}">
                  <a16:creationId xmlns:a16="http://schemas.microsoft.com/office/drawing/2014/main" id="{3C4ED5AB-B534-4117-8353-2293CC3EA6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71" name="组合 221">
              <a:extLst>
                <a:ext uri="{FF2B5EF4-FFF2-40B4-BE49-F238E27FC236}">
                  <a16:creationId xmlns:a16="http://schemas.microsoft.com/office/drawing/2014/main" id="{1E695608-AFB9-4921-A8F5-B7E91A00F6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72" name="Oval 148">
                <a:extLst>
                  <a:ext uri="{FF2B5EF4-FFF2-40B4-BE49-F238E27FC236}">
                    <a16:creationId xmlns:a16="http://schemas.microsoft.com/office/drawing/2014/main" id="{2B0BB15A-B0A8-48D2-B3FC-52694E62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73" name="Oval 151">
                <a:extLst>
                  <a:ext uri="{FF2B5EF4-FFF2-40B4-BE49-F238E27FC236}">
                    <a16:creationId xmlns:a16="http://schemas.microsoft.com/office/drawing/2014/main" id="{875AFA60-5266-4AA1-B504-B54F695F7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78" name="TextBox 163">
            <a:extLst>
              <a:ext uri="{FF2B5EF4-FFF2-40B4-BE49-F238E27FC236}">
                <a16:creationId xmlns:a16="http://schemas.microsoft.com/office/drawing/2014/main" id="{36043F71-5355-46B9-8B70-AF8544E8E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5168" y="5864034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1.1.5</a:t>
            </a:r>
            <a:endParaRPr lang="zh-CN" altLang="en-US" dirty="0"/>
          </a:p>
        </p:txBody>
      </p:sp>
      <p:sp>
        <p:nvSpPr>
          <p:cNvPr id="79" name="TextBox 168">
            <a:hlinkClick r:id="rId9" action="ppaction://hlinksldjump"/>
            <a:extLst>
              <a:ext uri="{FF2B5EF4-FFF2-40B4-BE49-F238E27FC236}">
                <a16:creationId xmlns:a16="http://schemas.microsoft.com/office/drawing/2014/main" id="{4290BC1A-9077-45A9-A4C9-179E9BDCC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0596" y="5849482"/>
            <a:ext cx="40030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的简单</a:t>
            </a:r>
          </a:p>
        </p:txBody>
      </p:sp>
    </p:spTree>
    <p:extLst>
      <p:ext uri="{BB962C8B-B14F-4D97-AF65-F5344CB8AC3E}">
        <p14:creationId xmlns:p14="http://schemas.microsoft.com/office/powerpoint/2010/main" val="391641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1.1.1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的劣势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86759"/>
            <a:ext cx="9144000" cy="40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程序实现数据访问的基础，它提供了一套操作数据库的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，一般通过加载驱动、获取连接、获取执行者对象、发送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语句等步骤实现数据库操作。但是，传统的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编程存在一定的局限性，具体如下。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）代码繁琐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编程时，代码量较大，尤其是当数据表字段较多时，代码显得烦琐、累赘并且使开发人员的工作量增加。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）表关系维护复杂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数据表之间存在各种关系，包括一对一、一对多、多对多、级联等。如果采用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编程的方式维护数据表之间的关系，过程较为复杂并且容易出错。</a:t>
            </a:r>
          </a:p>
        </p:txBody>
      </p:sp>
    </p:spTree>
    <p:extLst>
      <p:ext uri="{BB962C8B-B14F-4D97-AF65-F5344CB8AC3E}">
        <p14:creationId xmlns:p14="http://schemas.microsoft.com/office/powerpoint/2010/main" val="244137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1.1.1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的劣势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86759"/>
            <a:ext cx="9144000" cy="32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）硬编码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语句都是硬编码到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程序中，如果改变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语句，那么需要重新编译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代码，不利于系统后期的维护。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）性能问题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在批量处理数据时，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编程存在效率低下的问题，此时，程序将向数据库发送大批量的同类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语句请求，浪费数据库资源，影响运行效率。 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存在的缺陷，企业中通常使用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框架来完成数据库的操作。</a:t>
            </a:r>
          </a:p>
        </p:txBody>
      </p:sp>
    </p:spTree>
    <p:extLst>
      <p:ext uri="{BB962C8B-B14F-4D97-AF65-F5344CB8AC3E}">
        <p14:creationId xmlns:p14="http://schemas.microsoft.com/office/powerpoint/2010/main" val="173937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ORM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86759"/>
            <a:ext cx="914400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的全称是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Object-Relation Mapping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关系映射。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是一种规范，它是将简单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）和数据库表进行映射，使数据库表中的记录和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对象一一对应，如图所示。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A83DF7-DD80-4BC1-98B5-376721CF0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389" y="3034137"/>
            <a:ext cx="3962743" cy="135952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5096039-0E21-4E3A-B47F-2BB62CFBB12B}"/>
              </a:ext>
            </a:extLst>
          </p:cNvPr>
          <p:cNvSpPr/>
          <p:nvPr/>
        </p:nvSpPr>
        <p:spPr>
          <a:xfrm>
            <a:off x="0" y="4321413"/>
            <a:ext cx="8884356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当今企业级应用的开发环境中，对象和关系数据是业务实体的两种表现形式，业务实体在内存中表现为对象，在数据库中表现为关系数据。当采用面向对象的方法开发程序时，一旦需要操作数据库，就必须回到关系数据库的访问方式，这就给开发人员编程带来一系列的困扰。于是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应运而生。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可以把关系数据库包装成为面向对象的模型，并成为应用程序和数据库交互的桥梁。</a:t>
            </a:r>
          </a:p>
        </p:txBody>
      </p:sp>
    </p:spTree>
    <p:extLst>
      <p:ext uri="{BB962C8B-B14F-4D97-AF65-F5344CB8AC3E}">
        <p14:creationId xmlns:p14="http://schemas.microsoft.com/office/powerpoint/2010/main" val="124725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ORM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19025"/>
            <a:ext cx="9144000" cy="3975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框架是对象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关系映射的系统化解决方案，当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框架完成映射后，开发人员既可以利用面向对象程序设计语言的简单易用性，又可以充分发挥关系数据库的优势。目前，在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应用领域流行的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等，下面对这两种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框架做简要介绍。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是较为优秀的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框架之一，已被选为服务器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JBoss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的持久层解决方案。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和数据库表记录的直接映射关系之上，它通过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映射文件（或注解）提供的规则实现关系映射，提供一种全表映射的模型，程序可以通过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直接操作数据库中的数据。</a:t>
            </a:r>
          </a:p>
        </p:txBody>
      </p:sp>
    </p:spTree>
    <p:extLst>
      <p:ext uri="{BB962C8B-B14F-4D97-AF65-F5344CB8AC3E}">
        <p14:creationId xmlns:p14="http://schemas.microsoft.com/office/powerpoint/2010/main" val="105441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1.1 MyBatis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ORM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86759"/>
            <a:ext cx="9144000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封装性较高，开发人员通过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映射文件（或注解）定义好映射规则后，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会根据映射规则自动生成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语句并调用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执行，这减少了开发人员编写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语句的烦琐，大大提升开发效率。但是，由于全表映射的特性，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也存在一些局限，例如，无法根据不同的条件组装不同的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，对多表关联和复杂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查询支持较差，不能有效支持存储过程和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语句优化等。随着互联网行业的发展，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的局限性逐渐显现并影响其市场份额，目前，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已成为互联网企业的首选。</a:t>
            </a:r>
          </a:p>
        </p:txBody>
      </p:sp>
    </p:spTree>
    <p:extLst>
      <p:ext uri="{BB962C8B-B14F-4D97-AF65-F5344CB8AC3E}">
        <p14:creationId xmlns:p14="http://schemas.microsoft.com/office/powerpoint/2010/main" val="416691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3311</Words>
  <Application>Microsoft Office PowerPoint</Application>
  <PresentationFormat>全屏显示(4:3)</PresentationFormat>
  <Paragraphs>190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Gulim</vt:lpstr>
      <vt:lpstr>等线</vt:lpstr>
      <vt:lpstr>等线 Light</vt:lpstr>
      <vt:lpstr>微软雅黑</vt:lpstr>
      <vt:lpstr>Arial</vt:lpstr>
      <vt:lpstr>Arial Black</vt:lpstr>
      <vt:lpstr>Calibri</vt:lpstr>
      <vt:lpstr>Cambria Math</vt:lpstr>
      <vt:lpstr>Times New Roman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37</cp:revision>
  <dcterms:created xsi:type="dcterms:W3CDTF">2018-11-10T03:16:20Z</dcterms:created>
  <dcterms:modified xsi:type="dcterms:W3CDTF">2019-08-02T06:44:43Z</dcterms:modified>
</cp:coreProperties>
</file>