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9" r:id="rId3"/>
    <p:sldId id="256" r:id="rId4"/>
    <p:sldId id="264" r:id="rId5"/>
    <p:sldId id="261" r:id="rId6"/>
    <p:sldId id="289" r:id="rId7"/>
    <p:sldId id="290" r:id="rId8"/>
    <p:sldId id="291" r:id="rId9"/>
    <p:sldId id="292" r:id="rId10"/>
    <p:sldId id="293" r:id="rId11"/>
    <p:sldId id="294" r:id="rId12"/>
    <p:sldId id="295" r:id="rId13"/>
    <p:sldId id="296" r:id="rId14"/>
    <p:sldId id="297" r:id="rId15"/>
    <p:sldId id="284" r:id="rId16"/>
    <p:sldId id="298" r:id="rId17"/>
    <p:sldId id="299" r:id="rId18"/>
    <p:sldId id="300" r:id="rId19"/>
    <p:sldId id="301" r:id="rId20"/>
    <p:sldId id="302" r:id="rId21"/>
    <p:sldId id="303" r:id="rId22"/>
    <p:sldId id="304" r:id="rId23"/>
    <p:sldId id="305" r:id="rId24"/>
    <p:sldId id="287" r:id="rId25"/>
    <p:sldId id="288" r:id="rId26"/>
    <p:sldId id="306" r:id="rId27"/>
    <p:sldId id="307" r:id="rId28"/>
    <p:sldId id="308" r:id="rId29"/>
    <p:sldId id="309" r:id="rId30"/>
    <p:sldId id="310" r:id="rId31"/>
    <p:sldId id="311" r:id="rId32"/>
    <p:sldId id="312" r:id="rId33"/>
    <p:sldId id="313" r:id="rId34"/>
    <p:sldId id="314" r:id="rId35"/>
    <p:sldId id="315" r:id="rId36"/>
    <p:sldId id="282" r:id="rId37"/>
    <p:sldId id="258"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10.1" id="{DE1AC804-C500-4236-B7B3-58C1531DDA84}">
          <p14:sldIdLst>
            <p14:sldId id="264"/>
            <p14:sldId id="261"/>
            <p14:sldId id="289"/>
            <p14:sldId id="290"/>
            <p14:sldId id="291"/>
            <p14:sldId id="292"/>
            <p14:sldId id="293"/>
            <p14:sldId id="294"/>
            <p14:sldId id="295"/>
            <p14:sldId id="296"/>
            <p14:sldId id="297"/>
          </p14:sldIdLst>
        </p14:section>
        <p14:section name="10.2" id="{1846694F-255A-432E-A32D-F13E5EA8ECD1}">
          <p14:sldIdLst>
            <p14:sldId id="284"/>
            <p14:sldId id="298"/>
            <p14:sldId id="299"/>
            <p14:sldId id="300"/>
            <p14:sldId id="301"/>
            <p14:sldId id="302"/>
            <p14:sldId id="303"/>
            <p14:sldId id="304"/>
            <p14:sldId id="305"/>
          </p14:sldIdLst>
        </p14:section>
        <p14:section name="10.3" id="{9B6A5D26-4996-473C-8A86-CA19B3EB8288}">
          <p14:sldIdLst>
            <p14:sldId id="287"/>
            <p14:sldId id="288"/>
            <p14:sldId id="306"/>
            <p14:sldId id="307"/>
            <p14:sldId id="308"/>
            <p14:sldId id="309"/>
            <p14:sldId id="310"/>
            <p14:sldId id="311"/>
            <p14:sldId id="312"/>
            <p14:sldId id="313"/>
            <p14:sldId id="314"/>
            <p14:sldId id="315"/>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660"/>
  </p:normalViewPr>
  <p:slideViewPr>
    <p:cSldViewPr snapToGrid="0">
      <p:cViewPr varScale="1">
        <p:scale>
          <a:sx n="85" d="100"/>
          <a:sy n="85"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23</a:t>
            </a:fld>
            <a:endParaRPr lang="zh-CN" altLang="en-US"/>
          </a:p>
        </p:txBody>
      </p:sp>
    </p:spTree>
    <p:extLst>
      <p:ext uri="{BB962C8B-B14F-4D97-AF65-F5344CB8AC3E}">
        <p14:creationId xmlns:p14="http://schemas.microsoft.com/office/powerpoint/2010/main" val="1742080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7.xml"/><Relationship Id="rId1" Type="http://schemas.openxmlformats.org/officeDocument/2006/relationships/slideLayout" Target="../slideLayouts/slideLayout3.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5.xml"/><Relationship Id="rId1" Type="http://schemas.openxmlformats.org/officeDocument/2006/relationships/slideLayout" Target="../slideLayouts/slideLayout4.xml"/><Relationship Id="rId6" Type="http://schemas.openxmlformats.org/officeDocument/2006/relationships/slide" Target="slide31.xml"/><Relationship Id="rId5" Type="http://schemas.microsoft.com/office/2007/relationships/hdphoto" Target="../media/hdphoto1.wdp"/><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7.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2150582" y="2253198"/>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10</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a:solidFill>
                  <a:srgbClr val="455052"/>
                </a:solidFill>
                <a:latin typeface="微软雅黑" panose="020B0503020204020204" pitchFamily="34" charset="-122"/>
                <a:ea typeface="微软雅黑" panose="020B0503020204020204" pitchFamily="34" charset="-122"/>
              </a:rPr>
              <a:t>Spring</a:t>
            </a:r>
            <a:r>
              <a:rPr lang="zh-CN" altLang="en-US" sz="2800" b="1" dirty="0">
                <a:solidFill>
                  <a:srgbClr val="455052"/>
                </a:solidFill>
                <a:latin typeface="微软雅黑" panose="020B0503020204020204" pitchFamily="34" charset="-122"/>
                <a:ea typeface="微软雅黑" panose="020B0503020204020204" pitchFamily="34" charset="-122"/>
              </a:rPr>
              <a:t>管理数据库事务</a:t>
            </a:r>
            <a:endParaRPr lang="en-US" altLang="zh-CN" sz="28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562453" y="4518873"/>
            <a:ext cx="502368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与事务管理</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编程式事务管理</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声明式事务管理</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）事务的超时时间和是否只读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事务的超时时间是指事务执行的时间界限，超过这个时间界限，事务将会回滚。</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接口提供了</a:t>
            </a:r>
            <a:r>
              <a:rPr lang="en-US" altLang="zh-CN" dirty="0">
                <a:latin typeface="微软雅黑" panose="020B0503020204020204" pitchFamily="34" charset="-122"/>
                <a:ea typeface="微软雅黑" panose="020B0503020204020204" pitchFamily="34" charset="-122"/>
              </a:rPr>
              <a:t>TIMEOUT_DEFAULT</a:t>
            </a:r>
            <a:r>
              <a:rPr lang="zh-CN" altLang="en-US" dirty="0">
                <a:latin typeface="微软雅黑" panose="020B0503020204020204" pitchFamily="34" charset="-122"/>
                <a:ea typeface="微软雅黑" panose="020B0503020204020204" pitchFamily="34" charset="-122"/>
              </a:rPr>
              <a:t>的常量定义，用来指定事务的超时时间。</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当事务的属性为只读时，该事务不修改任何数据，只读事务有助于提升性能，如果在只读事务中修改数据，可能会引发异常。</a:t>
            </a:r>
          </a:p>
        </p:txBody>
      </p:sp>
    </p:spTree>
    <p:extLst>
      <p:ext uri="{BB962C8B-B14F-4D97-AF65-F5344CB8AC3E}">
        <p14:creationId xmlns:p14="http://schemas.microsoft.com/office/powerpoint/2010/main" val="268928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93852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接口的方法</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接口提供了一系列方法来获取事务的属性，具体如表所示。</a:t>
            </a:r>
          </a:p>
        </p:txBody>
      </p:sp>
      <p:pic>
        <p:nvPicPr>
          <p:cNvPr id="5" name="图片 4">
            <a:extLst>
              <a:ext uri="{FF2B5EF4-FFF2-40B4-BE49-F238E27FC236}">
                <a16:creationId xmlns:a16="http://schemas.microsoft.com/office/drawing/2014/main" id="{37E8618A-310C-461C-A813-6F8A8140C254}"/>
              </a:ext>
            </a:extLst>
          </p:cNvPr>
          <p:cNvPicPr>
            <a:picLocks noChangeAspect="1"/>
          </p:cNvPicPr>
          <p:nvPr/>
        </p:nvPicPr>
        <p:blipFill rotWithShape="1">
          <a:blip r:embed="rId2"/>
          <a:srcRect l="9843" r="10054" b="8088"/>
          <a:stretch/>
        </p:blipFill>
        <p:spPr>
          <a:xfrm>
            <a:off x="2427111" y="2652645"/>
            <a:ext cx="4278489" cy="1862911"/>
          </a:xfrm>
          <a:prstGeom prst="rect">
            <a:avLst/>
          </a:prstGeom>
        </p:spPr>
      </p:pic>
      <p:sp>
        <p:nvSpPr>
          <p:cNvPr id="6" name="矩形 5">
            <a:extLst>
              <a:ext uri="{FF2B5EF4-FFF2-40B4-BE49-F238E27FC236}">
                <a16:creationId xmlns:a16="http://schemas.microsoft.com/office/drawing/2014/main" id="{EEBAB97C-669E-4F84-B248-4FC98903D8E7}"/>
              </a:ext>
            </a:extLst>
          </p:cNvPr>
          <p:cNvSpPr/>
          <p:nvPr/>
        </p:nvSpPr>
        <p:spPr>
          <a:xfrm>
            <a:off x="-5645" y="4499360"/>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接口提供的方法，程序可通过</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接口的这些方法获取当前事务的属性。</a:t>
            </a:r>
          </a:p>
        </p:txBody>
      </p:sp>
    </p:spTree>
    <p:extLst>
      <p:ext uri="{BB962C8B-B14F-4D97-AF65-F5344CB8AC3E}">
        <p14:creationId xmlns:p14="http://schemas.microsoft.com/office/powerpoint/2010/main" val="111791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183364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TransactionStatus</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TransactionStatus</a:t>
            </a:r>
            <a:r>
              <a:rPr lang="zh-CN" altLang="en-US" dirty="0">
                <a:latin typeface="微软雅黑" panose="020B0503020204020204" pitchFamily="34" charset="-122"/>
                <a:ea typeface="微软雅黑" panose="020B0503020204020204" pitchFamily="34" charset="-122"/>
              </a:rPr>
              <a:t>接口主要用于界定事务的状态，通常情况下，编程式事务中使用该接口较多。</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TransactionStatus</a:t>
            </a:r>
            <a:r>
              <a:rPr lang="zh-CN" altLang="en-US" dirty="0">
                <a:latin typeface="微软雅黑" panose="020B0503020204020204" pitchFamily="34" charset="-122"/>
                <a:ea typeface="微软雅黑" panose="020B0503020204020204" pitchFamily="34" charset="-122"/>
              </a:rPr>
              <a:t>接口中提供了一系列返回事务状态信息的方法，具体如所示。</a:t>
            </a:r>
          </a:p>
        </p:txBody>
      </p:sp>
      <p:sp>
        <p:nvSpPr>
          <p:cNvPr id="6" name="矩形 5">
            <a:extLst>
              <a:ext uri="{FF2B5EF4-FFF2-40B4-BE49-F238E27FC236}">
                <a16:creationId xmlns:a16="http://schemas.microsoft.com/office/drawing/2014/main" id="{EEBAB97C-669E-4F84-B248-4FC98903D8E7}"/>
              </a:ext>
            </a:extLst>
          </p:cNvPr>
          <p:cNvSpPr/>
          <p:nvPr/>
        </p:nvSpPr>
        <p:spPr>
          <a:xfrm>
            <a:off x="0" y="4989689"/>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TransactionStatus</a:t>
            </a:r>
            <a:r>
              <a:rPr lang="zh-CN" altLang="en-US" dirty="0">
                <a:latin typeface="微软雅黑" panose="020B0503020204020204" pitchFamily="34" charset="-122"/>
                <a:ea typeface="微软雅黑" panose="020B0503020204020204" pitchFamily="34" charset="-122"/>
              </a:rPr>
              <a:t>接口提供的方法，事务管理器可以通过该接口提供的方法获取事务运行的状态信息，除此之外，事务管理器可以通过</a:t>
            </a:r>
            <a:r>
              <a:rPr lang="en-US" altLang="zh-CN" dirty="0" err="1">
                <a:latin typeface="微软雅黑" panose="020B0503020204020204" pitchFamily="34" charset="-122"/>
                <a:ea typeface="微软雅黑" panose="020B0503020204020204" pitchFamily="34" charset="-122"/>
              </a:rPr>
              <a:t>setRollbackOnly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方法间接回滚事务。</a:t>
            </a:r>
          </a:p>
        </p:txBody>
      </p:sp>
      <p:pic>
        <p:nvPicPr>
          <p:cNvPr id="8" name="图片 7">
            <a:extLst>
              <a:ext uri="{FF2B5EF4-FFF2-40B4-BE49-F238E27FC236}">
                <a16:creationId xmlns:a16="http://schemas.microsoft.com/office/drawing/2014/main" id="{F46EFBC8-3BDF-47DE-9845-FFB209CDEC10}"/>
              </a:ext>
            </a:extLst>
          </p:cNvPr>
          <p:cNvPicPr>
            <a:picLocks noChangeAspect="1"/>
          </p:cNvPicPr>
          <p:nvPr/>
        </p:nvPicPr>
        <p:blipFill rotWithShape="1">
          <a:blip r:embed="rId2"/>
          <a:srcRect b="11203"/>
          <a:stretch/>
        </p:blipFill>
        <p:spPr>
          <a:xfrm>
            <a:off x="1901389" y="3536330"/>
            <a:ext cx="5341222" cy="1453359"/>
          </a:xfrm>
          <a:prstGeom prst="rect">
            <a:avLst/>
          </a:prstGeom>
        </p:spPr>
      </p:pic>
    </p:spTree>
    <p:extLst>
      <p:ext uri="{BB962C8B-B14F-4D97-AF65-F5344CB8AC3E}">
        <p14:creationId xmlns:p14="http://schemas.microsoft.com/office/powerpoint/2010/main" val="11515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PlatformTransactionManager</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接口是</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事务管理的中心接口，它真正执行了事务管理的职能，并针对不同的持久化技术封装了对应的实现类。</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接口提供了一系列方法用于管理事务，具体如表所示。</a:t>
            </a:r>
          </a:p>
        </p:txBody>
      </p:sp>
      <p:pic>
        <p:nvPicPr>
          <p:cNvPr id="5" name="图片 4">
            <a:extLst>
              <a:ext uri="{FF2B5EF4-FFF2-40B4-BE49-F238E27FC236}">
                <a16:creationId xmlns:a16="http://schemas.microsoft.com/office/drawing/2014/main" id="{772754C7-F82B-4802-AC66-F4F1A2266FE5}"/>
              </a:ext>
            </a:extLst>
          </p:cNvPr>
          <p:cNvPicPr>
            <a:picLocks noChangeAspect="1"/>
          </p:cNvPicPr>
          <p:nvPr/>
        </p:nvPicPr>
        <p:blipFill rotWithShape="1">
          <a:blip r:embed="rId2"/>
          <a:srcRect b="12823"/>
          <a:stretch/>
        </p:blipFill>
        <p:spPr>
          <a:xfrm>
            <a:off x="1901389" y="3800032"/>
            <a:ext cx="5341222" cy="1065479"/>
          </a:xfrm>
          <a:prstGeom prst="rect">
            <a:avLst/>
          </a:prstGeom>
        </p:spPr>
      </p:pic>
    </p:spTree>
    <p:extLst>
      <p:ext uri="{BB962C8B-B14F-4D97-AF65-F5344CB8AC3E}">
        <p14:creationId xmlns:p14="http://schemas.microsoft.com/office/powerpoint/2010/main" val="219526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37828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接口提供的方法，在实际应用中，</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事务管理实际是由具体的持久化技术来来完成的，而</a:t>
            </a: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接口只提供统一的抽象方法。为了应对不同持久化技术的差异性，</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为它们提供了具体的实现类，例如，</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Spring JDBC</a:t>
            </a:r>
            <a:r>
              <a:rPr lang="zh-CN" altLang="en-US" dirty="0">
                <a:latin typeface="微软雅黑" panose="020B0503020204020204" pitchFamily="34" charset="-122"/>
                <a:ea typeface="微软雅黑" panose="020B0503020204020204" pitchFamily="34" charset="-122"/>
              </a:rPr>
              <a:t>或</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等依赖于</a:t>
            </a:r>
            <a:r>
              <a:rPr lang="en-US" altLang="zh-CN" dirty="0" err="1">
                <a:latin typeface="微软雅黑" panose="020B0503020204020204" pitchFamily="34" charset="-122"/>
                <a:ea typeface="微软雅黑" panose="020B0503020204020204" pitchFamily="34" charset="-122"/>
              </a:rPr>
              <a:t>DataSource</a:t>
            </a:r>
            <a:r>
              <a:rPr lang="zh-CN" altLang="en-US" dirty="0">
                <a:latin typeface="微软雅黑" panose="020B0503020204020204" pitchFamily="34" charset="-122"/>
                <a:ea typeface="微软雅黑" panose="020B0503020204020204" pitchFamily="34" charset="-122"/>
              </a:rPr>
              <a:t>的持久化技术提供了实现类</a:t>
            </a:r>
            <a:r>
              <a:rPr lang="en-US" altLang="zh-CN" dirty="0" err="1">
                <a:latin typeface="微软雅黑" panose="020B0503020204020204" pitchFamily="34" charset="-122"/>
                <a:ea typeface="微软雅黑" panose="020B0503020204020204" pitchFamily="34" charset="-122"/>
              </a:rPr>
              <a:t>DataSourceTransactionManager</a:t>
            </a:r>
            <a:r>
              <a:rPr lang="zh-CN" altLang="en-US" dirty="0">
                <a:latin typeface="微软雅黑" panose="020B0503020204020204" pitchFamily="34" charset="-122"/>
                <a:ea typeface="微软雅黑" panose="020B0503020204020204" pitchFamily="34" charset="-122"/>
              </a:rPr>
              <a:t>，该类位于</a:t>
            </a:r>
            <a:r>
              <a:rPr lang="en-US" altLang="zh-CN" dirty="0" err="1">
                <a:latin typeface="微软雅黑" panose="020B0503020204020204" pitchFamily="34" charset="-122"/>
                <a:ea typeface="微软雅黑" panose="020B0503020204020204" pitchFamily="34" charset="-122"/>
              </a:rPr>
              <a:t>org.springframework.jdbc.datasource</a:t>
            </a:r>
            <a:r>
              <a:rPr lang="zh-CN" altLang="en-US" dirty="0">
                <a:latin typeface="微软雅黑" panose="020B0503020204020204" pitchFamily="34" charset="-122"/>
                <a:ea typeface="微软雅黑" panose="020B0503020204020204" pitchFamily="34" charset="-122"/>
              </a:rPr>
              <a:t>包中，如此一来，</a:t>
            </a:r>
            <a:r>
              <a:rPr lang="en-US" altLang="zh-CN" dirty="0">
                <a:latin typeface="微软雅黑" panose="020B0503020204020204" pitchFamily="34" charset="-122"/>
                <a:ea typeface="微软雅黑" panose="020B0503020204020204" pitchFamily="34" charset="-122"/>
              </a:rPr>
              <a:t>Spring JDBC</a:t>
            </a:r>
            <a:r>
              <a:rPr lang="zh-CN" altLang="en-US" dirty="0">
                <a:latin typeface="微软雅黑" panose="020B0503020204020204" pitchFamily="34" charset="-122"/>
                <a:ea typeface="微软雅黑" panose="020B0503020204020204" pitchFamily="34" charset="-122"/>
              </a:rPr>
              <a:t>或</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等持久化技术的事务管理由</a:t>
            </a:r>
            <a:r>
              <a:rPr lang="en-US" altLang="zh-CN" dirty="0" err="1">
                <a:latin typeface="微软雅黑" panose="020B0503020204020204" pitchFamily="34" charset="-122"/>
                <a:ea typeface="微软雅黑" panose="020B0503020204020204" pitchFamily="34" charset="-122"/>
              </a:rPr>
              <a:t>DataSourceTransactionManager</a:t>
            </a:r>
            <a:r>
              <a:rPr lang="zh-CN" altLang="en-US" dirty="0">
                <a:latin typeface="微软雅黑" panose="020B0503020204020204" pitchFamily="34" charset="-122"/>
                <a:ea typeface="微软雅黑" panose="020B0503020204020204" pitchFamily="34" charset="-122"/>
              </a:rPr>
              <a:t>来实现，而且</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可以通过</a:t>
            </a: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接口实现统一管理。</a:t>
            </a:r>
          </a:p>
        </p:txBody>
      </p:sp>
    </p:spTree>
    <p:extLst>
      <p:ext uri="{BB962C8B-B14F-4D97-AF65-F5344CB8AC3E}">
        <p14:creationId xmlns:p14="http://schemas.microsoft.com/office/powerpoint/2010/main" val="338991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402934"/>
            <a:ext cx="9144000" cy="474213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中，事务管理的方式主要有两种，它们分别是编程式事务管理和声明式事务管理。编程式事务管理通过开发人员手动编码实现事务管理，声明式事务管理是基于</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技术将事务管理的逻辑抽取，然后再织入到业务类中。在实际开发中，与编程式事务管理相比，声明式事务管理的应用范围更为广泛。</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由于编程式事务管理的部分步骤是</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自动完成的，为了让大家更加深入地理解</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事务管理并能够完成一些特殊场景下的事务管理，本节首先讲解</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的编程式事务管理。</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为编程式事务管理提供了一个模板类</a:t>
            </a:r>
            <a:r>
              <a:rPr lang="en-US" altLang="zh-CN" dirty="0">
                <a:latin typeface="微软雅黑" panose="020B0503020204020204" pitchFamily="34" charset="-122"/>
                <a:ea typeface="微软雅黑" panose="020B0503020204020204" pitchFamily="34" charset="-122"/>
              </a:rPr>
              <a:t>TransactionTemplate</a:t>
            </a:r>
            <a:r>
              <a:rPr lang="zh-CN" altLang="en-US" dirty="0">
                <a:latin typeface="微软雅黑" panose="020B0503020204020204" pitchFamily="34" charset="-122"/>
                <a:ea typeface="微软雅黑" panose="020B0503020204020204" pitchFamily="34" charset="-122"/>
              </a:rPr>
              <a:t>，该类位于</a:t>
            </a:r>
            <a:r>
              <a:rPr lang="en-US" altLang="zh-CN" dirty="0" err="1">
                <a:latin typeface="微软雅黑" panose="020B0503020204020204" pitchFamily="34" charset="-122"/>
                <a:ea typeface="微软雅黑" panose="020B0503020204020204" pitchFamily="34" charset="-122"/>
              </a:rPr>
              <a:t>org.springframework.transaction.support</a:t>
            </a:r>
            <a:r>
              <a:rPr lang="zh-CN" altLang="en-US" dirty="0">
                <a:latin typeface="微软雅黑" panose="020B0503020204020204" pitchFamily="34" charset="-122"/>
                <a:ea typeface="微软雅黑" panose="020B0503020204020204" pitchFamily="34" charset="-122"/>
              </a:rPr>
              <a:t>包中，</a:t>
            </a:r>
            <a:r>
              <a:rPr lang="en-US" altLang="zh-CN" dirty="0">
                <a:latin typeface="微软雅黑" panose="020B0503020204020204" pitchFamily="34" charset="-122"/>
                <a:ea typeface="微软雅黑" panose="020B0503020204020204" pitchFamily="34" charset="-122"/>
              </a:rPr>
              <a:t>TransactionTemplate</a:t>
            </a:r>
            <a:r>
              <a:rPr lang="zh-CN" altLang="en-US" dirty="0">
                <a:latin typeface="微软雅黑" panose="020B0503020204020204" pitchFamily="34" charset="-122"/>
                <a:ea typeface="微软雅黑" panose="020B0503020204020204" pitchFamily="34" charset="-122"/>
              </a:rPr>
              <a:t>类封装了与</a:t>
            </a: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相关的事务界定操作，开发人员可以通过对应的</a:t>
            </a:r>
            <a:r>
              <a:rPr lang="en-US" altLang="zh-CN" dirty="0">
                <a:latin typeface="微软雅黑" panose="020B0503020204020204" pitchFamily="34" charset="-122"/>
                <a:ea typeface="微软雅黑" panose="020B0503020204020204" pitchFamily="34" charset="-122"/>
              </a:rPr>
              <a:t>callback()</a:t>
            </a:r>
            <a:r>
              <a:rPr lang="zh-CN" altLang="en-US" dirty="0">
                <a:latin typeface="微软雅黑" panose="020B0503020204020204" pitchFamily="34" charset="-122"/>
                <a:ea typeface="微软雅黑" panose="020B0503020204020204" pitchFamily="34" charset="-122"/>
              </a:rPr>
              <a:t>接口实现具体内容的界定。</a:t>
            </a:r>
          </a:p>
        </p:txBody>
      </p:sp>
    </p:spTree>
    <p:extLst>
      <p:ext uri="{BB962C8B-B14F-4D97-AF65-F5344CB8AC3E}">
        <p14:creationId xmlns:p14="http://schemas.microsoft.com/office/powerpoint/2010/main" val="21904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402934"/>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TransactionTemplate</a:t>
            </a:r>
            <a:r>
              <a:rPr lang="zh-CN" altLang="en-US" dirty="0">
                <a:latin typeface="微软雅黑" panose="020B0503020204020204" pitchFamily="34" charset="-122"/>
                <a:ea typeface="微软雅黑" panose="020B0503020204020204" pitchFamily="34" charset="-122"/>
              </a:rPr>
              <a:t>类提供了一系列方法，具体如表所示。</a:t>
            </a:r>
          </a:p>
        </p:txBody>
      </p:sp>
      <p:pic>
        <p:nvPicPr>
          <p:cNvPr id="3" name="图片 2">
            <a:extLst>
              <a:ext uri="{FF2B5EF4-FFF2-40B4-BE49-F238E27FC236}">
                <a16:creationId xmlns:a16="http://schemas.microsoft.com/office/drawing/2014/main" id="{1F3E9A5E-992C-4919-B604-54CA07D1FA96}"/>
              </a:ext>
            </a:extLst>
          </p:cNvPr>
          <p:cNvPicPr>
            <a:picLocks noChangeAspect="1"/>
          </p:cNvPicPr>
          <p:nvPr/>
        </p:nvPicPr>
        <p:blipFill rotWithShape="1">
          <a:blip r:embed="rId2"/>
          <a:srcRect b="9586"/>
          <a:stretch/>
        </p:blipFill>
        <p:spPr>
          <a:xfrm>
            <a:off x="1901389" y="1998390"/>
            <a:ext cx="5341222" cy="1647922"/>
          </a:xfrm>
          <a:prstGeom prst="rect">
            <a:avLst/>
          </a:prstGeom>
        </p:spPr>
      </p:pic>
      <p:sp>
        <p:nvSpPr>
          <p:cNvPr id="5" name="矩形 4">
            <a:extLst>
              <a:ext uri="{FF2B5EF4-FFF2-40B4-BE49-F238E27FC236}">
                <a16:creationId xmlns:a16="http://schemas.microsoft.com/office/drawing/2014/main" id="{8B9B6F06-C695-40D4-8C30-B1449AFCBCF3}"/>
              </a:ext>
            </a:extLst>
          </p:cNvPr>
          <p:cNvSpPr/>
          <p:nvPr/>
        </p:nvSpPr>
        <p:spPr>
          <a:xfrm>
            <a:off x="0" y="3646312"/>
            <a:ext cx="914400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表中列举出了</a:t>
            </a:r>
            <a:r>
              <a:rPr lang="en-US" altLang="zh-CN" dirty="0">
                <a:latin typeface="微软雅黑" panose="020B0503020204020204" pitchFamily="34" charset="-122"/>
                <a:ea typeface="微软雅黑" panose="020B0503020204020204" pitchFamily="34" charset="-122"/>
              </a:rPr>
              <a:t>TransactionTemplate</a:t>
            </a:r>
            <a:r>
              <a:rPr lang="zh-CN" altLang="en-US" dirty="0">
                <a:latin typeface="微软雅黑" panose="020B0503020204020204" pitchFamily="34" charset="-122"/>
                <a:ea typeface="微软雅黑" panose="020B0503020204020204" pitchFamily="34" charset="-122"/>
              </a:rPr>
              <a:t>类提供的方法，其中</a:t>
            </a:r>
            <a:r>
              <a:rPr lang="en-US" altLang="zh-CN" dirty="0">
                <a:latin typeface="微软雅黑" panose="020B0503020204020204" pitchFamily="34" charset="-122"/>
                <a:ea typeface="微软雅黑" panose="020B0503020204020204" pitchFamily="34" charset="-122"/>
              </a:rPr>
              <a:t>execute()</a:t>
            </a:r>
            <a:r>
              <a:rPr lang="zh-CN" altLang="en-US" dirty="0">
                <a:latin typeface="微软雅黑" panose="020B0503020204020204" pitchFamily="34" charset="-122"/>
                <a:ea typeface="微软雅黑" panose="020B0503020204020204" pitchFamily="34" charset="-122"/>
              </a:rPr>
              <a:t>方法中需要传入</a:t>
            </a:r>
            <a:r>
              <a:rPr lang="en-US" altLang="zh-CN" dirty="0" err="1">
                <a:latin typeface="微软雅黑" panose="020B0503020204020204" pitchFamily="34" charset="-122"/>
                <a:ea typeface="微软雅黑" panose="020B0503020204020204" pitchFamily="34" charset="-122"/>
              </a:rPr>
              <a:t>TransactionCallback</a:t>
            </a:r>
            <a:r>
              <a:rPr lang="en-US" altLang="zh-CN" dirty="0">
                <a:latin typeface="微软雅黑" panose="020B0503020204020204" pitchFamily="34" charset="-122"/>
                <a:ea typeface="微软雅黑" panose="020B0503020204020204" pitchFamily="34" charset="-122"/>
              </a:rPr>
              <a:t>&lt;T&gt;</a:t>
            </a:r>
            <a:r>
              <a:rPr lang="zh-CN" altLang="en-US" dirty="0">
                <a:latin typeface="微软雅黑" panose="020B0503020204020204" pitchFamily="34" charset="-122"/>
                <a:ea typeface="微软雅黑" panose="020B0503020204020204" pitchFamily="34" charset="-122"/>
              </a:rPr>
              <a:t>类型的参数，这也是开发者在编写程序时经常使用的。</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日常生活中大家经常使用网银转账，当执行转账操作后，转出账户要减去相应的金额，转入账户要增加相应的金额。通常情况下，后台程序中的减去和增加这两次操作会构成一个事务，因为银行证券类系统对数据安全性、一致性要求较高，因此保证事务的正确执行显得尤为重要。</a:t>
            </a:r>
          </a:p>
        </p:txBody>
      </p:sp>
    </p:spTree>
    <p:extLst>
      <p:ext uri="{BB962C8B-B14F-4D97-AF65-F5344CB8AC3E}">
        <p14:creationId xmlns:p14="http://schemas.microsoft.com/office/powerpoint/2010/main" val="216157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402934"/>
            <a:ext cx="9144000" cy="93852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接下来，本节将通过以上案例演示编程式事务管理。</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中创建数据库</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和数据表</a:t>
            </a:r>
            <a:r>
              <a:rPr lang="en-US" altLang="zh-CN" dirty="0">
                <a:latin typeface="微软雅黑" panose="020B0503020204020204" pitchFamily="34" charset="-122"/>
                <a:ea typeface="微软雅黑" panose="020B0503020204020204" pitchFamily="34" charset="-122"/>
              </a:rPr>
              <a:t>account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sp>
        <p:nvSpPr>
          <p:cNvPr id="5" name="矩形 4">
            <a:extLst>
              <a:ext uri="{FF2B5EF4-FFF2-40B4-BE49-F238E27FC236}">
                <a16:creationId xmlns:a16="http://schemas.microsoft.com/office/drawing/2014/main" id="{8B9B6F06-C695-40D4-8C30-B1449AFCBCF3}"/>
              </a:ext>
            </a:extLst>
          </p:cNvPr>
          <p:cNvSpPr/>
          <p:nvPr/>
        </p:nvSpPr>
        <p:spPr>
          <a:xfrm>
            <a:off x="0" y="3928893"/>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）向数据表</a:t>
            </a:r>
            <a:r>
              <a:rPr lang="en-US" altLang="zh-CN" dirty="0">
                <a:latin typeface="微软雅黑" panose="020B0503020204020204" pitchFamily="34" charset="-122"/>
                <a:ea typeface="微软雅黑" panose="020B0503020204020204" pitchFamily="34" charset="-122"/>
              </a:rPr>
              <a:t>account</a:t>
            </a:r>
            <a:r>
              <a:rPr lang="zh-CN" altLang="en-US" dirty="0">
                <a:latin typeface="微软雅黑" panose="020B0503020204020204" pitchFamily="34" charset="-122"/>
                <a:ea typeface="微软雅黑" panose="020B0503020204020204" pitchFamily="34" charset="-122"/>
              </a:rPr>
              <a:t>添加数据，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pic>
        <p:nvPicPr>
          <p:cNvPr id="6" name="图片 5">
            <a:extLst>
              <a:ext uri="{FF2B5EF4-FFF2-40B4-BE49-F238E27FC236}">
                <a16:creationId xmlns:a16="http://schemas.microsoft.com/office/drawing/2014/main" id="{877889E9-03C4-4908-AF51-205267C16AD6}"/>
              </a:ext>
            </a:extLst>
          </p:cNvPr>
          <p:cNvPicPr>
            <a:picLocks noChangeAspect="1"/>
          </p:cNvPicPr>
          <p:nvPr/>
        </p:nvPicPr>
        <p:blipFill rotWithShape="1">
          <a:blip r:embed="rId2"/>
          <a:srcRect b="10621"/>
          <a:stretch/>
        </p:blipFill>
        <p:spPr>
          <a:xfrm>
            <a:off x="840234" y="2423841"/>
            <a:ext cx="5040000" cy="1505052"/>
          </a:xfrm>
          <a:prstGeom prst="rect">
            <a:avLst/>
          </a:prstGeom>
        </p:spPr>
      </p:pic>
      <p:pic>
        <p:nvPicPr>
          <p:cNvPr id="7" name="图片 6">
            <a:extLst>
              <a:ext uri="{FF2B5EF4-FFF2-40B4-BE49-F238E27FC236}">
                <a16:creationId xmlns:a16="http://schemas.microsoft.com/office/drawing/2014/main" id="{CF2C6205-8E84-45FA-964D-BC5E0E7D164C}"/>
              </a:ext>
            </a:extLst>
          </p:cNvPr>
          <p:cNvPicPr>
            <a:picLocks noChangeAspect="1"/>
          </p:cNvPicPr>
          <p:nvPr/>
        </p:nvPicPr>
        <p:blipFill rotWithShape="1">
          <a:blip r:embed="rId3"/>
          <a:srcRect b="22984"/>
          <a:stretch/>
        </p:blipFill>
        <p:spPr>
          <a:xfrm>
            <a:off x="840234" y="4387801"/>
            <a:ext cx="5040000" cy="433029"/>
          </a:xfrm>
          <a:prstGeom prst="rect">
            <a:avLst/>
          </a:prstGeom>
        </p:spPr>
      </p:pic>
    </p:spTree>
    <p:extLst>
      <p:ext uri="{BB962C8B-B14F-4D97-AF65-F5344CB8AC3E}">
        <p14:creationId xmlns:p14="http://schemas.microsoft.com/office/powerpoint/2010/main" val="8615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402934"/>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语句测试数据是否添加成功，运行结果如下所示。</a:t>
            </a:r>
          </a:p>
        </p:txBody>
      </p:sp>
      <p:sp>
        <p:nvSpPr>
          <p:cNvPr id="5" name="矩形 4">
            <a:extLst>
              <a:ext uri="{FF2B5EF4-FFF2-40B4-BE49-F238E27FC236}">
                <a16:creationId xmlns:a16="http://schemas.microsoft.com/office/drawing/2014/main" id="{8B9B6F06-C695-40D4-8C30-B1449AFCBCF3}"/>
              </a:ext>
            </a:extLst>
          </p:cNvPr>
          <p:cNvSpPr/>
          <p:nvPr/>
        </p:nvSpPr>
        <p:spPr>
          <a:xfrm>
            <a:off x="0" y="3395133"/>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Eclipse</a:t>
            </a:r>
            <a:r>
              <a:rPr lang="zh-CN" altLang="en-US" dirty="0">
                <a:latin typeface="微软雅黑" panose="020B0503020204020204" pitchFamily="34" charset="-122"/>
                <a:ea typeface="微软雅黑" panose="020B0503020204020204" pitchFamily="34" charset="-122"/>
              </a:rPr>
              <a:t>中创建</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工程</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，将事务管理所需的相关</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包添加到</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目录下，完成导包。本章所用</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包与第</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章所用</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包相同，具体如图</a:t>
            </a:r>
            <a:r>
              <a:rPr lang="en-US" altLang="zh-CN" dirty="0">
                <a:latin typeface="微软雅黑" panose="020B0503020204020204" pitchFamily="34" charset="-122"/>
                <a:ea typeface="微软雅黑" panose="020B0503020204020204" pitchFamily="34" charset="-122"/>
              </a:rPr>
              <a:t>9.1</a:t>
            </a:r>
            <a:r>
              <a:rPr lang="zh-CN" altLang="en-US" dirty="0">
                <a:latin typeface="微软雅黑" panose="020B0503020204020204" pitchFamily="34" charset="-122"/>
                <a:ea typeface="微软雅黑" panose="020B0503020204020204" pitchFamily="34" charset="-122"/>
              </a:rPr>
              <a:t>所示，此处不再赘述。</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）在工程的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目录下创建包</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包，在该包下创建接口</a:t>
            </a:r>
            <a:r>
              <a:rPr lang="en-US" altLang="zh-CN" dirty="0" err="1">
                <a:latin typeface="微软雅黑" panose="020B0503020204020204" pitchFamily="34" charset="-122"/>
                <a:ea typeface="微软雅黑" panose="020B0503020204020204" pitchFamily="34" charset="-122"/>
              </a:rPr>
              <a:t>AccountDao</a:t>
            </a:r>
            <a:r>
              <a:rPr lang="zh-CN" altLang="en-US" dirty="0">
                <a:latin typeface="微软雅黑" panose="020B0503020204020204" pitchFamily="34" charset="-122"/>
                <a:ea typeface="微软雅黑" panose="020B0503020204020204" pitchFamily="34" charset="-122"/>
              </a:rPr>
              <a:t>，该接口定义了增加金额和减少金额的方法，具体代码如书中例</a:t>
            </a:r>
            <a:r>
              <a:rPr lang="en-US" altLang="zh-CN" dirty="0">
                <a:latin typeface="微软雅黑" panose="020B0503020204020204" pitchFamily="34" charset="-122"/>
                <a:ea typeface="微软雅黑" panose="020B0503020204020204" pitchFamily="34" charset="-122"/>
              </a:rPr>
              <a:t>10-1</a:t>
            </a:r>
            <a:r>
              <a:rPr lang="zh-CN" altLang="en-US" dirty="0">
                <a:latin typeface="微软雅黑" panose="020B0503020204020204" pitchFamily="34" charset="-122"/>
                <a:ea typeface="微软雅黑" panose="020B0503020204020204" pitchFamily="34" charset="-122"/>
              </a:rPr>
              <a:t>所示。</a:t>
            </a:r>
          </a:p>
        </p:txBody>
      </p:sp>
      <p:pic>
        <p:nvPicPr>
          <p:cNvPr id="3" name="图片 2">
            <a:extLst>
              <a:ext uri="{FF2B5EF4-FFF2-40B4-BE49-F238E27FC236}">
                <a16:creationId xmlns:a16="http://schemas.microsoft.com/office/drawing/2014/main" id="{59C65900-6D4C-4E0D-B030-A12CDA433E4B}"/>
              </a:ext>
            </a:extLst>
          </p:cNvPr>
          <p:cNvPicPr>
            <a:picLocks noChangeAspect="1"/>
          </p:cNvPicPr>
          <p:nvPr/>
        </p:nvPicPr>
        <p:blipFill rotWithShape="1">
          <a:blip r:embed="rId2"/>
          <a:srcRect b="13250"/>
          <a:stretch/>
        </p:blipFill>
        <p:spPr>
          <a:xfrm>
            <a:off x="930545" y="1887130"/>
            <a:ext cx="5040000" cy="1541870"/>
          </a:xfrm>
          <a:prstGeom prst="rect">
            <a:avLst/>
          </a:prstGeom>
        </p:spPr>
      </p:pic>
    </p:spTree>
    <p:extLst>
      <p:ext uri="{BB962C8B-B14F-4D97-AF65-F5344CB8AC3E}">
        <p14:creationId xmlns:p14="http://schemas.microsoft.com/office/powerpoint/2010/main" val="31223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402934"/>
            <a:ext cx="9144000" cy="308013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包下创建</a:t>
            </a:r>
            <a:r>
              <a:rPr lang="en-US" altLang="zh-CN" dirty="0" err="1">
                <a:latin typeface="微软雅黑" panose="020B0503020204020204" pitchFamily="34" charset="-122"/>
                <a:ea typeface="微软雅黑" panose="020B0503020204020204" pitchFamily="34" charset="-122"/>
              </a:rPr>
              <a:t>AccountDao</a:t>
            </a:r>
            <a:r>
              <a:rPr lang="zh-CN" altLang="en-US" dirty="0">
                <a:latin typeface="微软雅黑" panose="020B0503020204020204" pitchFamily="34" charset="-122"/>
                <a:ea typeface="微软雅黑" panose="020B0503020204020204" pitchFamily="34" charset="-122"/>
              </a:rPr>
              <a:t>接口的实现类</a:t>
            </a:r>
            <a:r>
              <a:rPr lang="en-US" altLang="zh-CN" dirty="0" err="1">
                <a:latin typeface="微软雅黑" panose="020B0503020204020204" pitchFamily="34" charset="-122"/>
                <a:ea typeface="微软雅黑" panose="020B0503020204020204" pitchFamily="34" charset="-122"/>
              </a:rPr>
              <a:t>AccountDaoImpl</a:t>
            </a:r>
            <a:r>
              <a:rPr lang="zh-CN" altLang="en-US" dirty="0">
                <a:latin typeface="微软雅黑" panose="020B0503020204020204" pitchFamily="34" charset="-122"/>
                <a:ea typeface="微软雅黑" panose="020B0503020204020204" pitchFamily="34" charset="-122"/>
              </a:rPr>
              <a:t>，该接口实现了增加金额和减少金额的方法，具体代码如书中例</a:t>
            </a:r>
            <a:r>
              <a:rPr lang="en-US" altLang="zh-CN" dirty="0">
                <a:latin typeface="微软雅黑" panose="020B0503020204020204" pitchFamily="34" charset="-122"/>
                <a:ea typeface="微软雅黑" panose="020B0503020204020204" pitchFamily="34" charset="-122"/>
              </a:rPr>
              <a:t>10-2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包，在</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包下创建接口</a:t>
            </a:r>
            <a:r>
              <a:rPr lang="en-US" altLang="zh-CN" dirty="0" err="1">
                <a:latin typeface="微软雅黑" panose="020B0503020204020204" pitchFamily="34" charset="-122"/>
                <a:ea typeface="微软雅黑" panose="020B0503020204020204" pitchFamily="34" charset="-122"/>
              </a:rPr>
              <a:t>AccountService</a:t>
            </a:r>
            <a:r>
              <a:rPr lang="zh-CN" altLang="en-US" dirty="0">
                <a:latin typeface="微软雅黑" panose="020B0503020204020204" pitchFamily="34" charset="-122"/>
                <a:ea typeface="微软雅黑" panose="020B0503020204020204" pitchFamily="34" charset="-122"/>
              </a:rPr>
              <a:t>，该接口定义了转账的方法，具体代码如书中例</a:t>
            </a:r>
            <a:r>
              <a:rPr lang="en-US" altLang="zh-CN" dirty="0">
                <a:latin typeface="微软雅黑" panose="020B0503020204020204" pitchFamily="34" charset="-122"/>
                <a:ea typeface="微软雅黑" panose="020B0503020204020204" pitchFamily="34" charset="-122"/>
              </a:rPr>
              <a:t>10-3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包下创建</a:t>
            </a:r>
            <a:r>
              <a:rPr lang="en-US" altLang="zh-CN" dirty="0" err="1">
                <a:latin typeface="微软雅黑" panose="020B0503020204020204" pitchFamily="34" charset="-122"/>
                <a:ea typeface="微软雅黑" panose="020B0503020204020204" pitchFamily="34" charset="-122"/>
              </a:rPr>
              <a:t>AccountService</a:t>
            </a:r>
            <a:r>
              <a:rPr lang="zh-CN" altLang="en-US" dirty="0">
                <a:latin typeface="微软雅黑" panose="020B0503020204020204" pitchFamily="34" charset="-122"/>
                <a:ea typeface="微软雅黑" panose="020B0503020204020204" pitchFamily="34" charset="-122"/>
              </a:rPr>
              <a:t>接口的实现类</a:t>
            </a:r>
            <a:r>
              <a:rPr lang="en-US" altLang="zh-CN" dirty="0">
                <a:latin typeface="微软雅黑" panose="020B0503020204020204" pitchFamily="34" charset="-122"/>
                <a:ea typeface="微软雅黑" panose="020B0503020204020204" pitchFamily="34" charset="-122"/>
              </a:rPr>
              <a:t>AccountServiceImpl01</a:t>
            </a:r>
            <a:r>
              <a:rPr lang="zh-CN" altLang="en-US" dirty="0">
                <a:latin typeface="微软雅黑" panose="020B0503020204020204" pitchFamily="34" charset="-122"/>
                <a:ea typeface="微软雅黑" panose="020B0503020204020204" pitchFamily="34" charset="-122"/>
              </a:rPr>
              <a:t>，该接口实现了转账的方法，具体代码如书中例</a:t>
            </a:r>
            <a:r>
              <a:rPr lang="en-US" altLang="zh-CN" dirty="0">
                <a:latin typeface="微软雅黑" panose="020B0503020204020204" pitchFamily="34" charset="-122"/>
                <a:ea typeface="微软雅黑" panose="020B0503020204020204" pitchFamily="34" charset="-122"/>
              </a:rPr>
              <a:t>10-4</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28532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722563" y="150053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713837" y="1173665"/>
            <a:ext cx="2058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与事务管理</a:t>
            </a:r>
            <a:endParaRPr lang="en-US" altLang="zh-CN" dirty="0">
              <a:latin typeface="微软雅黑" panose="020B0503020204020204" pitchFamily="34" charset="-122"/>
              <a:ea typeface="微软雅黑" panose="020B0503020204020204" pitchFamily="34" charset="-122"/>
            </a:endParaRPr>
          </a:p>
        </p:txBody>
      </p:sp>
      <p:sp>
        <p:nvSpPr>
          <p:cNvPr id="14" name="TextBox 126">
            <a:hlinkClick r:id="rId2" action="ppaction://hlinksldjump"/>
            <a:extLst>
              <a:ext uri="{FF2B5EF4-FFF2-40B4-BE49-F238E27FC236}">
                <a16:creationId xmlns:a16="http://schemas.microsoft.com/office/drawing/2014/main" id="{85254393-07E3-48C7-B6DA-BDBF5BAA5A90}"/>
              </a:ext>
            </a:extLst>
          </p:cNvPr>
          <p:cNvSpPr txBox="1">
            <a:spLocks noChangeArrowheads="1"/>
          </p:cNvSpPr>
          <p:nvPr/>
        </p:nvSpPr>
        <p:spPr bwMode="auto">
          <a:xfrm>
            <a:off x="2670984" y="1522355"/>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95584" y="1216235"/>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10.1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0" name="组合 195">
            <a:extLst>
              <a:ext uri="{FF2B5EF4-FFF2-40B4-BE49-F238E27FC236}">
                <a16:creationId xmlns:a16="http://schemas.microsoft.com/office/drawing/2014/main" id="{5B492AE2-6D23-4710-8479-57D037EF5EDA}"/>
              </a:ext>
            </a:extLst>
          </p:cNvPr>
          <p:cNvGrpSpPr>
            <a:grpSpLocks/>
          </p:cNvGrpSpPr>
          <p:nvPr/>
        </p:nvGrpSpPr>
        <p:grpSpPr bwMode="auto">
          <a:xfrm>
            <a:off x="2839377" y="2179020"/>
            <a:ext cx="4141720" cy="584665"/>
            <a:chOff x="1707622" y="1197695"/>
            <a:chExt cx="4045478" cy="656772"/>
          </a:xfrm>
        </p:grpSpPr>
        <p:sp>
          <p:nvSpPr>
            <p:cNvPr id="41" name="圆角矩形 5">
              <a:extLst>
                <a:ext uri="{FF2B5EF4-FFF2-40B4-BE49-F238E27FC236}">
                  <a16:creationId xmlns:a16="http://schemas.microsoft.com/office/drawing/2014/main" id="{C56F6575-70C6-403B-9841-B59801F7153B}"/>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a:extLst>
                <a:ext uri="{FF2B5EF4-FFF2-40B4-BE49-F238E27FC236}">
                  <a16:creationId xmlns:a16="http://schemas.microsoft.com/office/drawing/2014/main" id="{FE815DE2-1FD3-456E-96F1-BFDEF6AA61CB}"/>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a:extLst>
                <a:ext uri="{FF2B5EF4-FFF2-40B4-BE49-F238E27FC236}">
                  <a16:creationId xmlns:a16="http://schemas.microsoft.com/office/drawing/2014/main" id="{120A8B9F-EE5D-4949-90DC-2A98D802D422}"/>
                </a:ext>
              </a:extLst>
            </p:cNvPr>
            <p:cNvSpPr>
              <a:spLocks noChangeArrowheads="1"/>
            </p:cNvSpPr>
            <p:nvPr/>
          </p:nvSpPr>
          <p:spPr bwMode="auto">
            <a:xfrm>
              <a:off x="2752767" y="1197695"/>
              <a:ext cx="1758655"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编程式事务管理</a:t>
              </a:r>
              <a:endParaRPr lang="en-US" altLang="zh-CN" dirty="0">
                <a:latin typeface="微软雅黑" panose="020B0503020204020204" pitchFamily="34" charset="-122"/>
                <a:ea typeface="微软雅黑" panose="020B0503020204020204" pitchFamily="34" charset="-122"/>
              </a:endParaRPr>
            </a:p>
          </p:txBody>
        </p:sp>
      </p:grpSp>
      <p:grpSp>
        <p:nvGrpSpPr>
          <p:cNvPr id="45" name="组合 29">
            <a:extLst>
              <a:ext uri="{FF2B5EF4-FFF2-40B4-BE49-F238E27FC236}">
                <a16:creationId xmlns:a16="http://schemas.microsoft.com/office/drawing/2014/main" id="{7D46BF4F-24CC-44D6-B0C9-9AFA8E40B273}"/>
              </a:ext>
            </a:extLst>
          </p:cNvPr>
          <p:cNvGrpSpPr>
            <a:grpSpLocks/>
          </p:cNvGrpSpPr>
          <p:nvPr/>
        </p:nvGrpSpPr>
        <p:grpSpPr bwMode="auto">
          <a:xfrm rot="-12767">
            <a:off x="2828749" y="2183492"/>
            <a:ext cx="1005156" cy="547688"/>
            <a:chOff x="1931297" y="1314359"/>
            <a:chExt cx="1319272" cy="1728192"/>
          </a:xfrm>
        </p:grpSpPr>
        <p:grpSp>
          <p:nvGrpSpPr>
            <p:cNvPr id="46" name="组合 31">
              <a:extLst>
                <a:ext uri="{FF2B5EF4-FFF2-40B4-BE49-F238E27FC236}">
                  <a16:creationId xmlns:a16="http://schemas.microsoft.com/office/drawing/2014/main" id="{E77D9F81-B64C-49AB-9E1B-41AD8DFC49FB}"/>
                </a:ext>
              </a:extLst>
            </p:cNvPr>
            <p:cNvGrpSpPr>
              <a:grpSpLocks/>
            </p:cNvGrpSpPr>
            <p:nvPr/>
          </p:nvGrpSpPr>
          <p:grpSpPr bwMode="auto">
            <a:xfrm>
              <a:off x="1954425" y="1314359"/>
              <a:ext cx="1296144" cy="1728192"/>
              <a:chOff x="1925509" y="1314359"/>
              <a:chExt cx="1296144" cy="1728192"/>
            </a:xfrm>
          </p:grpSpPr>
          <p:sp>
            <p:nvSpPr>
              <p:cNvPr id="48" name="圆角矩形 24">
                <a:extLst>
                  <a:ext uri="{FF2B5EF4-FFF2-40B4-BE49-F238E27FC236}">
                    <a16:creationId xmlns:a16="http://schemas.microsoft.com/office/drawing/2014/main" id="{3B20A25A-B28A-4066-8CDF-87B2DBD0D478}"/>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10.2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25">
                <a:extLst>
                  <a:ext uri="{FF2B5EF4-FFF2-40B4-BE49-F238E27FC236}">
                    <a16:creationId xmlns:a16="http://schemas.microsoft.com/office/drawing/2014/main" id="{4C9AB31A-AAD7-48CD-9520-37F12BF1596C}"/>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a:extLst>
                <a:ext uri="{FF2B5EF4-FFF2-40B4-BE49-F238E27FC236}">
                  <a16:creationId xmlns:a16="http://schemas.microsoft.com/office/drawing/2014/main" id="{9BB0FE66-28D3-4FF7-AB4C-84161D7BB17F}"/>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D23E761A-7D90-409C-A15F-1DAEDD36BB94}"/>
              </a:ext>
            </a:extLst>
          </p:cNvPr>
          <p:cNvCxnSpPr/>
          <p:nvPr/>
        </p:nvCxnSpPr>
        <p:spPr bwMode="auto">
          <a:xfrm>
            <a:off x="2761119" y="340718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BA591531-C42C-44E0-92BE-73DA5095D8AA}"/>
              </a:ext>
            </a:extLst>
          </p:cNvPr>
          <p:cNvSpPr>
            <a:spLocks noChangeArrowheads="1"/>
          </p:cNvSpPr>
          <p:nvPr/>
        </p:nvSpPr>
        <p:spPr bwMode="auto">
          <a:xfrm>
            <a:off x="2752393" y="3080310"/>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声明式事务管理</a:t>
            </a:r>
            <a:endParaRPr lang="en-US" altLang="zh-CN" dirty="0">
              <a:latin typeface="微软雅黑" panose="020B0503020204020204" pitchFamily="34" charset="-122"/>
              <a:ea typeface="微软雅黑" panose="020B0503020204020204" pitchFamily="34" charset="-122"/>
            </a:endParaRPr>
          </a:p>
        </p:txBody>
      </p:sp>
      <p:sp>
        <p:nvSpPr>
          <p:cNvPr id="22" name="TextBox 126">
            <a:hlinkClick r:id="rId4" action="ppaction://hlinksldjump"/>
            <a:extLst>
              <a:ext uri="{FF2B5EF4-FFF2-40B4-BE49-F238E27FC236}">
                <a16:creationId xmlns:a16="http://schemas.microsoft.com/office/drawing/2014/main" id="{34E52DFA-D258-4318-B2FA-B97076CCD1B7}"/>
              </a:ext>
            </a:extLst>
          </p:cNvPr>
          <p:cNvSpPr txBox="1">
            <a:spLocks noChangeArrowheads="1"/>
          </p:cNvSpPr>
          <p:nvPr/>
        </p:nvSpPr>
        <p:spPr bwMode="auto">
          <a:xfrm>
            <a:off x="2709540" y="3429000"/>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3" name="组合 29">
            <a:extLst>
              <a:ext uri="{FF2B5EF4-FFF2-40B4-BE49-F238E27FC236}">
                <a16:creationId xmlns:a16="http://schemas.microsoft.com/office/drawing/2014/main" id="{4DF7F5FC-82D0-40D7-93D1-E8F8384B6E4B}"/>
              </a:ext>
            </a:extLst>
          </p:cNvPr>
          <p:cNvGrpSpPr>
            <a:grpSpLocks/>
          </p:cNvGrpSpPr>
          <p:nvPr/>
        </p:nvGrpSpPr>
        <p:grpSpPr bwMode="auto">
          <a:xfrm rot="-12767">
            <a:off x="1534140" y="3122880"/>
            <a:ext cx="1005156" cy="547688"/>
            <a:chOff x="1931297" y="1314359"/>
            <a:chExt cx="1319272" cy="1728192"/>
          </a:xfrm>
        </p:grpSpPr>
        <p:grpSp>
          <p:nvGrpSpPr>
            <p:cNvPr id="24" name="组合 31">
              <a:extLst>
                <a:ext uri="{FF2B5EF4-FFF2-40B4-BE49-F238E27FC236}">
                  <a16:creationId xmlns:a16="http://schemas.microsoft.com/office/drawing/2014/main" id="{5B5FD76D-5E95-4A20-A6B8-988B0F9442FA}"/>
                </a:ext>
              </a:extLst>
            </p:cNvPr>
            <p:cNvGrpSpPr>
              <a:grpSpLocks/>
            </p:cNvGrpSpPr>
            <p:nvPr/>
          </p:nvGrpSpPr>
          <p:grpSpPr bwMode="auto">
            <a:xfrm>
              <a:off x="1954425" y="1314359"/>
              <a:ext cx="1296144" cy="1728192"/>
              <a:chOff x="1925509" y="1314359"/>
              <a:chExt cx="1296144" cy="1728192"/>
            </a:xfrm>
          </p:grpSpPr>
          <p:sp>
            <p:nvSpPr>
              <p:cNvPr id="31" name="圆角矩形 24">
                <a:extLst>
                  <a:ext uri="{FF2B5EF4-FFF2-40B4-BE49-F238E27FC236}">
                    <a16:creationId xmlns:a16="http://schemas.microsoft.com/office/drawing/2014/main" id="{7C42444A-B97E-47BD-A0E0-56A6C58CA436}"/>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10.3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25">
                <a:extLst>
                  <a:ext uri="{FF2B5EF4-FFF2-40B4-BE49-F238E27FC236}">
                    <a16:creationId xmlns:a16="http://schemas.microsoft.com/office/drawing/2014/main" id="{B7EFD337-27AB-43BA-A9B1-CCB71538C1EB}"/>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6B5AADB4-1226-4CD8-AA55-849BBE3FAC66}"/>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par>
                                <p:cTn id="21" presetID="14"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randombar(horizontal)">
                                      <p:cBhvr>
                                        <p:cTn id="23" dur="500"/>
                                        <p:tgtEl>
                                          <p:spTgt spid="45"/>
                                        </p:tgtEl>
                                      </p:cBhvr>
                                    </p:animEffect>
                                  </p:childTnLst>
                                </p:cTn>
                              </p:par>
                            </p:childTnLst>
                          </p:cTn>
                        </p:par>
                        <p:par>
                          <p:cTn id="24" fill="hold">
                            <p:stCondLst>
                              <p:cond delay="1500"/>
                            </p:stCondLst>
                            <p:childTnLst>
                              <p:par>
                                <p:cTn id="25" presetID="14" presetClass="entr" presetSubtype="10" fill="hold" nodeType="after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par>
                                <p:cTn id="28" presetID="14" presetClass="entr" presetSubtype="10" fill="hold" nodeType="withEffect">
                                  <p:stCondLst>
                                    <p:cond delay="50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402934"/>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a:latin typeface="微软雅黑" panose="020B0503020204020204" pitchFamily="34" charset="-122"/>
                <a:ea typeface="微软雅黑" panose="020B0503020204020204" pitchFamily="34" charset="-122"/>
              </a:rPr>
              <a:t>applicationContext_1.xml</a:t>
            </a:r>
            <a:r>
              <a:rPr lang="zh-CN" altLang="en-US" dirty="0">
                <a:latin typeface="微软雅黑" panose="020B0503020204020204" pitchFamily="34" charset="-122"/>
                <a:ea typeface="微软雅黑" panose="020B0503020204020204" pitchFamily="34" charset="-122"/>
              </a:rPr>
              <a:t>文件，具体代码如下所示。</a:t>
            </a:r>
          </a:p>
        </p:txBody>
      </p:sp>
      <p:pic>
        <p:nvPicPr>
          <p:cNvPr id="3" name="图片 2">
            <a:extLst>
              <a:ext uri="{FF2B5EF4-FFF2-40B4-BE49-F238E27FC236}">
                <a16:creationId xmlns:a16="http://schemas.microsoft.com/office/drawing/2014/main" id="{CCE170DA-BEE2-4165-B3EE-8D7408256002}"/>
              </a:ext>
            </a:extLst>
          </p:cNvPr>
          <p:cNvPicPr>
            <a:picLocks noChangeAspect="1"/>
          </p:cNvPicPr>
          <p:nvPr/>
        </p:nvPicPr>
        <p:blipFill rotWithShape="1">
          <a:blip r:embed="rId2"/>
          <a:srcRect b="7555"/>
          <a:stretch/>
        </p:blipFill>
        <p:spPr>
          <a:xfrm>
            <a:off x="840233" y="2283736"/>
            <a:ext cx="5040000" cy="2766394"/>
          </a:xfrm>
          <a:prstGeom prst="rect">
            <a:avLst/>
          </a:prstGeom>
        </p:spPr>
      </p:pic>
    </p:spTree>
    <p:extLst>
      <p:ext uri="{BB962C8B-B14F-4D97-AF65-F5344CB8AC3E}">
        <p14:creationId xmlns:p14="http://schemas.microsoft.com/office/powerpoint/2010/main" val="92958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402934"/>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applicationContext_1.xml</a:t>
            </a:r>
            <a:r>
              <a:rPr lang="zh-CN" altLang="en-US" dirty="0">
                <a:latin typeface="微软雅黑" panose="020B0503020204020204" pitchFamily="34" charset="-122"/>
                <a:ea typeface="微软雅黑" panose="020B0503020204020204" pitchFamily="34" charset="-122"/>
              </a:rPr>
              <a:t>文件中的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元素中添加关于数据源和</a:t>
            </a:r>
            <a:r>
              <a:rPr lang="en-US" altLang="zh-CN" dirty="0" err="1">
                <a:latin typeface="微软雅黑" panose="020B0503020204020204" pitchFamily="34" charset="-122"/>
                <a:ea typeface="微软雅黑" panose="020B0503020204020204" pitchFamily="34" charset="-122"/>
              </a:rPr>
              <a:t>JdbcTemplate</a:t>
            </a:r>
            <a:r>
              <a:rPr lang="zh-CN" altLang="en-US" dirty="0">
                <a:latin typeface="微软雅黑" panose="020B0503020204020204" pitchFamily="34" charset="-122"/>
                <a:ea typeface="微软雅黑" panose="020B0503020204020204" pitchFamily="34" charset="-122"/>
              </a:rPr>
              <a:t>类的配置信息，具体代码如下所示。</a:t>
            </a:r>
          </a:p>
        </p:txBody>
      </p:sp>
      <p:pic>
        <p:nvPicPr>
          <p:cNvPr id="5" name="图片 4">
            <a:extLst>
              <a:ext uri="{FF2B5EF4-FFF2-40B4-BE49-F238E27FC236}">
                <a16:creationId xmlns:a16="http://schemas.microsoft.com/office/drawing/2014/main" id="{4B2A082A-F99B-4428-A091-08C3298CF310}"/>
              </a:ext>
            </a:extLst>
          </p:cNvPr>
          <p:cNvPicPr>
            <a:picLocks noChangeAspect="1"/>
          </p:cNvPicPr>
          <p:nvPr/>
        </p:nvPicPr>
        <p:blipFill rotWithShape="1">
          <a:blip r:embed="rId2"/>
          <a:srcRect b="6483"/>
          <a:stretch/>
        </p:blipFill>
        <p:spPr>
          <a:xfrm>
            <a:off x="941834" y="2469252"/>
            <a:ext cx="5040000" cy="2798477"/>
          </a:xfrm>
          <a:prstGeom prst="rect">
            <a:avLst/>
          </a:prstGeom>
        </p:spPr>
      </p:pic>
    </p:spTree>
    <p:extLst>
      <p:ext uri="{BB962C8B-B14F-4D97-AF65-F5344CB8AC3E}">
        <p14:creationId xmlns:p14="http://schemas.microsoft.com/office/powerpoint/2010/main" val="424555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267466"/>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applicationContext_1.xml</a:t>
            </a:r>
            <a:r>
              <a:rPr lang="zh-CN" altLang="en-US" dirty="0">
                <a:latin typeface="微软雅黑" panose="020B0503020204020204" pitchFamily="34" charset="-122"/>
                <a:ea typeface="微软雅黑" panose="020B0503020204020204" pitchFamily="34" charset="-122"/>
              </a:rPr>
              <a:t>文件中的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元素中添加关于事务管理器和</a:t>
            </a:r>
            <a:r>
              <a:rPr lang="en-US" altLang="zh-CN" dirty="0">
                <a:latin typeface="微软雅黑" panose="020B0503020204020204" pitchFamily="34" charset="-122"/>
                <a:ea typeface="微软雅黑" panose="020B0503020204020204" pitchFamily="34" charset="-122"/>
              </a:rPr>
              <a:t>TransactionTemplate</a:t>
            </a:r>
            <a:r>
              <a:rPr lang="zh-CN" altLang="en-US" dirty="0">
                <a:latin typeface="微软雅黑" panose="020B0503020204020204" pitchFamily="34" charset="-122"/>
                <a:ea typeface="微软雅黑" panose="020B0503020204020204" pitchFamily="34" charset="-122"/>
              </a:rPr>
              <a:t>类的配置信息，具体代码如下所示。</a:t>
            </a:r>
          </a:p>
        </p:txBody>
      </p:sp>
      <p:pic>
        <p:nvPicPr>
          <p:cNvPr id="3" name="图片 2">
            <a:extLst>
              <a:ext uri="{FF2B5EF4-FFF2-40B4-BE49-F238E27FC236}">
                <a16:creationId xmlns:a16="http://schemas.microsoft.com/office/drawing/2014/main" id="{2891FF52-6FE4-4A52-8F27-6B1373AD019C}"/>
              </a:ext>
            </a:extLst>
          </p:cNvPr>
          <p:cNvPicPr>
            <a:picLocks noChangeAspect="1"/>
          </p:cNvPicPr>
          <p:nvPr/>
        </p:nvPicPr>
        <p:blipFill rotWithShape="1">
          <a:blip r:embed="rId2"/>
          <a:srcRect b="10825"/>
          <a:stretch/>
        </p:blipFill>
        <p:spPr>
          <a:xfrm>
            <a:off x="930545" y="2141873"/>
            <a:ext cx="5040000" cy="1835030"/>
          </a:xfrm>
          <a:prstGeom prst="rect">
            <a:avLst/>
          </a:prstGeom>
        </p:spPr>
      </p:pic>
      <p:sp>
        <p:nvSpPr>
          <p:cNvPr id="6" name="矩形 5">
            <a:extLst>
              <a:ext uri="{FF2B5EF4-FFF2-40B4-BE49-F238E27FC236}">
                <a16:creationId xmlns:a16="http://schemas.microsoft.com/office/drawing/2014/main" id="{E453B253-5D24-4FCF-A3B8-EFA154DC1FCB}"/>
              </a:ext>
            </a:extLst>
          </p:cNvPr>
          <p:cNvSpPr/>
          <p:nvPr/>
        </p:nvSpPr>
        <p:spPr>
          <a:xfrm>
            <a:off x="0" y="3886591"/>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applicationContext_1.xml</a:t>
            </a:r>
            <a:r>
              <a:rPr lang="zh-CN" altLang="en-US" dirty="0">
                <a:latin typeface="微软雅黑" panose="020B0503020204020204" pitchFamily="34" charset="-122"/>
                <a:ea typeface="微软雅黑" panose="020B0503020204020204" pitchFamily="34" charset="-122"/>
              </a:rPr>
              <a:t>文件中的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元素中添加关于</a:t>
            </a:r>
            <a:r>
              <a:rPr lang="en-US" altLang="zh-CN" dirty="0" err="1">
                <a:latin typeface="微软雅黑" panose="020B0503020204020204" pitchFamily="34" charset="-122"/>
                <a:ea typeface="微软雅黑" panose="020B0503020204020204" pitchFamily="34" charset="-122"/>
              </a:rPr>
              <a:t>AccountDaoImpl</a:t>
            </a:r>
            <a:r>
              <a:rPr lang="zh-CN" altLang="en-US" dirty="0">
                <a:latin typeface="微软雅黑" panose="020B0503020204020204" pitchFamily="34" charset="-122"/>
                <a:ea typeface="微软雅黑" panose="020B0503020204020204" pitchFamily="34" charset="-122"/>
              </a:rPr>
              <a:t>类和</a:t>
            </a:r>
            <a:r>
              <a:rPr lang="en-US" altLang="zh-CN" dirty="0">
                <a:latin typeface="微软雅黑" panose="020B0503020204020204" pitchFamily="34" charset="-122"/>
                <a:ea typeface="微软雅黑" panose="020B0503020204020204" pitchFamily="34" charset="-122"/>
              </a:rPr>
              <a:t>AccountServiceImpl01</a:t>
            </a:r>
            <a:r>
              <a:rPr lang="zh-CN" altLang="en-US" dirty="0">
                <a:latin typeface="微软雅黑" panose="020B0503020204020204" pitchFamily="34" charset="-122"/>
                <a:ea typeface="微软雅黑" panose="020B0503020204020204" pitchFamily="34" charset="-122"/>
              </a:rPr>
              <a:t>类的配置信息，具体代码如下所示。</a:t>
            </a:r>
          </a:p>
        </p:txBody>
      </p:sp>
      <p:pic>
        <p:nvPicPr>
          <p:cNvPr id="8" name="图片 7">
            <a:extLst>
              <a:ext uri="{FF2B5EF4-FFF2-40B4-BE49-F238E27FC236}">
                <a16:creationId xmlns:a16="http://schemas.microsoft.com/office/drawing/2014/main" id="{813279EF-222C-471A-AD3B-FA467E9A8BD2}"/>
              </a:ext>
            </a:extLst>
          </p:cNvPr>
          <p:cNvPicPr>
            <a:picLocks noChangeAspect="1"/>
          </p:cNvPicPr>
          <p:nvPr/>
        </p:nvPicPr>
        <p:blipFill rotWithShape="1">
          <a:blip r:embed="rId3"/>
          <a:srcRect b="9489"/>
          <a:stretch/>
        </p:blipFill>
        <p:spPr>
          <a:xfrm>
            <a:off x="779934" y="4737554"/>
            <a:ext cx="5040000" cy="1693312"/>
          </a:xfrm>
          <a:prstGeom prst="rect">
            <a:avLst/>
          </a:prstGeom>
        </p:spPr>
      </p:pic>
    </p:spTree>
    <p:extLst>
      <p:ext uri="{BB962C8B-B14F-4D97-AF65-F5344CB8AC3E}">
        <p14:creationId xmlns:p14="http://schemas.microsoft.com/office/powerpoint/2010/main" val="72672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956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编程式事务管理</a:t>
            </a:r>
          </a:p>
        </p:txBody>
      </p:sp>
      <p:sp>
        <p:nvSpPr>
          <p:cNvPr id="4" name="矩形 3">
            <a:extLst>
              <a:ext uri="{FF2B5EF4-FFF2-40B4-BE49-F238E27FC236}">
                <a16:creationId xmlns:a16="http://schemas.microsoft.com/office/drawing/2014/main" id="{D5761004-958D-47CB-B926-5799EB67C520}"/>
              </a:ext>
            </a:extLst>
          </p:cNvPr>
          <p:cNvSpPr/>
          <p:nvPr/>
        </p:nvSpPr>
        <p:spPr>
          <a:xfrm>
            <a:off x="0" y="1267466"/>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目录下新建文件</a:t>
            </a:r>
            <a:r>
              <a:rPr lang="en-US" altLang="zh-CN" dirty="0" err="1">
                <a:latin typeface="微软雅黑" panose="020B0503020204020204" pitchFamily="34" charset="-122"/>
                <a:ea typeface="微软雅黑" panose="020B0503020204020204" pitchFamily="34" charset="-122"/>
              </a:rPr>
              <a:t>jdbc.properties</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10-5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目录下新建包</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，在该包下新建类</a:t>
            </a:r>
            <a:r>
              <a:rPr lang="en-US" altLang="zh-CN" dirty="0">
                <a:latin typeface="微软雅黑" panose="020B0503020204020204" pitchFamily="34" charset="-122"/>
                <a:ea typeface="微软雅黑" panose="020B0503020204020204" pitchFamily="34" charset="-122"/>
              </a:rPr>
              <a:t>TestAccountService01</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10-6</a:t>
            </a:r>
            <a:r>
              <a:rPr lang="zh-CN" altLang="en-US" dirty="0">
                <a:latin typeface="微软雅黑" panose="020B0503020204020204" pitchFamily="34" charset="-122"/>
                <a:ea typeface="微软雅黑" panose="020B0503020204020204" pitchFamily="34" charset="-122"/>
              </a:rPr>
              <a:t>所示。</a:t>
            </a:r>
          </a:p>
        </p:txBody>
      </p:sp>
      <p:sp>
        <p:nvSpPr>
          <p:cNvPr id="6" name="矩形 5">
            <a:extLst>
              <a:ext uri="{FF2B5EF4-FFF2-40B4-BE49-F238E27FC236}">
                <a16:creationId xmlns:a16="http://schemas.microsoft.com/office/drawing/2014/main" id="{E453B253-5D24-4FCF-A3B8-EFA154DC1FCB}"/>
              </a:ext>
            </a:extLst>
          </p:cNvPr>
          <p:cNvSpPr/>
          <p:nvPr/>
        </p:nvSpPr>
        <p:spPr>
          <a:xfrm>
            <a:off x="0" y="2946605"/>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AccountServiceImpl01</a:t>
            </a:r>
            <a:r>
              <a:rPr lang="zh-CN" altLang="en-US" dirty="0">
                <a:latin typeface="微软雅黑" panose="020B0503020204020204" pitchFamily="34" charset="-122"/>
                <a:ea typeface="微软雅黑" panose="020B0503020204020204" pitchFamily="34" charset="-122"/>
              </a:rPr>
              <a:t>类，在第</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行后添加代码，修改后的代码如下所示。</a:t>
            </a:r>
          </a:p>
        </p:txBody>
      </p:sp>
      <p:pic>
        <p:nvPicPr>
          <p:cNvPr id="5" name="图片 4">
            <a:extLst>
              <a:ext uri="{FF2B5EF4-FFF2-40B4-BE49-F238E27FC236}">
                <a16:creationId xmlns:a16="http://schemas.microsoft.com/office/drawing/2014/main" id="{ADC1E440-6406-4A4F-A34F-441111EDFCD1}"/>
              </a:ext>
            </a:extLst>
          </p:cNvPr>
          <p:cNvPicPr>
            <a:picLocks noChangeAspect="1"/>
          </p:cNvPicPr>
          <p:nvPr/>
        </p:nvPicPr>
        <p:blipFill rotWithShape="1">
          <a:blip r:embed="rId3"/>
          <a:srcRect b="24403"/>
          <a:stretch/>
        </p:blipFill>
        <p:spPr>
          <a:xfrm>
            <a:off x="896678" y="3452488"/>
            <a:ext cx="5040000" cy="566373"/>
          </a:xfrm>
          <a:prstGeom prst="rect">
            <a:avLst/>
          </a:prstGeom>
        </p:spPr>
      </p:pic>
      <p:sp>
        <p:nvSpPr>
          <p:cNvPr id="9" name="矩形 8">
            <a:extLst>
              <a:ext uri="{FF2B5EF4-FFF2-40B4-BE49-F238E27FC236}">
                <a16:creationId xmlns:a16="http://schemas.microsoft.com/office/drawing/2014/main" id="{742A2A90-D3FD-4332-A250-E519F89DCCB3}"/>
              </a:ext>
            </a:extLst>
          </p:cNvPr>
          <p:cNvSpPr/>
          <p:nvPr/>
        </p:nvSpPr>
        <p:spPr>
          <a:xfrm>
            <a:off x="0" y="4018861"/>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在以上代码中，</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将会导致程序异常，当程序出现异常时，这段代码所在的事务将会回滚，事务中对数据表的操作不会被提交。</a:t>
            </a:r>
          </a:p>
        </p:txBody>
      </p:sp>
    </p:spTree>
    <p:extLst>
      <p:ext uri="{BB962C8B-B14F-4D97-AF65-F5344CB8AC3E}">
        <p14:creationId xmlns:p14="http://schemas.microsoft.com/office/powerpoint/2010/main" val="4464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33902" y="3161275"/>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10.3  </a:t>
            </a:r>
            <a:r>
              <a:rPr lang="zh-CN" altLang="en-US" sz="2800" b="1" dirty="0"/>
              <a:t>声明式事务管理</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978033" y="3278851"/>
            <a:ext cx="10080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10.3.1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02206" y="3284952"/>
            <a:ext cx="42063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配置声明式事务</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38682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918603" y="4490941"/>
            <a:ext cx="9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10.3.2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490436"/>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使用注解配置声明式事务</a:t>
            </a:r>
          </a:p>
        </p:txBody>
      </p:sp>
    </p:spTree>
    <p:extLst>
      <p:ext uri="{BB962C8B-B14F-4D97-AF65-F5344CB8AC3E}">
        <p14:creationId xmlns:p14="http://schemas.microsoft.com/office/powerpoint/2010/main" val="358120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10.3.1 </a:t>
            </a:r>
            <a:r>
              <a:rPr lang="zh-CN" altLang="en-US" sz="2400" b="1" dirty="0">
                <a:solidFill>
                  <a:srgbClr val="2383C6"/>
                </a:solidFill>
                <a:latin typeface="微软雅黑" panose="020B0503020204020204" pitchFamily="34" charset="-122"/>
                <a:ea typeface="微软雅黑" panose="020B0503020204020204" pitchFamily="34" charset="-122"/>
              </a:rPr>
              <a:t>使用</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41603"/>
            <a:ext cx="9144000"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在编程式事务管理中，事务管理代码和逻辑代码混合在一起，这降低了程序的可维护性，除此之外，反复调用</a:t>
            </a:r>
            <a:r>
              <a:rPr lang="en-US" altLang="zh-CN" dirty="0">
                <a:latin typeface="微软雅黑" panose="020B0503020204020204" pitchFamily="34" charset="-122"/>
                <a:ea typeface="微软雅黑" panose="020B0503020204020204" pitchFamily="34" charset="-122"/>
              </a:rPr>
              <a:t>TransactionTemplate</a:t>
            </a:r>
            <a:r>
              <a:rPr lang="zh-CN" altLang="en-US" dirty="0">
                <a:latin typeface="微软雅黑" panose="020B0503020204020204" pitchFamily="34" charset="-122"/>
                <a:ea typeface="微软雅黑" panose="020B0503020204020204" pitchFamily="34" charset="-122"/>
              </a:rPr>
              <a:t>类会导致大量重复代码的出现，而声明式事务管理可以避免这些问题。声明式事务管理建立在</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之上，可以通过</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或注解两种方式实现，首先讲解以</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形式实现声明式事务管理。</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在使用</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文件完成声明式事务管理时，首先要引入</a:t>
            </a:r>
            <a:r>
              <a:rPr lang="en-US" altLang="zh-CN" dirty="0" err="1">
                <a:latin typeface="微软雅黑" panose="020B0503020204020204" pitchFamily="34" charset="-122"/>
                <a:ea typeface="微软雅黑" panose="020B0503020204020204" pitchFamily="34" charset="-122"/>
              </a:rPr>
              <a:t>tx</a:t>
            </a:r>
            <a:r>
              <a:rPr lang="zh-CN" altLang="en-US" dirty="0">
                <a:latin typeface="微软雅黑" panose="020B0503020204020204" pitchFamily="34" charset="-122"/>
                <a:ea typeface="微软雅黑" panose="020B0503020204020204" pitchFamily="34" charset="-122"/>
              </a:rPr>
              <a:t>命名空间。在引入</a:t>
            </a:r>
            <a:r>
              <a:rPr lang="en-US" altLang="zh-CN" dirty="0" err="1">
                <a:latin typeface="微软雅黑" panose="020B0503020204020204" pitchFamily="34" charset="-122"/>
                <a:ea typeface="微软雅黑" panose="020B0503020204020204" pitchFamily="34" charset="-122"/>
              </a:rPr>
              <a:t>tx</a:t>
            </a:r>
            <a:r>
              <a:rPr lang="zh-CN" altLang="en-US" dirty="0">
                <a:latin typeface="微软雅黑" panose="020B0503020204020204" pitchFamily="34" charset="-122"/>
                <a:ea typeface="微软雅黑" panose="020B0503020204020204" pitchFamily="34" charset="-122"/>
              </a:rPr>
              <a:t>命名空间之后，可以使用</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元素来配置事务管理的通知，进而通过</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实现事务管理。</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元素包含两个属性，它们分别是</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属性和</a:t>
            </a:r>
            <a:r>
              <a:rPr lang="en-US" altLang="zh-CN" dirty="0">
                <a:latin typeface="微软雅黑" panose="020B0503020204020204" pitchFamily="34" charset="-122"/>
                <a:ea typeface="微软雅黑" panose="020B0503020204020204" pitchFamily="34" charset="-122"/>
              </a:rPr>
              <a:t>transaction-manager</a:t>
            </a:r>
            <a:r>
              <a:rPr lang="zh-CN" altLang="en-US" dirty="0">
                <a:latin typeface="微软雅黑" panose="020B0503020204020204" pitchFamily="34" charset="-122"/>
                <a:ea typeface="微软雅黑" panose="020B0503020204020204" pitchFamily="34" charset="-122"/>
              </a:rPr>
              <a:t>属性，其中</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属性用于配置</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rPr>
              <a:t>transaction-manager</a:t>
            </a:r>
            <a:r>
              <a:rPr lang="zh-CN" altLang="en-US" dirty="0">
                <a:latin typeface="微软雅黑" panose="020B0503020204020204" pitchFamily="34" charset="-122"/>
                <a:ea typeface="微软雅黑" panose="020B0503020204020204" pitchFamily="34" charset="-122"/>
              </a:rPr>
              <a:t>属性用于配置</a:t>
            </a:r>
            <a:r>
              <a:rPr lang="en-US" altLang="zh-CN" dirty="0" err="1">
                <a:latin typeface="微软雅黑" panose="020B0503020204020204" pitchFamily="34" charset="-122"/>
                <a:ea typeface="微软雅黑" panose="020B0503020204020204" pitchFamily="34" charset="-122"/>
              </a:rPr>
              <a:t>TransactionManager</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783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10.3.1 </a:t>
            </a:r>
            <a:r>
              <a:rPr lang="zh-CN" altLang="en-US" sz="2400" b="1" dirty="0">
                <a:solidFill>
                  <a:srgbClr val="2383C6"/>
                </a:solidFill>
                <a:latin typeface="微软雅黑" panose="020B0503020204020204" pitchFamily="34" charset="-122"/>
                <a:ea typeface="微软雅黑" panose="020B0503020204020204" pitchFamily="34" charset="-122"/>
              </a:rPr>
              <a:t>使用</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41603"/>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除此之外，</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元素还包含有子元素</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tx:attributes</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tx:attributes</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元素中可以配置多个</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tx:method</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子元素，这些</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tx:method</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子元素主要用于配置事务的属性。</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tx:method</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元素提供了一系列属性用于事务的定义，具体如表所示。</a:t>
            </a:r>
          </a:p>
        </p:txBody>
      </p:sp>
      <p:pic>
        <p:nvPicPr>
          <p:cNvPr id="5" name="图片 4">
            <a:extLst>
              <a:ext uri="{FF2B5EF4-FFF2-40B4-BE49-F238E27FC236}">
                <a16:creationId xmlns:a16="http://schemas.microsoft.com/office/drawing/2014/main" id="{AAF7C4E8-F300-47EF-9350-2D6316D8627F}"/>
              </a:ext>
            </a:extLst>
          </p:cNvPr>
          <p:cNvPicPr>
            <a:picLocks noChangeAspect="1"/>
          </p:cNvPicPr>
          <p:nvPr/>
        </p:nvPicPr>
        <p:blipFill rotWithShape="1">
          <a:blip r:embed="rId2"/>
          <a:srcRect b="9408"/>
          <a:stretch/>
        </p:blipFill>
        <p:spPr>
          <a:xfrm>
            <a:off x="1901389" y="3535060"/>
            <a:ext cx="5481544" cy="1669118"/>
          </a:xfrm>
          <a:prstGeom prst="rect">
            <a:avLst/>
          </a:prstGeom>
        </p:spPr>
      </p:pic>
      <p:sp>
        <p:nvSpPr>
          <p:cNvPr id="6" name="矩形 5">
            <a:extLst>
              <a:ext uri="{FF2B5EF4-FFF2-40B4-BE49-F238E27FC236}">
                <a16:creationId xmlns:a16="http://schemas.microsoft.com/office/drawing/2014/main" id="{63A10945-E38B-497B-9129-FE9190E9F4DB}"/>
              </a:ext>
            </a:extLst>
          </p:cNvPr>
          <p:cNvSpPr/>
          <p:nvPr/>
        </p:nvSpPr>
        <p:spPr>
          <a:xfrm>
            <a:off x="0" y="5204178"/>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元素的属性，其中</a:t>
            </a:r>
            <a:r>
              <a:rPr lang="en-US" altLang="zh-CN" dirty="0">
                <a:latin typeface="微软雅黑" panose="020B0503020204020204" pitchFamily="34" charset="-122"/>
                <a:ea typeface="微软雅黑" panose="020B0503020204020204" pitchFamily="34" charset="-122"/>
              </a:rPr>
              <a:t>name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propagation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isolation</a:t>
            </a:r>
            <a:r>
              <a:rPr lang="zh-CN" altLang="en-US" dirty="0">
                <a:latin typeface="微软雅黑" panose="020B0503020204020204" pitchFamily="34" charset="-122"/>
                <a:ea typeface="微软雅黑" panose="020B0503020204020204" pitchFamily="34" charset="-122"/>
              </a:rPr>
              <a:t>这三个属性的应用范围较广，开发人员可根据实际需要选择使用。</a:t>
            </a:r>
          </a:p>
        </p:txBody>
      </p:sp>
    </p:spTree>
    <p:extLst>
      <p:ext uri="{BB962C8B-B14F-4D97-AF65-F5344CB8AC3E}">
        <p14:creationId xmlns:p14="http://schemas.microsoft.com/office/powerpoint/2010/main" val="214241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10.3.1 </a:t>
            </a:r>
            <a:r>
              <a:rPr lang="zh-CN" altLang="en-US" sz="2400" b="1" dirty="0">
                <a:solidFill>
                  <a:srgbClr val="2383C6"/>
                </a:solidFill>
                <a:latin typeface="微软雅黑" panose="020B0503020204020204" pitchFamily="34" charset="-122"/>
                <a:ea typeface="微软雅黑" panose="020B0503020204020204" pitchFamily="34" charset="-122"/>
              </a:rPr>
              <a:t>使用</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41603"/>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接下来以一个实例演示以</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形式实现声明式事务管理，具体步骤如下所示。</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包下创建</a:t>
            </a:r>
            <a:r>
              <a:rPr lang="en-US" altLang="zh-CN" dirty="0" err="1">
                <a:latin typeface="微软雅黑" panose="020B0503020204020204" pitchFamily="34" charset="-122"/>
                <a:ea typeface="微软雅黑" panose="020B0503020204020204" pitchFamily="34" charset="-122"/>
              </a:rPr>
              <a:t>AccountService</a:t>
            </a:r>
            <a:r>
              <a:rPr lang="zh-CN" altLang="en-US" dirty="0">
                <a:latin typeface="微软雅黑" panose="020B0503020204020204" pitchFamily="34" charset="-122"/>
                <a:ea typeface="微软雅黑" panose="020B0503020204020204" pitchFamily="34" charset="-122"/>
              </a:rPr>
              <a:t>接口的实现类</a:t>
            </a:r>
            <a:r>
              <a:rPr lang="en-US" altLang="zh-CN" dirty="0">
                <a:latin typeface="微软雅黑" panose="020B0503020204020204" pitchFamily="34" charset="-122"/>
                <a:ea typeface="微软雅黑" panose="020B0503020204020204" pitchFamily="34" charset="-122"/>
              </a:rPr>
              <a:t>AccountServiceImpl02</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10-7</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a:latin typeface="微软雅黑" panose="020B0503020204020204" pitchFamily="34" charset="-122"/>
                <a:ea typeface="微软雅黑" panose="020B0503020204020204" pitchFamily="34" charset="-122"/>
              </a:rPr>
              <a:t>applicationContext_2.xml</a:t>
            </a:r>
            <a:r>
              <a:rPr lang="zh-CN" altLang="en-US" dirty="0">
                <a:latin typeface="微软雅黑" panose="020B0503020204020204" pitchFamily="34" charset="-122"/>
                <a:ea typeface="微软雅黑" panose="020B0503020204020204" pitchFamily="34" charset="-122"/>
              </a:rPr>
              <a:t>文件，具体代码如下所示。</a:t>
            </a:r>
          </a:p>
        </p:txBody>
      </p:sp>
      <p:pic>
        <p:nvPicPr>
          <p:cNvPr id="7" name="图片 6">
            <a:extLst>
              <a:ext uri="{FF2B5EF4-FFF2-40B4-BE49-F238E27FC236}">
                <a16:creationId xmlns:a16="http://schemas.microsoft.com/office/drawing/2014/main" id="{7DD6A463-0378-426F-8252-02D36295D866}"/>
              </a:ext>
            </a:extLst>
          </p:cNvPr>
          <p:cNvPicPr>
            <a:picLocks noChangeAspect="1"/>
          </p:cNvPicPr>
          <p:nvPr/>
        </p:nvPicPr>
        <p:blipFill rotWithShape="1">
          <a:blip r:embed="rId2"/>
          <a:srcRect b="45642"/>
          <a:stretch/>
        </p:blipFill>
        <p:spPr>
          <a:xfrm>
            <a:off x="737273" y="3972146"/>
            <a:ext cx="5040000" cy="2455211"/>
          </a:xfrm>
          <a:prstGeom prst="rect">
            <a:avLst/>
          </a:prstGeom>
        </p:spPr>
      </p:pic>
    </p:spTree>
    <p:extLst>
      <p:ext uri="{BB962C8B-B14F-4D97-AF65-F5344CB8AC3E}">
        <p14:creationId xmlns:p14="http://schemas.microsoft.com/office/powerpoint/2010/main" val="65128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10.3.1 </a:t>
            </a:r>
            <a:r>
              <a:rPr lang="zh-CN" altLang="en-US" sz="2400" b="1" dirty="0">
                <a:solidFill>
                  <a:srgbClr val="2383C6"/>
                </a:solidFill>
                <a:latin typeface="微软雅黑" panose="020B0503020204020204" pitchFamily="34" charset="-122"/>
                <a:ea typeface="微软雅黑" panose="020B0503020204020204" pitchFamily="34" charset="-122"/>
              </a:rPr>
              <a:t>使用</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3804355"/>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applicationContext_2.xml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元素中添加关于</a:t>
            </a:r>
            <a:r>
              <a:rPr lang="en-US" altLang="zh-CN" dirty="0" err="1">
                <a:latin typeface="微软雅黑" panose="020B0503020204020204" pitchFamily="34" charset="-122"/>
                <a:ea typeface="微软雅黑" panose="020B0503020204020204" pitchFamily="34" charset="-122"/>
              </a:rPr>
              <a:t>AccountDaoImpl</a:t>
            </a:r>
            <a:r>
              <a:rPr lang="zh-CN" altLang="en-US" dirty="0">
                <a:latin typeface="微软雅黑" panose="020B0503020204020204" pitchFamily="34" charset="-122"/>
                <a:ea typeface="微软雅黑" panose="020B0503020204020204" pitchFamily="34" charset="-122"/>
              </a:rPr>
              <a:t>类和</a:t>
            </a:r>
            <a:r>
              <a:rPr lang="en-US" altLang="zh-CN" dirty="0">
                <a:latin typeface="微软雅黑" panose="020B0503020204020204" pitchFamily="34" charset="-122"/>
                <a:ea typeface="微软雅黑" panose="020B0503020204020204" pitchFamily="34" charset="-122"/>
              </a:rPr>
              <a:t>AccountServiceImpl02</a:t>
            </a:r>
            <a:r>
              <a:rPr lang="zh-CN" altLang="en-US" dirty="0">
                <a:latin typeface="微软雅黑" panose="020B0503020204020204" pitchFamily="34" charset="-122"/>
                <a:ea typeface="微软雅黑" panose="020B0503020204020204" pitchFamily="34" charset="-122"/>
              </a:rPr>
              <a:t>类的配置信息，具体代码如下所示。</a:t>
            </a:r>
          </a:p>
        </p:txBody>
      </p:sp>
      <p:pic>
        <p:nvPicPr>
          <p:cNvPr id="7" name="图片 6">
            <a:extLst>
              <a:ext uri="{FF2B5EF4-FFF2-40B4-BE49-F238E27FC236}">
                <a16:creationId xmlns:a16="http://schemas.microsoft.com/office/drawing/2014/main" id="{7DD6A463-0378-426F-8252-02D36295D866}"/>
              </a:ext>
            </a:extLst>
          </p:cNvPr>
          <p:cNvPicPr>
            <a:picLocks noChangeAspect="1"/>
          </p:cNvPicPr>
          <p:nvPr/>
        </p:nvPicPr>
        <p:blipFill rotWithShape="1">
          <a:blip r:embed="rId2"/>
          <a:srcRect t="54726" b="3536"/>
          <a:stretch/>
        </p:blipFill>
        <p:spPr>
          <a:xfrm>
            <a:off x="902281" y="1919111"/>
            <a:ext cx="5040000" cy="1885244"/>
          </a:xfrm>
          <a:prstGeom prst="rect">
            <a:avLst/>
          </a:prstGeom>
        </p:spPr>
      </p:pic>
      <p:pic>
        <p:nvPicPr>
          <p:cNvPr id="5" name="图片 4">
            <a:extLst>
              <a:ext uri="{FF2B5EF4-FFF2-40B4-BE49-F238E27FC236}">
                <a16:creationId xmlns:a16="http://schemas.microsoft.com/office/drawing/2014/main" id="{47D3CA11-CE05-432D-895F-311AF274DEE3}"/>
              </a:ext>
            </a:extLst>
          </p:cNvPr>
          <p:cNvPicPr>
            <a:picLocks noChangeAspect="1"/>
          </p:cNvPicPr>
          <p:nvPr/>
        </p:nvPicPr>
        <p:blipFill rotWithShape="1">
          <a:blip r:embed="rId3"/>
          <a:srcRect b="11376"/>
          <a:stretch/>
        </p:blipFill>
        <p:spPr>
          <a:xfrm>
            <a:off x="902281" y="4735207"/>
            <a:ext cx="5040000" cy="1326660"/>
          </a:xfrm>
          <a:prstGeom prst="rect">
            <a:avLst/>
          </a:prstGeom>
        </p:spPr>
      </p:pic>
    </p:spTree>
    <p:extLst>
      <p:ext uri="{BB962C8B-B14F-4D97-AF65-F5344CB8AC3E}">
        <p14:creationId xmlns:p14="http://schemas.microsoft.com/office/powerpoint/2010/main" val="277372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10.3.1 </a:t>
            </a:r>
            <a:r>
              <a:rPr lang="zh-CN" altLang="en-US" sz="2400" b="1" dirty="0">
                <a:solidFill>
                  <a:srgbClr val="2383C6"/>
                </a:solidFill>
                <a:latin typeface="微软雅黑" panose="020B0503020204020204" pitchFamily="34" charset="-122"/>
                <a:ea typeface="微软雅黑" panose="020B0503020204020204" pitchFamily="34" charset="-122"/>
              </a:rPr>
              <a:t>使用</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5074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applicationContext_2.xml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元素中添加关于事务管理的配置信息，具体代码如下所示。</a:t>
            </a:r>
          </a:p>
        </p:txBody>
      </p:sp>
      <p:pic>
        <p:nvPicPr>
          <p:cNvPr id="8" name="图片 7">
            <a:extLst>
              <a:ext uri="{FF2B5EF4-FFF2-40B4-BE49-F238E27FC236}">
                <a16:creationId xmlns:a16="http://schemas.microsoft.com/office/drawing/2014/main" id="{CA1F2061-78C6-4B52-B5C4-AE2D09CDA3F3}"/>
              </a:ext>
            </a:extLst>
          </p:cNvPr>
          <p:cNvPicPr>
            <a:picLocks noChangeAspect="1"/>
          </p:cNvPicPr>
          <p:nvPr/>
        </p:nvPicPr>
        <p:blipFill rotWithShape="1">
          <a:blip r:embed="rId2"/>
          <a:srcRect b="6633"/>
          <a:stretch/>
        </p:blipFill>
        <p:spPr>
          <a:xfrm>
            <a:off x="862811" y="2636082"/>
            <a:ext cx="5040000" cy="2242178"/>
          </a:xfrm>
          <a:prstGeom prst="rect">
            <a:avLst/>
          </a:prstGeom>
        </p:spPr>
      </p:pic>
      <p:sp>
        <p:nvSpPr>
          <p:cNvPr id="9" name="矩形 8">
            <a:extLst>
              <a:ext uri="{FF2B5EF4-FFF2-40B4-BE49-F238E27FC236}">
                <a16:creationId xmlns:a16="http://schemas.microsoft.com/office/drawing/2014/main" id="{24270FD5-5CF2-4AA7-8C1B-141FC3C90F8B}"/>
              </a:ext>
            </a:extLst>
          </p:cNvPr>
          <p:cNvSpPr/>
          <p:nvPr/>
        </p:nvSpPr>
        <p:spPr>
          <a:xfrm>
            <a:off x="0" y="4799237"/>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在以上代码中，</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元素不但配置了</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属性为</a:t>
            </a:r>
            <a:r>
              <a:rPr lang="en-US" altLang="zh-CN" dirty="0" err="1">
                <a:latin typeface="微软雅黑" panose="020B0503020204020204" pitchFamily="34" charset="-122"/>
                <a:ea typeface="微软雅黑" panose="020B0503020204020204" pitchFamily="34" charset="-122"/>
              </a:rPr>
              <a:t>txAdvice</a:t>
            </a:r>
            <a:r>
              <a:rPr lang="zh-CN" altLang="en-US" dirty="0">
                <a:latin typeface="微软雅黑" panose="020B0503020204020204" pitchFamily="34" charset="-122"/>
                <a:ea typeface="微软雅黑" panose="020B0503020204020204" pitchFamily="34" charset="-122"/>
              </a:rPr>
              <a:t>的事务通知，而且还引入了事务管理器</a:t>
            </a:r>
            <a:r>
              <a:rPr lang="en-US" altLang="zh-CN" dirty="0" err="1">
                <a:latin typeface="微软雅黑" panose="020B0503020204020204" pitchFamily="34" charset="-122"/>
                <a:ea typeface="微软雅黑" panose="020B0503020204020204" pitchFamily="34" charset="-122"/>
              </a:rPr>
              <a:t>DataSourceTransactionManager</a:t>
            </a:r>
            <a:r>
              <a:rPr lang="zh-CN" altLang="en-US" dirty="0">
                <a:latin typeface="微软雅黑" panose="020B0503020204020204" pitchFamily="34" charset="-122"/>
                <a:ea typeface="微软雅黑" panose="020B0503020204020204" pitchFamily="34" charset="-122"/>
              </a:rPr>
              <a:t>，此处需要说明的是，</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a:t>
            </a:r>
            <a:r>
              <a:rPr lang="en-US" altLang="zh-CN" dirty="0">
                <a:latin typeface="微软雅黑" panose="020B0503020204020204" pitchFamily="34" charset="-122"/>
                <a:ea typeface="微软雅黑" panose="020B0503020204020204" pitchFamily="34" charset="-122"/>
              </a:rPr>
              <a:t>transaction-manager </a:t>
            </a:r>
            <a:r>
              <a:rPr lang="zh-CN" altLang="en-US" dirty="0">
                <a:latin typeface="微软雅黑" panose="020B0503020204020204" pitchFamily="34" charset="-122"/>
                <a:ea typeface="微软雅黑" panose="020B0503020204020204" pitchFamily="34" charset="-122"/>
              </a:rPr>
              <a:t>属性值与</a:t>
            </a:r>
            <a:r>
              <a:rPr lang="en-US" altLang="zh-CN" dirty="0" err="1">
                <a:latin typeface="微软雅黑" panose="020B0503020204020204" pitchFamily="34" charset="-122"/>
                <a:ea typeface="微软雅黑" panose="020B0503020204020204" pitchFamily="34" charset="-122"/>
              </a:rPr>
              <a:t>DataSourceTransactionManager</a:t>
            </a:r>
            <a:r>
              <a:rPr lang="zh-CN" altLang="en-US" dirty="0">
                <a:latin typeface="微软雅黑" panose="020B0503020204020204" pitchFamily="34" charset="-122"/>
                <a:ea typeface="微软雅黑" panose="020B0503020204020204" pitchFamily="34" charset="-122"/>
              </a:rPr>
              <a:t>类的</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值是相同的。</a:t>
            </a:r>
          </a:p>
        </p:txBody>
      </p:sp>
    </p:spTree>
    <p:extLst>
      <p:ext uri="{BB962C8B-B14F-4D97-AF65-F5344CB8AC3E}">
        <p14:creationId xmlns:p14="http://schemas.microsoft.com/office/powerpoint/2010/main" val="4079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176077"/>
            <a:ext cx="3131030" cy="1481496"/>
            <a:chOff x="547807" y="2015821"/>
            <a:chExt cx="3130097" cy="1482112"/>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8" y="2015821"/>
              <a:ext cx="2501196" cy="143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en-US" altLang="zh-CN" sz="2400" b="1" dirty="0">
                  <a:solidFill>
                    <a:srgbClr val="2383C6"/>
                  </a:solidFill>
                  <a:latin typeface="微软雅黑" panose="020B0503020204020204" pitchFamily="34" charset="-122"/>
                  <a:ea typeface="微软雅黑" panose="020B0503020204020204" pitchFamily="34" charset="-122"/>
                </a:rPr>
                <a:t>Spring</a:t>
              </a:r>
              <a:r>
                <a:rPr lang="zh-CN" altLang="en-US" sz="2400" b="1" dirty="0">
                  <a:solidFill>
                    <a:srgbClr val="2383C6"/>
                  </a:solidFill>
                  <a:latin typeface="微软雅黑" panose="020B0503020204020204" pitchFamily="34" charset="-122"/>
                  <a:ea typeface="微软雅黑" panose="020B0503020204020204" pitchFamily="34" charset="-122"/>
                </a:rPr>
                <a:t>对数据库事务的支持</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708112"/>
            <a:ext cx="3503620" cy="1678586"/>
            <a:chOff x="547807" y="3950799"/>
            <a:chExt cx="3503017" cy="1677613"/>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175316" y="4194108"/>
              <a:ext cx="2875508" cy="143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以</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XML</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方式和注解方式完成声明式事务管理</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176077"/>
            <a:ext cx="2831791" cy="1435136"/>
            <a:chOff x="5864534" y="1794089"/>
            <a:chExt cx="2831791" cy="1434931"/>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1794089"/>
              <a:ext cx="2462181" cy="143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en-US" altLang="zh-CN" sz="2400" b="1" dirty="0">
                  <a:solidFill>
                    <a:srgbClr val="2383C6"/>
                  </a:solidFill>
                  <a:latin typeface="微软雅黑" panose="020B0503020204020204" pitchFamily="34" charset="-122"/>
                  <a:ea typeface="微软雅黑" panose="020B0503020204020204" pitchFamily="34" charset="-122"/>
                </a:rPr>
                <a:t>Spring</a:t>
              </a:r>
              <a:r>
                <a:rPr lang="zh-CN" altLang="en-US" sz="2400" b="1" dirty="0">
                  <a:solidFill>
                    <a:srgbClr val="2383C6"/>
                  </a:solidFill>
                  <a:latin typeface="微软雅黑" panose="020B0503020204020204" pitchFamily="34" charset="-122"/>
                  <a:ea typeface="微软雅黑" panose="020B0503020204020204" pitchFamily="34" charset="-122"/>
                </a:rPr>
                <a:t>管理数据库事务的核心</a:t>
              </a:r>
              <a:r>
                <a:rPr lang="en-US" altLang="zh-CN" sz="2400" b="1" dirty="0">
                  <a:solidFill>
                    <a:srgbClr val="2383C6"/>
                  </a:solidFill>
                  <a:latin typeface="微软雅黑" panose="020B0503020204020204" pitchFamily="34" charset="-122"/>
                  <a:ea typeface="微软雅黑" panose="020B0503020204020204" pitchFamily="34" charset="-122"/>
                </a:rPr>
                <a:t>API</a:t>
              </a: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0"/>
            <a:ext cx="2905092" cy="1519242"/>
            <a:chOff x="5813082" y="4225925"/>
            <a:chExt cx="2905092" cy="1520011"/>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310074"/>
              <a:ext cx="2403298" cy="14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以编程方式管理数据库事务</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10.3.1 </a:t>
            </a:r>
            <a:r>
              <a:rPr lang="zh-CN" altLang="en-US" sz="2400" b="1" dirty="0">
                <a:solidFill>
                  <a:srgbClr val="2383C6"/>
                </a:solidFill>
                <a:latin typeface="微软雅黑" panose="020B0503020204020204" pitchFamily="34" charset="-122"/>
                <a:ea typeface="微软雅黑" panose="020B0503020204020204" pitchFamily="34" charset="-122"/>
              </a:rPr>
              <a:t>使用</a:t>
            </a:r>
            <a:r>
              <a:rPr lang="en-US" altLang="zh-CN" sz="2400" b="1" dirty="0">
                <a:solidFill>
                  <a:srgbClr val="2383C6"/>
                </a:solidFill>
                <a:latin typeface="微软雅黑" panose="020B0503020204020204" pitchFamily="34" charset="-122"/>
                <a:ea typeface="微软雅黑" panose="020B0503020204020204" pitchFamily="34" charset="-122"/>
              </a:rPr>
              <a:t>XML</a:t>
            </a:r>
            <a:r>
              <a:rPr lang="zh-CN" altLang="en-US" sz="2400" b="1" dirty="0">
                <a:solidFill>
                  <a:srgbClr val="2383C6"/>
                </a:solidFill>
                <a:latin typeface="微软雅黑" panose="020B0503020204020204" pitchFamily="34" charset="-122"/>
                <a:ea typeface="微软雅黑" panose="020B0503020204020204" pitchFamily="34" charset="-122"/>
              </a:rPr>
              <a:t>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50749"/>
            <a:ext cx="9144000" cy="349563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除此之外，</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tx:attributes</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元素的多个</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tx:method</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子元素执行了执行事务的方法，这些方法的名称分别以</a:t>
            </a:r>
            <a:r>
              <a:rPr lang="en-US" altLang="zh-CN" dirty="0">
                <a:latin typeface="微软雅黑" panose="020B0503020204020204" pitchFamily="34" charset="-122"/>
                <a:ea typeface="微软雅黑" panose="020B0503020204020204" pitchFamily="34" charset="-122"/>
              </a:rPr>
              <a:t>save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insert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create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delete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update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transfer</a:t>
            </a:r>
            <a:r>
              <a:rPr lang="zh-CN" altLang="en-US" dirty="0">
                <a:latin typeface="微软雅黑" panose="020B0503020204020204" pitchFamily="34" charset="-122"/>
                <a:ea typeface="微软雅黑" panose="020B0503020204020204" pitchFamily="34" charset="-122"/>
              </a:rPr>
              <a:t>开头，它们适用事务的传播级别为</a:t>
            </a:r>
            <a:r>
              <a:rPr lang="en-US" altLang="zh-CN" dirty="0">
                <a:latin typeface="微软雅黑" panose="020B0503020204020204" pitchFamily="34" charset="-122"/>
                <a:ea typeface="微软雅黑" panose="020B0503020204020204" pitchFamily="34" charset="-122"/>
              </a:rPr>
              <a:t>REQUIRED</a:t>
            </a:r>
            <a:r>
              <a:rPr lang="zh-CN" altLang="en-US" dirty="0">
                <a:latin typeface="微软雅黑" panose="020B0503020204020204" pitchFamily="34" charset="-122"/>
                <a:ea typeface="微软雅黑" panose="020B0503020204020204" pitchFamily="34" charset="-122"/>
              </a:rPr>
              <a:t>，因此，如果当前存在事务，这些方法直接在事务中执行；如果当前不存在事务，则创建一个新的事务。使用</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元素配置事务通知后，通过</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aop:config</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元素完成</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声明。 </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包下创建</a:t>
            </a:r>
            <a:r>
              <a:rPr lang="en-US" altLang="zh-CN" dirty="0">
                <a:latin typeface="微软雅黑" panose="020B0503020204020204" pitchFamily="34" charset="-122"/>
                <a:ea typeface="微软雅黑" panose="020B0503020204020204" pitchFamily="34" charset="-122"/>
              </a:rPr>
              <a:t>TestAccountService02</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10-8</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AccountServiceImpl02</a:t>
            </a:r>
            <a:r>
              <a:rPr lang="zh-CN" altLang="en-US" dirty="0">
                <a:latin typeface="微软雅黑" panose="020B0503020204020204" pitchFamily="34" charset="-122"/>
                <a:ea typeface="微软雅黑" panose="020B0503020204020204" pitchFamily="34" charset="-122"/>
              </a:rPr>
              <a:t>类，在第</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行后添加代码，修改后的代码如下所示。</a:t>
            </a:r>
          </a:p>
        </p:txBody>
      </p:sp>
      <p:pic>
        <p:nvPicPr>
          <p:cNvPr id="5" name="图片 4">
            <a:extLst>
              <a:ext uri="{FF2B5EF4-FFF2-40B4-BE49-F238E27FC236}">
                <a16:creationId xmlns:a16="http://schemas.microsoft.com/office/drawing/2014/main" id="{7D4938ED-B656-440F-A50D-4B5B112D7399}"/>
              </a:ext>
            </a:extLst>
          </p:cNvPr>
          <p:cNvPicPr>
            <a:picLocks noChangeAspect="1"/>
          </p:cNvPicPr>
          <p:nvPr/>
        </p:nvPicPr>
        <p:blipFill rotWithShape="1">
          <a:blip r:embed="rId2"/>
          <a:srcRect b="23044"/>
          <a:stretch/>
        </p:blipFill>
        <p:spPr>
          <a:xfrm>
            <a:off x="885389" y="5315652"/>
            <a:ext cx="5040000" cy="576557"/>
          </a:xfrm>
          <a:prstGeom prst="rect">
            <a:avLst/>
          </a:prstGeom>
        </p:spPr>
      </p:pic>
    </p:spTree>
    <p:extLst>
      <p:ext uri="{BB962C8B-B14F-4D97-AF65-F5344CB8AC3E}">
        <p14:creationId xmlns:p14="http://schemas.microsoft.com/office/powerpoint/2010/main" val="243623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10.3.2 </a:t>
            </a:r>
            <a:r>
              <a:rPr lang="zh-CN" altLang="en-US" sz="2400" b="1" dirty="0">
                <a:solidFill>
                  <a:srgbClr val="2383C6"/>
                </a:solidFill>
                <a:latin typeface="微软雅黑" panose="020B0503020204020204" pitchFamily="34" charset="-122"/>
                <a:ea typeface="微软雅黑" panose="020B0503020204020204" pitchFamily="34" charset="-122"/>
              </a:rPr>
              <a:t>使用注解配置声明式事务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50749"/>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中，除了基于</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配置声明式事务，还可以通过注解配置声明式事务。</a:t>
            </a:r>
            <a:r>
              <a:rPr lang="en-US" altLang="zh-CN" dirty="0">
                <a:latin typeface="微软雅黑" panose="020B0503020204020204" pitchFamily="34" charset="-122"/>
                <a:ea typeface="微软雅黑" panose="020B0503020204020204" pitchFamily="34" charset="-122"/>
              </a:rPr>
              <a:t>@Transactional</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提供的配置声明式事务的主要注解，它可以实现和</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文件中</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tx:advice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元素相同的功能。</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@Transactional</a:t>
            </a:r>
            <a:r>
              <a:rPr lang="zh-CN" altLang="en-US" dirty="0">
                <a:latin typeface="微软雅黑" panose="020B0503020204020204" pitchFamily="34" charset="-122"/>
                <a:ea typeface="微软雅黑" panose="020B0503020204020204" pitchFamily="34" charset="-122"/>
              </a:rPr>
              <a:t>注解提供了一系列属性用于配置事务，具体如表所示。</a:t>
            </a:r>
          </a:p>
        </p:txBody>
      </p:sp>
      <p:pic>
        <p:nvPicPr>
          <p:cNvPr id="6" name="图片 5">
            <a:extLst>
              <a:ext uri="{FF2B5EF4-FFF2-40B4-BE49-F238E27FC236}">
                <a16:creationId xmlns:a16="http://schemas.microsoft.com/office/drawing/2014/main" id="{B7EB0EA4-84AC-4BEC-B719-50C963A75773}"/>
              </a:ext>
            </a:extLst>
          </p:cNvPr>
          <p:cNvPicPr>
            <a:picLocks noChangeAspect="1"/>
          </p:cNvPicPr>
          <p:nvPr/>
        </p:nvPicPr>
        <p:blipFill rotWithShape="1">
          <a:blip r:embed="rId2"/>
          <a:srcRect b="6743"/>
          <a:stretch/>
        </p:blipFill>
        <p:spPr>
          <a:xfrm>
            <a:off x="1901389" y="3534055"/>
            <a:ext cx="5341222" cy="2099101"/>
          </a:xfrm>
          <a:prstGeom prst="rect">
            <a:avLst/>
          </a:prstGeom>
        </p:spPr>
      </p:pic>
    </p:spTree>
    <p:extLst>
      <p:ext uri="{BB962C8B-B14F-4D97-AF65-F5344CB8AC3E}">
        <p14:creationId xmlns:p14="http://schemas.microsoft.com/office/powerpoint/2010/main" val="20360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10.3.2 </a:t>
            </a:r>
            <a:r>
              <a:rPr lang="zh-CN" altLang="en-US" sz="2400" b="1" dirty="0">
                <a:solidFill>
                  <a:srgbClr val="2383C6"/>
                </a:solidFill>
                <a:latin typeface="微软雅黑" panose="020B0503020204020204" pitchFamily="34" charset="-122"/>
                <a:ea typeface="微软雅黑" panose="020B0503020204020204" pitchFamily="34" charset="-122"/>
              </a:rPr>
              <a:t>使用注解配置声明式事务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50749"/>
            <a:ext cx="9144000"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@Transactional</a:t>
            </a:r>
            <a:r>
              <a:rPr lang="zh-CN" altLang="en-US" dirty="0">
                <a:latin typeface="微软雅黑" panose="020B0503020204020204" pitchFamily="34" charset="-122"/>
                <a:ea typeface="微软雅黑" panose="020B0503020204020204" pitchFamily="34" charset="-122"/>
              </a:rPr>
              <a:t>注解的属性，</a:t>
            </a:r>
            <a:r>
              <a:rPr lang="en-US" altLang="zh-CN" dirty="0">
                <a:latin typeface="微软雅黑" panose="020B0503020204020204" pitchFamily="34" charset="-122"/>
                <a:ea typeface="微软雅黑" panose="020B0503020204020204" pitchFamily="34" charset="-122"/>
              </a:rPr>
              <a:t>@Transactional</a:t>
            </a:r>
            <a:r>
              <a:rPr lang="zh-CN" altLang="en-US" dirty="0">
                <a:latin typeface="微软雅黑" panose="020B0503020204020204" pitchFamily="34" charset="-122"/>
                <a:ea typeface="微软雅黑" panose="020B0503020204020204" pitchFamily="34" charset="-122"/>
              </a:rPr>
              <a:t>注解可以用于接口、接口方法、类或类方法上，当用于类时，该类的所有 </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方法都将具有同样类型的事务属性，当用于类中的方法时，如果该类的定义处也有</a:t>
            </a:r>
            <a:r>
              <a:rPr lang="en-US" altLang="zh-CN" dirty="0">
                <a:latin typeface="微软雅黑" panose="020B0503020204020204" pitchFamily="34" charset="-122"/>
                <a:ea typeface="微软雅黑" panose="020B0503020204020204" pitchFamily="34" charset="-122"/>
              </a:rPr>
              <a:t>@Transactional</a:t>
            </a:r>
            <a:r>
              <a:rPr lang="zh-CN" altLang="en-US" dirty="0">
                <a:latin typeface="微软雅黑" panose="020B0503020204020204" pitchFamily="34" charset="-122"/>
                <a:ea typeface="微软雅黑" panose="020B0503020204020204" pitchFamily="34" charset="-122"/>
              </a:rPr>
              <a:t>注解，那么类中方法的注解将会覆盖类定义处的注解。在实际应用中，</a:t>
            </a:r>
            <a:r>
              <a:rPr lang="en-US" altLang="zh-CN" dirty="0">
                <a:latin typeface="微软雅黑" panose="020B0503020204020204" pitchFamily="34" charset="-122"/>
                <a:ea typeface="微软雅黑" panose="020B0503020204020204" pitchFamily="34" charset="-122"/>
              </a:rPr>
              <a:t>@Transactional</a:t>
            </a:r>
            <a:r>
              <a:rPr lang="zh-CN" altLang="en-US" dirty="0">
                <a:latin typeface="微软雅黑" panose="020B0503020204020204" pitchFamily="34" charset="-122"/>
                <a:ea typeface="微软雅黑" panose="020B0503020204020204" pitchFamily="34" charset="-122"/>
              </a:rPr>
              <a:t>注解通常应用在业务实现类上，除此之外，</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propagation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isolation</a:t>
            </a:r>
            <a:r>
              <a:rPr lang="zh-CN" altLang="en-US" dirty="0">
                <a:latin typeface="微软雅黑" panose="020B0503020204020204" pitchFamily="34" charset="-122"/>
                <a:ea typeface="微软雅黑" panose="020B0503020204020204" pitchFamily="34" charset="-122"/>
              </a:rPr>
              <a:t>这三个属性的应用范围较广，开发人员可根据实际需要选择使用。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当使用</a:t>
            </a:r>
            <a:r>
              <a:rPr lang="en-US" altLang="zh-CN" dirty="0">
                <a:latin typeface="微软雅黑" panose="020B0503020204020204" pitchFamily="34" charset="-122"/>
                <a:ea typeface="微软雅黑" panose="020B0503020204020204" pitchFamily="34" charset="-122"/>
              </a:rPr>
              <a:t>@Transactional</a:t>
            </a:r>
            <a:r>
              <a:rPr lang="zh-CN" altLang="en-US" dirty="0">
                <a:latin typeface="微软雅黑" panose="020B0503020204020204" pitchFamily="34" charset="-122"/>
                <a:ea typeface="微软雅黑" panose="020B0503020204020204" pitchFamily="34" charset="-122"/>
              </a:rPr>
              <a:t>注解时，还需在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文件中通过</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tx:annotation-driven</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元素配置事务注解驱动，</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tx:annotation-driven</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元素中有一个常用属性</a:t>
            </a:r>
            <a:r>
              <a:rPr lang="en-US" altLang="zh-CN" dirty="0">
                <a:latin typeface="微软雅黑" panose="020B0503020204020204" pitchFamily="34" charset="-122"/>
                <a:ea typeface="微软雅黑" panose="020B0503020204020204" pitchFamily="34" charset="-122"/>
              </a:rPr>
              <a:t>transaction-manager</a:t>
            </a:r>
            <a:r>
              <a:rPr lang="zh-CN" altLang="en-US" dirty="0">
                <a:latin typeface="微软雅黑" panose="020B0503020204020204" pitchFamily="34" charset="-122"/>
                <a:ea typeface="微软雅黑" panose="020B0503020204020204" pitchFamily="34" charset="-122"/>
              </a:rPr>
              <a:t>，该属性用于指定事务管理器。</a:t>
            </a:r>
          </a:p>
        </p:txBody>
      </p:sp>
    </p:spTree>
    <p:extLst>
      <p:ext uri="{BB962C8B-B14F-4D97-AF65-F5344CB8AC3E}">
        <p14:creationId xmlns:p14="http://schemas.microsoft.com/office/powerpoint/2010/main" val="56626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10.3.2 </a:t>
            </a:r>
            <a:r>
              <a:rPr lang="zh-CN" altLang="en-US" sz="2400" b="1" dirty="0">
                <a:solidFill>
                  <a:srgbClr val="2383C6"/>
                </a:solidFill>
                <a:latin typeface="微软雅黑" panose="020B0503020204020204" pitchFamily="34" charset="-122"/>
                <a:ea typeface="微软雅黑" panose="020B0503020204020204" pitchFamily="34" charset="-122"/>
              </a:rPr>
              <a:t>使用注解配置声明式事务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50749"/>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接下来以一个实例演示使用注解配置声明式事务，具体步骤如下。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包下创建</a:t>
            </a:r>
            <a:r>
              <a:rPr lang="en-US" altLang="zh-CN" dirty="0" err="1">
                <a:latin typeface="微软雅黑" panose="020B0503020204020204" pitchFamily="34" charset="-122"/>
                <a:ea typeface="微软雅黑" panose="020B0503020204020204" pitchFamily="34" charset="-122"/>
              </a:rPr>
              <a:t>AccountService</a:t>
            </a:r>
            <a:r>
              <a:rPr lang="zh-CN" altLang="en-US" dirty="0">
                <a:latin typeface="微软雅黑" panose="020B0503020204020204" pitchFamily="34" charset="-122"/>
                <a:ea typeface="微软雅黑" panose="020B0503020204020204" pitchFamily="34" charset="-122"/>
              </a:rPr>
              <a:t>接口的实现类</a:t>
            </a:r>
            <a:r>
              <a:rPr lang="en-US" altLang="zh-CN" dirty="0">
                <a:latin typeface="微软雅黑" panose="020B0503020204020204" pitchFamily="34" charset="-122"/>
                <a:ea typeface="微软雅黑" panose="020B0503020204020204" pitchFamily="34" charset="-122"/>
              </a:rPr>
              <a:t>AccountServiceImpl03</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10-9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chapter10</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a:latin typeface="微软雅黑" panose="020B0503020204020204" pitchFamily="34" charset="-122"/>
                <a:ea typeface="微软雅黑" panose="020B0503020204020204" pitchFamily="34" charset="-122"/>
              </a:rPr>
              <a:t>applicationContext_3.xml</a:t>
            </a:r>
            <a:r>
              <a:rPr lang="zh-CN" altLang="en-US" dirty="0">
                <a:latin typeface="微软雅黑" panose="020B0503020204020204" pitchFamily="34" charset="-122"/>
                <a:ea typeface="微软雅黑" panose="020B0503020204020204" pitchFamily="34" charset="-122"/>
              </a:rPr>
              <a:t>文件，具体代码如下所示。</a:t>
            </a:r>
          </a:p>
        </p:txBody>
      </p:sp>
      <p:pic>
        <p:nvPicPr>
          <p:cNvPr id="5" name="图片 4">
            <a:extLst>
              <a:ext uri="{FF2B5EF4-FFF2-40B4-BE49-F238E27FC236}">
                <a16:creationId xmlns:a16="http://schemas.microsoft.com/office/drawing/2014/main" id="{7B93D252-2A7D-4E83-ABA7-472DA260AE73}"/>
              </a:ext>
            </a:extLst>
          </p:cNvPr>
          <p:cNvPicPr>
            <a:picLocks noChangeAspect="1"/>
          </p:cNvPicPr>
          <p:nvPr/>
        </p:nvPicPr>
        <p:blipFill rotWithShape="1">
          <a:blip r:embed="rId2"/>
          <a:srcRect b="44677"/>
          <a:stretch/>
        </p:blipFill>
        <p:spPr>
          <a:xfrm>
            <a:off x="748562" y="3909579"/>
            <a:ext cx="5040000" cy="2498795"/>
          </a:xfrm>
          <a:prstGeom prst="rect">
            <a:avLst/>
          </a:prstGeom>
        </p:spPr>
      </p:pic>
    </p:spTree>
    <p:extLst>
      <p:ext uri="{BB962C8B-B14F-4D97-AF65-F5344CB8AC3E}">
        <p14:creationId xmlns:p14="http://schemas.microsoft.com/office/powerpoint/2010/main" val="323887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10.3.2 </a:t>
            </a:r>
            <a:r>
              <a:rPr lang="zh-CN" altLang="en-US" sz="2400" b="1" dirty="0">
                <a:solidFill>
                  <a:srgbClr val="2383C6"/>
                </a:solidFill>
                <a:latin typeface="微软雅黑" panose="020B0503020204020204" pitchFamily="34" charset="-122"/>
                <a:ea typeface="微软雅黑" panose="020B0503020204020204" pitchFamily="34" charset="-122"/>
              </a:rPr>
              <a:t>使用注解配置声明式事务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3666444"/>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applicationContext_3.xml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元素中添加关于</a:t>
            </a:r>
            <a:r>
              <a:rPr lang="en-US" altLang="zh-CN" dirty="0" err="1">
                <a:latin typeface="微软雅黑" panose="020B0503020204020204" pitchFamily="34" charset="-122"/>
                <a:ea typeface="微软雅黑" panose="020B0503020204020204" pitchFamily="34" charset="-122"/>
              </a:rPr>
              <a:t>AccountDaoImpl</a:t>
            </a:r>
            <a:r>
              <a:rPr lang="zh-CN" altLang="en-US" dirty="0">
                <a:latin typeface="微软雅黑" panose="020B0503020204020204" pitchFamily="34" charset="-122"/>
                <a:ea typeface="微软雅黑" panose="020B0503020204020204" pitchFamily="34" charset="-122"/>
              </a:rPr>
              <a:t>类和</a:t>
            </a:r>
            <a:r>
              <a:rPr lang="en-US" altLang="zh-CN" dirty="0">
                <a:latin typeface="微软雅黑" panose="020B0503020204020204" pitchFamily="34" charset="-122"/>
                <a:ea typeface="微软雅黑" panose="020B0503020204020204" pitchFamily="34" charset="-122"/>
              </a:rPr>
              <a:t>AccountServiceImpl03</a:t>
            </a:r>
            <a:r>
              <a:rPr lang="zh-CN" altLang="en-US" dirty="0">
                <a:latin typeface="微软雅黑" panose="020B0503020204020204" pitchFamily="34" charset="-122"/>
                <a:ea typeface="微软雅黑" panose="020B0503020204020204" pitchFamily="34" charset="-122"/>
              </a:rPr>
              <a:t>类的配置信息，具体代码如下所示。</a:t>
            </a:r>
          </a:p>
        </p:txBody>
      </p:sp>
      <p:pic>
        <p:nvPicPr>
          <p:cNvPr id="5" name="图片 4">
            <a:extLst>
              <a:ext uri="{FF2B5EF4-FFF2-40B4-BE49-F238E27FC236}">
                <a16:creationId xmlns:a16="http://schemas.microsoft.com/office/drawing/2014/main" id="{7B93D252-2A7D-4E83-ABA7-472DA260AE73}"/>
              </a:ext>
            </a:extLst>
          </p:cNvPr>
          <p:cNvPicPr>
            <a:picLocks noChangeAspect="1"/>
          </p:cNvPicPr>
          <p:nvPr/>
        </p:nvPicPr>
        <p:blipFill rotWithShape="1">
          <a:blip r:embed="rId2"/>
          <a:srcRect t="54573" b="3504"/>
          <a:stretch/>
        </p:blipFill>
        <p:spPr>
          <a:xfrm>
            <a:off x="748562" y="1772841"/>
            <a:ext cx="5040000" cy="1893603"/>
          </a:xfrm>
          <a:prstGeom prst="rect">
            <a:avLst/>
          </a:prstGeom>
        </p:spPr>
      </p:pic>
      <p:pic>
        <p:nvPicPr>
          <p:cNvPr id="7" name="图片 6">
            <a:extLst>
              <a:ext uri="{FF2B5EF4-FFF2-40B4-BE49-F238E27FC236}">
                <a16:creationId xmlns:a16="http://schemas.microsoft.com/office/drawing/2014/main" id="{26F6C325-65C6-4B92-9F01-66F090D2A692}"/>
              </a:ext>
            </a:extLst>
          </p:cNvPr>
          <p:cNvPicPr>
            <a:picLocks noChangeAspect="1"/>
          </p:cNvPicPr>
          <p:nvPr/>
        </p:nvPicPr>
        <p:blipFill rotWithShape="1">
          <a:blip r:embed="rId3"/>
          <a:srcRect b="11933"/>
          <a:stretch/>
        </p:blipFill>
        <p:spPr>
          <a:xfrm>
            <a:off x="754778" y="4540851"/>
            <a:ext cx="5040000" cy="1318314"/>
          </a:xfrm>
          <a:prstGeom prst="rect">
            <a:avLst/>
          </a:prstGeom>
        </p:spPr>
      </p:pic>
    </p:spTree>
    <p:extLst>
      <p:ext uri="{BB962C8B-B14F-4D97-AF65-F5344CB8AC3E}">
        <p14:creationId xmlns:p14="http://schemas.microsoft.com/office/powerpoint/2010/main" val="245207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声明式事务管理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3474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10.3.2 </a:t>
            </a:r>
            <a:r>
              <a:rPr lang="zh-CN" altLang="en-US" sz="2400" b="1" dirty="0">
                <a:solidFill>
                  <a:srgbClr val="2383C6"/>
                </a:solidFill>
                <a:latin typeface="微软雅黑" panose="020B0503020204020204" pitchFamily="34" charset="-122"/>
                <a:ea typeface="微软雅黑" panose="020B0503020204020204" pitchFamily="34" charset="-122"/>
              </a:rPr>
              <a:t>使用注解配置声明式事务</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5074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applicationContext_3.xml</a:t>
            </a:r>
            <a:r>
              <a:rPr lang="zh-CN" altLang="en-US" dirty="0">
                <a:latin typeface="微软雅黑" panose="020B0503020204020204" pitchFamily="34" charset="-122"/>
                <a:ea typeface="微软雅黑" panose="020B0503020204020204" pitchFamily="34" charset="-122"/>
              </a:rPr>
              <a:t>文件的</a:t>
            </a:r>
            <a:r>
              <a:rPr lang="en-US" altLang="zh-CN" dirty="0">
                <a:latin typeface="微软雅黑" panose="020B0503020204020204" pitchFamily="34" charset="-122"/>
                <a:ea typeface="微软雅黑" panose="020B0503020204020204" pitchFamily="34" charset="-122"/>
              </a:rPr>
              <a:t>&lt;beans&gt;</a:t>
            </a:r>
            <a:r>
              <a:rPr lang="zh-CN" altLang="en-US" dirty="0">
                <a:latin typeface="微软雅黑" panose="020B0503020204020204" pitchFamily="34" charset="-122"/>
                <a:ea typeface="微软雅黑" panose="020B0503020204020204" pitchFamily="34" charset="-122"/>
              </a:rPr>
              <a:t>元素中添加关于事务注解驱动的配置信息，具体代码如下所示。</a:t>
            </a:r>
          </a:p>
        </p:txBody>
      </p:sp>
      <p:pic>
        <p:nvPicPr>
          <p:cNvPr id="6" name="图片 5">
            <a:extLst>
              <a:ext uri="{FF2B5EF4-FFF2-40B4-BE49-F238E27FC236}">
                <a16:creationId xmlns:a16="http://schemas.microsoft.com/office/drawing/2014/main" id="{55A0A274-1860-400E-B0B1-1FBD18CE1DAE}"/>
              </a:ext>
            </a:extLst>
          </p:cNvPr>
          <p:cNvPicPr>
            <a:picLocks noChangeAspect="1"/>
          </p:cNvPicPr>
          <p:nvPr/>
        </p:nvPicPr>
        <p:blipFill rotWithShape="1">
          <a:blip r:embed="rId2"/>
          <a:srcRect t="1" b="49999"/>
          <a:stretch/>
        </p:blipFill>
        <p:spPr>
          <a:xfrm>
            <a:off x="896678" y="2766798"/>
            <a:ext cx="5040000" cy="281130"/>
          </a:xfrm>
          <a:prstGeom prst="rect">
            <a:avLst/>
          </a:prstGeom>
        </p:spPr>
      </p:pic>
      <p:sp>
        <p:nvSpPr>
          <p:cNvPr id="8" name="矩形 7">
            <a:extLst>
              <a:ext uri="{FF2B5EF4-FFF2-40B4-BE49-F238E27FC236}">
                <a16:creationId xmlns:a16="http://schemas.microsoft.com/office/drawing/2014/main" id="{AD5CBD6C-251D-4895-961C-1E84FE7C3EE9}"/>
              </a:ext>
            </a:extLst>
          </p:cNvPr>
          <p:cNvSpPr/>
          <p:nvPr/>
        </p:nvSpPr>
        <p:spPr>
          <a:xfrm>
            <a:off x="0" y="3058880"/>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包下创建测试类</a:t>
            </a:r>
            <a:r>
              <a:rPr lang="en-US" altLang="zh-CN" dirty="0">
                <a:latin typeface="微软雅黑" panose="020B0503020204020204" pitchFamily="34" charset="-122"/>
                <a:ea typeface="微软雅黑" panose="020B0503020204020204" pitchFamily="34" charset="-122"/>
              </a:rPr>
              <a:t>TestAccountService03</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10-10</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AccountServiceImpl03</a:t>
            </a:r>
            <a:r>
              <a:rPr lang="zh-CN" altLang="en-US" dirty="0">
                <a:latin typeface="微软雅黑" panose="020B0503020204020204" pitchFamily="34" charset="-122"/>
                <a:ea typeface="微软雅黑" panose="020B0503020204020204" pitchFamily="34" charset="-122"/>
              </a:rPr>
              <a:t>类，在第</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行后添加代码，修改后的代码如下所示。</a:t>
            </a:r>
          </a:p>
        </p:txBody>
      </p:sp>
      <p:pic>
        <p:nvPicPr>
          <p:cNvPr id="9" name="图片 8">
            <a:extLst>
              <a:ext uri="{FF2B5EF4-FFF2-40B4-BE49-F238E27FC236}">
                <a16:creationId xmlns:a16="http://schemas.microsoft.com/office/drawing/2014/main" id="{0240C7EF-FF0F-4497-B4C1-A00FB7E3A4DF}"/>
              </a:ext>
            </a:extLst>
          </p:cNvPr>
          <p:cNvPicPr>
            <a:picLocks noChangeAspect="1"/>
          </p:cNvPicPr>
          <p:nvPr/>
        </p:nvPicPr>
        <p:blipFill rotWithShape="1">
          <a:blip r:embed="rId3"/>
          <a:srcRect b="24873"/>
          <a:stretch/>
        </p:blipFill>
        <p:spPr>
          <a:xfrm>
            <a:off x="896678" y="4449641"/>
            <a:ext cx="5040000" cy="562852"/>
          </a:xfrm>
          <a:prstGeom prst="rect">
            <a:avLst/>
          </a:prstGeom>
        </p:spPr>
      </p:pic>
    </p:spTree>
    <p:extLst>
      <p:ext uri="{BB962C8B-B14F-4D97-AF65-F5344CB8AC3E}">
        <p14:creationId xmlns:p14="http://schemas.microsoft.com/office/powerpoint/2010/main" val="38817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144118"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本章首先介绍了</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与事务管理的基础知识，包括</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对事务管理的支持、</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为事务管理提供的核心接口；其次通过实例演示了</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的编程式事务管理；最后详细讲解了</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的声明式事务管理，其中，</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可以通过</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文件或注解这两种形式实现声明式事务管理。通过本章知识的学习，大家应该理解</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完成事务管理的理念、</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完成事务管理的核心接口、通过</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进行编程式事务管理的方法，掌握通过</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进行声明式事务管理的方法。</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33902" y="3161275"/>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10.1  Spring</a:t>
            </a:r>
            <a:r>
              <a:rPr lang="zh-CN" altLang="en-US" sz="2800" b="1" dirty="0"/>
              <a:t>与事务管理</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924351" y="3279656"/>
            <a:ext cx="9855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10.1.1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02206" y="3284952"/>
            <a:ext cx="3716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对事务管理的支持</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2409" y="432188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924351" y="4440334"/>
            <a:ext cx="985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10.1.2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30713" y="4425496"/>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事务管理的核心接口</a:t>
            </a:r>
          </a:p>
        </p:txBody>
      </p:sp>
    </p:spTree>
    <p:extLst>
      <p:ext uri="{BB962C8B-B14F-4D97-AF65-F5344CB8AC3E}">
        <p14:creationId xmlns:p14="http://schemas.microsoft.com/office/powerpoint/2010/main" val="160157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10.1.1 Spring</a:t>
            </a:r>
            <a:r>
              <a:rPr lang="zh-CN" altLang="en-US" sz="2400" b="1" dirty="0">
                <a:solidFill>
                  <a:srgbClr val="2383C6"/>
                </a:solidFill>
                <a:latin typeface="微软雅黑" panose="020B0503020204020204" pitchFamily="34" charset="-122"/>
                <a:ea typeface="微软雅黑" panose="020B0503020204020204" pitchFamily="34" charset="-122"/>
              </a:rPr>
              <a:t>对事务管理的支持</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19025"/>
            <a:ext cx="9144000"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事务是指数据库中的一个操作序列，它由一系列的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指令组成。在</a:t>
            </a:r>
            <a:r>
              <a:rPr lang="en-US" altLang="zh-CN" dirty="0">
                <a:latin typeface="微软雅黑" panose="020B0503020204020204" pitchFamily="34" charset="-122"/>
                <a:ea typeface="微软雅黑" panose="020B0503020204020204" pitchFamily="34" charset="-122"/>
              </a:rPr>
              <a:t>Java EE</a:t>
            </a:r>
            <a:r>
              <a:rPr lang="zh-CN" altLang="en-US" dirty="0">
                <a:latin typeface="微软雅黑" panose="020B0503020204020204" pitchFamily="34" charset="-122"/>
                <a:ea typeface="微软雅黑" panose="020B0503020204020204" pitchFamily="34" charset="-122"/>
              </a:rPr>
              <a:t>程序开发中，事务管理是一个影响范围较广的领域，在程序与数据库交互时，保证事务的正确执行尤为重要。由于实际开发中事务管理存在的诸多弊端，</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框架针对事务管理提供了自己的解决方案。</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对于事务管理，</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采用的方式是通过在高层次建立事务抽象，然后在此基础上提供一个统一的编程模型，这意味着，</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具有在多种环境中配置和使用事务的能力，无论是</a:t>
            </a:r>
            <a:r>
              <a:rPr lang="en-US" altLang="zh-CN" dirty="0">
                <a:latin typeface="微软雅黑" panose="020B0503020204020204" pitchFamily="34" charset="-122"/>
                <a:ea typeface="微软雅黑" panose="020B0503020204020204" pitchFamily="34" charset="-122"/>
              </a:rPr>
              <a:t>Spring JDBC</a:t>
            </a:r>
            <a:r>
              <a:rPr lang="zh-CN" altLang="en-US" dirty="0">
                <a:latin typeface="微软雅黑" panose="020B0503020204020204" pitchFamily="34" charset="-122"/>
                <a:ea typeface="微软雅黑" panose="020B0503020204020204" pitchFamily="34" charset="-122"/>
              </a:rPr>
              <a:t>，还是以</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为代表的</a:t>
            </a:r>
            <a:r>
              <a:rPr lang="en-US" altLang="zh-CN" dirty="0">
                <a:latin typeface="微软雅黑" panose="020B0503020204020204" pitchFamily="34" charset="-122"/>
                <a:ea typeface="微软雅黑" panose="020B0503020204020204" pitchFamily="34" charset="-122"/>
              </a:rPr>
              <a:t>ORM</a:t>
            </a:r>
            <a:r>
              <a:rPr lang="zh-CN" altLang="en-US" dirty="0">
                <a:latin typeface="微软雅黑" panose="020B0503020204020204" pitchFamily="34" charset="-122"/>
                <a:ea typeface="微软雅黑" panose="020B0503020204020204" pitchFamily="34" charset="-122"/>
              </a:rPr>
              <a:t>框架，</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都能够使用统一的编程模型对事务进行管理并为事务管理提供通用的支持。</a:t>
            </a:r>
          </a:p>
        </p:txBody>
      </p:sp>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10.1.1 Spring</a:t>
            </a:r>
            <a:r>
              <a:rPr lang="zh-CN" altLang="en-US" sz="2400" b="1" dirty="0">
                <a:solidFill>
                  <a:srgbClr val="2383C6"/>
                </a:solidFill>
                <a:latin typeface="微软雅黑" panose="020B0503020204020204" pitchFamily="34" charset="-122"/>
                <a:ea typeface="微软雅黑" panose="020B0503020204020204" pitchFamily="34" charset="-122"/>
              </a:rPr>
              <a:t>对事务管理的支持</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Spring IOC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Spring AOP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提供了声明式事务管理的方式，它允许开发人员直接在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容器中定义事务的边界和属性，除此之外，</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还实现了事务管理和数据访问的分离，在这种条件下，开发人员只需关注对当前事务的界定，其余工作将由</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框架自动完成。</a:t>
            </a:r>
          </a:p>
        </p:txBody>
      </p:sp>
    </p:spTree>
    <p:extLst>
      <p:ext uri="{BB962C8B-B14F-4D97-AF65-F5344CB8AC3E}">
        <p14:creationId xmlns:p14="http://schemas.microsoft.com/office/powerpoint/2010/main" val="33176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349563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主要通过三个接口实现事务抽象，这三个接口分别是</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TransactionStatus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，它们都位于</a:t>
            </a:r>
            <a:r>
              <a:rPr lang="en-US" altLang="zh-CN" dirty="0" err="1">
                <a:latin typeface="微软雅黑" panose="020B0503020204020204" pitchFamily="34" charset="-122"/>
                <a:ea typeface="微软雅黑" panose="020B0503020204020204" pitchFamily="34" charset="-122"/>
              </a:rPr>
              <a:t>org.springframework.transaction</a:t>
            </a:r>
            <a:r>
              <a:rPr lang="zh-CN" altLang="en-US" dirty="0">
                <a:latin typeface="微软雅黑" panose="020B0503020204020204" pitchFamily="34" charset="-122"/>
                <a:ea typeface="微软雅黑" panose="020B0503020204020204" pitchFamily="34" charset="-122"/>
              </a:rPr>
              <a:t>包中，其中，</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用于定义事务的属性，</a:t>
            </a:r>
            <a:r>
              <a:rPr lang="en-US" altLang="zh-CN" dirty="0">
                <a:latin typeface="微软雅黑" panose="020B0503020204020204" pitchFamily="34" charset="-122"/>
                <a:ea typeface="微软雅黑" panose="020B0503020204020204" pitchFamily="34" charset="-122"/>
              </a:rPr>
              <a:t>TransactionStatus</a:t>
            </a:r>
            <a:r>
              <a:rPr lang="zh-CN" altLang="en-US" dirty="0">
                <a:latin typeface="微软雅黑" panose="020B0503020204020204" pitchFamily="34" charset="-122"/>
                <a:ea typeface="微软雅黑" panose="020B0503020204020204" pitchFamily="34" charset="-122"/>
              </a:rPr>
              <a:t>用于界定事务的状态，</a:t>
            </a:r>
            <a:r>
              <a:rPr lang="en-US" altLang="zh-CN" dirty="0">
                <a:latin typeface="微软雅黑" panose="020B0503020204020204" pitchFamily="34" charset="-122"/>
                <a:ea typeface="微软雅黑" panose="020B0503020204020204" pitchFamily="34" charset="-122"/>
              </a:rPr>
              <a:t>PlatformTransactionManager</a:t>
            </a:r>
            <a:r>
              <a:rPr lang="zh-CN" altLang="en-US" dirty="0">
                <a:latin typeface="微软雅黑" panose="020B0503020204020204" pitchFamily="34" charset="-122"/>
                <a:ea typeface="微软雅黑" panose="020B0503020204020204" pitchFamily="34" charset="-122"/>
              </a:rPr>
              <a:t>根据属性管理事务。</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en-US" altLang="zh-CN" b="1" dirty="0" err="1">
                <a:latin typeface="微软雅黑" panose="020B0503020204020204" pitchFamily="34" charset="-122"/>
                <a:ea typeface="微软雅黑" panose="020B0503020204020204" pitchFamily="34" charset="-122"/>
              </a:rPr>
              <a:t>TransactionDefinition</a:t>
            </a:r>
            <a:endParaRPr lang="en-US"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接口主要用于定义事务的属性，这些属性包括事务的隔离级别、事务的传播行为、事务的超时时间、是否为只读事务等。</a:t>
            </a:r>
          </a:p>
        </p:txBody>
      </p:sp>
    </p:spTree>
    <p:extLst>
      <p:ext uri="{BB962C8B-B14F-4D97-AF65-F5344CB8AC3E}">
        <p14:creationId xmlns:p14="http://schemas.microsoft.com/office/powerpoint/2010/main" val="376683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）事务的隔离级别</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事务的隔离级别是指事务之间的隔离程度，</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定义了五种隔离级别，具体如表所示。</a:t>
            </a:r>
          </a:p>
        </p:txBody>
      </p:sp>
      <p:pic>
        <p:nvPicPr>
          <p:cNvPr id="5" name="图片 4">
            <a:extLst>
              <a:ext uri="{FF2B5EF4-FFF2-40B4-BE49-F238E27FC236}">
                <a16:creationId xmlns:a16="http://schemas.microsoft.com/office/drawing/2014/main" id="{5348F956-884A-442A-BB75-ABCF987AA093}"/>
              </a:ext>
            </a:extLst>
          </p:cNvPr>
          <p:cNvPicPr>
            <a:picLocks noChangeAspect="1"/>
          </p:cNvPicPr>
          <p:nvPr/>
        </p:nvPicPr>
        <p:blipFill rotWithShape="1">
          <a:blip r:embed="rId2"/>
          <a:srcRect b="8486"/>
          <a:stretch/>
        </p:blipFill>
        <p:spPr>
          <a:xfrm>
            <a:off x="1901388" y="3056497"/>
            <a:ext cx="5674815" cy="1673548"/>
          </a:xfrm>
          <a:prstGeom prst="rect">
            <a:avLst/>
          </a:prstGeom>
        </p:spPr>
      </p:pic>
      <p:sp>
        <p:nvSpPr>
          <p:cNvPr id="6" name="矩形 5">
            <a:extLst>
              <a:ext uri="{FF2B5EF4-FFF2-40B4-BE49-F238E27FC236}">
                <a16:creationId xmlns:a16="http://schemas.microsoft.com/office/drawing/2014/main" id="{7A869549-9648-4EE5-9968-8FD81C9B5CBA}"/>
              </a:ext>
            </a:extLst>
          </p:cNvPr>
          <p:cNvSpPr/>
          <p:nvPr/>
        </p:nvSpPr>
        <p:spPr>
          <a:xfrm>
            <a:off x="0" y="4730045"/>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定义的五种隔离级别，除了</a:t>
            </a:r>
            <a:r>
              <a:rPr lang="en-US" altLang="zh-CN" dirty="0">
                <a:latin typeface="微软雅黑" panose="020B0503020204020204" pitchFamily="34" charset="-122"/>
                <a:ea typeface="微软雅黑" panose="020B0503020204020204" pitchFamily="34" charset="-122"/>
              </a:rPr>
              <a:t>ISOLATION_DEFAULT</a:t>
            </a:r>
            <a:r>
              <a:rPr lang="zh-CN" altLang="en-US" dirty="0">
                <a:latin typeface="微软雅黑" panose="020B0503020204020204" pitchFamily="34" charset="-122"/>
                <a:ea typeface="微软雅黑" panose="020B0503020204020204" pitchFamily="34" charset="-122"/>
              </a:rPr>
              <a:t>是</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特有的之外，其余四个分别与</a:t>
            </a:r>
            <a:r>
              <a:rPr lang="en-US" altLang="zh-CN" dirty="0" err="1">
                <a:latin typeface="微软雅黑" panose="020B0503020204020204" pitchFamily="34" charset="-122"/>
                <a:ea typeface="微软雅黑" panose="020B0503020204020204" pitchFamily="34" charset="-122"/>
              </a:rPr>
              <a:t>java.sql.Connection</a:t>
            </a:r>
            <a:r>
              <a:rPr lang="zh-CN" altLang="en-US" dirty="0">
                <a:latin typeface="微软雅黑" panose="020B0503020204020204" pitchFamily="34" charset="-122"/>
                <a:ea typeface="微软雅黑" panose="020B0503020204020204" pitchFamily="34" charset="-122"/>
              </a:rPr>
              <a:t>接口定义的隔离级别相对应。</a:t>
            </a:r>
          </a:p>
        </p:txBody>
      </p:sp>
    </p:spTree>
    <p:extLst>
      <p:ext uri="{BB962C8B-B14F-4D97-AF65-F5344CB8AC3E}">
        <p14:creationId xmlns:p14="http://schemas.microsoft.com/office/powerpoint/2010/main" val="305060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10.1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与事务管理</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5674816"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10.1.2 </a:t>
            </a:r>
            <a:r>
              <a:rPr lang="zh-CN" altLang="en-US" sz="2400" b="1" dirty="0">
                <a:solidFill>
                  <a:srgbClr val="2383C6"/>
                </a:solidFill>
                <a:latin typeface="微软雅黑" panose="020B0503020204020204" pitchFamily="34" charset="-122"/>
                <a:ea typeface="微软雅黑" panose="020B0503020204020204" pitchFamily="34" charset="-122"/>
              </a:rPr>
              <a:t>事务管理的核心接口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30314"/>
            <a:ext cx="4075289"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）事务的传播行为</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事务的传播行为是指事务处理过程所跨越的对象将以什么样的方式参与事务，</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定义了七种事务传播行为，具体如表所示。</a:t>
            </a:r>
          </a:p>
        </p:txBody>
      </p:sp>
      <p:sp>
        <p:nvSpPr>
          <p:cNvPr id="6" name="矩形 5">
            <a:extLst>
              <a:ext uri="{FF2B5EF4-FFF2-40B4-BE49-F238E27FC236}">
                <a16:creationId xmlns:a16="http://schemas.microsoft.com/office/drawing/2014/main" id="{7A869549-9648-4EE5-9968-8FD81C9B5CBA}"/>
              </a:ext>
            </a:extLst>
          </p:cNvPr>
          <p:cNvSpPr/>
          <p:nvPr/>
        </p:nvSpPr>
        <p:spPr>
          <a:xfrm>
            <a:off x="0" y="5027535"/>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err="1">
                <a:latin typeface="微软雅黑" panose="020B0503020204020204" pitchFamily="34" charset="-122"/>
                <a:ea typeface="微软雅黑" panose="020B0503020204020204" pitchFamily="34" charset="-122"/>
              </a:rPr>
              <a:t>TransactionDefinition</a:t>
            </a:r>
            <a:r>
              <a:rPr lang="zh-CN" altLang="en-US" dirty="0">
                <a:latin typeface="微软雅黑" panose="020B0503020204020204" pitchFamily="34" charset="-122"/>
                <a:ea typeface="微软雅黑" panose="020B0503020204020204" pitchFamily="34" charset="-122"/>
              </a:rPr>
              <a:t>定义的事务传播行为，</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中声明式事务对传播行为依赖较大，开发人员可根据实际需要选择使用。</a:t>
            </a:r>
          </a:p>
        </p:txBody>
      </p:sp>
      <p:pic>
        <p:nvPicPr>
          <p:cNvPr id="7" name="图片 6">
            <a:extLst>
              <a:ext uri="{FF2B5EF4-FFF2-40B4-BE49-F238E27FC236}">
                <a16:creationId xmlns:a16="http://schemas.microsoft.com/office/drawing/2014/main" id="{D3E27E47-ACD5-4136-A83C-3329125236E2}"/>
              </a:ext>
            </a:extLst>
          </p:cNvPr>
          <p:cNvPicPr>
            <a:picLocks noChangeAspect="1"/>
          </p:cNvPicPr>
          <p:nvPr/>
        </p:nvPicPr>
        <p:blipFill rotWithShape="1">
          <a:blip r:embed="rId2"/>
          <a:srcRect b="3681"/>
          <a:stretch/>
        </p:blipFill>
        <p:spPr>
          <a:xfrm>
            <a:off x="3752767" y="1934248"/>
            <a:ext cx="5341222" cy="2812084"/>
          </a:xfrm>
          <a:prstGeom prst="rect">
            <a:avLst/>
          </a:prstGeom>
        </p:spPr>
      </p:pic>
    </p:spTree>
    <p:extLst>
      <p:ext uri="{BB962C8B-B14F-4D97-AF65-F5344CB8AC3E}">
        <p14:creationId xmlns:p14="http://schemas.microsoft.com/office/powerpoint/2010/main" val="60679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3278</Words>
  <Application>Microsoft Office PowerPoint</Application>
  <PresentationFormat>全屏显示(4:3)</PresentationFormat>
  <Paragraphs>166</Paragraphs>
  <Slides>37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Gulim</vt:lpstr>
      <vt:lpstr>等线</vt:lpstr>
      <vt:lpstr>等线 Light</vt:lpstr>
      <vt:lpstr>微软雅黑</vt:lpstr>
      <vt:lpstr>Arial</vt:lpstr>
      <vt:lpstr>Arial Black</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45</cp:revision>
  <dcterms:created xsi:type="dcterms:W3CDTF">2018-11-10T03:16:20Z</dcterms:created>
  <dcterms:modified xsi:type="dcterms:W3CDTF">2019-06-04T01:40:41Z</dcterms:modified>
</cp:coreProperties>
</file>