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9" r:id="rId3"/>
    <p:sldId id="256" r:id="rId4"/>
    <p:sldId id="260" r:id="rId5"/>
    <p:sldId id="261" r:id="rId6"/>
    <p:sldId id="288" r:id="rId7"/>
    <p:sldId id="289" r:id="rId8"/>
    <p:sldId id="290" r:id="rId9"/>
    <p:sldId id="291" r:id="rId10"/>
    <p:sldId id="292" r:id="rId11"/>
    <p:sldId id="264" r:id="rId12"/>
    <p:sldId id="284" r:id="rId13"/>
    <p:sldId id="293" r:id="rId14"/>
    <p:sldId id="294" r:id="rId15"/>
    <p:sldId id="295" r:id="rId16"/>
    <p:sldId id="296" r:id="rId17"/>
    <p:sldId id="285" r:id="rId18"/>
    <p:sldId id="297" r:id="rId19"/>
    <p:sldId id="298" r:id="rId20"/>
    <p:sldId id="299" r:id="rId21"/>
    <p:sldId id="300" r:id="rId22"/>
    <p:sldId id="301" r:id="rId23"/>
    <p:sldId id="286" r:id="rId24"/>
    <p:sldId id="287" r:id="rId25"/>
    <p:sldId id="302" r:id="rId26"/>
    <p:sldId id="303" r:id="rId27"/>
    <p:sldId id="304" r:id="rId28"/>
    <p:sldId id="305" r:id="rId29"/>
    <p:sldId id="306" r:id="rId30"/>
    <p:sldId id="307" r:id="rId31"/>
    <p:sldId id="308" r:id="rId32"/>
    <p:sldId id="309" r:id="rId33"/>
    <p:sldId id="310" r:id="rId34"/>
    <p:sldId id="311" r:id="rId35"/>
    <p:sldId id="312" r:id="rId36"/>
    <p:sldId id="282" r:id="rId37"/>
    <p:sldId id="258"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98BBE7-18F1-489F-AAD2-66029CFEAFDF}">
          <p14:sldIdLst>
            <p14:sldId id="257"/>
            <p14:sldId id="259"/>
            <p14:sldId id="256"/>
          </p14:sldIdLst>
        </p14:section>
        <p14:section name="11.1" id="{DE1AC804-C500-4236-B7B3-58C1531DDA84}">
          <p14:sldIdLst>
            <p14:sldId id="260"/>
            <p14:sldId id="261"/>
            <p14:sldId id="288"/>
            <p14:sldId id="289"/>
            <p14:sldId id="290"/>
            <p14:sldId id="291"/>
            <p14:sldId id="292"/>
          </p14:sldIdLst>
        </p14:section>
        <p14:section name="11.2" id="{1846694F-255A-432E-A32D-F13E5EA8ECD1}">
          <p14:sldIdLst>
            <p14:sldId id="264"/>
            <p14:sldId id="284"/>
            <p14:sldId id="293"/>
            <p14:sldId id="294"/>
            <p14:sldId id="295"/>
            <p14:sldId id="296"/>
          </p14:sldIdLst>
        </p14:section>
        <p14:section name="11.3" id="{B1C017BD-BEE7-43A7-BAB2-3B114FE0AECA}">
          <p14:sldIdLst>
            <p14:sldId id="285"/>
            <p14:sldId id="297"/>
            <p14:sldId id="298"/>
            <p14:sldId id="299"/>
            <p14:sldId id="300"/>
            <p14:sldId id="301"/>
          </p14:sldIdLst>
        </p14:section>
        <p14:section name="11.4" id="{4F647542-4094-4428-9F6D-759E2B415498}">
          <p14:sldIdLst>
            <p14:sldId id="286"/>
            <p14:sldId id="287"/>
            <p14:sldId id="302"/>
            <p14:sldId id="303"/>
            <p14:sldId id="304"/>
            <p14:sldId id="305"/>
            <p14:sldId id="306"/>
            <p14:sldId id="307"/>
            <p14:sldId id="308"/>
            <p14:sldId id="309"/>
            <p14:sldId id="310"/>
            <p14:sldId id="311"/>
            <p14:sldId id="312"/>
          </p14:sldIdLst>
        </p14:section>
        <p14:section name="小结" id="{C2045922-DDA9-4F12-9B1E-C71A342DBA99}">
          <p14:sldIdLst>
            <p14:sldId id="282"/>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83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94660"/>
  </p:normalViewPr>
  <p:slideViewPr>
    <p:cSldViewPr snapToGrid="0">
      <p:cViewPr varScale="1">
        <p:scale>
          <a:sx n="85" d="100"/>
          <a:sy n="85"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32"/>
          <c:y val="0"/>
          <c:w val="0.58691666656029373"/>
          <c:h val="0.9294044581312092"/>
        </c:manualLayout>
      </c:layout>
      <c:doughnutChart>
        <c:varyColors val="1"/>
        <c:ser>
          <c:idx val="0"/>
          <c:order val="0"/>
          <c:tx>
            <c:strRef>
              <c:f>Sheet1!$B$1</c:f>
              <c:strCache>
                <c:ptCount val="1"/>
                <c:pt idx="0">
                  <c:v>销售额</c:v>
                </c:pt>
              </c:strCache>
            </c:strRef>
          </c:tx>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B04-4405-B22A-5024BBCD2FD8}"/>
              </c:ext>
            </c:extLst>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B04-4405-B22A-5024BBCD2FD8}"/>
              </c:ext>
            </c:extLst>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B04-4405-B22A-5024BBCD2FD8}"/>
              </c:ext>
            </c:extLst>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B04-4405-B22A-5024BBCD2FD8}"/>
              </c:ext>
            </c:extLst>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extLst>
            <c:ext xmlns:c16="http://schemas.microsoft.com/office/drawing/2014/chart" uri="{C3380CC4-5D6E-409C-BE32-E72D297353CC}">
              <c16:uniqueId val="{00000008-8B04-4405-B22A-5024BBCD2FD8}"/>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9A190-AEDE-48E6-B526-EE49C104AF4E}" type="datetimeFigureOut">
              <a:rPr lang="zh-CN" altLang="en-US" smtClean="0"/>
              <a:t>2019/6/4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04A2A-B483-414C-997D-41A988BF9D6F}" type="slidenum">
              <a:rPr lang="zh-CN" altLang="en-US" smtClean="0"/>
              <a:t>‹#›</a:t>
            </a:fld>
            <a:endParaRPr lang="zh-CN" altLang="en-US"/>
          </a:p>
        </p:txBody>
      </p:sp>
    </p:spTree>
    <p:extLst>
      <p:ext uri="{BB962C8B-B14F-4D97-AF65-F5344CB8AC3E}">
        <p14:creationId xmlns:p14="http://schemas.microsoft.com/office/powerpoint/2010/main" val="261067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4</a:t>
            </a:fld>
            <a:endParaRPr lang="zh-CN" altLang="en-US"/>
          </a:p>
        </p:txBody>
      </p:sp>
    </p:spTree>
    <p:extLst>
      <p:ext uri="{BB962C8B-B14F-4D97-AF65-F5344CB8AC3E}">
        <p14:creationId xmlns:p14="http://schemas.microsoft.com/office/powerpoint/2010/main" val="6877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35</a:t>
            </a:fld>
            <a:endParaRPr lang="zh-CN" altLang="en-US"/>
          </a:p>
        </p:txBody>
      </p:sp>
    </p:spTree>
    <p:extLst>
      <p:ext uri="{BB962C8B-B14F-4D97-AF65-F5344CB8AC3E}">
        <p14:creationId xmlns:p14="http://schemas.microsoft.com/office/powerpoint/2010/main" val="19269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7</a:t>
            </a:fld>
            <a:endParaRPr lang="zh-CN" altLang="en-US"/>
          </a:p>
        </p:txBody>
      </p:sp>
    </p:spTree>
    <p:extLst>
      <p:ext uri="{BB962C8B-B14F-4D97-AF65-F5344CB8AC3E}">
        <p14:creationId xmlns:p14="http://schemas.microsoft.com/office/powerpoint/2010/main" val="280969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8</a:t>
            </a:fld>
            <a:endParaRPr lang="zh-CN" altLang="en-US"/>
          </a:p>
        </p:txBody>
      </p:sp>
    </p:spTree>
    <p:extLst>
      <p:ext uri="{BB962C8B-B14F-4D97-AF65-F5344CB8AC3E}">
        <p14:creationId xmlns:p14="http://schemas.microsoft.com/office/powerpoint/2010/main" val="4180752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9</a:t>
            </a:fld>
            <a:endParaRPr lang="zh-CN" altLang="en-US"/>
          </a:p>
        </p:txBody>
      </p:sp>
    </p:spTree>
    <p:extLst>
      <p:ext uri="{BB962C8B-B14F-4D97-AF65-F5344CB8AC3E}">
        <p14:creationId xmlns:p14="http://schemas.microsoft.com/office/powerpoint/2010/main" val="3427540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10</a:t>
            </a:fld>
            <a:endParaRPr lang="zh-CN" altLang="en-US"/>
          </a:p>
        </p:txBody>
      </p:sp>
    </p:spTree>
    <p:extLst>
      <p:ext uri="{BB962C8B-B14F-4D97-AF65-F5344CB8AC3E}">
        <p14:creationId xmlns:p14="http://schemas.microsoft.com/office/powerpoint/2010/main" val="209887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14</a:t>
            </a:fld>
            <a:endParaRPr lang="zh-CN" altLang="en-US"/>
          </a:p>
        </p:txBody>
      </p:sp>
    </p:spTree>
    <p:extLst>
      <p:ext uri="{BB962C8B-B14F-4D97-AF65-F5344CB8AC3E}">
        <p14:creationId xmlns:p14="http://schemas.microsoft.com/office/powerpoint/2010/main" val="136446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32</a:t>
            </a:fld>
            <a:endParaRPr lang="zh-CN" altLang="en-US"/>
          </a:p>
        </p:txBody>
      </p:sp>
    </p:spTree>
    <p:extLst>
      <p:ext uri="{BB962C8B-B14F-4D97-AF65-F5344CB8AC3E}">
        <p14:creationId xmlns:p14="http://schemas.microsoft.com/office/powerpoint/2010/main" val="335261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33</a:t>
            </a:fld>
            <a:endParaRPr lang="zh-CN" altLang="en-US"/>
          </a:p>
        </p:txBody>
      </p:sp>
    </p:spTree>
    <p:extLst>
      <p:ext uri="{BB962C8B-B14F-4D97-AF65-F5344CB8AC3E}">
        <p14:creationId xmlns:p14="http://schemas.microsoft.com/office/powerpoint/2010/main" val="3062273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D04A2A-B483-414C-997D-41A988BF9D6F}" type="slidenum">
              <a:rPr lang="zh-CN" altLang="en-US" smtClean="0"/>
              <a:t>34</a:t>
            </a:fld>
            <a:endParaRPr lang="zh-CN" altLang="en-US"/>
          </a:p>
        </p:txBody>
      </p:sp>
    </p:spTree>
    <p:extLst>
      <p:ext uri="{BB962C8B-B14F-4D97-AF65-F5344CB8AC3E}">
        <p14:creationId xmlns:p14="http://schemas.microsoft.com/office/powerpoint/2010/main" val="3740735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EFA3446-9CE6-45CF-85B7-042CDC440CA8}"/>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38A46A0D-9FCF-4E79-955D-6E9550AFF1A9}"/>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8461C7E-F34A-424B-B28D-6D064CF1A8A0}"/>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pic>
        <p:nvPicPr>
          <p:cNvPr id="12" name="图片 11">
            <a:extLst>
              <a:ext uri="{FF2B5EF4-FFF2-40B4-BE49-F238E27FC236}">
                <a16:creationId xmlns:a16="http://schemas.microsoft.com/office/drawing/2014/main" id="{7F2FBBF3-A982-4E9F-B1C4-EB2094FA95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0785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167C8-835D-44C2-A177-1132457B1BCC}"/>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3D1286-73E5-4447-B88F-C15A91742282}"/>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3B1556-7556-484C-83C5-7F336371AC6A}"/>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744CE29B-080D-4D53-9F68-658315B96E45}"/>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6DBF6F6-B549-4D34-B6C4-F5CF79AA2C9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182248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55BD79-B256-4A59-A9F7-2E5157DDD242}"/>
              </a:ext>
            </a:extLst>
          </p:cNvPr>
          <p:cNvSpPr>
            <a:spLocks noGrp="1"/>
          </p:cNvSpPr>
          <p:nvPr>
            <p:ph type="title" orient="vert"/>
          </p:nvPr>
        </p:nvSpPr>
        <p:spPr>
          <a:xfrm>
            <a:off x="6543676"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7C9B64-04EC-4C98-B4B0-927BD5A6473A}"/>
              </a:ext>
            </a:extLst>
          </p:cNvPr>
          <p:cNvSpPr>
            <a:spLocks noGrp="1"/>
          </p:cNvSpPr>
          <p:nvPr>
            <p:ph type="body" orient="vert" idx="1"/>
          </p:nvPr>
        </p:nvSpPr>
        <p:spPr>
          <a:xfrm>
            <a:off x="628651" y="365125"/>
            <a:ext cx="58007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9CD61B-AE88-4435-A7F9-D3B29DF25A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96AF91FC-2B91-4CED-B57B-CB33D1A3D446}"/>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A627CA8-BF00-464C-ABF7-30A31D3BE7AD}"/>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03944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39779D2-E860-47CA-AFDC-A6F5F281E8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406"/>
            <a:ext cx="9144000" cy="6853187"/>
          </a:xfrm>
          <a:prstGeom prst="rect">
            <a:avLst/>
          </a:prstGeom>
        </p:spPr>
      </p:pic>
    </p:spTree>
    <p:extLst>
      <p:ext uri="{BB962C8B-B14F-4D97-AF65-F5344CB8AC3E}">
        <p14:creationId xmlns:p14="http://schemas.microsoft.com/office/powerpoint/2010/main" val="27409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F922756-3232-4ED4-B25F-80CF9379C4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3824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481C717-6BC2-4A39-BDBB-3BC0B770B7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2500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1A171-2C27-4922-8B16-94ABCBD063F5}"/>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3A3E2DF-AE41-4E9E-8D57-44A13671700E}"/>
              </a:ext>
            </a:extLst>
          </p:cNvPr>
          <p:cNvSpPr>
            <a:spLocks noGrp="1"/>
          </p:cNvSpPr>
          <p:nvPr>
            <p:ph type="dt" sz="half" idx="10"/>
          </p:nvPr>
        </p:nvSpPr>
        <p:spPr/>
        <p:txBody>
          <a:bodyPr/>
          <a:lstStyle/>
          <a:p>
            <a:fld id="{7C9A9458-A01F-4F69-8319-255F668B231D}" type="datetimeFigureOut">
              <a:rPr lang="zh-CN" altLang="en-US" smtClean="0"/>
              <a:t>2019/6/4</a:t>
            </a:fld>
            <a:endParaRPr lang="zh-CN" altLang="en-US"/>
          </a:p>
        </p:txBody>
      </p:sp>
      <p:sp>
        <p:nvSpPr>
          <p:cNvPr id="4" name="页脚占位符 3">
            <a:extLst>
              <a:ext uri="{FF2B5EF4-FFF2-40B4-BE49-F238E27FC236}">
                <a16:creationId xmlns:a16="http://schemas.microsoft.com/office/drawing/2014/main" id="{4FC37198-F1EF-49BA-B634-423826F12F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ECBED9F-2EEA-4CA5-8DF3-3A97AACA322B}"/>
              </a:ext>
            </a:extLst>
          </p:cNvPr>
          <p:cNvSpPr>
            <a:spLocks noGrp="1"/>
          </p:cNvSpPr>
          <p:nvPr>
            <p:ph type="sldNum" sz="quarter" idx="12"/>
          </p:nvPr>
        </p:nvSpPr>
        <p:spPr/>
        <p:txBody>
          <a:bodyPr/>
          <a:lstStyle/>
          <a:p>
            <a:fld id="{13BD5A1E-4BC5-40E2-B826-5B7CAE386440}" type="slidenum">
              <a:rPr lang="zh-CN" altLang="en-US" smtClean="0"/>
              <a:t>‹#›</a:t>
            </a:fld>
            <a:endParaRPr lang="zh-CN" altLang="en-US"/>
          </a:p>
        </p:txBody>
      </p:sp>
      <p:pic>
        <p:nvPicPr>
          <p:cNvPr id="6" name="图片 5">
            <a:extLst>
              <a:ext uri="{FF2B5EF4-FFF2-40B4-BE49-F238E27FC236}">
                <a16:creationId xmlns:a16="http://schemas.microsoft.com/office/drawing/2014/main" id="{2D239E6E-1229-48F7-8AB7-819EE36F91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394464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5591A-8764-4B3A-8DC0-AE67F23653F3}"/>
              </a:ext>
            </a:extLst>
          </p:cNvPr>
          <p:cNvSpPr>
            <a:spLocks noGrp="1"/>
          </p:cNvSpPr>
          <p:nvPr>
            <p:ph type="title"/>
          </p:nvPr>
        </p:nvSpPr>
        <p:spPr>
          <a:xfrm>
            <a:off x="628650" y="365128"/>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72C08F-C325-48E6-991E-FE70199431C0}"/>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4" name="页脚占位符 3">
            <a:extLst>
              <a:ext uri="{FF2B5EF4-FFF2-40B4-BE49-F238E27FC236}">
                <a16:creationId xmlns:a16="http://schemas.microsoft.com/office/drawing/2014/main" id="{9EFDB7A1-612C-4489-BE96-41CB08C6491A}"/>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5104F74-A6BB-4E27-A764-B9A0AD529F1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21155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3DF22CE-4A74-4B58-8D0A-F43352C10F6B}"/>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3" name="页脚占位符 2">
            <a:extLst>
              <a:ext uri="{FF2B5EF4-FFF2-40B4-BE49-F238E27FC236}">
                <a16:creationId xmlns:a16="http://schemas.microsoft.com/office/drawing/2014/main" id="{8A982E05-9967-43AE-8DF9-6846166C5DF2}"/>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83F29F0-A080-4058-A431-2E1BF192556F}"/>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205767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C632D-4BDE-4D1E-9C27-23A34B46A9FB}"/>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69943D87-047A-4753-86E9-4EED426E54CE}"/>
              </a:ext>
            </a:extLst>
          </p:cNvPr>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45F6158-E0E8-4C4F-AC3A-A4828FCAF56A}"/>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3AAD3386-07B3-48B9-905A-5F27098ED172}"/>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362535D0-A8FB-4DC0-85E7-F1AF1150BB10}"/>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7C133BD-337A-4191-8745-0AFA6E7ED0E2}"/>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3693898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CA1CD-41CE-4DE0-A0DE-D72B85334805}"/>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0A4F64A2-0952-4609-A186-C8BB9F790E59}"/>
              </a:ext>
            </a:extLst>
          </p:cNvPr>
          <p:cNvSpPr>
            <a:spLocks noGrp="1"/>
          </p:cNvSpPr>
          <p:nvPr>
            <p:ph type="pic" idx="1"/>
          </p:nvPr>
        </p:nvSpPr>
        <p:spPr>
          <a:xfrm>
            <a:off x="3887391" y="987428"/>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F47F499B-9C3A-49CB-BEB5-2836F10A1526}"/>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235D9B39-98C5-4FD0-B8FB-B19C302D8E19}"/>
              </a:ext>
            </a:extLst>
          </p:cNvPr>
          <p:cNvSpPr>
            <a:spLocks noGrp="1"/>
          </p:cNvSpPr>
          <p:nvPr>
            <p:ph type="dt" sz="half" idx="10"/>
          </p:nvPr>
        </p:nvSpPr>
        <p:spPr>
          <a:xfrm>
            <a:off x="628650" y="6356353"/>
            <a:ext cx="2057400" cy="365125"/>
          </a:xfrm>
          <a:prstGeom prst="rect">
            <a:avLst/>
          </a:prstGeom>
        </p:spPr>
        <p:txBody>
          <a:bodyPr/>
          <a:lstStyle/>
          <a:p>
            <a:fld id="{380B983C-DD5B-406D-92F6-7F4F44A8239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0CB5898B-08CD-4D58-A3B7-CFC3CE9C53AC}"/>
              </a:ext>
            </a:extLst>
          </p:cNvPr>
          <p:cNvSpPr>
            <a:spLocks noGrp="1"/>
          </p:cNvSpPr>
          <p:nvPr>
            <p:ph type="ftr" sz="quarter" idx="11"/>
          </p:nvPr>
        </p:nvSpPr>
        <p:spPr>
          <a:xfrm>
            <a:off x="3028950" y="6356353"/>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395E5E4-83E4-40E7-AA67-CB9960A38D46}"/>
              </a:ext>
            </a:extLst>
          </p:cNvPr>
          <p:cNvSpPr>
            <a:spLocks noGrp="1"/>
          </p:cNvSpPr>
          <p:nvPr>
            <p:ph type="sldNum" sz="quarter" idx="12"/>
          </p:nvPr>
        </p:nvSpPr>
        <p:spPr>
          <a:xfrm>
            <a:off x="6457950" y="6356353"/>
            <a:ext cx="2057400" cy="365125"/>
          </a:xfrm>
          <a:prstGeom prst="rect">
            <a:avLst/>
          </a:prstGeom>
        </p:spPr>
        <p:txBody>
          <a:bodyPr/>
          <a:lstStyle/>
          <a:p>
            <a:fld id="{B6B1F536-6F1C-475A-95EA-6A0099F78989}" type="slidenum">
              <a:rPr lang="zh-CN" altLang="en-US" smtClean="0"/>
              <a:t>‹#›</a:t>
            </a:fld>
            <a:endParaRPr lang="zh-CN" altLang="en-US"/>
          </a:p>
        </p:txBody>
      </p:sp>
    </p:spTree>
    <p:extLst>
      <p:ext uri="{BB962C8B-B14F-4D97-AF65-F5344CB8AC3E}">
        <p14:creationId xmlns:p14="http://schemas.microsoft.com/office/powerpoint/2010/main" val="97702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08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1.xml"/><Relationship Id="rId7" Type="http://schemas.openxmlformats.org/officeDocument/2006/relationships/slide" Target="slide15.xml"/><Relationship Id="rId2" Type="http://schemas.openxmlformats.org/officeDocument/2006/relationships/slide" Target="slide12.xml"/><Relationship Id="rId1" Type="http://schemas.openxmlformats.org/officeDocument/2006/relationships/slideLayout" Target="../slideLayouts/slideLayout4.xml"/><Relationship Id="rId6" Type="http://schemas.openxmlformats.org/officeDocument/2006/relationships/slide" Target="slide14.xml"/><Relationship Id="rId5" Type="http://schemas.microsoft.com/office/2007/relationships/hdphoto" Target="../media/hdphoto1.wdp"/><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7.xml"/><Relationship Id="rId1" Type="http://schemas.openxmlformats.org/officeDocument/2006/relationships/slideLayout" Target="../slideLayouts/slideLayout3.xml"/><Relationship Id="rId5" Type="http://schemas.openxmlformats.org/officeDocument/2006/relationships/slide" Target="slide23.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2.xml"/><Relationship Id="rId7" Type="http://schemas.openxmlformats.org/officeDocument/2006/relationships/slide" Target="slide31.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28.xml"/><Relationship Id="rId5" Type="http://schemas.microsoft.com/office/2007/relationships/hdphoto" Target="../media/hdphoto1.wdp"/><Relationship Id="rId4" Type="http://schemas.openxmlformats.org/officeDocument/2006/relationships/image" Target="../media/image6.png"/><Relationship Id="rId9" Type="http://schemas.openxmlformats.org/officeDocument/2006/relationships/slide" Target="slide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5.xml"/><Relationship Id="rId7"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a:extLst>
              <a:ext uri="{FF2B5EF4-FFF2-40B4-BE49-F238E27FC236}">
                <a16:creationId xmlns:a16="http://schemas.microsoft.com/office/drawing/2014/main" id="{8751B408-D7CF-436D-B86E-D450E3DF78CC}"/>
              </a:ext>
            </a:extLst>
          </p:cNvPr>
          <p:cNvSpPr txBox="1">
            <a:spLocks/>
          </p:cNvSpPr>
          <p:nvPr/>
        </p:nvSpPr>
        <p:spPr bwMode="auto">
          <a:xfrm>
            <a:off x="2150582" y="2253198"/>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800" b="1" dirty="0">
                <a:solidFill>
                  <a:srgbClr val="455052"/>
                </a:solidFill>
                <a:latin typeface="微软雅黑" panose="020B0503020204020204" pitchFamily="34" charset="-122"/>
                <a:ea typeface="微软雅黑" panose="020B0503020204020204" pitchFamily="34" charset="-122"/>
              </a:rPr>
              <a:t>第</a:t>
            </a:r>
            <a:r>
              <a:rPr lang="en-US" altLang="zh-CN" sz="2800" b="1" dirty="0">
                <a:solidFill>
                  <a:srgbClr val="455052"/>
                </a:solidFill>
                <a:latin typeface="微软雅黑" panose="020B0503020204020204" pitchFamily="34" charset="-122"/>
                <a:ea typeface="微软雅黑" panose="020B0503020204020204" pitchFamily="34" charset="-122"/>
              </a:rPr>
              <a:t>11</a:t>
            </a:r>
            <a:r>
              <a:rPr lang="zh-CN" altLang="en-US" sz="2800" b="1" dirty="0">
                <a:solidFill>
                  <a:srgbClr val="455052"/>
                </a:solidFill>
                <a:latin typeface="微软雅黑" panose="020B0503020204020204" pitchFamily="34" charset="-122"/>
                <a:ea typeface="微软雅黑" panose="020B0503020204020204" pitchFamily="34" charset="-122"/>
              </a:rPr>
              <a:t>章 </a:t>
            </a:r>
            <a:r>
              <a:rPr lang="en-US" altLang="zh-CN" sz="2800" b="1" dirty="0">
                <a:solidFill>
                  <a:srgbClr val="455052"/>
                </a:solidFill>
                <a:latin typeface="微软雅黑" panose="020B0503020204020204" pitchFamily="34" charset="-122"/>
                <a:ea typeface="微软雅黑" panose="020B0503020204020204" pitchFamily="34" charset="-122"/>
              </a:rPr>
              <a:t>Spring MVC</a:t>
            </a:r>
            <a:r>
              <a:rPr lang="zh-CN" altLang="en-US" sz="2800" b="1" dirty="0">
                <a:solidFill>
                  <a:srgbClr val="455052"/>
                </a:solidFill>
                <a:latin typeface="微软雅黑" panose="020B0503020204020204" pitchFamily="34" charset="-122"/>
                <a:ea typeface="微软雅黑" panose="020B0503020204020204" pitchFamily="34" charset="-122"/>
              </a:rPr>
              <a:t>基础</a:t>
            </a:r>
            <a:endParaRPr lang="en-US" altLang="zh-CN" sz="2800" b="1" dirty="0">
              <a:solidFill>
                <a:srgbClr val="455052"/>
              </a:solidFill>
              <a:latin typeface="微软雅黑" panose="020B0503020204020204" pitchFamily="34" charset="-122"/>
              <a:ea typeface="微软雅黑" panose="020B0503020204020204" pitchFamily="34" charset="-122"/>
            </a:endParaRPr>
          </a:p>
          <a:p>
            <a:pPr algn="ctr" eaLnBrk="1" hangingPunct="1">
              <a:lnSpc>
                <a:spcPct val="90000"/>
              </a:lnSpc>
              <a:spcBef>
                <a:spcPts val="1000"/>
              </a:spcBef>
              <a:buFont typeface="Arial" panose="020B0604020202020204" pitchFamily="34" charset="0"/>
              <a:buNone/>
            </a:pPr>
            <a:endParaRPr lang="zh-CN" altLang="en-US" sz="3200" b="1" dirty="0">
              <a:solidFill>
                <a:srgbClr val="455052"/>
              </a:solidFill>
              <a:latin typeface="微软雅黑" panose="020B0503020204020204" pitchFamily="34" charset="-122"/>
              <a:ea typeface="微软雅黑" panose="020B0503020204020204" pitchFamily="34" charset="-122"/>
            </a:endParaRPr>
          </a:p>
        </p:txBody>
      </p:sp>
      <p:sp>
        <p:nvSpPr>
          <p:cNvPr id="3" name="矩形 7">
            <a:extLst>
              <a:ext uri="{FF2B5EF4-FFF2-40B4-BE49-F238E27FC236}">
                <a16:creationId xmlns:a16="http://schemas.microsoft.com/office/drawing/2014/main" id="{8172C123-FFF0-40B6-864F-FB12C24398F9}"/>
              </a:ext>
            </a:extLst>
          </p:cNvPr>
          <p:cNvSpPr>
            <a:spLocks noChangeArrowheads="1"/>
          </p:cNvSpPr>
          <p:nvPr/>
        </p:nvSpPr>
        <p:spPr bwMode="auto">
          <a:xfrm>
            <a:off x="2460853" y="4326962"/>
            <a:ext cx="5023680"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Spring MVC</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概述</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Spring MVC</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的重要</a:t>
            </a: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API</a:t>
            </a:r>
          </a:p>
          <a:p>
            <a:pPr>
              <a:lnSpc>
                <a:spcPct val="150000"/>
              </a:lnSpc>
              <a:buFont typeface="Arial" panose="020B0604020202020204" pitchFamily="34" charset="0"/>
              <a:buChar char="•"/>
            </a:pP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Spring MVC</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的简单应用</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Spring</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MVC</a:t>
            </a:r>
            <a:r>
              <a:rPr lang="zh-CN" altLang="en-US"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的常用注解</a:t>
            </a:r>
            <a:endParaRPr lang="en-US" altLang="zh-CN" sz="2400"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09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11.1 Spring 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概述</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11.1.3 Spring MVC</a:t>
            </a:r>
            <a:r>
              <a:rPr lang="zh-CN" altLang="en-US" sz="2400" b="1" dirty="0">
                <a:solidFill>
                  <a:srgbClr val="2383C6"/>
                </a:solidFill>
                <a:latin typeface="微软雅黑" panose="020B0503020204020204" pitchFamily="34" charset="-122"/>
                <a:ea typeface="微软雅黑" panose="020B0503020204020204" pitchFamily="34" charset="-122"/>
              </a:rPr>
              <a:t>的功能流程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355975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通过</a:t>
            </a:r>
            <a:r>
              <a:rPr lang="en-US" altLang="zh-CN" dirty="0" err="1">
                <a:latin typeface="微软雅黑" panose="020B0503020204020204" pitchFamily="34" charset="-122"/>
                <a:ea typeface="微软雅黑" panose="020B0503020204020204" pitchFamily="34" charset="-122"/>
              </a:rPr>
              <a:t>ViewResolver</a:t>
            </a:r>
            <a:r>
              <a:rPr lang="zh-CN" altLang="en-US" dirty="0">
                <a:latin typeface="微软雅黑" panose="020B0503020204020204" pitchFamily="34" charset="-122"/>
                <a:ea typeface="微软雅黑" panose="020B0503020204020204" pitchFamily="34" charset="-122"/>
              </a:rPr>
              <a:t>完成逻辑视图名到真实</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对象的解析。</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）获得真实的</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对象后，</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将模型数据传给</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对象并通过</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对象对模型数据进行视图渲染。</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将最终的</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对象响应给客户端并展示给用户。</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以上</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个步骤是</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在处理客户端请求时的基本流程，这些步骤中的大部分是</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自动完成的。由于</a:t>
            </a:r>
            <a:r>
              <a:rPr lang="en-US" altLang="zh-CN" dirty="0">
                <a:latin typeface="微软雅黑" panose="020B0503020204020204" pitchFamily="34" charset="-122"/>
                <a:ea typeface="微软雅黑" panose="020B0503020204020204" pitchFamily="34" charset="-122"/>
              </a:rPr>
              <a:t>Handler</a:t>
            </a:r>
            <a:r>
              <a:rPr lang="zh-CN" altLang="en-US" dirty="0">
                <a:latin typeface="微软雅黑" panose="020B0503020204020204" pitchFamily="34" charset="-122"/>
                <a:ea typeface="微软雅黑" panose="020B0503020204020204" pitchFamily="34" charset="-122"/>
              </a:rPr>
              <a:t>需要处理具体业务逻辑，</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需要向用户展示页面，因此，开发者只需编写与</a:t>
            </a:r>
            <a:r>
              <a:rPr lang="en-US" altLang="zh-CN" dirty="0">
                <a:latin typeface="微软雅黑" panose="020B0503020204020204" pitchFamily="34" charset="-122"/>
                <a:ea typeface="微软雅黑" panose="020B0503020204020204" pitchFamily="34" charset="-122"/>
              </a:rPr>
              <a:t>Handler</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相关的内容。</a:t>
            </a:r>
          </a:p>
        </p:txBody>
      </p:sp>
    </p:spTree>
    <p:extLst>
      <p:ext uri="{BB962C8B-B14F-4D97-AF65-F5344CB8AC3E}">
        <p14:creationId xmlns:p14="http://schemas.microsoft.com/office/powerpoint/2010/main" val="47708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123794" y="2645578"/>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11.2  Spring</a:t>
            </a:r>
            <a:r>
              <a:rPr lang="zh-CN" altLang="en-US" sz="2800" b="1" dirty="0"/>
              <a:t> </a:t>
            </a:r>
            <a:r>
              <a:rPr lang="en-US" altLang="zh-CN" sz="2800" b="1" dirty="0"/>
              <a:t>MVC</a:t>
            </a:r>
            <a:r>
              <a:rPr lang="zh-CN" altLang="en-US" sz="2800" b="1" dirty="0"/>
              <a:t>的重要</a:t>
            </a:r>
            <a:r>
              <a:rPr lang="en-US" altLang="zh-CN" sz="2800" b="1" dirty="0"/>
              <a:t>API</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80585" y="2740341"/>
            <a:ext cx="8843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11.2.1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92098" y="2769255"/>
            <a:ext cx="27017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类</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123794" y="3603401"/>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041000" y="3708413"/>
            <a:ext cx="10262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11.2.2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092098" y="3707014"/>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err="1">
                <a:latin typeface="微软雅黑" panose="020B0503020204020204" pitchFamily="34" charset="-122"/>
                <a:ea typeface="微软雅黑" panose="020B0503020204020204" pitchFamily="34" charset="-122"/>
              </a:rPr>
              <a:t>DiapatcherServlet</a:t>
            </a:r>
            <a:r>
              <a:rPr lang="zh-CN" altLang="en-US" dirty="0">
                <a:latin typeface="微软雅黑" panose="020B0503020204020204" pitchFamily="34" charset="-122"/>
                <a:ea typeface="微软雅黑" panose="020B0503020204020204" pitchFamily="34" charset="-122"/>
              </a:rPr>
              <a:t>类的辅助</a:t>
            </a:r>
            <a:r>
              <a:rPr lang="en-US" altLang="zh-CN" dirty="0">
                <a:latin typeface="微软雅黑" panose="020B0503020204020204" pitchFamily="34" charset="-122"/>
                <a:ea typeface="微软雅黑" panose="020B0503020204020204" pitchFamily="34" charset="-122"/>
              </a:rPr>
              <a:t>API</a:t>
            </a:r>
            <a:endParaRPr lang="zh-CN" altLang="en-US" dirty="0">
              <a:latin typeface="微软雅黑" panose="020B0503020204020204" pitchFamily="34" charset="-122"/>
              <a:ea typeface="微软雅黑" panose="020B0503020204020204" pitchFamily="34" charset="-122"/>
            </a:endParaRPr>
          </a:p>
        </p:txBody>
      </p:sp>
      <p:grpSp>
        <p:nvGrpSpPr>
          <p:cNvPr id="32" name="组合 153">
            <a:extLst>
              <a:ext uri="{FF2B5EF4-FFF2-40B4-BE49-F238E27FC236}">
                <a16:creationId xmlns:a16="http://schemas.microsoft.com/office/drawing/2014/main" id="{D3D7F543-2888-4466-BCB8-A9FD5FF43E5E}"/>
              </a:ext>
            </a:extLst>
          </p:cNvPr>
          <p:cNvGrpSpPr>
            <a:grpSpLocks/>
          </p:cNvGrpSpPr>
          <p:nvPr/>
        </p:nvGrpSpPr>
        <p:grpSpPr bwMode="auto">
          <a:xfrm>
            <a:off x="1123794" y="4491234"/>
            <a:ext cx="6625480" cy="684212"/>
            <a:chOff x="1029300" y="5045322"/>
            <a:chExt cx="6624959" cy="683275"/>
          </a:xfrm>
        </p:grpSpPr>
        <p:grpSp>
          <p:nvGrpSpPr>
            <p:cNvPr id="33" name="组合 219">
              <a:extLst>
                <a:ext uri="{FF2B5EF4-FFF2-40B4-BE49-F238E27FC236}">
                  <a16:creationId xmlns:a16="http://schemas.microsoft.com/office/drawing/2014/main" id="{414F0E3B-3891-4648-9B97-1EC1C5BFFBE2}"/>
                </a:ext>
              </a:extLst>
            </p:cNvPr>
            <p:cNvGrpSpPr>
              <a:grpSpLocks/>
            </p:cNvGrpSpPr>
            <p:nvPr/>
          </p:nvGrpSpPr>
          <p:grpSpPr bwMode="auto">
            <a:xfrm>
              <a:off x="2521433" y="5045323"/>
              <a:ext cx="5132826" cy="683274"/>
              <a:chOff x="2521433" y="4924675"/>
              <a:chExt cx="5132826" cy="806497"/>
            </a:xfrm>
          </p:grpSpPr>
          <p:sp>
            <p:nvSpPr>
              <p:cNvPr id="38" name="AutoShape 218">
                <a:extLst>
                  <a:ext uri="{FF2B5EF4-FFF2-40B4-BE49-F238E27FC236}">
                    <a16:creationId xmlns:a16="http://schemas.microsoft.com/office/drawing/2014/main" id="{4DBF64FA-8A3E-4C59-9B86-2A4955DE2605}"/>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9" name="组合 225">
                <a:extLst>
                  <a:ext uri="{FF2B5EF4-FFF2-40B4-BE49-F238E27FC236}">
                    <a16:creationId xmlns:a16="http://schemas.microsoft.com/office/drawing/2014/main" id="{7609D38E-DC42-4310-8B96-4CD4B3908D51}"/>
                  </a:ext>
                </a:extLst>
              </p:cNvPr>
              <p:cNvGrpSpPr>
                <a:grpSpLocks/>
              </p:cNvGrpSpPr>
              <p:nvPr/>
            </p:nvGrpSpPr>
            <p:grpSpPr bwMode="auto">
              <a:xfrm>
                <a:off x="2521433" y="4924675"/>
                <a:ext cx="5043090" cy="664285"/>
                <a:chOff x="2521433" y="4868192"/>
                <a:chExt cx="5043090" cy="720768"/>
              </a:xfrm>
            </p:grpSpPr>
            <p:sp>
              <p:nvSpPr>
                <p:cNvPr id="40" name="AutoShape 181">
                  <a:extLst>
                    <a:ext uri="{FF2B5EF4-FFF2-40B4-BE49-F238E27FC236}">
                      <a16:creationId xmlns:a16="http://schemas.microsoft.com/office/drawing/2014/main" id="{D6D3317C-9F05-498C-A313-3A8F1B8A5D2C}"/>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a:extLst>
                    <a:ext uri="{FF2B5EF4-FFF2-40B4-BE49-F238E27FC236}">
                      <a16:creationId xmlns:a16="http://schemas.microsoft.com/office/drawing/2014/main" id="{DB55D99F-90AC-4A94-96B4-9B64B83121F2}"/>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4" name="Line 188">
              <a:extLst>
                <a:ext uri="{FF2B5EF4-FFF2-40B4-BE49-F238E27FC236}">
                  <a16:creationId xmlns:a16="http://schemas.microsoft.com/office/drawing/2014/main" id="{402DF7E8-CA59-42A5-B193-45BFC672E7E9}"/>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5" name="组合 221">
              <a:extLst>
                <a:ext uri="{FF2B5EF4-FFF2-40B4-BE49-F238E27FC236}">
                  <a16:creationId xmlns:a16="http://schemas.microsoft.com/office/drawing/2014/main" id="{5A96357D-1E61-4037-B0E0-D350B6ED90BD}"/>
                </a:ext>
              </a:extLst>
            </p:cNvPr>
            <p:cNvGrpSpPr>
              <a:grpSpLocks/>
            </p:cNvGrpSpPr>
            <p:nvPr/>
          </p:nvGrpSpPr>
          <p:grpSpPr bwMode="auto">
            <a:xfrm>
              <a:off x="1029300" y="5045322"/>
              <a:ext cx="635025" cy="637257"/>
              <a:chOff x="1098627" y="4776118"/>
              <a:chExt cx="903287" cy="906462"/>
            </a:xfrm>
          </p:grpSpPr>
          <p:sp>
            <p:nvSpPr>
              <p:cNvPr id="36" name="Oval 148">
                <a:extLst>
                  <a:ext uri="{FF2B5EF4-FFF2-40B4-BE49-F238E27FC236}">
                    <a16:creationId xmlns:a16="http://schemas.microsoft.com/office/drawing/2014/main" id="{CDC6AA4E-8F28-4A8B-8A6D-93699D8D7844}"/>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7" name="Oval 151">
                <a:extLst>
                  <a:ext uri="{FF2B5EF4-FFF2-40B4-BE49-F238E27FC236}">
                    <a16:creationId xmlns:a16="http://schemas.microsoft.com/office/drawing/2014/main" id="{A70960EE-16DC-4726-BBF9-FCF0EDBCFF79}"/>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2" name="TextBox 163">
            <a:extLst>
              <a:ext uri="{FF2B5EF4-FFF2-40B4-BE49-F238E27FC236}">
                <a16:creationId xmlns:a16="http://schemas.microsoft.com/office/drawing/2014/main" id="{68398987-1E19-431F-8E9E-670996A764CE}"/>
              </a:ext>
            </a:extLst>
          </p:cNvPr>
          <p:cNvSpPr txBox="1">
            <a:spLocks noChangeArrowheads="1"/>
          </p:cNvSpPr>
          <p:nvPr/>
        </p:nvSpPr>
        <p:spPr bwMode="auto">
          <a:xfrm>
            <a:off x="1012617" y="4599986"/>
            <a:ext cx="11687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11.2.3</a:t>
            </a:r>
            <a:endParaRPr lang="zh-CN" altLang="en-US" dirty="0"/>
          </a:p>
        </p:txBody>
      </p:sp>
      <p:sp>
        <p:nvSpPr>
          <p:cNvPr id="43" name="TextBox 168">
            <a:hlinkClick r:id="rId7" action="ppaction://hlinksldjump"/>
            <a:extLst>
              <a:ext uri="{FF2B5EF4-FFF2-40B4-BE49-F238E27FC236}">
                <a16:creationId xmlns:a16="http://schemas.microsoft.com/office/drawing/2014/main" id="{9822B3D3-E09C-4941-BA23-5DD0158D08BC}"/>
              </a:ext>
            </a:extLst>
          </p:cNvPr>
          <p:cNvSpPr txBox="1">
            <a:spLocks noChangeArrowheads="1"/>
          </p:cNvSpPr>
          <p:nvPr/>
        </p:nvSpPr>
        <p:spPr bwMode="auto">
          <a:xfrm>
            <a:off x="3092098" y="4590348"/>
            <a:ext cx="4705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 Controller</a:t>
            </a:r>
            <a:r>
              <a:rPr lang="zh-CN" altLang="en-US" dirty="0">
                <a:latin typeface="微软雅黑" panose="020B0503020204020204" pitchFamily="34" charset="-122"/>
                <a:ea typeface="微软雅黑" panose="020B0503020204020204" pitchFamily="34" charset="-122"/>
              </a:rPr>
              <a:t>接口</a:t>
            </a:r>
          </a:p>
        </p:txBody>
      </p:sp>
      <p:grpSp>
        <p:nvGrpSpPr>
          <p:cNvPr id="44" name="组合 153">
            <a:extLst>
              <a:ext uri="{FF2B5EF4-FFF2-40B4-BE49-F238E27FC236}">
                <a16:creationId xmlns:a16="http://schemas.microsoft.com/office/drawing/2014/main" id="{F19EFE1C-972E-44CF-8F7B-3113CD1C51BF}"/>
              </a:ext>
            </a:extLst>
          </p:cNvPr>
          <p:cNvGrpSpPr>
            <a:grpSpLocks/>
          </p:cNvGrpSpPr>
          <p:nvPr/>
        </p:nvGrpSpPr>
        <p:grpSpPr bwMode="auto">
          <a:xfrm>
            <a:off x="1150330" y="5365941"/>
            <a:ext cx="6535740" cy="652952"/>
            <a:chOff x="1029300" y="5045322"/>
            <a:chExt cx="6535226" cy="652058"/>
          </a:xfrm>
        </p:grpSpPr>
        <p:grpSp>
          <p:nvGrpSpPr>
            <p:cNvPr id="45" name="组合 219">
              <a:extLst>
                <a:ext uri="{FF2B5EF4-FFF2-40B4-BE49-F238E27FC236}">
                  <a16:creationId xmlns:a16="http://schemas.microsoft.com/office/drawing/2014/main" id="{83D73633-01BF-45E3-9E82-461E00060DBC}"/>
                </a:ext>
              </a:extLst>
            </p:cNvPr>
            <p:cNvGrpSpPr>
              <a:grpSpLocks/>
            </p:cNvGrpSpPr>
            <p:nvPr/>
          </p:nvGrpSpPr>
          <p:grpSpPr bwMode="auto">
            <a:xfrm>
              <a:off x="2521434" y="5045322"/>
              <a:ext cx="5043092" cy="652058"/>
              <a:chOff x="2521434" y="4924675"/>
              <a:chExt cx="5043092" cy="769652"/>
            </a:xfrm>
          </p:grpSpPr>
          <p:sp>
            <p:nvSpPr>
              <p:cNvPr id="50" name="AutoShape 218">
                <a:extLst>
                  <a:ext uri="{FF2B5EF4-FFF2-40B4-BE49-F238E27FC236}">
                    <a16:creationId xmlns:a16="http://schemas.microsoft.com/office/drawing/2014/main" id="{CEC3E07A-170F-4A3A-AC25-A39B3021C8BC}"/>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 name="组合 225">
                <a:extLst>
                  <a:ext uri="{FF2B5EF4-FFF2-40B4-BE49-F238E27FC236}">
                    <a16:creationId xmlns:a16="http://schemas.microsoft.com/office/drawing/2014/main" id="{54B68643-D76C-4167-BDC4-DAB6DBE07ECB}"/>
                  </a:ext>
                </a:extLst>
              </p:cNvPr>
              <p:cNvGrpSpPr>
                <a:grpSpLocks/>
              </p:cNvGrpSpPr>
              <p:nvPr/>
            </p:nvGrpSpPr>
            <p:grpSpPr bwMode="auto">
              <a:xfrm>
                <a:off x="2521434" y="4924675"/>
                <a:ext cx="5043091" cy="664285"/>
                <a:chOff x="2521434" y="4868192"/>
                <a:chExt cx="5043091" cy="720768"/>
              </a:xfrm>
            </p:grpSpPr>
            <p:sp>
              <p:nvSpPr>
                <p:cNvPr id="52" name="AutoShape 181">
                  <a:extLst>
                    <a:ext uri="{FF2B5EF4-FFF2-40B4-BE49-F238E27FC236}">
                      <a16:creationId xmlns:a16="http://schemas.microsoft.com/office/drawing/2014/main" id="{6D6573A3-EF21-4396-9C06-E578856DC0A2}"/>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3" name="AutoShape 202">
                  <a:extLst>
                    <a:ext uri="{FF2B5EF4-FFF2-40B4-BE49-F238E27FC236}">
                      <a16:creationId xmlns:a16="http://schemas.microsoft.com/office/drawing/2014/main" id="{A8D906D5-04FC-44A0-BA4F-0C0236B4EF7B}"/>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6" name="Line 188">
              <a:extLst>
                <a:ext uri="{FF2B5EF4-FFF2-40B4-BE49-F238E27FC236}">
                  <a16:creationId xmlns:a16="http://schemas.microsoft.com/office/drawing/2014/main" id="{051E585F-A6B7-45E5-9A70-2AA6D13D0033}"/>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7" name="组合 221">
              <a:extLst>
                <a:ext uri="{FF2B5EF4-FFF2-40B4-BE49-F238E27FC236}">
                  <a16:creationId xmlns:a16="http://schemas.microsoft.com/office/drawing/2014/main" id="{390C29FC-31C2-49A1-82F6-B45F8809FCA8}"/>
                </a:ext>
              </a:extLst>
            </p:cNvPr>
            <p:cNvGrpSpPr>
              <a:grpSpLocks/>
            </p:cNvGrpSpPr>
            <p:nvPr/>
          </p:nvGrpSpPr>
          <p:grpSpPr bwMode="auto">
            <a:xfrm>
              <a:off x="1029300" y="5045322"/>
              <a:ext cx="635025" cy="637257"/>
              <a:chOff x="1098627" y="4776118"/>
              <a:chExt cx="903287" cy="906462"/>
            </a:xfrm>
          </p:grpSpPr>
          <p:sp>
            <p:nvSpPr>
              <p:cNvPr id="48" name="Oval 148">
                <a:extLst>
                  <a:ext uri="{FF2B5EF4-FFF2-40B4-BE49-F238E27FC236}">
                    <a16:creationId xmlns:a16="http://schemas.microsoft.com/office/drawing/2014/main" id="{759E102C-16F9-46E5-BA75-7726DCF0B56F}"/>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9" name="Oval 151">
                <a:extLst>
                  <a:ext uri="{FF2B5EF4-FFF2-40B4-BE49-F238E27FC236}">
                    <a16:creationId xmlns:a16="http://schemas.microsoft.com/office/drawing/2014/main" id="{562D610B-6FCF-46E5-85D7-497B7D57953D}"/>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4" name="TextBox 163">
            <a:extLst>
              <a:ext uri="{FF2B5EF4-FFF2-40B4-BE49-F238E27FC236}">
                <a16:creationId xmlns:a16="http://schemas.microsoft.com/office/drawing/2014/main" id="{E28D71C1-6A36-4C5B-BC3F-60C9A89D2B74}"/>
              </a:ext>
            </a:extLst>
          </p:cNvPr>
          <p:cNvSpPr txBox="1">
            <a:spLocks noChangeArrowheads="1"/>
          </p:cNvSpPr>
          <p:nvPr/>
        </p:nvSpPr>
        <p:spPr bwMode="auto">
          <a:xfrm>
            <a:off x="1041000" y="5480147"/>
            <a:ext cx="8624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11.2.4</a:t>
            </a:r>
            <a:endParaRPr lang="zh-CN" altLang="en-US" dirty="0"/>
          </a:p>
        </p:txBody>
      </p:sp>
      <p:sp>
        <p:nvSpPr>
          <p:cNvPr id="55" name="TextBox 168">
            <a:hlinkClick r:id="rId8" action="ppaction://hlinksldjump"/>
            <a:extLst>
              <a:ext uri="{FF2B5EF4-FFF2-40B4-BE49-F238E27FC236}">
                <a16:creationId xmlns:a16="http://schemas.microsoft.com/office/drawing/2014/main" id="{7B44BC50-147C-4A4A-9C07-79A846A631F8}"/>
              </a:ext>
            </a:extLst>
          </p:cNvPr>
          <p:cNvSpPr txBox="1">
            <a:spLocks noChangeArrowheads="1"/>
          </p:cNvSpPr>
          <p:nvPr/>
        </p:nvSpPr>
        <p:spPr bwMode="auto">
          <a:xfrm>
            <a:off x="3103307" y="5453257"/>
            <a:ext cx="4619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ModelAndView</a:t>
            </a:r>
            <a:r>
              <a:rPr lang="zh-CN" altLang="en-US" dirty="0">
                <a:latin typeface="微软雅黑" panose="020B0503020204020204" pitchFamily="34" charset="-122"/>
                <a:ea typeface="微软雅黑" panose="020B0503020204020204" pitchFamily="34" charset="-122"/>
              </a:rPr>
              <a:t>类</a:t>
            </a:r>
          </a:p>
        </p:txBody>
      </p:sp>
    </p:spTree>
    <p:extLst>
      <p:ext uri="{BB962C8B-B14F-4D97-AF65-F5344CB8AC3E}">
        <p14:creationId xmlns:p14="http://schemas.microsoft.com/office/powerpoint/2010/main" val="160157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8663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11.2 Spring 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的重要</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11.2.1 </a:t>
            </a:r>
            <a:r>
              <a:rPr lang="en-US" altLang="zh-CN" sz="2400" b="1" dirty="0" err="1">
                <a:solidFill>
                  <a:srgbClr val="2383C6"/>
                </a:solidFill>
                <a:latin typeface="微软雅黑" panose="020B0503020204020204" pitchFamily="34" charset="-122"/>
                <a:ea typeface="微软雅黑" panose="020B0503020204020204" pitchFamily="34" charset="-122"/>
              </a:rPr>
              <a:t>DispatcherServlet</a:t>
            </a:r>
            <a:r>
              <a:rPr lang="zh-CN" altLang="en-US" sz="2400" b="1" dirty="0">
                <a:solidFill>
                  <a:srgbClr val="2383C6"/>
                </a:solidFill>
                <a:latin typeface="微软雅黑" panose="020B0503020204020204" pitchFamily="34" charset="-122"/>
                <a:ea typeface="微软雅黑" panose="020B0503020204020204" pitchFamily="34" charset="-122"/>
              </a:rPr>
              <a:t>类</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218502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11.1.3</a:t>
            </a:r>
            <a:r>
              <a:rPr lang="zh-CN" altLang="en-US" dirty="0">
                <a:latin typeface="微软雅黑" panose="020B0503020204020204" pitchFamily="34" charset="-122"/>
                <a:ea typeface="微软雅黑" panose="020B0503020204020204" pitchFamily="34" charset="-122"/>
              </a:rPr>
              <a:t>节介绍过，</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是前端控制器，是整个流程控制的中心。实际上，作为</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程序的入口，</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首先是一个普通的</a:t>
            </a:r>
            <a:r>
              <a:rPr lang="en-US" altLang="zh-CN" dirty="0">
                <a:latin typeface="微软雅黑" panose="020B0503020204020204" pitchFamily="34" charset="-122"/>
                <a:ea typeface="微软雅黑" panose="020B0503020204020204" pitchFamily="34" charset="-122"/>
              </a:rPr>
              <a:t>Servlet</a:t>
            </a:r>
            <a:r>
              <a:rPr lang="zh-CN" altLang="en-US" dirty="0">
                <a:latin typeface="微软雅黑" panose="020B0503020204020204" pitchFamily="34" charset="-122"/>
                <a:ea typeface="微软雅黑" panose="020B0503020204020204" pitchFamily="34" charset="-122"/>
              </a:rPr>
              <a:t>类，因此，要想让</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类实现功能，首先要在</a:t>
            </a:r>
            <a:r>
              <a:rPr lang="en-US" altLang="zh-CN" dirty="0">
                <a:latin typeface="微软雅黑" panose="020B0503020204020204" pitchFamily="34" charset="-122"/>
                <a:ea typeface="微软雅黑" panose="020B0503020204020204" pitchFamily="34" charset="-122"/>
              </a:rPr>
              <a:t>web.xml</a:t>
            </a:r>
            <a:r>
              <a:rPr lang="zh-CN" altLang="en-US" dirty="0">
                <a:latin typeface="微软雅黑" panose="020B0503020204020204" pitchFamily="34" charset="-122"/>
                <a:ea typeface="微软雅黑" panose="020B0503020204020204" pitchFamily="34" charset="-122"/>
              </a:rPr>
              <a:t>文件中配置</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a:t>
            </a:r>
          </a:p>
          <a:p>
            <a:pPr marL="742950" lvl="1" indent="-285750" fontAlgn="base">
              <a:lnSpc>
                <a:spcPct val="150000"/>
              </a:lnSpc>
              <a:spcBef>
                <a:spcPts val="500"/>
              </a:spcBef>
              <a:spcAft>
                <a:spcPct val="0"/>
              </a:spcAft>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类的配置和普通</a:t>
            </a:r>
            <a:r>
              <a:rPr lang="en-US" altLang="zh-CN" dirty="0">
                <a:latin typeface="微软雅黑" panose="020B0503020204020204" pitchFamily="34" charset="-122"/>
                <a:ea typeface="微软雅黑" panose="020B0503020204020204" pitchFamily="34" charset="-122"/>
              </a:rPr>
              <a:t>Servlet</a:t>
            </a:r>
            <a:r>
              <a:rPr lang="zh-CN" altLang="en-US" dirty="0">
                <a:latin typeface="微软雅黑" panose="020B0503020204020204" pitchFamily="34" charset="-122"/>
                <a:ea typeface="微软雅黑" panose="020B0503020204020204" pitchFamily="34" charset="-122"/>
              </a:rPr>
              <a:t>类相同，具体如下所示。</a:t>
            </a:r>
          </a:p>
        </p:txBody>
      </p:sp>
      <p:pic>
        <p:nvPicPr>
          <p:cNvPr id="5" name="图片 4">
            <a:extLst>
              <a:ext uri="{FF2B5EF4-FFF2-40B4-BE49-F238E27FC236}">
                <a16:creationId xmlns:a16="http://schemas.microsoft.com/office/drawing/2014/main" id="{904A7318-FF39-48C2-9EBE-25DB202A0A71}"/>
              </a:ext>
            </a:extLst>
          </p:cNvPr>
          <p:cNvPicPr>
            <a:picLocks noChangeAspect="1"/>
          </p:cNvPicPr>
          <p:nvPr/>
        </p:nvPicPr>
        <p:blipFill rotWithShape="1">
          <a:blip r:embed="rId2"/>
          <a:srcRect b="7802"/>
          <a:stretch/>
        </p:blipFill>
        <p:spPr>
          <a:xfrm>
            <a:off x="748562" y="3745129"/>
            <a:ext cx="5040000" cy="2758989"/>
          </a:xfrm>
          <a:prstGeom prst="rect">
            <a:avLst/>
          </a:prstGeom>
        </p:spPr>
      </p:pic>
    </p:spTree>
    <p:extLst>
      <p:ext uri="{BB962C8B-B14F-4D97-AF65-F5344CB8AC3E}">
        <p14:creationId xmlns:p14="http://schemas.microsoft.com/office/powerpoint/2010/main" val="21904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8663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11.2 Spring 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的重要</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11.2.1 </a:t>
            </a:r>
            <a:r>
              <a:rPr lang="en-US" altLang="zh-CN" sz="2400" b="1" dirty="0" err="1">
                <a:solidFill>
                  <a:srgbClr val="2383C6"/>
                </a:solidFill>
                <a:latin typeface="微软雅黑" panose="020B0503020204020204" pitchFamily="34" charset="-122"/>
                <a:ea typeface="微软雅黑" panose="020B0503020204020204" pitchFamily="34" charset="-122"/>
              </a:rPr>
              <a:t>DispatcherServlet</a:t>
            </a:r>
            <a:r>
              <a:rPr lang="zh-CN" altLang="en-US" sz="2400" b="1" dirty="0">
                <a:solidFill>
                  <a:srgbClr val="2383C6"/>
                </a:solidFill>
                <a:latin typeface="微软雅黑" panose="020B0503020204020204" pitchFamily="34" charset="-122"/>
                <a:ea typeface="微软雅黑" panose="020B0503020204020204" pitchFamily="34" charset="-122"/>
              </a:rPr>
              <a:t>类</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295189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除了</a:t>
            </a:r>
            <a:r>
              <a:rPr lang="en-US" altLang="zh-CN" dirty="0" err="1">
                <a:latin typeface="微软雅黑" panose="020B0503020204020204" pitchFamily="34" charset="-122"/>
                <a:ea typeface="微软雅黑" panose="020B0503020204020204" pitchFamily="34" charset="-122"/>
              </a:rPr>
              <a:t>contextConfigLocation</a:t>
            </a:r>
            <a:r>
              <a:rPr lang="zh-CN" altLang="en-US" dirty="0">
                <a:latin typeface="微软雅黑" panose="020B0503020204020204" pitchFamily="34" charset="-122"/>
                <a:ea typeface="微软雅黑" panose="020B0503020204020204" pitchFamily="34" charset="-122"/>
              </a:rPr>
              <a:t>，还可以通过</a:t>
            </a:r>
            <a:r>
              <a:rPr lang="en-US" altLang="zh-CN" dirty="0">
                <a:latin typeface="微软雅黑" panose="020B0503020204020204" pitchFamily="34" charset="-122"/>
                <a:ea typeface="微软雅黑" panose="020B0503020204020204" pitchFamily="34" charset="-122"/>
              </a:rPr>
              <a:t>&lt;param-name&gt;</a:t>
            </a:r>
            <a:r>
              <a:rPr lang="zh-CN" altLang="en-US" dirty="0">
                <a:latin typeface="微软雅黑" panose="020B0503020204020204" pitchFamily="34" charset="-122"/>
                <a:ea typeface="微软雅黑" panose="020B0503020204020204" pitchFamily="34" charset="-122"/>
              </a:rPr>
              <a:t>的其他三个值来配置</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，它们分别是</a:t>
            </a:r>
            <a:r>
              <a:rPr lang="en-US" altLang="zh-CN" dirty="0">
                <a:latin typeface="微软雅黑" panose="020B0503020204020204" pitchFamily="34" charset="-122"/>
                <a:ea typeface="微软雅黑" panose="020B0503020204020204" pitchFamily="34" charset="-122"/>
              </a:rPr>
              <a:t>namespace</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publishContext</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publishEvents</a:t>
            </a: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namespace</a:t>
            </a:r>
            <a:r>
              <a:rPr lang="zh-CN" altLang="en-US" dirty="0">
                <a:latin typeface="微软雅黑" panose="020B0503020204020204" pitchFamily="34" charset="-122"/>
                <a:ea typeface="微软雅黑" panose="020B0503020204020204" pitchFamily="34" charset="-122"/>
              </a:rPr>
              <a:t>用于修改</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对应的命名空间；</a:t>
            </a:r>
            <a:r>
              <a:rPr lang="en-US" altLang="zh-CN" dirty="0" err="1">
                <a:latin typeface="微软雅黑" panose="020B0503020204020204" pitchFamily="34" charset="-122"/>
                <a:ea typeface="微软雅黑" panose="020B0503020204020204" pitchFamily="34" charset="-122"/>
              </a:rPr>
              <a:t>publishContext</a:t>
            </a:r>
            <a:r>
              <a:rPr lang="zh-CN" altLang="en-US" dirty="0">
                <a:latin typeface="微软雅黑" panose="020B0503020204020204" pitchFamily="34" charset="-122"/>
                <a:ea typeface="微软雅黑" panose="020B0503020204020204" pitchFamily="34" charset="-122"/>
              </a:rPr>
              <a:t>用于指定是否将</a:t>
            </a:r>
            <a:r>
              <a:rPr lang="en-US" altLang="zh-CN" dirty="0" err="1">
                <a:latin typeface="微软雅黑" panose="020B0503020204020204" pitchFamily="34" charset="-122"/>
                <a:ea typeface="微软雅黑" panose="020B0503020204020204" pitchFamily="34" charset="-122"/>
              </a:rPr>
              <a:t>WebApplicationContext</a:t>
            </a:r>
            <a:r>
              <a:rPr lang="zh-CN" altLang="en-US" dirty="0">
                <a:latin typeface="微软雅黑" panose="020B0503020204020204" pitchFamily="34" charset="-122"/>
                <a:ea typeface="微软雅黑" panose="020B0503020204020204" pitchFamily="34" charset="-122"/>
              </a:rPr>
              <a:t>发布到</a:t>
            </a:r>
            <a:r>
              <a:rPr lang="en-US" altLang="zh-CN" dirty="0" err="1">
                <a:latin typeface="微软雅黑" panose="020B0503020204020204" pitchFamily="34" charset="-122"/>
                <a:ea typeface="微软雅黑" panose="020B0503020204020204" pitchFamily="34" charset="-122"/>
              </a:rPr>
              <a:t>ServletContext</a:t>
            </a:r>
            <a:r>
              <a:rPr lang="zh-CN" altLang="en-US" dirty="0">
                <a:latin typeface="微软雅黑" panose="020B0503020204020204" pitchFamily="34" charset="-122"/>
                <a:ea typeface="微软雅黑" panose="020B0503020204020204" pitchFamily="34" charset="-122"/>
              </a:rPr>
              <a:t>的属性列表中，如果允许发布，那么开发者可以通过</a:t>
            </a:r>
            <a:r>
              <a:rPr lang="en-US" altLang="zh-CN" dirty="0" err="1">
                <a:latin typeface="微软雅黑" panose="020B0503020204020204" pitchFamily="34" charset="-122"/>
                <a:ea typeface="微软雅黑" panose="020B0503020204020204" pitchFamily="34" charset="-122"/>
              </a:rPr>
              <a:t>ServletContext</a:t>
            </a:r>
            <a:r>
              <a:rPr lang="zh-CN" altLang="en-US" dirty="0">
                <a:latin typeface="微软雅黑" panose="020B0503020204020204" pitchFamily="34" charset="-122"/>
                <a:ea typeface="微软雅黑" panose="020B0503020204020204" pitchFamily="34" charset="-122"/>
              </a:rPr>
              <a:t>获取</a:t>
            </a:r>
            <a:r>
              <a:rPr lang="en-US" altLang="zh-CN" dirty="0" err="1">
                <a:latin typeface="微软雅黑" panose="020B0503020204020204" pitchFamily="34" charset="-122"/>
                <a:ea typeface="微软雅黑" panose="020B0503020204020204" pitchFamily="34" charset="-122"/>
              </a:rPr>
              <a:t>WebApplicationContext</a:t>
            </a:r>
            <a:r>
              <a:rPr lang="zh-CN" altLang="en-US" dirty="0">
                <a:latin typeface="微软雅黑" panose="020B0503020204020204" pitchFamily="34" charset="-122"/>
                <a:ea typeface="微软雅黑" panose="020B0503020204020204" pitchFamily="34" charset="-122"/>
              </a:rPr>
              <a:t>实例；</a:t>
            </a:r>
            <a:r>
              <a:rPr lang="en-US" altLang="zh-CN" dirty="0" err="1">
                <a:latin typeface="微软雅黑" panose="020B0503020204020204" pitchFamily="34" charset="-122"/>
                <a:ea typeface="微软雅黑" panose="020B0503020204020204" pitchFamily="34" charset="-122"/>
              </a:rPr>
              <a:t>publishEvents</a:t>
            </a:r>
            <a:r>
              <a:rPr lang="zh-CN" altLang="en-US" dirty="0">
                <a:latin typeface="微软雅黑" panose="020B0503020204020204" pitchFamily="34" charset="-122"/>
                <a:ea typeface="微软雅黑" panose="020B0503020204020204" pitchFamily="34" charset="-122"/>
              </a:rPr>
              <a:t>用于指定当</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处理完一个请求后，是否需要向容器发布一个</a:t>
            </a:r>
            <a:r>
              <a:rPr lang="en-US" altLang="zh-CN" dirty="0" err="1">
                <a:latin typeface="微软雅黑" panose="020B0503020204020204" pitchFamily="34" charset="-122"/>
                <a:ea typeface="微软雅黑" panose="020B0503020204020204" pitchFamily="34" charset="-122"/>
              </a:rPr>
              <a:t>ServletRequestHandledEvent</a:t>
            </a:r>
            <a:r>
              <a:rPr lang="zh-CN" altLang="en-US" dirty="0">
                <a:latin typeface="微软雅黑" panose="020B0503020204020204" pitchFamily="34" charset="-122"/>
                <a:ea typeface="微软雅黑" panose="020B0503020204020204" pitchFamily="34" charset="-122"/>
              </a:rPr>
              <a:t>事件。</a:t>
            </a:r>
          </a:p>
        </p:txBody>
      </p:sp>
    </p:spTree>
    <p:extLst>
      <p:ext uri="{BB962C8B-B14F-4D97-AF65-F5344CB8AC3E}">
        <p14:creationId xmlns:p14="http://schemas.microsoft.com/office/powerpoint/2010/main" val="414062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8663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11.2 Spring 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的重要</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69730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11.2.2 </a:t>
            </a:r>
            <a:r>
              <a:rPr lang="en-US" altLang="zh-CN" sz="2400" b="1" dirty="0" err="1">
                <a:solidFill>
                  <a:srgbClr val="2383C6"/>
                </a:solidFill>
                <a:latin typeface="微软雅黑" panose="020B0503020204020204" pitchFamily="34" charset="-122"/>
                <a:ea typeface="微软雅黑" panose="020B0503020204020204" pitchFamily="34" charset="-122"/>
              </a:rPr>
              <a:t>DispatcherServlet</a:t>
            </a:r>
            <a:r>
              <a:rPr lang="zh-CN" altLang="en-US" sz="2400" b="1" dirty="0">
                <a:solidFill>
                  <a:srgbClr val="2383C6"/>
                </a:solidFill>
                <a:latin typeface="微软雅黑" panose="020B0503020204020204" pitchFamily="34" charset="-122"/>
                <a:ea typeface="微软雅黑" panose="020B0503020204020204" pitchFamily="34" charset="-122"/>
              </a:rPr>
              <a:t>类的辅助</a:t>
            </a:r>
            <a:r>
              <a:rPr lang="en-US" altLang="zh-CN" sz="2400" b="1" dirty="0">
                <a:solidFill>
                  <a:srgbClr val="2383C6"/>
                </a:solidFill>
                <a:latin typeface="微软雅黑" panose="020B0503020204020204" pitchFamily="34" charset="-122"/>
                <a:ea typeface="微软雅黑" panose="020B0503020204020204" pitchFamily="34" charset="-122"/>
              </a:rPr>
              <a:t>API</a:t>
            </a: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为了帮助</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类实现功能，</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提供了一些辅助</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，这些辅助</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是和</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中的组件相对应的，具体如表所示。</a:t>
            </a:r>
          </a:p>
        </p:txBody>
      </p:sp>
      <p:pic>
        <p:nvPicPr>
          <p:cNvPr id="5" name="图片 4">
            <a:extLst>
              <a:ext uri="{FF2B5EF4-FFF2-40B4-BE49-F238E27FC236}">
                <a16:creationId xmlns:a16="http://schemas.microsoft.com/office/drawing/2014/main" id="{25F6411F-4CA8-404E-9F65-5CFDE4356AFE}"/>
              </a:ext>
            </a:extLst>
          </p:cNvPr>
          <p:cNvPicPr>
            <a:picLocks noChangeAspect="1"/>
          </p:cNvPicPr>
          <p:nvPr/>
        </p:nvPicPr>
        <p:blipFill rotWithShape="1">
          <a:blip r:embed="rId3"/>
          <a:srcRect b="7267"/>
          <a:stretch/>
        </p:blipFill>
        <p:spPr>
          <a:xfrm>
            <a:off x="1883102" y="2641629"/>
            <a:ext cx="5377796" cy="2632814"/>
          </a:xfrm>
          <a:prstGeom prst="rect">
            <a:avLst/>
          </a:prstGeom>
        </p:spPr>
      </p:pic>
      <p:sp>
        <p:nvSpPr>
          <p:cNvPr id="6" name="矩形 5">
            <a:extLst>
              <a:ext uri="{FF2B5EF4-FFF2-40B4-BE49-F238E27FC236}">
                <a16:creationId xmlns:a16="http://schemas.microsoft.com/office/drawing/2014/main" id="{1970365C-C068-4384-9461-4F828F412144}"/>
              </a:ext>
            </a:extLst>
          </p:cNvPr>
          <p:cNvSpPr/>
          <p:nvPr/>
        </p:nvSpPr>
        <p:spPr>
          <a:xfrm>
            <a:off x="0" y="5333929"/>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表中列出了</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类的辅助</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，在一些应用场景中，这些</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需要被配置到</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IOC</a:t>
            </a:r>
            <a:r>
              <a:rPr lang="zh-CN" altLang="en-US" dirty="0">
                <a:latin typeface="微软雅黑" panose="020B0503020204020204" pitchFamily="34" charset="-122"/>
                <a:ea typeface="微软雅黑" panose="020B0503020204020204" pitchFamily="34" charset="-122"/>
              </a:rPr>
              <a:t>容器中，开发者可根据具体情况完成配置。</a:t>
            </a:r>
          </a:p>
        </p:txBody>
      </p:sp>
    </p:spTree>
    <p:extLst>
      <p:ext uri="{BB962C8B-B14F-4D97-AF65-F5344CB8AC3E}">
        <p14:creationId xmlns:p14="http://schemas.microsoft.com/office/powerpoint/2010/main" val="211210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8663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11.2 Spring 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的重要</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69730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11.2.3 Controller</a:t>
            </a:r>
            <a:r>
              <a:rPr lang="zh-CN" altLang="en-US" sz="2400" b="1" dirty="0">
                <a:solidFill>
                  <a:srgbClr val="2383C6"/>
                </a:solidFill>
                <a:latin typeface="微软雅黑" panose="020B0503020204020204" pitchFamily="34" charset="-122"/>
                <a:ea typeface="微软雅黑" panose="020B0503020204020204" pitchFamily="34" charset="-122"/>
              </a:rPr>
              <a:t>接口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295189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接口位于</a:t>
            </a:r>
            <a:r>
              <a:rPr lang="en-US" altLang="zh-CN" dirty="0" err="1">
                <a:latin typeface="微软雅黑" panose="020B0503020204020204" pitchFamily="34" charset="-122"/>
                <a:ea typeface="微软雅黑" panose="020B0503020204020204" pitchFamily="34" charset="-122"/>
              </a:rPr>
              <a:t>org.springframework.web.servlet.mvc</a:t>
            </a:r>
            <a:r>
              <a:rPr lang="zh-CN" altLang="en-US" dirty="0">
                <a:latin typeface="微软雅黑" panose="020B0503020204020204" pitchFamily="34" charset="-122"/>
                <a:ea typeface="微软雅黑" panose="020B0503020204020204" pitchFamily="34" charset="-122"/>
              </a:rPr>
              <a:t>包中，它提供了一个</a:t>
            </a:r>
            <a:r>
              <a:rPr lang="en-US" altLang="zh-CN" dirty="0" err="1">
                <a:latin typeface="微软雅黑" panose="020B0503020204020204" pitchFamily="34" charset="-122"/>
                <a:ea typeface="微软雅黑" panose="020B0503020204020204" pitchFamily="34" charset="-122"/>
              </a:rPr>
              <a:t>handleRequest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方法，开发者在编写</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的实现类时，可以在</a:t>
            </a:r>
            <a:r>
              <a:rPr lang="en-US" altLang="zh-CN" dirty="0" err="1">
                <a:latin typeface="微软雅黑" panose="020B0503020204020204" pitchFamily="34" charset="-122"/>
                <a:ea typeface="微软雅黑" panose="020B0503020204020204" pitchFamily="34" charset="-122"/>
              </a:rPr>
              <a:t>handleRequest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方法中添加处理业务逻辑的代码。在</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的工作流程中，</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的实现类充当</a:t>
            </a:r>
            <a:r>
              <a:rPr lang="en-US" altLang="zh-CN" dirty="0">
                <a:latin typeface="微软雅黑" panose="020B0503020204020204" pitchFamily="34" charset="-122"/>
                <a:ea typeface="微软雅黑" panose="020B0503020204020204" pitchFamily="34" charset="-122"/>
              </a:rPr>
              <a:t>Handler</a:t>
            </a:r>
            <a:r>
              <a:rPr lang="zh-CN" altLang="en-US" dirty="0">
                <a:latin typeface="微软雅黑" panose="020B0503020204020204" pitchFamily="34" charset="-122"/>
                <a:ea typeface="微软雅黑" panose="020B0503020204020204" pitchFamily="34" charset="-122"/>
              </a:rPr>
              <a:t>的功能，在程序运行过程中，</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类会间接调用</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实现类中的</a:t>
            </a:r>
            <a:r>
              <a:rPr lang="en-US" altLang="zh-CN" dirty="0" err="1">
                <a:latin typeface="微软雅黑" panose="020B0503020204020204" pitchFamily="34" charset="-122"/>
                <a:ea typeface="微软雅黑" panose="020B0503020204020204" pitchFamily="34" charset="-122"/>
              </a:rPr>
              <a:t>handleRequest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方法并完成业务处理，最终</a:t>
            </a:r>
            <a:r>
              <a:rPr lang="en-US" altLang="zh-CN" dirty="0" err="1">
                <a:latin typeface="微软雅黑" panose="020B0503020204020204" pitchFamily="34" charset="-122"/>
                <a:ea typeface="微软雅黑" panose="020B0503020204020204" pitchFamily="34" charset="-122"/>
              </a:rPr>
              <a:t>handleRequest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方法将以</a:t>
            </a:r>
            <a:r>
              <a:rPr lang="en-US" altLang="zh-CN" dirty="0">
                <a:latin typeface="微软雅黑" panose="020B0503020204020204" pitchFamily="34" charset="-122"/>
                <a:ea typeface="微软雅黑" panose="020B0503020204020204" pitchFamily="34" charset="-122"/>
              </a:rPr>
              <a:t>ModelAndView</a:t>
            </a:r>
            <a:r>
              <a:rPr lang="zh-CN" altLang="en-US" dirty="0">
                <a:latin typeface="微软雅黑" panose="020B0503020204020204" pitchFamily="34" charset="-122"/>
                <a:ea typeface="微软雅黑" panose="020B0503020204020204" pitchFamily="34" charset="-122"/>
              </a:rPr>
              <a:t>的形式返回处理结果。</a:t>
            </a:r>
          </a:p>
        </p:txBody>
      </p:sp>
    </p:spTree>
    <p:extLst>
      <p:ext uri="{BB962C8B-B14F-4D97-AF65-F5344CB8AC3E}">
        <p14:creationId xmlns:p14="http://schemas.microsoft.com/office/powerpoint/2010/main" val="2168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8663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11.2 Spring 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的重要</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API</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6973038"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11.2.4 ModelAndView</a:t>
            </a:r>
            <a:r>
              <a:rPr lang="zh-CN" altLang="en-US" sz="2400" b="1" dirty="0">
                <a:solidFill>
                  <a:srgbClr val="2383C6"/>
                </a:solidFill>
                <a:latin typeface="微软雅黑" panose="020B0503020204020204" pitchFamily="34" charset="-122"/>
                <a:ea typeface="微软雅黑" panose="020B0503020204020204" pitchFamily="34" charset="-122"/>
              </a:rPr>
              <a:t>类</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ModelAndView</a:t>
            </a:r>
            <a:r>
              <a:rPr lang="zh-CN" altLang="en-US" dirty="0">
                <a:latin typeface="微软雅黑" panose="020B0503020204020204" pitchFamily="34" charset="-122"/>
                <a:ea typeface="微软雅黑" panose="020B0503020204020204" pitchFamily="34" charset="-122"/>
              </a:rPr>
              <a:t>类用于封装</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的处理结果，在</a:t>
            </a:r>
            <a:r>
              <a:rPr lang="en-US" altLang="zh-CN" dirty="0">
                <a:latin typeface="微软雅黑" panose="020B0503020204020204" pitchFamily="34" charset="-122"/>
                <a:ea typeface="微软雅黑" panose="020B0503020204020204" pitchFamily="34" charset="-122"/>
              </a:rPr>
              <a:t>ModelAndView</a:t>
            </a:r>
            <a:r>
              <a:rPr lang="zh-CN" altLang="en-US" dirty="0">
                <a:latin typeface="微软雅黑" panose="020B0503020204020204" pitchFamily="34" charset="-122"/>
                <a:ea typeface="微软雅黑" panose="020B0503020204020204" pitchFamily="34" charset="-122"/>
              </a:rPr>
              <a:t>类提供的方法中，有一些是开发中经常使用的，具体如表所示。</a:t>
            </a:r>
          </a:p>
        </p:txBody>
      </p:sp>
      <p:pic>
        <p:nvPicPr>
          <p:cNvPr id="5" name="图片 4">
            <a:extLst>
              <a:ext uri="{FF2B5EF4-FFF2-40B4-BE49-F238E27FC236}">
                <a16:creationId xmlns:a16="http://schemas.microsoft.com/office/drawing/2014/main" id="{BE100E0C-B233-459C-955B-AEA32BCFE83D}"/>
              </a:ext>
            </a:extLst>
          </p:cNvPr>
          <p:cNvPicPr>
            <a:picLocks noChangeAspect="1"/>
          </p:cNvPicPr>
          <p:nvPr/>
        </p:nvPicPr>
        <p:blipFill rotWithShape="1">
          <a:blip r:embed="rId2"/>
          <a:srcRect b="9476"/>
          <a:stretch/>
        </p:blipFill>
        <p:spPr>
          <a:xfrm>
            <a:off x="1883102" y="2589342"/>
            <a:ext cx="5556276" cy="1903636"/>
          </a:xfrm>
          <a:prstGeom prst="rect">
            <a:avLst/>
          </a:prstGeom>
        </p:spPr>
      </p:pic>
      <p:sp>
        <p:nvSpPr>
          <p:cNvPr id="6" name="矩形 5">
            <a:extLst>
              <a:ext uri="{FF2B5EF4-FFF2-40B4-BE49-F238E27FC236}">
                <a16:creationId xmlns:a16="http://schemas.microsoft.com/office/drawing/2014/main" id="{D43305DE-B620-4B50-A4F2-C8B01FAB9547}"/>
              </a:ext>
            </a:extLst>
          </p:cNvPr>
          <p:cNvSpPr/>
          <p:nvPr/>
        </p:nvSpPr>
        <p:spPr>
          <a:xfrm>
            <a:off x="0" y="4492978"/>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表中列出了</a:t>
            </a:r>
            <a:r>
              <a:rPr lang="en-US" altLang="zh-CN" dirty="0">
                <a:latin typeface="微软雅黑" panose="020B0503020204020204" pitchFamily="34" charset="-122"/>
                <a:ea typeface="微软雅黑" panose="020B0503020204020204" pitchFamily="34" charset="-122"/>
              </a:rPr>
              <a:t>ModelAndView</a:t>
            </a:r>
            <a:r>
              <a:rPr lang="zh-CN" altLang="en-US" dirty="0">
                <a:latin typeface="微软雅黑" panose="020B0503020204020204" pitchFamily="34" charset="-122"/>
                <a:ea typeface="微软雅黑" panose="020B0503020204020204" pitchFamily="34" charset="-122"/>
              </a:rPr>
              <a:t>类的常用方法，开发者可根据实际情况选择使用。</a:t>
            </a:r>
          </a:p>
        </p:txBody>
      </p:sp>
    </p:spTree>
    <p:extLst>
      <p:ext uri="{BB962C8B-B14F-4D97-AF65-F5344CB8AC3E}">
        <p14:creationId xmlns:p14="http://schemas.microsoft.com/office/powerpoint/2010/main" val="30918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6631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11.3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的简单应用</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263755"/>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本章前文中讲解了</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的基础知识，接下来，本节通过案例演示使用</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编写程序，具体步骤如下。</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Eclipse</a:t>
            </a:r>
            <a:r>
              <a:rPr lang="zh-CN" altLang="en-US" dirty="0">
                <a:latin typeface="微软雅黑" panose="020B0503020204020204" pitchFamily="34" charset="-122"/>
                <a:ea typeface="微软雅黑" panose="020B0503020204020204" pitchFamily="34" charset="-122"/>
              </a:rPr>
              <a:t>中新建</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工程</a:t>
            </a:r>
            <a:r>
              <a:rPr lang="en-US" altLang="zh-CN" dirty="0">
                <a:latin typeface="微软雅黑" panose="020B0503020204020204" pitchFamily="34" charset="-122"/>
                <a:ea typeface="微软雅黑" panose="020B0503020204020204" pitchFamily="34" charset="-122"/>
              </a:rPr>
              <a:t>chapter11</a:t>
            </a:r>
            <a:r>
              <a:rPr lang="zh-CN" altLang="en-US" dirty="0">
                <a:latin typeface="微软雅黑" panose="020B0503020204020204" pitchFamily="34" charset="-122"/>
                <a:ea typeface="微软雅黑" panose="020B0503020204020204" pitchFamily="34" charset="-122"/>
              </a:rPr>
              <a:t>，将工程所需</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包添加到</a:t>
            </a:r>
            <a:r>
              <a:rPr lang="en-US" altLang="zh-CN" dirty="0">
                <a:latin typeface="微软雅黑" panose="020B0503020204020204" pitchFamily="34" charset="-122"/>
                <a:ea typeface="微软雅黑" panose="020B0503020204020204" pitchFamily="34" charset="-122"/>
              </a:rPr>
              <a:t>lib</a:t>
            </a:r>
            <a:r>
              <a:rPr lang="zh-CN" altLang="en-US" dirty="0">
                <a:latin typeface="微软雅黑" panose="020B0503020204020204" pitchFamily="34" charset="-122"/>
                <a:ea typeface="微软雅黑" panose="020B0503020204020204" pitchFamily="34" charset="-122"/>
              </a:rPr>
              <a:t>目录下，完成导包。本次要导入的所有</a:t>
            </a:r>
            <a:r>
              <a:rPr lang="en-US" altLang="zh-CN" dirty="0">
                <a:latin typeface="微软雅黑" panose="020B0503020204020204" pitchFamily="34" charset="-122"/>
                <a:ea typeface="微软雅黑" panose="020B0503020204020204" pitchFamily="34" charset="-122"/>
              </a:rPr>
              <a:t>jar</a:t>
            </a:r>
            <a:r>
              <a:rPr lang="zh-CN" altLang="en-US" dirty="0">
                <a:latin typeface="微软雅黑" panose="020B0503020204020204" pitchFamily="34" charset="-122"/>
                <a:ea typeface="微软雅黑" panose="020B0503020204020204" pitchFamily="34" charset="-122"/>
              </a:rPr>
              <a:t>包如图所示。</a:t>
            </a:r>
          </a:p>
        </p:txBody>
      </p:sp>
      <p:pic>
        <p:nvPicPr>
          <p:cNvPr id="3" name="图片 2">
            <a:extLst>
              <a:ext uri="{FF2B5EF4-FFF2-40B4-BE49-F238E27FC236}">
                <a16:creationId xmlns:a16="http://schemas.microsoft.com/office/drawing/2014/main" id="{78B30AAF-E235-41F3-A562-4F81DFD3113E}"/>
              </a:ext>
            </a:extLst>
          </p:cNvPr>
          <p:cNvPicPr>
            <a:picLocks noChangeAspect="1"/>
          </p:cNvPicPr>
          <p:nvPr/>
        </p:nvPicPr>
        <p:blipFill>
          <a:blip r:embed="rId2"/>
          <a:stretch>
            <a:fillRect/>
          </a:stretch>
        </p:blipFill>
        <p:spPr>
          <a:xfrm>
            <a:off x="2758981" y="3033278"/>
            <a:ext cx="3151905" cy="2292295"/>
          </a:xfrm>
          <a:prstGeom prst="rect">
            <a:avLst/>
          </a:prstGeom>
        </p:spPr>
      </p:pic>
      <p:sp>
        <p:nvSpPr>
          <p:cNvPr id="5" name="矩形 4">
            <a:extLst>
              <a:ext uri="{FF2B5EF4-FFF2-40B4-BE49-F238E27FC236}">
                <a16:creationId xmlns:a16="http://schemas.microsoft.com/office/drawing/2014/main" id="{D1CAC78A-007F-4D3B-BA87-A321E34FED9D}"/>
              </a:ext>
            </a:extLst>
          </p:cNvPr>
          <p:cNvSpPr/>
          <p:nvPr/>
        </p:nvSpPr>
        <p:spPr>
          <a:xfrm>
            <a:off x="0" y="5325573"/>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chapter11</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web.xml</a:t>
            </a:r>
            <a:r>
              <a:rPr lang="zh-CN" altLang="en-US" dirty="0">
                <a:latin typeface="微软雅黑" panose="020B0503020204020204" pitchFamily="34" charset="-122"/>
                <a:ea typeface="微软雅黑" panose="020B0503020204020204" pitchFamily="34" charset="-122"/>
              </a:rPr>
              <a:t>文件中添加</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类的配置信息，具体代码如</a:t>
            </a:r>
            <a:r>
              <a:rPr lang="en-US" altLang="zh-CN" dirty="0">
                <a:latin typeface="微软雅黑" panose="020B0503020204020204" pitchFamily="34" charset="-122"/>
                <a:ea typeface="微软雅黑" panose="020B0503020204020204" pitchFamily="34" charset="-122"/>
              </a:rPr>
              <a:t>11.2.1</a:t>
            </a:r>
            <a:r>
              <a:rPr lang="zh-CN" altLang="en-US" dirty="0">
                <a:latin typeface="微软雅黑" panose="020B0503020204020204" pitchFamily="34" charset="-122"/>
                <a:ea typeface="微软雅黑" panose="020B0503020204020204" pitchFamily="34" charset="-122"/>
              </a:rPr>
              <a:t>中所示，此处不再赘述。</a:t>
            </a:r>
          </a:p>
        </p:txBody>
      </p:sp>
    </p:spTree>
    <p:extLst>
      <p:ext uri="{BB962C8B-B14F-4D97-AF65-F5344CB8AC3E}">
        <p14:creationId xmlns:p14="http://schemas.microsoft.com/office/powerpoint/2010/main" val="244160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6631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11.3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的简单应用</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263755"/>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chapter11</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WebContent</a:t>
            </a:r>
            <a:r>
              <a:rPr lang="en-US" altLang="zh-CN" dirty="0">
                <a:latin typeface="微软雅黑" panose="020B0503020204020204" pitchFamily="34" charset="-122"/>
                <a:ea typeface="微软雅黑" panose="020B0503020204020204" pitchFamily="34" charset="-122"/>
              </a:rPr>
              <a:t>/WEB-INF</a:t>
            </a:r>
            <a:r>
              <a:rPr lang="zh-CN" altLang="en-US" dirty="0">
                <a:latin typeface="微软雅黑" panose="020B0503020204020204" pitchFamily="34" charset="-122"/>
                <a:ea typeface="微软雅黑" panose="020B0503020204020204" pitchFamily="34" charset="-122"/>
              </a:rPr>
              <a:t>目录下新建</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的配置文件</a:t>
            </a:r>
            <a:r>
              <a:rPr lang="en-US" altLang="zh-CN" dirty="0">
                <a:latin typeface="微软雅黑" panose="020B0503020204020204" pitchFamily="34" charset="-122"/>
                <a:ea typeface="微软雅黑" panose="020B0503020204020204" pitchFamily="34" charset="-122"/>
              </a:rPr>
              <a:t>springMVC-config.xml</a:t>
            </a:r>
            <a:r>
              <a:rPr lang="zh-CN" altLang="en-US" dirty="0">
                <a:latin typeface="微软雅黑" panose="020B0503020204020204" pitchFamily="34" charset="-122"/>
                <a:ea typeface="微软雅黑" panose="020B0503020204020204" pitchFamily="34" charset="-122"/>
              </a:rPr>
              <a:t>，具体代码如下所示。</a:t>
            </a:r>
          </a:p>
        </p:txBody>
      </p:sp>
      <p:sp>
        <p:nvSpPr>
          <p:cNvPr id="5" name="矩形 4">
            <a:extLst>
              <a:ext uri="{FF2B5EF4-FFF2-40B4-BE49-F238E27FC236}">
                <a16:creationId xmlns:a16="http://schemas.microsoft.com/office/drawing/2014/main" id="{D1CAC78A-007F-4D3B-BA87-A321E34FED9D}"/>
              </a:ext>
            </a:extLst>
          </p:cNvPr>
          <p:cNvSpPr/>
          <p:nvPr/>
        </p:nvSpPr>
        <p:spPr>
          <a:xfrm>
            <a:off x="0" y="4796919"/>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以上配置信息为程序配置了</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实现类、处理器映射器、处理器适配器、视图解析器。</a:t>
            </a:r>
          </a:p>
        </p:txBody>
      </p:sp>
      <p:pic>
        <p:nvPicPr>
          <p:cNvPr id="6" name="图片 5">
            <a:extLst>
              <a:ext uri="{FF2B5EF4-FFF2-40B4-BE49-F238E27FC236}">
                <a16:creationId xmlns:a16="http://schemas.microsoft.com/office/drawing/2014/main" id="{1CDE1886-A9C7-4AF6-9B08-FB6264FE3174}"/>
              </a:ext>
            </a:extLst>
          </p:cNvPr>
          <p:cNvPicPr>
            <a:picLocks noChangeAspect="1"/>
          </p:cNvPicPr>
          <p:nvPr/>
        </p:nvPicPr>
        <p:blipFill rotWithShape="1">
          <a:blip r:embed="rId2"/>
          <a:srcRect b="5232"/>
          <a:stretch/>
        </p:blipFill>
        <p:spPr>
          <a:xfrm>
            <a:off x="907966" y="2138163"/>
            <a:ext cx="5040000" cy="2658756"/>
          </a:xfrm>
          <a:prstGeom prst="rect">
            <a:avLst/>
          </a:prstGeom>
        </p:spPr>
      </p:pic>
    </p:spTree>
    <p:extLst>
      <p:ext uri="{BB962C8B-B14F-4D97-AF65-F5344CB8AC3E}">
        <p14:creationId xmlns:p14="http://schemas.microsoft.com/office/powerpoint/2010/main" val="60666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6631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11.3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的简单应用</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263755"/>
            <a:ext cx="9144000" cy="266464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chapter11</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src</a:t>
            </a:r>
            <a:r>
              <a:rPr lang="zh-CN" altLang="en-US" dirty="0">
                <a:latin typeface="微软雅黑" panose="020B0503020204020204" pitchFamily="34" charset="-122"/>
                <a:ea typeface="微软雅黑" panose="020B0503020204020204" pitchFamily="34" charset="-122"/>
              </a:rPr>
              <a:t>目录下新建</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包，在该包下新建类</a:t>
            </a:r>
            <a:r>
              <a:rPr lang="en-US" altLang="zh-CN" dirty="0">
                <a:latin typeface="微软雅黑" panose="020B0503020204020204" pitchFamily="34" charset="-122"/>
                <a:ea typeface="微软雅黑" panose="020B0503020204020204" pitchFamily="34" charset="-122"/>
              </a:rPr>
              <a:t>MyController01</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11-1</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chapter11</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WebContent</a:t>
            </a:r>
            <a:r>
              <a:rPr lang="en-US" altLang="zh-CN" dirty="0">
                <a:latin typeface="微软雅黑" panose="020B0503020204020204" pitchFamily="34" charset="-122"/>
                <a:ea typeface="微软雅黑" panose="020B0503020204020204" pitchFamily="34" charset="-122"/>
              </a:rPr>
              <a:t>/WEB-INF</a:t>
            </a:r>
            <a:r>
              <a:rPr lang="zh-CN" altLang="en-US" dirty="0">
                <a:latin typeface="微软雅黑" panose="020B0503020204020204" pitchFamily="34" charset="-122"/>
                <a:ea typeface="微软雅黑" panose="020B0503020204020204" pitchFamily="34" charset="-122"/>
              </a:rPr>
              <a:t>目录下新建</a:t>
            </a:r>
            <a:r>
              <a:rPr lang="en-US" altLang="zh-CN" dirty="0">
                <a:latin typeface="微软雅黑" panose="020B0503020204020204" pitchFamily="34" charset="-122"/>
                <a:ea typeface="微软雅黑" panose="020B0503020204020204" pitchFamily="34" charset="-122"/>
              </a:rPr>
              <a:t>page</a:t>
            </a:r>
            <a:r>
              <a:rPr lang="zh-CN" altLang="en-US" dirty="0">
                <a:latin typeface="微软雅黑" panose="020B0503020204020204" pitchFamily="34" charset="-122"/>
                <a:ea typeface="微软雅黑" panose="020B0503020204020204" pitchFamily="34" charset="-122"/>
              </a:rPr>
              <a:t>子目录，在</a:t>
            </a:r>
            <a:r>
              <a:rPr lang="en-US" altLang="zh-CN" dirty="0">
                <a:latin typeface="微软雅黑" panose="020B0503020204020204" pitchFamily="34" charset="-122"/>
                <a:ea typeface="微软雅黑" panose="020B0503020204020204" pitchFamily="34" charset="-122"/>
              </a:rPr>
              <a:t>page</a:t>
            </a:r>
            <a:r>
              <a:rPr lang="zh-CN" altLang="en-US" dirty="0">
                <a:latin typeface="微软雅黑" panose="020B0503020204020204" pitchFamily="34" charset="-122"/>
                <a:ea typeface="微软雅黑" panose="020B0503020204020204" pitchFamily="34" charset="-122"/>
              </a:rPr>
              <a:t>子目录下新建</a:t>
            </a:r>
            <a:r>
              <a:rPr lang="en-US" altLang="zh-CN" dirty="0">
                <a:latin typeface="微软雅黑" panose="020B0503020204020204" pitchFamily="34" charset="-122"/>
                <a:ea typeface="微软雅黑" panose="020B0503020204020204" pitchFamily="34" charset="-122"/>
              </a:rPr>
              <a:t>page01.jsp</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11-2</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）将工程</a:t>
            </a:r>
            <a:r>
              <a:rPr lang="en-US" altLang="zh-CN" dirty="0">
                <a:latin typeface="微软雅黑" panose="020B0503020204020204" pitchFamily="34" charset="-122"/>
                <a:ea typeface="微软雅黑" panose="020B0503020204020204" pitchFamily="34" charset="-122"/>
              </a:rPr>
              <a:t>chapter11</a:t>
            </a:r>
            <a:r>
              <a:rPr lang="zh-CN" altLang="en-US" dirty="0">
                <a:latin typeface="微软雅黑" panose="020B0503020204020204" pitchFamily="34" charset="-122"/>
                <a:ea typeface="微软雅黑" panose="020B0503020204020204" pitchFamily="34" charset="-122"/>
              </a:rPr>
              <a:t>添加到</a:t>
            </a:r>
            <a:r>
              <a:rPr lang="en-US" altLang="zh-CN" dirty="0">
                <a:latin typeface="微软雅黑" panose="020B0503020204020204" pitchFamily="34" charset="-122"/>
                <a:ea typeface="微软雅黑" panose="020B0503020204020204" pitchFamily="34" charset="-122"/>
              </a:rPr>
              <a:t>Tomcat</a:t>
            </a:r>
            <a:r>
              <a:rPr lang="zh-CN" altLang="en-US" dirty="0">
                <a:latin typeface="微软雅黑" panose="020B0503020204020204" pitchFamily="34" charset="-122"/>
                <a:ea typeface="微软雅黑" panose="020B0503020204020204" pitchFamily="34" charset="-122"/>
              </a:rPr>
              <a:t>，启动</a:t>
            </a:r>
            <a:r>
              <a:rPr lang="en-US" altLang="zh-CN" dirty="0">
                <a:latin typeface="微软雅黑" panose="020B0503020204020204" pitchFamily="34" charset="-122"/>
                <a:ea typeface="微软雅黑" panose="020B0503020204020204" pitchFamily="34" charset="-122"/>
              </a:rPr>
              <a:t>Tomcat</a:t>
            </a:r>
            <a:r>
              <a:rPr lang="zh-CN" altLang="en-US" dirty="0">
                <a:latin typeface="微软雅黑" panose="020B0503020204020204" pitchFamily="34" charset="-122"/>
                <a:ea typeface="微软雅黑" panose="020B0503020204020204" pitchFamily="34" charset="-122"/>
              </a:rPr>
              <a:t>，使用浏览器访问</a:t>
            </a:r>
            <a:r>
              <a:rPr lang="en-US" altLang="zh-CN" dirty="0">
                <a:latin typeface="微软雅黑" panose="020B0503020204020204" pitchFamily="34" charset="-122"/>
                <a:ea typeface="微软雅黑" panose="020B0503020204020204" pitchFamily="34" charset="-122"/>
              </a:rPr>
              <a:t>http://localhost:8080/chapter11/controller01</a:t>
            </a:r>
            <a:r>
              <a:rPr lang="zh-CN" altLang="en-US" dirty="0">
                <a:latin typeface="微软雅黑" panose="020B0503020204020204" pitchFamily="34" charset="-122"/>
                <a:ea typeface="微软雅黑" panose="020B0503020204020204" pitchFamily="34" charset="-122"/>
              </a:rPr>
              <a:t>，浏览器显示的页面如所示。</a:t>
            </a:r>
          </a:p>
        </p:txBody>
      </p:sp>
      <p:sp>
        <p:nvSpPr>
          <p:cNvPr id="5" name="矩形 4">
            <a:extLst>
              <a:ext uri="{FF2B5EF4-FFF2-40B4-BE49-F238E27FC236}">
                <a16:creationId xmlns:a16="http://schemas.microsoft.com/office/drawing/2014/main" id="{D1CAC78A-007F-4D3B-BA87-A321E34FED9D}"/>
              </a:ext>
            </a:extLst>
          </p:cNvPr>
          <p:cNvSpPr/>
          <p:nvPr/>
        </p:nvSpPr>
        <p:spPr>
          <a:xfrm>
            <a:off x="0" y="4796919"/>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以上介绍了编写一个</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程序的基本步骤，包括配置</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、编写处理业务逻辑的</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类，将处理器映射器、处理器适配器、视图解析器配置到</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容器中，编写向用户显示信息的</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等。</a:t>
            </a:r>
          </a:p>
        </p:txBody>
      </p:sp>
      <p:pic>
        <p:nvPicPr>
          <p:cNvPr id="3" name="图片 2">
            <a:extLst>
              <a:ext uri="{FF2B5EF4-FFF2-40B4-BE49-F238E27FC236}">
                <a16:creationId xmlns:a16="http://schemas.microsoft.com/office/drawing/2014/main" id="{2FCEBDF2-DEA0-49D0-9ECA-C26FE8676195}"/>
              </a:ext>
            </a:extLst>
          </p:cNvPr>
          <p:cNvPicPr>
            <a:picLocks noChangeAspect="1"/>
          </p:cNvPicPr>
          <p:nvPr/>
        </p:nvPicPr>
        <p:blipFill>
          <a:blip r:embed="rId2"/>
          <a:stretch>
            <a:fillRect/>
          </a:stretch>
        </p:blipFill>
        <p:spPr>
          <a:xfrm>
            <a:off x="2687036" y="4004370"/>
            <a:ext cx="3950550" cy="792549"/>
          </a:xfrm>
          <a:prstGeom prst="rect">
            <a:avLst/>
          </a:prstGeom>
        </p:spPr>
      </p:pic>
    </p:spTree>
    <p:extLst>
      <p:ext uri="{BB962C8B-B14F-4D97-AF65-F5344CB8AC3E}">
        <p14:creationId xmlns:p14="http://schemas.microsoft.com/office/powerpoint/2010/main" val="2311718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1F7B8CC7-252F-4AE9-89A5-F792C449CDC4}"/>
              </a:ext>
            </a:extLst>
          </p:cNvPr>
          <p:cNvCxnSpPr/>
          <p:nvPr/>
        </p:nvCxnSpPr>
        <p:spPr bwMode="auto">
          <a:xfrm>
            <a:off x="2722563" y="1500535"/>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a:extLst>
              <a:ext uri="{FF2B5EF4-FFF2-40B4-BE49-F238E27FC236}">
                <a16:creationId xmlns:a16="http://schemas.microsoft.com/office/drawing/2014/main" id="{D7A2BC64-F56F-42C9-BE93-FC5FCC944DD5}"/>
              </a:ext>
            </a:extLst>
          </p:cNvPr>
          <p:cNvSpPr>
            <a:spLocks noChangeArrowheads="1"/>
          </p:cNvSpPr>
          <p:nvPr/>
        </p:nvSpPr>
        <p:spPr bwMode="auto">
          <a:xfrm>
            <a:off x="2713837" y="1173665"/>
            <a:ext cx="19652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概述</a:t>
            </a:r>
            <a:endParaRPr lang="en-US" altLang="zh-CN" dirty="0">
              <a:latin typeface="微软雅黑" panose="020B0503020204020204" pitchFamily="34" charset="-122"/>
              <a:ea typeface="微软雅黑" panose="020B0503020204020204" pitchFamily="34" charset="-122"/>
            </a:endParaRPr>
          </a:p>
        </p:txBody>
      </p:sp>
      <p:sp>
        <p:nvSpPr>
          <p:cNvPr id="14" name="TextBox 126">
            <a:hlinkClick r:id="rId2" action="ppaction://hlinksldjump"/>
            <a:extLst>
              <a:ext uri="{FF2B5EF4-FFF2-40B4-BE49-F238E27FC236}">
                <a16:creationId xmlns:a16="http://schemas.microsoft.com/office/drawing/2014/main" id="{85254393-07E3-48C7-B6DA-BDBF5BAA5A90}"/>
              </a:ext>
            </a:extLst>
          </p:cNvPr>
          <p:cNvSpPr txBox="1">
            <a:spLocks noChangeArrowheads="1"/>
          </p:cNvSpPr>
          <p:nvPr/>
        </p:nvSpPr>
        <p:spPr bwMode="auto">
          <a:xfrm>
            <a:off x="2670984" y="1522355"/>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3"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3"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25" name="组合 29">
            <a:extLst>
              <a:ext uri="{FF2B5EF4-FFF2-40B4-BE49-F238E27FC236}">
                <a16:creationId xmlns:a16="http://schemas.microsoft.com/office/drawing/2014/main" id="{4984757D-9FCB-4C94-B261-6C80715DA11A}"/>
              </a:ext>
            </a:extLst>
          </p:cNvPr>
          <p:cNvGrpSpPr>
            <a:grpSpLocks/>
          </p:cNvGrpSpPr>
          <p:nvPr/>
        </p:nvGrpSpPr>
        <p:grpSpPr bwMode="auto">
          <a:xfrm rot="-12767">
            <a:off x="1495584" y="1216235"/>
            <a:ext cx="1005156" cy="547688"/>
            <a:chOff x="1931297" y="1314359"/>
            <a:chExt cx="1319272" cy="1728192"/>
          </a:xfrm>
        </p:grpSpPr>
        <p:grpSp>
          <p:nvGrpSpPr>
            <p:cNvPr id="26" name="组合 31">
              <a:extLst>
                <a:ext uri="{FF2B5EF4-FFF2-40B4-BE49-F238E27FC236}">
                  <a16:creationId xmlns:a16="http://schemas.microsoft.com/office/drawing/2014/main" id="{121DCF84-1B06-42D6-BA73-3B42C05831D2}"/>
                </a:ext>
              </a:extLst>
            </p:cNvPr>
            <p:cNvGrpSpPr>
              <a:grpSpLocks/>
            </p:cNvGrpSpPr>
            <p:nvPr/>
          </p:nvGrpSpPr>
          <p:grpSpPr bwMode="auto">
            <a:xfrm>
              <a:off x="1954425" y="1314359"/>
              <a:ext cx="1296144" cy="1728192"/>
              <a:chOff x="1925509" y="1314359"/>
              <a:chExt cx="1296144" cy="1728192"/>
            </a:xfrm>
          </p:grpSpPr>
          <p:sp>
            <p:nvSpPr>
              <p:cNvPr id="28" name="圆角矩形 24">
                <a:extLst>
                  <a:ext uri="{FF2B5EF4-FFF2-40B4-BE49-F238E27FC236}">
                    <a16:creationId xmlns:a16="http://schemas.microsoft.com/office/drawing/2014/main" id="{B19ABFC4-B14D-4836-9C5A-02584A31D87A}"/>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11.1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9" name="圆角矩形 25">
                <a:extLst>
                  <a:ext uri="{FF2B5EF4-FFF2-40B4-BE49-F238E27FC236}">
                    <a16:creationId xmlns:a16="http://schemas.microsoft.com/office/drawing/2014/main" id="{731DD944-65A0-47BA-883E-FEDDA64224D1}"/>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7" name="圆角矩形 5">
              <a:extLst>
                <a:ext uri="{FF2B5EF4-FFF2-40B4-BE49-F238E27FC236}">
                  <a16:creationId xmlns:a16="http://schemas.microsoft.com/office/drawing/2014/main" id="{9B2A10DA-A06B-41C9-BEAB-3F9A61571C39}"/>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40" name="组合 195">
            <a:extLst>
              <a:ext uri="{FF2B5EF4-FFF2-40B4-BE49-F238E27FC236}">
                <a16:creationId xmlns:a16="http://schemas.microsoft.com/office/drawing/2014/main" id="{5B492AE2-6D23-4710-8479-57D037EF5EDA}"/>
              </a:ext>
            </a:extLst>
          </p:cNvPr>
          <p:cNvGrpSpPr>
            <a:grpSpLocks/>
          </p:cNvGrpSpPr>
          <p:nvPr/>
        </p:nvGrpSpPr>
        <p:grpSpPr bwMode="auto">
          <a:xfrm>
            <a:off x="2839377" y="2179020"/>
            <a:ext cx="4141720" cy="584665"/>
            <a:chOff x="1707622" y="1197695"/>
            <a:chExt cx="4045478" cy="656772"/>
          </a:xfrm>
        </p:grpSpPr>
        <p:sp>
          <p:nvSpPr>
            <p:cNvPr id="41" name="圆角矩形 5">
              <a:extLst>
                <a:ext uri="{FF2B5EF4-FFF2-40B4-BE49-F238E27FC236}">
                  <a16:creationId xmlns:a16="http://schemas.microsoft.com/office/drawing/2014/main" id="{C56F6575-70C6-403B-9841-B59801F7153B}"/>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42" name="直接连接符 41">
              <a:extLst>
                <a:ext uri="{FF2B5EF4-FFF2-40B4-BE49-F238E27FC236}">
                  <a16:creationId xmlns:a16="http://schemas.microsoft.com/office/drawing/2014/main" id="{FE815DE2-1FD3-456E-96F1-BFDEF6AA61CB}"/>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3" name="矩形 35">
              <a:extLst>
                <a:ext uri="{FF2B5EF4-FFF2-40B4-BE49-F238E27FC236}">
                  <a16:creationId xmlns:a16="http://schemas.microsoft.com/office/drawing/2014/main" id="{120A8B9F-EE5D-4949-90DC-2A98D802D422}"/>
                </a:ext>
              </a:extLst>
            </p:cNvPr>
            <p:cNvSpPr>
              <a:spLocks noChangeArrowheads="1"/>
            </p:cNvSpPr>
            <p:nvPr/>
          </p:nvSpPr>
          <p:spPr bwMode="auto">
            <a:xfrm>
              <a:off x="2752767" y="1197695"/>
              <a:ext cx="2506709"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MVC</a:t>
              </a:r>
              <a:r>
                <a:rPr lang="zh-CN" altLang="en-US" dirty="0">
                  <a:latin typeface="微软雅黑" panose="020B0503020204020204" pitchFamily="34" charset="-122"/>
                  <a:ea typeface="微软雅黑" panose="020B0503020204020204" pitchFamily="34" charset="-122"/>
                </a:rPr>
                <a:t>的重要</a:t>
              </a:r>
              <a:r>
                <a:rPr lang="en-US" altLang="zh-CN" dirty="0">
                  <a:latin typeface="微软雅黑" panose="020B0503020204020204" pitchFamily="34" charset="-122"/>
                  <a:ea typeface="微软雅黑" panose="020B0503020204020204" pitchFamily="34" charset="-122"/>
                </a:rPr>
                <a:t>API</a:t>
              </a:r>
            </a:p>
          </p:txBody>
        </p:sp>
      </p:grpSp>
      <p:grpSp>
        <p:nvGrpSpPr>
          <p:cNvPr id="45" name="组合 29">
            <a:extLst>
              <a:ext uri="{FF2B5EF4-FFF2-40B4-BE49-F238E27FC236}">
                <a16:creationId xmlns:a16="http://schemas.microsoft.com/office/drawing/2014/main" id="{7D46BF4F-24CC-44D6-B0C9-9AFA8E40B273}"/>
              </a:ext>
            </a:extLst>
          </p:cNvPr>
          <p:cNvGrpSpPr>
            <a:grpSpLocks/>
          </p:cNvGrpSpPr>
          <p:nvPr/>
        </p:nvGrpSpPr>
        <p:grpSpPr bwMode="auto">
          <a:xfrm rot="-12767">
            <a:off x="2828749" y="2183492"/>
            <a:ext cx="1005156" cy="547688"/>
            <a:chOff x="1931297" y="1314359"/>
            <a:chExt cx="1319272" cy="1728192"/>
          </a:xfrm>
        </p:grpSpPr>
        <p:grpSp>
          <p:nvGrpSpPr>
            <p:cNvPr id="46" name="组合 31">
              <a:extLst>
                <a:ext uri="{FF2B5EF4-FFF2-40B4-BE49-F238E27FC236}">
                  <a16:creationId xmlns:a16="http://schemas.microsoft.com/office/drawing/2014/main" id="{E77D9F81-B64C-49AB-9E1B-41AD8DFC49FB}"/>
                </a:ext>
              </a:extLst>
            </p:cNvPr>
            <p:cNvGrpSpPr>
              <a:grpSpLocks/>
            </p:cNvGrpSpPr>
            <p:nvPr/>
          </p:nvGrpSpPr>
          <p:grpSpPr bwMode="auto">
            <a:xfrm>
              <a:off x="1954425" y="1314359"/>
              <a:ext cx="1296144" cy="1728192"/>
              <a:chOff x="1925509" y="1314359"/>
              <a:chExt cx="1296144" cy="1728192"/>
            </a:xfrm>
          </p:grpSpPr>
          <p:sp>
            <p:nvSpPr>
              <p:cNvPr id="48" name="圆角矩形 24">
                <a:extLst>
                  <a:ext uri="{FF2B5EF4-FFF2-40B4-BE49-F238E27FC236}">
                    <a16:creationId xmlns:a16="http://schemas.microsoft.com/office/drawing/2014/main" id="{3B20A25A-B28A-4066-8CDF-87B2DBD0D478}"/>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11.2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25">
                <a:extLst>
                  <a:ext uri="{FF2B5EF4-FFF2-40B4-BE49-F238E27FC236}">
                    <a16:creationId xmlns:a16="http://schemas.microsoft.com/office/drawing/2014/main" id="{4C9AB31A-AAD7-48CD-9520-37F12BF1596C}"/>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a:extLst>
                <a:ext uri="{FF2B5EF4-FFF2-40B4-BE49-F238E27FC236}">
                  <a16:creationId xmlns:a16="http://schemas.microsoft.com/office/drawing/2014/main" id="{9BB0FE66-28D3-4FF7-AB4C-84161D7BB17F}"/>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0" name="直接连接符 19">
            <a:extLst>
              <a:ext uri="{FF2B5EF4-FFF2-40B4-BE49-F238E27FC236}">
                <a16:creationId xmlns:a16="http://schemas.microsoft.com/office/drawing/2014/main" id="{6FB33732-9A7B-4455-9B80-F329FACB791E}"/>
              </a:ext>
            </a:extLst>
          </p:cNvPr>
          <p:cNvCxnSpPr/>
          <p:nvPr/>
        </p:nvCxnSpPr>
        <p:spPr bwMode="auto">
          <a:xfrm>
            <a:off x="2787752" y="3377210"/>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1" name="矩形 35">
            <a:extLst>
              <a:ext uri="{FF2B5EF4-FFF2-40B4-BE49-F238E27FC236}">
                <a16:creationId xmlns:a16="http://schemas.microsoft.com/office/drawing/2014/main" id="{7F275F2E-AA5E-46F0-8A96-851FE7D7169B}"/>
              </a:ext>
            </a:extLst>
          </p:cNvPr>
          <p:cNvSpPr>
            <a:spLocks noChangeArrowheads="1"/>
          </p:cNvSpPr>
          <p:nvPr/>
        </p:nvSpPr>
        <p:spPr bwMode="auto">
          <a:xfrm>
            <a:off x="2779026" y="3050340"/>
            <a:ext cx="26577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MVC</a:t>
            </a:r>
            <a:r>
              <a:rPr lang="zh-CN" altLang="en-US" dirty="0">
                <a:latin typeface="微软雅黑" panose="020B0503020204020204" pitchFamily="34" charset="-122"/>
                <a:ea typeface="微软雅黑" panose="020B0503020204020204" pitchFamily="34" charset="-122"/>
              </a:rPr>
              <a:t>的简单应用</a:t>
            </a:r>
            <a:endParaRPr lang="en-US" altLang="zh-CN" dirty="0">
              <a:latin typeface="微软雅黑" panose="020B0503020204020204" pitchFamily="34" charset="-122"/>
              <a:ea typeface="微软雅黑" panose="020B0503020204020204" pitchFamily="34" charset="-122"/>
            </a:endParaRPr>
          </a:p>
        </p:txBody>
      </p:sp>
      <p:sp>
        <p:nvSpPr>
          <p:cNvPr id="22" name="TextBox 126">
            <a:hlinkClick r:id="rId2" action="ppaction://hlinksldjump"/>
            <a:extLst>
              <a:ext uri="{FF2B5EF4-FFF2-40B4-BE49-F238E27FC236}">
                <a16:creationId xmlns:a16="http://schemas.microsoft.com/office/drawing/2014/main" id="{1E07EF18-76AD-45DC-9C0F-9B88EEF44DBA}"/>
              </a:ext>
            </a:extLst>
          </p:cNvPr>
          <p:cNvSpPr txBox="1">
            <a:spLocks noChangeArrowheads="1"/>
          </p:cNvSpPr>
          <p:nvPr/>
        </p:nvSpPr>
        <p:spPr bwMode="auto">
          <a:xfrm>
            <a:off x="4033212" y="2527908"/>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4"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4"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23" name="组合 29">
            <a:extLst>
              <a:ext uri="{FF2B5EF4-FFF2-40B4-BE49-F238E27FC236}">
                <a16:creationId xmlns:a16="http://schemas.microsoft.com/office/drawing/2014/main" id="{39ACABC6-8ADB-4D47-A9D1-2EC4073FC9A5}"/>
              </a:ext>
            </a:extLst>
          </p:cNvPr>
          <p:cNvGrpSpPr>
            <a:grpSpLocks/>
          </p:cNvGrpSpPr>
          <p:nvPr/>
        </p:nvGrpSpPr>
        <p:grpSpPr bwMode="auto">
          <a:xfrm rot="-12767">
            <a:off x="1560773" y="3092910"/>
            <a:ext cx="1005156" cy="547688"/>
            <a:chOff x="1931297" y="1314359"/>
            <a:chExt cx="1319272" cy="1728192"/>
          </a:xfrm>
        </p:grpSpPr>
        <p:grpSp>
          <p:nvGrpSpPr>
            <p:cNvPr id="24" name="组合 31">
              <a:extLst>
                <a:ext uri="{FF2B5EF4-FFF2-40B4-BE49-F238E27FC236}">
                  <a16:creationId xmlns:a16="http://schemas.microsoft.com/office/drawing/2014/main" id="{FF6637EB-2985-4919-A2C9-12F0A6B3D1B5}"/>
                </a:ext>
              </a:extLst>
            </p:cNvPr>
            <p:cNvGrpSpPr>
              <a:grpSpLocks/>
            </p:cNvGrpSpPr>
            <p:nvPr/>
          </p:nvGrpSpPr>
          <p:grpSpPr bwMode="auto">
            <a:xfrm>
              <a:off x="1954425" y="1314359"/>
              <a:ext cx="1296144" cy="1728192"/>
              <a:chOff x="1925509" y="1314359"/>
              <a:chExt cx="1296144" cy="1728192"/>
            </a:xfrm>
          </p:grpSpPr>
          <p:sp>
            <p:nvSpPr>
              <p:cNvPr id="31" name="圆角矩形 24">
                <a:extLst>
                  <a:ext uri="{FF2B5EF4-FFF2-40B4-BE49-F238E27FC236}">
                    <a16:creationId xmlns:a16="http://schemas.microsoft.com/office/drawing/2014/main" id="{ED53CFBE-CA72-468F-9792-264BDBF37887}"/>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11.3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2" name="圆角矩形 25">
                <a:extLst>
                  <a:ext uri="{FF2B5EF4-FFF2-40B4-BE49-F238E27FC236}">
                    <a16:creationId xmlns:a16="http://schemas.microsoft.com/office/drawing/2014/main" id="{D228704E-7504-4974-9E1B-1CD587688C0E}"/>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0" name="圆角矩形 5">
              <a:extLst>
                <a:ext uri="{FF2B5EF4-FFF2-40B4-BE49-F238E27FC236}">
                  <a16:creationId xmlns:a16="http://schemas.microsoft.com/office/drawing/2014/main" id="{E0E1CA17-5D92-4E0F-916A-7893EAD7CE3B}"/>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3" name="组合 195">
            <a:extLst>
              <a:ext uri="{FF2B5EF4-FFF2-40B4-BE49-F238E27FC236}">
                <a16:creationId xmlns:a16="http://schemas.microsoft.com/office/drawing/2014/main" id="{163F5E14-FCCD-41BA-BFDE-00A1370C3F79}"/>
              </a:ext>
            </a:extLst>
          </p:cNvPr>
          <p:cNvGrpSpPr>
            <a:grpSpLocks/>
          </p:cNvGrpSpPr>
          <p:nvPr/>
        </p:nvGrpSpPr>
        <p:grpSpPr bwMode="auto">
          <a:xfrm>
            <a:off x="2904566" y="4055695"/>
            <a:ext cx="4141720" cy="584665"/>
            <a:chOff x="1707622" y="1197695"/>
            <a:chExt cx="4045478" cy="656772"/>
          </a:xfrm>
        </p:grpSpPr>
        <p:sp>
          <p:nvSpPr>
            <p:cNvPr id="34" name="圆角矩形 5">
              <a:extLst>
                <a:ext uri="{FF2B5EF4-FFF2-40B4-BE49-F238E27FC236}">
                  <a16:creationId xmlns:a16="http://schemas.microsoft.com/office/drawing/2014/main" id="{F1E7B9B7-076A-4889-8E49-814CB106DEDD}"/>
                </a:ext>
              </a:extLst>
            </p:cNvPr>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35" name="直接连接符 34">
              <a:extLst>
                <a:ext uri="{FF2B5EF4-FFF2-40B4-BE49-F238E27FC236}">
                  <a16:creationId xmlns:a16="http://schemas.microsoft.com/office/drawing/2014/main" id="{8F0DD4A3-872A-4A63-93D6-F7B4C11C8024}"/>
                </a:ext>
              </a:extLst>
            </p:cNvPr>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6" name="矩形 35">
              <a:extLst>
                <a:ext uri="{FF2B5EF4-FFF2-40B4-BE49-F238E27FC236}">
                  <a16:creationId xmlns:a16="http://schemas.microsoft.com/office/drawing/2014/main" id="{14D995BF-300A-4374-8147-0C87FF0224EA}"/>
                </a:ext>
              </a:extLst>
            </p:cNvPr>
            <p:cNvSpPr>
              <a:spLocks noChangeArrowheads="1"/>
            </p:cNvSpPr>
            <p:nvPr/>
          </p:nvSpPr>
          <p:spPr bwMode="auto">
            <a:xfrm>
              <a:off x="2752767" y="1197695"/>
              <a:ext cx="2595957" cy="41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MVC</a:t>
              </a:r>
              <a:r>
                <a:rPr lang="zh-CN" altLang="en-US" dirty="0">
                  <a:latin typeface="微软雅黑" panose="020B0503020204020204" pitchFamily="34" charset="-122"/>
                  <a:ea typeface="微软雅黑" panose="020B0503020204020204" pitchFamily="34" charset="-122"/>
                </a:rPr>
                <a:t>的常用注解</a:t>
              </a:r>
              <a:endParaRPr lang="en-US" altLang="zh-CN" dirty="0">
                <a:latin typeface="微软雅黑" panose="020B0503020204020204" pitchFamily="34" charset="-122"/>
                <a:ea typeface="微软雅黑" panose="020B0503020204020204" pitchFamily="34" charset="-122"/>
              </a:endParaRPr>
            </a:p>
          </p:txBody>
        </p:sp>
      </p:grpSp>
      <p:sp>
        <p:nvSpPr>
          <p:cNvPr id="37" name="TextBox 126">
            <a:extLst>
              <a:ext uri="{FF2B5EF4-FFF2-40B4-BE49-F238E27FC236}">
                <a16:creationId xmlns:a16="http://schemas.microsoft.com/office/drawing/2014/main" id="{FFB4FE6D-2C9A-426E-8CF7-D2319594700B}"/>
              </a:ext>
            </a:extLst>
          </p:cNvPr>
          <p:cNvSpPr txBox="1">
            <a:spLocks noChangeArrowheads="1"/>
          </p:cNvSpPr>
          <p:nvPr/>
        </p:nvSpPr>
        <p:spPr bwMode="auto">
          <a:xfrm>
            <a:off x="3909386" y="4376847"/>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5"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5"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38" name="组合 29">
            <a:extLst>
              <a:ext uri="{FF2B5EF4-FFF2-40B4-BE49-F238E27FC236}">
                <a16:creationId xmlns:a16="http://schemas.microsoft.com/office/drawing/2014/main" id="{4CFA3A58-4ECB-4573-B945-384F285FBB8D}"/>
              </a:ext>
            </a:extLst>
          </p:cNvPr>
          <p:cNvGrpSpPr>
            <a:grpSpLocks/>
          </p:cNvGrpSpPr>
          <p:nvPr/>
        </p:nvGrpSpPr>
        <p:grpSpPr bwMode="auto">
          <a:xfrm rot="-12767">
            <a:off x="2893938" y="4060167"/>
            <a:ext cx="1005156" cy="547688"/>
            <a:chOff x="1931297" y="1314359"/>
            <a:chExt cx="1319272" cy="1728192"/>
          </a:xfrm>
        </p:grpSpPr>
        <p:grpSp>
          <p:nvGrpSpPr>
            <p:cNvPr id="39" name="组合 31">
              <a:extLst>
                <a:ext uri="{FF2B5EF4-FFF2-40B4-BE49-F238E27FC236}">
                  <a16:creationId xmlns:a16="http://schemas.microsoft.com/office/drawing/2014/main" id="{78CEB220-2CC5-4AA4-ADC7-AE5D32C33396}"/>
                </a:ext>
              </a:extLst>
            </p:cNvPr>
            <p:cNvGrpSpPr>
              <a:grpSpLocks/>
            </p:cNvGrpSpPr>
            <p:nvPr/>
          </p:nvGrpSpPr>
          <p:grpSpPr bwMode="auto">
            <a:xfrm>
              <a:off x="1954425" y="1314359"/>
              <a:ext cx="1296144" cy="1728192"/>
              <a:chOff x="1925509" y="1314359"/>
              <a:chExt cx="1296144" cy="1728192"/>
            </a:xfrm>
          </p:grpSpPr>
          <p:sp>
            <p:nvSpPr>
              <p:cNvPr id="51" name="圆角矩形 24">
                <a:extLst>
                  <a:ext uri="{FF2B5EF4-FFF2-40B4-BE49-F238E27FC236}">
                    <a16:creationId xmlns:a16="http://schemas.microsoft.com/office/drawing/2014/main" id="{67A5419A-BB51-4E78-9F79-9BFD2D77228E}"/>
                  </a:ext>
                </a:extLst>
              </p:cNvPr>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11.4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2" name="圆角矩形 25">
                <a:extLst>
                  <a:ext uri="{FF2B5EF4-FFF2-40B4-BE49-F238E27FC236}">
                    <a16:creationId xmlns:a16="http://schemas.microsoft.com/office/drawing/2014/main" id="{C752391B-496C-4A75-880B-273FE04B58E4}"/>
                  </a:ext>
                </a:extLst>
              </p:cNvPr>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0" name="圆角矩形 5">
              <a:extLst>
                <a:ext uri="{FF2B5EF4-FFF2-40B4-BE49-F238E27FC236}">
                  <a16:creationId xmlns:a16="http://schemas.microsoft.com/office/drawing/2014/main" id="{B848C250-6A63-49FF-AD4B-402823FE911D}"/>
                </a:ext>
              </a:extLst>
            </p:cNvPr>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Tree>
    <p:extLst>
      <p:ext uri="{BB962C8B-B14F-4D97-AF65-F5344CB8AC3E}">
        <p14:creationId xmlns:p14="http://schemas.microsoft.com/office/powerpoint/2010/main" val="3652101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par>
                                <p:cTn id="21" presetID="14" presetClass="entr" presetSubtype="1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randombar(horizontal)">
                                      <p:cBhvr>
                                        <p:cTn id="23" dur="500"/>
                                        <p:tgtEl>
                                          <p:spTgt spid="4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randombar(horizontal)">
                                      <p:cBhvr>
                                        <p:cTn id="26" dur="500"/>
                                        <p:tgtEl>
                                          <p:spTgt spid="22"/>
                                        </p:tgtEl>
                                      </p:cBhvr>
                                    </p:animEffect>
                                  </p:childTnLst>
                                </p:cTn>
                              </p:par>
                            </p:childTnLst>
                          </p:cTn>
                        </p:par>
                        <p:par>
                          <p:cTn id="27" fill="hold">
                            <p:stCondLst>
                              <p:cond delay="1500"/>
                            </p:stCondLst>
                            <p:childTnLst>
                              <p:par>
                                <p:cTn id="28" presetID="14" presetClass="entr" presetSubtype="10" fill="hold" nodeType="afterEffect">
                                  <p:stCondLst>
                                    <p:cond delay="500"/>
                                  </p:stCondLst>
                                  <p:childTnLst>
                                    <p:set>
                                      <p:cBhvr>
                                        <p:cTn id="29" dur="1" fill="hold">
                                          <p:stCondLst>
                                            <p:cond delay="0"/>
                                          </p:stCondLst>
                                        </p:cTn>
                                        <p:tgtEl>
                                          <p:spTgt spid="23"/>
                                        </p:tgtEl>
                                        <p:attrNameLst>
                                          <p:attrName>style.visibility</p:attrName>
                                        </p:attrNameLst>
                                      </p:cBhvr>
                                      <p:to>
                                        <p:strVal val="visible"/>
                                      </p:to>
                                    </p:set>
                                    <p:animEffect transition="in" filter="randombar(horizontal)">
                                      <p:cBhvr>
                                        <p:cTn id="30" dur="500"/>
                                        <p:tgtEl>
                                          <p:spTgt spid="23"/>
                                        </p:tgtEl>
                                      </p:cBhvr>
                                    </p:animEffect>
                                  </p:childTnLst>
                                </p:cTn>
                              </p:par>
                              <p:par>
                                <p:cTn id="31" presetID="14" presetClass="entr" presetSubtype="10" fill="hold" nodeType="withEffect">
                                  <p:stCondLst>
                                    <p:cond delay="500"/>
                                  </p:stCondLst>
                                  <p:childTnLst>
                                    <p:set>
                                      <p:cBhvr>
                                        <p:cTn id="32" dur="1" fill="hold">
                                          <p:stCondLst>
                                            <p:cond delay="0"/>
                                          </p:stCondLst>
                                        </p:cTn>
                                        <p:tgtEl>
                                          <p:spTgt spid="20"/>
                                        </p:tgtEl>
                                        <p:attrNameLst>
                                          <p:attrName>style.visibility</p:attrName>
                                        </p:attrNameLst>
                                      </p:cBhvr>
                                      <p:to>
                                        <p:strVal val="visible"/>
                                      </p:to>
                                    </p:set>
                                    <p:animEffect transition="in" filter="randombar(horizontal)">
                                      <p:cBhvr>
                                        <p:cTn id="33" dur="500"/>
                                        <p:tgtEl>
                                          <p:spTgt spid="20"/>
                                        </p:tgtEl>
                                      </p:cBhvr>
                                    </p:animEffect>
                                  </p:childTnLst>
                                </p:cTn>
                              </p:par>
                              <p:par>
                                <p:cTn id="34" presetID="14" presetClass="entr" presetSubtype="10" fill="hold" grpId="0" nodeType="withEffect">
                                  <p:stCondLst>
                                    <p:cond delay="500"/>
                                  </p:stCondLst>
                                  <p:childTnLst>
                                    <p:set>
                                      <p:cBhvr>
                                        <p:cTn id="35" dur="1" fill="hold">
                                          <p:stCondLst>
                                            <p:cond delay="0"/>
                                          </p:stCondLst>
                                        </p:cTn>
                                        <p:tgtEl>
                                          <p:spTgt spid="21"/>
                                        </p:tgtEl>
                                        <p:attrNameLst>
                                          <p:attrName>style.visibility</p:attrName>
                                        </p:attrNameLst>
                                      </p:cBhvr>
                                      <p:to>
                                        <p:strVal val="visible"/>
                                      </p:to>
                                    </p:set>
                                    <p:animEffect transition="in" filter="randombar(horizontal)">
                                      <p:cBhvr>
                                        <p:cTn id="36" dur="500"/>
                                        <p:tgtEl>
                                          <p:spTgt spid="21"/>
                                        </p:tgtEl>
                                      </p:cBhvr>
                                    </p:animEffect>
                                  </p:childTnLst>
                                </p:cTn>
                              </p:par>
                            </p:childTnLst>
                          </p:cTn>
                        </p:par>
                        <p:par>
                          <p:cTn id="37" fill="hold">
                            <p:stCondLst>
                              <p:cond delay="2500"/>
                            </p:stCondLst>
                            <p:childTnLst>
                              <p:par>
                                <p:cTn id="38" presetID="14" presetClass="entr" presetSubtype="10" fill="hold"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randombar(horizontal)">
                                      <p:cBhvr>
                                        <p:cTn id="40" dur="500"/>
                                        <p:tgtEl>
                                          <p:spTgt spid="33"/>
                                        </p:tgtEl>
                                      </p:cBhvr>
                                    </p:animEffect>
                                  </p:childTnLst>
                                </p:cTn>
                              </p:par>
                              <p:par>
                                <p:cTn id="41" presetID="14" presetClass="entr" presetSubtype="1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randombar(horizontal)">
                                      <p:cBhvr>
                                        <p:cTn id="43" dur="500"/>
                                        <p:tgtEl>
                                          <p:spTgt spid="38"/>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randombar(horizontal)">
                                      <p:cBhvr>
                                        <p:cTn id="4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21" grpId="0"/>
      <p:bldP spid="22"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6631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11.3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的简单应用</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263755"/>
            <a:ext cx="9144000" cy="39111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除此之外，</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还支持通过注解的形式编写程序。当使用注解编写</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程序时，开发人员无须手动实现</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接口，只需通过</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RequestMapping</a:t>
            </a:r>
            <a:r>
              <a:rPr lang="zh-CN" altLang="en-US" dirty="0">
                <a:latin typeface="微软雅黑" panose="020B0503020204020204" pitchFamily="34" charset="-122"/>
                <a:ea typeface="微软雅黑" panose="020B0503020204020204" pitchFamily="34" charset="-122"/>
              </a:rPr>
              <a:t>注解完成相应的标注即可。</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注解表示一个</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类，</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会把</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注解标注的类作为处理器，</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RequestMapping</a:t>
            </a:r>
            <a:r>
              <a:rPr lang="zh-CN" altLang="en-US" dirty="0">
                <a:latin typeface="微软雅黑" panose="020B0503020204020204" pitchFamily="34" charset="-122"/>
                <a:ea typeface="微软雅黑" panose="020B0503020204020204" pitchFamily="34" charset="-122"/>
              </a:rPr>
              <a:t>指定了对应请求的路径映射。在程序运行过程中，</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会使用这些信息去寻找对应的</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。接下来通过案例演示基于注解编写</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程序。</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包下新建类</a:t>
            </a:r>
            <a:r>
              <a:rPr lang="en-US" altLang="zh-CN" dirty="0">
                <a:latin typeface="微软雅黑" panose="020B0503020204020204" pitchFamily="34" charset="-122"/>
                <a:ea typeface="微软雅黑" panose="020B0503020204020204" pitchFamily="34" charset="-122"/>
              </a:rPr>
              <a:t>MyController02</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11-3</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13371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6631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11.3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的简单应用</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263755"/>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）在工程</a:t>
            </a:r>
            <a:r>
              <a:rPr lang="en-US" altLang="zh-CN" dirty="0">
                <a:latin typeface="微软雅黑" panose="020B0503020204020204" pitchFamily="34" charset="-122"/>
                <a:ea typeface="微软雅黑" panose="020B0503020204020204" pitchFamily="34" charset="-122"/>
              </a:rPr>
              <a:t>chapter11</a:t>
            </a:r>
            <a:r>
              <a:rPr lang="zh-CN" altLang="en-US" dirty="0">
                <a:latin typeface="微软雅黑" panose="020B0503020204020204" pitchFamily="34" charset="-122"/>
                <a:ea typeface="微软雅黑" panose="020B0503020204020204" pitchFamily="34" charset="-122"/>
              </a:rPr>
              <a:t>的</a:t>
            </a:r>
            <a:r>
              <a:rPr lang="en-US" altLang="zh-CN" dirty="0" err="1">
                <a:latin typeface="微软雅黑" panose="020B0503020204020204" pitchFamily="34" charset="-122"/>
                <a:ea typeface="微软雅黑" panose="020B0503020204020204" pitchFamily="34" charset="-122"/>
              </a:rPr>
              <a:t>WebContent</a:t>
            </a:r>
            <a:r>
              <a:rPr lang="en-US" altLang="zh-CN" dirty="0">
                <a:latin typeface="微软雅黑" panose="020B0503020204020204" pitchFamily="34" charset="-122"/>
                <a:ea typeface="微软雅黑" panose="020B0503020204020204" pitchFamily="34" charset="-122"/>
              </a:rPr>
              <a:t>/WEB-INF</a:t>
            </a:r>
            <a:r>
              <a:rPr lang="zh-CN" altLang="en-US" dirty="0">
                <a:latin typeface="微软雅黑" panose="020B0503020204020204" pitchFamily="34" charset="-122"/>
                <a:ea typeface="微软雅黑" panose="020B0503020204020204" pitchFamily="34" charset="-122"/>
              </a:rPr>
              <a:t>目录下新建</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的配置文件</a:t>
            </a:r>
            <a:r>
              <a:rPr lang="en-US" altLang="zh-CN" dirty="0">
                <a:latin typeface="微软雅黑" panose="020B0503020204020204" pitchFamily="34" charset="-122"/>
                <a:ea typeface="微软雅黑" panose="020B0503020204020204" pitchFamily="34" charset="-122"/>
              </a:rPr>
              <a:t>springMVC-config02.xml</a:t>
            </a:r>
            <a:r>
              <a:rPr lang="zh-CN" altLang="en-US" dirty="0">
                <a:latin typeface="微软雅黑" panose="020B0503020204020204" pitchFamily="34" charset="-122"/>
                <a:ea typeface="微软雅黑" panose="020B0503020204020204" pitchFamily="34" charset="-122"/>
              </a:rPr>
              <a:t>，具体代码如下所示。</a:t>
            </a:r>
          </a:p>
        </p:txBody>
      </p:sp>
      <p:pic>
        <p:nvPicPr>
          <p:cNvPr id="5" name="图片 4">
            <a:extLst>
              <a:ext uri="{FF2B5EF4-FFF2-40B4-BE49-F238E27FC236}">
                <a16:creationId xmlns:a16="http://schemas.microsoft.com/office/drawing/2014/main" id="{B02F02E7-0C82-44BC-BF9B-AA4A1B00210A}"/>
              </a:ext>
            </a:extLst>
          </p:cNvPr>
          <p:cNvPicPr>
            <a:picLocks noChangeAspect="1"/>
          </p:cNvPicPr>
          <p:nvPr/>
        </p:nvPicPr>
        <p:blipFill rotWithShape="1">
          <a:blip r:embed="rId2"/>
          <a:srcRect b="7353"/>
          <a:stretch/>
        </p:blipFill>
        <p:spPr>
          <a:xfrm>
            <a:off x="986989" y="2221273"/>
            <a:ext cx="5040000" cy="2111634"/>
          </a:xfrm>
          <a:prstGeom prst="rect">
            <a:avLst/>
          </a:prstGeom>
        </p:spPr>
      </p:pic>
      <p:sp>
        <p:nvSpPr>
          <p:cNvPr id="6" name="矩形 5">
            <a:extLst>
              <a:ext uri="{FF2B5EF4-FFF2-40B4-BE49-F238E27FC236}">
                <a16:creationId xmlns:a16="http://schemas.microsoft.com/office/drawing/2014/main" id="{7A37FBF8-301F-46C6-AB54-3D65DD9808B9}"/>
              </a:ext>
            </a:extLst>
          </p:cNvPr>
          <p:cNvSpPr/>
          <p:nvPr/>
        </p:nvSpPr>
        <p:spPr>
          <a:xfrm>
            <a:off x="0" y="4376036"/>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）修改工程</a:t>
            </a:r>
            <a:r>
              <a:rPr lang="en-US" altLang="zh-CN" dirty="0">
                <a:latin typeface="微软雅黑" panose="020B0503020204020204" pitchFamily="34" charset="-122"/>
                <a:ea typeface="微软雅黑" panose="020B0503020204020204" pitchFamily="34" charset="-122"/>
              </a:rPr>
              <a:t>chapter11</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web.xml</a:t>
            </a:r>
            <a:r>
              <a:rPr lang="zh-CN" altLang="en-US" dirty="0">
                <a:latin typeface="微软雅黑" panose="020B0503020204020204" pitchFamily="34" charset="-122"/>
                <a:ea typeface="微软雅黑" panose="020B0503020204020204" pitchFamily="34" charset="-122"/>
              </a:rPr>
              <a:t>文件，将</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配置信息中的</a:t>
            </a:r>
            <a:r>
              <a:rPr lang="en-US" altLang="zh-CN" dirty="0">
                <a:latin typeface="微软雅黑" panose="020B0503020204020204" pitchFamily="34" charset="-122"/>
                <a:ea typeface="微软雅黑" panose="020B0503020204020204" pitchFamily="34" charset="-122"/>
              </a:rPr>
              <a:t>&lt;</a:t>
            </a:r>
            <a:r>
              <a:rPr lang="en-US" altLang="zh-CN" dirty="0" err="1">
                <a:latin typeface="微软雅黑" panose="020B0503020204020204" pitchFamily="34" charset="-122"/>
                <a:ea typeface="微软雅黑" panose="020B0503020204020204" pitchFamily="34" charset="-122"/>
              </a:rPr>
              <a:t>init</a:t>
            </a:r>
            <a:r>
              <a:rPr lang="en-US" altLang="zh-CN" dirty="0">
                <a:latin typeface="微软雅黑" panose="020B0503020204020204" pitchFamily="34" charset="-122"/>
                <a:ea typeface="微软雅黑" panose="020B0503020204020204" pitchFamily="34" charset="-122"/>
              </a:rPr>
              <a:t>-param&gt;</a:t>
            </a:r>
            <a:r>
              <a:rPr lang="zh-CN" altLang="en-US" dirty="0">
                <a:latin typeface="微软雅黑" panose="020B0503020204020204" pitchFamily="34" charset="-122"/>
                <a:ea typeface="微软雅黑" panose="020B0503020204020204" pitchFamily="34" charset="-122"/>
              </a:rPr>
              <a:t>元素修改为如下所示。</a:t>
            </a:r>
          </a:p>
        </p:txBody>
      </p:sp>
      <p:pic>
        <p:nvPicPr>
          <p:cNvPr id="7" name="图片 6">
            <a:extLst>
              <a:ext uri="{FF2B5EF4-FFF2-40B4-BE49-F238E27FC236}">
                <a16:creationId xmlns:a16="http://schemas.microsoft.com/office/drawing/2014/main" id="{70BEC5A5-EA96-4FD0-BAC6-A6AD76C4B980}"/>
              </a:ext>
            </a:extLst>
          </p:cNvPr>
          <p:cNvPicPr>
            <a:picLocks noChangeAspect="1"/>
          </p:cNvPicPr>
          <p:nvPr/>
        </p:nvPicPr>
        <p:blipFill rotWithShape="1">
          <a:blip r:embed="rId3"/>
          <a:srcRect b="19971"/>
          <a:stretch/>
        </p:blipFill>
        <p:spPr>
          <a:xfrm>
            <a:off x="986989" y="5347194"/>
            <a:ext cx="5040000" cy="749186"/>
          </a:xfrm>
          <a:prstGeom prst="rect">
            <a:avLst/>
          </a:prstGeom>
        </p:spPr>
      </p:pic>
    </p:spTree>
    <p:extLst>
      <p:ext uri="{BB962C8B-B14F-4D97-AF65-F5344CB8AC3E}">
        <p14:creationId xmlns:p14="http://schemas.microsoft.com/office/powerpoint/2010/main" val="284389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69" y="325533"/>
            <a:ext cx="566319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11.3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的简单应用</a:t>
            </a:r>
            <a:endPar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263755"/>
            <a:ext cx="9144000" cy="224914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在以上配置信息中，</a:t>
            </a:r>
            <a:r>
              <a:rPr lang="en-US" altLang="zh-CN" dirty="0" err="1">
                <a:latin typeface="微软雅黑" panose="020B0503020204020204" pitchFamily="34" charset="-122"/>
                <a:ea typeface="微软雅黑" panose="020B0503020204020204" pitchFamily="34" charset="-122"/>
              </a:rPr>
              <a:t>contextConfigLocation</a:t>
            </a:r>
            <a:r>
              <a:rPr lang="zh-CN" altLang="en-US" dirty="0">
                <a:latin typeface="微软雅黑" panose="020B0503020204020204" pitchFamily="34" charset="-122"/>
                <a:ea typeface="微软雅黑" panose="020B0503020204020204" pitchFamily="34" charset="-122"/>
              </a:rPr>
              <a:t>的值被修改</a:t>
            </a:r>
            <a:r>
              <a:rPr lang="en-US" altLang="zh-CN" dirty="0">
                <a:latin typeface="微软雅黑" panose="020B0503020204020204" pitchFamily="34" charset="-122"/>
                <a:ea typeface="微软雅黑" panose="020B0503020204020204" pitchFamily="34" charset="-122"/>
              </a:rPr>
              <a:t>/WEB-INF/springMVC-config02.xml</a:t>
            </a:r>
            <a:r>
              <a:rPr lang="zh-CN" altLang="en-US" dirty="0">
                <a:latin typeface="微软雅黑" panose="020B0503020204020204" pitchFamily="34" charset="-122"/>
                <a:ea typeface="微软雅黑" panose="020B0503020204020204" pitchFamily="34" charset="-122"/>
              </a:rPr>
              <a:t>，这将意味着</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将从</a:t>
            </a:r>
            <a:r>
              <a:rPr lang="en-US" altLang="zh-CN" dirty="0">
                <a:latin typeface="微软雅黑" panose="020B0503020204020204" pitchFamily="34" charset="-122"/>
                <a:ea typeface="微软雅黑" panose="020B0503020204020204" pitchFamily="34" charset="-122"/>
              </a:rPr>
              <a:t>springMVC-config02.xml</a:t>
            </a:r>
            <a:r>
              <a:rPr lang="zh-CN" altLang="en-US" dirty="0">
                <a:latin typeface="微软雅黑" panose="020B0503020204020204" pitchFamily="34" charset="-122"/>
                <a:ea typeface="微软雅黑" panose="020B0503020204020204" pitchFamily="34" charset="-122"/>
              </a:rPr>
              <a:t>文件中获取配置信息。</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）重启</a:t>
            </a:r>
            <a:r>
              <a:rPr lang="en-US" altLang="zh-CN" dirty="0">
                <a:latin typeface="微软雅黑" panose="020B0503020204020204" pitchFamily="34" charset="-122"/>
                <a:ea typeface="微软雅黑" panose="020B0503020204020204" pitchFamily="34" charset="-122"/>
              </a:rPr>
              <a:t>Tomcat</a:t>
            </a:r>
            <a:r>
              <a:rPr lang="zh-CN" altLang="en-US" dirty="0">
                <a:latin typeface="微软雅黑" panose="020B0503020204020204" pitchFamily="34" charset="-122"/>
                <a:ea typeface="微软雅黑" panose="020B0503020204020204" pitchFamily="34" charset="-122"/>
              </a:rPr>
              <a:t>，使用浏览器访问</a:t>
            </a:r>
            <a:r>
              <a:rPr lang="en-US" altLang="zh-CN" dirty="0">
                <a:latin typeface="微软雅黑" panose="020B0503020204020204" pitchFamily="34" charset="-122"/>
                <a:ea typeface="微软雅黑" panose="020B0503020204020204" pitchFamily="34" charset="-122"/>
              </a:rPr>
              <a:t>http://localhost:8080/chapter11/execute</a:t>
            </a:r>
            <a:r>
              <a:rPr lang="zh-CN" altLang="en-US" dirty="0">
                <a:latin typeface="微软雅黑" panose="020B0503020204020204" pitchFamily="34" charset="-122"/>
                <a:ea typeface="微软雅黑" panose="020B0503020204020204" pitchFamily="34" charset="-122"/>
              </a:rPr>
              <a:t>，浏览器显示的页面如图所示。</a:t>
            </a:r>
          </a:p>
        </p:txBody>
      </p:sp>
      <p:pic>
        <p:nvPicPr>
          <p:cNvPr id="3" name="图片 2">
            <a:extLst>
              <a:ext uri="{FF2B5EF4-FFF2-40B4-BE49-F238E27FC236}">
                <a16:creationId xmlns:a16="http://schemas.microsoft.com/office/drawing/2014/main" id="{31C2D695-18B9-4B61-895A-228C559D5901}"/>
              </a:ext>
            </a:extLst>
          </p:cNvPr>
          <p:cNvPicPr>
            <a:picLocks noChangeAspect="1"/>
          </p:cNvPicPr>
          <p:nvPr/>
        </p:nvPicPr>
        <p:blipFill>
          <a:blip r:embed="rId2"/>
          <a:stretch>
            <a:fillRect/>
          </a:stretch>
        </p:blipFill>
        <p:spPr>
          <a:xfrm>
            <a:off x="2590628" y="3609648"/>
            <a:ext cx="3962743" cy="902286"/>
          </a:xfrm>
          <a:prstGeom prst="rect">
            <a:avLst/>
          </a:prstGeom>
        </p:spPr>
      </p:pic>
    </p:spTree>
    <p:extLst>
      <p:ext uri="{BB962C8B-B14F-4D97-AF65-F5344CB8AC3E}">
        <p14:creationId xmlns:p14="http://schemas.microsoft.com/office/powerpoint/2010/main" val="69921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409047" y="1201674"/>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687109" y="1430850"/>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123794" y="2645578"/>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652666" y="1556345"/>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11.4  Spring</a:t>
            </a:r>
            <a:r>
              <a:rPr lang="zh-CN" altLang="en-US" sz="2800" b="1" dirty="0"/>
              <a:t> </a:t>
            </a:r>
            <a:r>
              <a:rPr lang="en-US" altLang="zh-CN" sz="2800" b="1" dirty="0"/>
              <a:t>MVC</a:t>
            </a:r>
            <a:r>
              <a:rPr lang="zh-CN" altLang="en-US" sz="2800" b="1" dirty="0"/>
              <a:t>的常用注解</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56805" y="2774207"/>
            <a:ext cx="918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11.4.1</a:t>
            </a:r>
            <a:endParaRPr lang="zh-CN" altLang="en-US" dirty="0"/>
          </a:p>
        </p:txBody>
      </p:sp>
      <p:sp>
        <p:nvSpPr>
          <p:cNvPr id="16" name="TextBox 168">
            <a:hlinkClick r:id="rId2"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092098" y="2769255"/>
            <a:ext cx="32861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RequestMapping</a:t>
            </a:r>
            <a:r>
              <a:rPr lang="zh-CN" altLang="en-US" dirty="0">
                <a:latin typeface="微软雅黑" panose="020B0503020204020204" pitchFamily="34" charset="-122"/>
                <a:ea typeface="微软雅黑" panose="020B0503020204020204" pitchFamily="34" charset="-122"/>
              </a:rPr>
              <a:t>注解</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470279" y="1969181"/>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943316" y="2000915"/>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36541" y="1947951"/>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150329" y="3332324"/>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043349" y="3451244"/>
            <a:ext cx="10262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11.4.2</a:t>
            </a:r>
            <a:endParaRPr lang="zh-CN" altLang="en-US" dirty="0"/>
          </a:p>
        </p:txBody>
      </p:sp>
      <p:sp>
        <p:nvSpPr>
          <p:cNvPr id="31" name="TextBox 168">
            <a:hlinkClick r:id="rId6"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118633" y="3435937"/>
            <a:ext cx="4179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RequestParam</a:t>
            </a:r>
            <a:r>
              <a:rPr lang="zh-CN" altLang="en-US" dirty="0">
                <a:latin typeface="微软雅黑" panose="020B0503020204020204" pitchFamily="34" charset="-122"/>
                <a:ea typeface="微软雅黑" panose="020B0503020204020204" pitchFamily="34" charset="-122"/>
              </a:rPr>
              <a:t>注解</a:t>
            </a:r>
            <a:endParaRPr lang="en-US" altLang="zh-CN" dirty="0">
              <a:latin typeface="微软雅黑" panose="020B0503020204020204" pitchFamily="34" charset="-122"/>
              <a:ea typeface="微软雅黑" panose="020B0503020204020204" pitchFamily="34" charset="-122"/>
            </a:endParaRPr>
          </a:p>
        </p:txBody>
      </p:sp>
      <p:grpSp>
        <p:nvGrpSpPr>
          <p:cNvPr id="32" name="组合 153">
            <a:extLst>
              <a:ext uri="{FF2B5EF4-FFF2-40B4-BE49-F238E27FC236}">
                <a16:creationId xmlns:a16="http://schemas.microsoft.com/office/drawing/2014/main" id="{D3D7F543-2888-4466-BCB8-A9FD5FF43E5E}"/>
              </a:ext>
            </a:extLst>
          </p:cNvPr>
          <p:cNvGrpSpPr>
            <a:grpSpLocks/>
          </p:cNvGrpSpPr>
          <p:nvPr/>
        </p:nvGrpSpPr>
        <p:grpSpPr bwMode="auto">
          <a:xfrm>
            <a:off x="1123794" y="4006133"/>
            <a:ext cx="6625480" cy="684212"/>
            <a:chOff x="1029300" y="5045322"/>
            <a:chExt cx="6624959" cy="683275"/>
          </a:xfrm>
        </p:grpSpPr>
        <p:grpSp>
          <p:nvGrpSpPr>
            <p:cNvPr id="33" name="组合 219">
              <a:extLst>
                <a:ext uri="{FF2B5EF4-FFF2-40B4-BE49-F238E27FC236}">
                  <a16:creationId xmlns:a16="http://schemas.microsoft.com/office/drawing/2014/main" id="{414F0E3B-3891-4648-9B97-1EC1C5BFFBE2}"/>
                </a:ext>
              </a:extLst>
            </p:cNvPr>
            <p:cNvGrpSpPr>
              <a:grpSpLocks/>
            </p:cNvGrpSpPr>
            <p:nvPr/>
          </p:nvGrpSpPr>
          <p:grpSpPr bwMode="auto">
            <a:xfrm>
              <a:off x="2521433" y="5045323"/>
              <a:ext cx="5132826" cy="683274"/>
              <a:chOff x="2521433" y="4924675"/>
              <a:chExt cx="5132826" cy="806497"/>
            </a:xfrm>
          </p:grpSpPr>
          <p:sp>
            <p:nvSpPr>
              <p:cNvPr id="38" name="AutoShape 218">
                <a:extLst>
                  <a:ext uri="{FF2B5EF4-FFF2-40B4-BE49-F238E27FC236}">
                    <a16:creationId xmlns:a16="http://schemas.microsoft.com/office/drawing/2014/main" id="{4DBF64FA-8A3E-4C59-9B86-2A4955DE2605}"/>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9" name="组合 225">
                <a:extLst>
                  <a:ext uri="{FF2B5EF4-FFF2-40B4-BE49-F238E27FC236}">
                    <a16:creationId xmlns:a16="http://schemas.microsoft.com/office/drawing/2014/main" id="{7609D38E-DC42-4310-8B96-4CD4B3908D51}"/>
                  </a:ext>
                </a:extLst>
              </p:cNvPr>
              <p:cNvGrpSpPr>
                <a:grpSpLocks/>
              </p:cNvGrpSpPr>
              <p:nvPr/>
            </p:nvGrpSpPr>
            <p:grpSpPr bwMode="auto">
              <a:xfrm>
                <a:off x="2521433" y="4924675"/>
                <a:ext cx="5043090" cy="664285"/>
                <a:chOff x="2521433" y="4868192"/>
                <a:chExt cx="5043090" cy="720768"/>
              </a:xfrm>
            </p:grpSpPr>
            <p:sp>
              <p:nvSpPr>
                <p:cNvPr id="40" name="AutoShape 181">
                  <a:extLst>
                    <a:ext uri="{FF2B5EF4-FFF2-40B4-BE49-F238E27FC236}">
                      <a16:creationId xmlns:a16="http://schemas.microsoft.com/office/drawing/2014/main" id="{D6D3317C-9F05-498C-A313-3A8F1B8A5D2C}"/>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a:extLst>
                    <a:ext uri="{FF2B5EF4-FFF2-40B4-BE49-F238E27FC236}">
                      <a16:creationId xmlns:a16="http://schemas.microsoft.com/office/drawing/2014/main" id="{DB55D99F-90AC-4A94-96B4-9B64B83121F2}"/>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4" name="Line 188">
              <a:extLst>
                <a:ext uri="{FF2B5EF4-FFF2-40B4-BE49-F238E27FC236}">
                  <a16:creationId xmlns:a16="http://schemas.microsoft.com/office/drawing/2014/main" id="{402DF7E8-CA59-42A5-B193-45BFC672E7E9}"/>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5" name="组合 221">
              <a:extLst>
                <a:ext uri="{FF2B5EF4-FFF2-40B4-BE49-F238E27FC236}">
                  <a16:creationId xmlns:a16="http://schemas.microsoft.com/office/drawing/2014/main" id="{5A96357D-1E61-4037-B0E0-D350B6ED90BD}"/>
                </a:ext>
              </a:extLst>
            </p:cNvPr>
            <p:cNvGrpSpPr>
              <a:grpSpLocks/>
            </p:cNvGrpSpPr>
            <p:nvPr/>
          </p:nvGrpSpPr>
          <p:grpSpPr bwMode="auto">
            <a:xfrm>
              <a:off x="1029300" y="5045322"/>
              <a:ext cx="635025" cy="637257"/>
              <a:chOff x="1098627" y="4776118"/>
              <a:chExt cx="903287" cy="906462"/>
            </a:xfrm>
          </p:grpSpPr>
          <p:sp>
            <p:nvSpPr>
              <p:cNvPr id="36" name="Oval 148">
                <a:extLst>
                  <a:ext uri="{FF2B5EF4-FFF2-40B4-BE49-F238E27FC236}">
                    <a16:creationId xmlns:a16="http://schemas.microsoft.com/office/drawing/2014/main" id="{CDC6AA4E-8F28-4A8B-8A6D-93699D8D7844}"/>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7" name="Oval 151">
                <a:extLst>
                  <a:ext uri="{FF2B5EF4-FFF2-40B4-BE49-F238E27FC236}">
                    <a16:creationId xmlns:a16="http://schemas.microsoft.com/office/drawing/2014/main" id="{A70960EE-16DC-4726-BBF9-FCF0EDBCFF79}"/>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2" name="TextBox 163">
            <a:extLst>
              <a:ext uri="{FF2B5EF4-FFF2-40B4-BE49-F238E27FC236}">
                <a16:creationId xmlns:a16="http://schemas.microsoft.com/office/drawing/2014/main" id="{68398987-1E19-431F-8E9E-670996A764CE}"/>
              </a:ext>
            </a:extLst>
          </p:cNvPr>
          <p:cNvSpPr txBox="1">
            <a:spLocks noChangeArrowheads="1"/>
          </p:cNvSpPr>
          <p:nvPr/>
        </p:nvSpPr>
        <p:spPr bwMode="auto">
          <a:xfrm>
            <a:off x="1045644" y="4124416"/>
            <a:ext cx="9405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11.4.3</a:t>
            </a:r>
            <a:endParaRPr lang="zh-CN" altLang="en-US" dirty="0"/>
          </a:p>
        </p:txBody>
      </p:sp>
      <p:sp>
        <p:nvSpPr>
          <p:cNvPr id="43" name="TextBox 168">
            <a:hlinkClick r:id="rId7" action="ppaction://hlinksldjump"/>
            <a:extLst>
              <a:ext uri="{FF2B5EF4-FFF2-40B4-BE49-F238E27FC236}">
                <a16:creationId xmlns:a16="http://schemas.microsoft.com/office/drawing/2014/main" id="{9822B3D3-E09C-4941-BA23-5DD0158D08BC}"/>
              </a:ext>
            </a:extLst>
          </p:cNvPr>
          <p:cNvSpPr txBox="1">
            <a:spLocks noChangeArrowheads="1"/>
          </p:cNvSpPr>
          <p:nvPr/>
        </p:nvSpPr>
        <p:spPr bwMode="auto">
          <a:xfrm>
            <a:off x="3092098" y="4105247"/>
            <a:ext cx="4705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PathVariable</a:t>
            </a:r>
            <a:r>
              <a:rPr lang="zh-CN" altLang="en-US" dirty="0">
                <a:latin typeface="微软雅黑" panose="020B0503020204020204" pitchFamily="34" charset="-122"/>
                <a:ea typeface="微软雅黑" panose="020B0503020204020204" pitchFamily="34" charset="-122"/>
              </a:rPr>
              <a:t>注解</a:t>
            </a:r>
          </a:p>
        </p:txBody>
      </p:sp>
      <p:grpSp>
        <p:nvGrpSpPr>
          <p:cNvPr id="44" name="组合 153">
            <a:extLst>
              <a:ext uri="{FF2B5EF4-FFF2-40B4-BE49-F238E27FC236}">
                <a16:creationId xmlns:a16="http://schemas.microsoft.com/office/drawing/2014/main" id="{F19EFE1C-972E-44CF-8F7B-3113CD1C51BF}"/>
              </a:ext>
            </a:extLst>
          </p:cNvPr>
          <p:cNvGrpSpPr>
            <a:grpSpLocks/>
          </p:cNvGrpSpPr>
          <p:nvPr/>
        </p:nvGrpSpPr>
        <p:grpSpPr bwMode="auto">
          <a:xfrm>
            <a:off x="1150329" y="4689008"/>
            <a:ext cx="6535740" cy="652952"/>
            <a:chOff x="1029300" y="5045322"/>
            <a:chExt cx="6535226" cy="652058"/>
          </a:xfrm>
        </p:grpSpPr>
        <p:grpSp>
          <p:nvGrpSpPr>
            <p:cNvPr id="45" name="组合 219">
              <a:extLst>
                <a:ext uri="{FF2B5EF4-FFF2-40B4-BE49-F238E27FC236}">
                  <a16:creationId xmlns:a16="http://schemas.microsoft.com/office/drawing/2014/main" id="{83D73633-01BF-45E3-9E82-461E00060DBC}"/>
                </a:ext>
              </a:extLst>
            </p:cNvPr>
            <p:cNvGrpSpPr>
              <a:grpSpLocks/>
            </p:cNvGrpSpPr>
            <p:nvPr/>
          </p:nvGrpSpPr>
          <p:grpSpPr bwMode="auto">
            <a:xfrm>
              <a:off x="2521434" y="5045322"/>
              <a:ext cx="5043092" cy="652058"/>
              <a:chOff x="2521434" y="4924675"/>
              <a:chExt cx="5043092" cy="769652"/>
            </a:xfrm>
          </p:grpSpPr>
          <p:sp>
            <p:nvSpPr>
              <p:cNvPr id="50" name="AutoShape 218">
                <a:extLst>
                  <a:ext uri="{FF2B5EF4-FFF2-40B4-BE49-F238E27FC236}">
                    <a16:creationId xmlns:a16="http://schemas.microsoft.com/office/drawing/2014/main" id="{CEC3E07A-170F-4A3A-AC25-A39B3021C8BC}"/>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1" name="组合 225">
                <a:extLst>
                  <a:ext uri="{FF2B5EF4-FFF2-40B4-BE49-F238E27FC236}">
                    <a16:creationId xmlns:a16="http://schemas.microsoft.com/office/drawing/2014/main" id="{54B68643-D76C-4167-BDC4-DAB6DBE07ECB}"/>
                  </a:ext>
                </a:extLst>
              </p:cNvPr>
              <p:cNvGrpSpPr>
                <a:grpSpLocks/>
              </p:cNvGrpSpPr>
              <p:nvPr/>
            </p:nvGrpSpPr>
            <p:grpSpPr bwMode="auto">
              <a:xfrm>
                <a:off x="2521434" y="4924675"/>
                <a:ext cx="5043091" cy="664285"/>
                <a:chOff x="2521434" y="4868192"/>
                <a:chExt cx="5043091" cy="720768"/>
              </a:xfrm>
            </p:grpSpPr>
            <p:sp>
              <p:nvSpPr>
                <p:cNvPr id="52" name="AutoShape 181">
                  <a:extLst>
                    <a:ext uri="{FF2B5EF4-FFF2-40B4-BE49-F238E27FC236}">
                      <a16:creationId xmlns:a16="http://schemas.microsoft.com/office/drawing/2014/main" id="{6D6573A3-EF21-4396-9C06-E578856DC0A2}"/>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3" name="AutoShape 202">
                  <a:extLst>
                    <a:ext uri="{FF2B5EF4-FFF2-40B4-BE49-F238E27FC236}">
                      <a16:creationId xmlns:a16="http://schemas.microsoft.com/office/drawing/2014/main" id="{A8D906D5-04FC-44A0-BA4F-0C0236B4EF7B}"/>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6" name="Line 188">
              <a:extLst>
                <a:ext uri="{FF2B5EF4-FFF2-40B4-BE49-F238E27FC236}">
                  <a16:creationId xmlns:a16="http://schemas.microsoft.com/office/drawing/2014/main" id="{051E585F-A6B7-45E5-9A70-2AA6D13D0033}"/>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7" name="组合 221">
              <a:extLst>
                <a:ext uri="{FF2B5EF4-FFF2-40B4-BE49-F238E27FC236}">
                  <a16:creationId xmlns:a16="http://schemas.microsoft.com/office/drawing/2014/main" id="{390C29FC-31C2-49A1-82F6-B45F8809FCA8}"/>
                </a:ext>
              </a:extLst>
            </p:cNvPr>
            <p:cNvGrpSpPr>
              <a:grpSpLocks/>
            </p:cNvGrpSpPr>
            <p:nvPr/>
          </p:nvGrpSpPr>
          <p:grpSpPr bwMode="auto">
            <a:xfrm>
              <a:off x="1029300" y="5045322"/>
              <a:ext cx="635025" cy="637257"/>
              <a:chOff x="1098627" y="4776118"/>
              <a:chExt cx="903287" cy="906462"/>
            </a:xfrm>
          </p:grpSpPr>
          <p:sp>
            <p:nvSpPr>
              <p:cNvPr id="48" name="Oval 148">
                <a:extLst>
                  <a:ext uri="{FF2B5EF4-FFF2-40B4-BE49-F238E27FC236}">
                    <a16:creationId xmlns:a16="http://schemas.microsoft.com/office/drawing/2014/main" id="{759E102C-16F9-46E5-BA75-7726DCF0B56F}"/>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9" name="Oval 151">
                <a:extLst>
                  <a:ext uri="{FF2B5EF4-FFF2-40B4-BE49-F238E27FC236}">
                    <a16:creationId xmlns:a16="http://schemas.microsoft.com/office/drawing/2014/main" id="{562D610B-6FCF-46E5-85D7-497B7D57953D}"/>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4" name="TextBox 163">
            <a:extLst>
              <a:ext uri="{FF2B5EF4-FFF2-40B4-BE49-F238E27FC236}">
                <a16:creationId xmlns:a16="http://schemas.microsoft.com/office/drawing/2014/main" id="{E28D71C1-6A36-4C5B-BC3F-60C9A89D2B74}"/>
              </a:ext>
            </a:extLst>
          </p:cNvPr>
          <p:cNvSpPr txBox="1">
            <a:spLocks noChangeArrowheads="1"/>
          </p:cNvSpPr>
          <p:nvPr/>
        </p:nvSpPr>
        <p:spPr bwMode="auto">
          <a:xfrm>
            <a:off x="1022214" y="4807315"/>
            <a:ext cx="10875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11.4.4</a:t>
            </a:r>
            <a:endParaRPr lang="zh-CN" altLang="en-US" dirty="0"/>
          </a:p>
        </p:txBody>
      </p:sp>
      <p:sp>
        <p:nvSpPr>
          <p:cNvPr id="55" name="TextBox 168">
            <a:hlinkClick r:id="rId8" action="ppaction://hlinksldjump"/>
            <a:extLst>
              <a:ext uri="{FF2B5EF4-FFF2-40B4-BE49-F238E27FC236}">
                <a16:creationId xmlns:a16="http://schemas.microsoft.com/office/drawing/2014/main" id="{7B44BC50-147C-4A4A-9C07-79A846A631F8}"/>
              </a:ext>
            </a:extLst>
          </p:cNvPr>
          <p:cNvSpPr txBox="1">
            <a:spLocks noChangeArrowheads="1"/>
          </p:cNvSpPr>
          <p:nvPr/>
        </p:nvSpPr>
        <p:spPr bwMode="auto">
          <a:xfrm>
            <a:off x="3103306" y="4776324"/>
            <a:ext cx="4619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CookieValue</a:t>
            </a:r>
            <a:r>
              <a:rPr lang="zh-CN" altLang="en-US" dirty="0">
                <a:latin typeface="微软雅黑" panose="020B0503020204020204" pitchFamily="34" charset="-122"/>
                <a:ea typeface="微软雅黑" panose="020B0503020204020204" pitchFamily="34" charset="-122"/>
              </a:rPr>
              <a:t>注解</a:t>
            </a:r>
          </a:p>
        </p:txBody>
      </p:sp>
      <p:grpSp>
        <p:nvGrpSpPr>
          <p:cNvPr id="56" name="组合 153">
            <a:extLst>
              <a:ext uri="{FF2B5EF4-FFF2-40B4-BE49-F238E27FC236}">
                <a16:creationId xmlns:a16="http://schemas.microsoft.com/office/drawing/2014/main" id="{B3FB7F12-3A17-489C-B3A2-3DE1F7A37A27}"/>
              </a:ext>
            </a:extLst>
          </p:cNvPr>
          <p:cNvGrpSpPr>
            <a:grpSpLocks/>
          </p:cNvGrpSpPr>
          <p:nvPr/>
        </p:nvGrpSpPr>
        <p:grpSpPr bwMode="auto">
          <a:xfrm>
            <a:off x="1176866" y="5350608"/>
            <a:ext cx="6535740" cy="652952"/>
            <a:chOff x="1029300" y="5045322"/>
            <a:chExt cx="6535226" cy="652058"/>
          </a:xfrm>
        </p:grpSpPr>
        <p:grpSp>
          <p:nvGrpSpPr>
            <p:cNvPr id="57" name="组合 219">
              <a:extLst>
                <a:ext uri="{FF2B5EF4-FFF2-40B4-BE49-F238E27FC236}">
                  <a16:creationId xmlns:a16="http://schemas.microsoft.com/office/drawing/2014/main" id="{D2FBC235-77BF-416A-9992-7B4B0BADEE3B}"/>
                </a:ext>
              </a:extLst>
            </p:cNvPr>
            <p:cNvGrpSpPr>
              <a:grpSpLocks/>
            </p:cNvGrpSpPr>
            <p:nvPr/>
          </p:nvGrpSpPr>
          <p:grpSpPr bwMode="auto">
            <a:xfrm>
              <a:off x="2521434" y="5045322"/>
              <a:ext cx="5043092" cy="652058"/>
              <a:chOff x="2521434" y="4924675"/>
              <a:chExt cx="5043092" cy="769652"/>
            </a:xfrm>
          </p:grpSpPr>
          <p:sp>
            <p:nvSpPr>
              <p:cNvPr id="62" name="AutoShape 218">
                <a:extLst>
                  <a:ext uri="{FF2B5EF4-FFF2-40B4-BE49-F238E27FC236}">
                    <a16:creationId xmlns:a16="http://schemas.microsoft.com/office/drawing/2014/main" id="{FDC9869B-31AD-4D26-B19C-B6FC503BA7F7}"/>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63" name="组合 225">
                <a:extLst>
                  <a:ext uri="{FF2B5EF4-FFF2-40B4-BE49-F238E27FC236}">
                    <a16:creationId xmlns:a16="http://schemas.microsoft.com/office/drawing/2014/main" id="{75D04803-8BDE-4AAE-9ED3-AD542D6F3906}"/>
                  </a:ext>
                </a:extLst>
              </p:cNvPr>
              <p:cNvGrpSpPr>
                <a:grpSpLocks/>
              </p:cNvGrpSpPr>
              <p:nvPr/>
            </p:nvGrpSpPr>
            <p:grpSpPr bwMode="auto">
              <a:xfrm>
                <a:off x="2521434" y="4924675"/>
                <a:ext cx="5043091" cy="664285"/>
                <a:chOff x="2521434" y="4868192"/>
                <a:chExt cx="5043091" cy="720768"/>
              </a:xfrm>
            </p:grpSpPr>
            <p:sp>
              <p:nvSpPr>
                <p:cNvPr id="64" name="AutoShape 181">
                  <a:extLst>
                    <a:ext uri="{FF2B5EF4-FFF2-40B4-BE49-F238E27FC236}">
                      <a16:creationId xmlns:a16="http://schemas.microsoft.com/office/drawing/2014/main" id="{4AE869A6-9CCB-4FCD-B5C5-0A6439C93DC0}"/>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5" name="AutoShape 202">
                  <a:extLst>
                    <a:ext uri="{FF2B5EF4-FFF2-40B4-BE49-F238E27FC236}">
                      <a16:creationId xmlns:a16="http://schemas.microsoft.com/office/drawing/2014/main" id="{54852CF5-892F-40FB-A2EA-458D31B977E8}"/>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8" name="Line 188">
              <a:extLst>
                <a:ext uri="{FF2B5EF4-FFF2-40B4-BE49-F238E27FC236}">
                  <a16:creationId xmlns:a16="http://schemas.microsoft.com/office/drawing/2014/main" id="{06241DDB-8CE9-4F3C-AB7E-F16914E76072}"/>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9" name="组合 221">
              <a:extLst>
                <a:ext uri="{FF2B5EF4-FFF2-40B4-BE49-F238E27FC236}">
                  <a16:creationId xmlns:a16="http://schemas.microsoft.com/office/drawing/2014/main" id="{04295DAB-6439-4FC1-B409-3AC4AED27F71}"/>
                </a:ext>
              </a:extLst>
            </p:cNvPr>
            <p:cNvGrpSpPr>
              <a:grpSpLocks/>
            </p:cNvGrpSpPr>
            <p:nvPr/>
          </p:nvGrpSpPr>
          <p:grpSpPr bwMode="auto">
            <a:xfrm>
              <a:off x="1029300" y="5045322"/>
              <a:ext cx="635025" cy="637257"/>
              <a:chOff x="1098627" y="4776118"/>
              <a:chExt cx="903287" cy="906462"/>
            </a:xfrm>
          </p:grpSpPr>
          <p:sp>
            <p:nvSpPr>
              <p:cNvPr id="60" name="Oval 148">
                <a:extLst>
                  <a:ext uri="{FF2B5EF4-FFF2-40B4-BE49-F238E27FC236}">
                    <a16:creationId xmlns:a16="http://schemas.microsoft.com/office/drawing/2014/main" id="{617855DE-AEEE-46EB-9A8A-A34DF3FF12D4}"/>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1" name="Oval 151">
                <a:extLst>
                  <a:ext uri="{FF2B5EF4-FFF2-40B4-BE49-F238E27FC236}">
                    <a16:creationId xmlns:a16="http://schemas.microsoft.com/office/drawing/2014/main" id="{39A484BD-5B20-468E-AFBC-5F2E6A27509C}"/>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6" name="TextBox 163">
            <a:extLst>
              <a:ext uri="{FF2B5EF4-FFF2-40B4-BE49-F238E27FC236}">
                <a16:creationId xmlns:a16="http://schemas.microsoft.com/office/drawing/2014/main" id="{1C9B1DE5-F921-467C-99E9-609F50D6C5F4}"/>
              </a:ext>
            </a:extLst>
          </p:cNvPr>
          <p:cNvSpPr txBox="1">
            <a:spLocks noChangeArrowheads="1"/>
          </p:cNvSpPr>
          <p:nvPr/>
        </p:nvSpPr>
        <p:spPr bwMode="auto">
          <a:xfrm>
            <a:off x="1048751" y="5468915"/>
            <a:ext cx="10875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11.4.5</a:t>
            </a:r>
            <a:endParaRPr lang="zh-CN" altLang="en-US" dirty="0"/>
          </a:p>
        </p:txBody>
      </p:sp>
      <p:sp>
        <p:nvSpPr>
          <p:cNvPr id="67" name="TextBox 168">
            <a:hlinkClick r:id="rId9" action="ppaction://hlinksldjump"/>
            <a:extLst>
              <a:ext uri="{FF2B5EF4-FFF2-40B4-BE49-F238E27FC236}">
                <a16:creationId xmlns:a16="http://schemas.microsoft.com/office/drawing/2014/main" id="{9D121919-F000-455A-99E4-CE380E2180A4}"/>
              </a:ext>
            </a:extLst>
          </p:cNvPr>
          <p:cNvSpPr txBox="1">
            <a:spLocks noChangeArrowheads="1"/>
          </p:cNvSpPr>
          <p:nvPr/>
        </p:nvSpPr>
        <p:spPr bwMode="auto">
          <a:xfrm>
            <a:off x="3129843" y="5437924"/>
            <a:ext cx="46194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RequestHeader</a:t>
            </a:r>
            <a:r>
              <a:rPr lang="zh-CN" altLang="en-US" dirty="0">
                <a:latin typeface="微软雅黑" panose="020B0503020204020204" pitchFamily="34" charset="-122"/>
                <a:ea typeface="微软雅黑" panose="020B0503020204020204" pitchFamily="34" charset="-122"/>
              </a:rPr>
              <a:t>注解</a:t>
            </a:r>
          </a:p>
        </p:txBody>
      </p:sp>
    </p:spTree>
    <p:extLst>
      <p:ext uri="{BB962C8B-B14F-4D97-AF65-F5344CB8AC3E}">
        <p14:creationId xmlns:p14="http://schemas.microsoft.com/office/powerpoint/2010/main" val="149639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11.4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的常用注解</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11.4.1 @</a:t>
            </a:r>
            <a:r>
              <a:rPr lang="en-US" altLang="zh-CN" sz="2400" b="1" dirty="0" err="1">
                <a:solidFill>
                  <a:srgbClr val="2383C6"/>
                </a:solidFill>
                <a:latin typeface="微软雅黑" panose="020B0503020204020204" pitchFamily="34" charset="-122"/>
                <a:ea typeface="微软雅黑" panose="020B0503020204020204" pitchFamily="34" charset="-122"/>
              </a:rPr>
              <a:t>RequestMapping</a:t>
            </a:r>
            <a:r>
              <a:rPr lang="zh-CN" altLang="en-US" sz="2400" b="1" dirty="0">
                <a:solidFill>
                  <a:srgbClr val="2383C6"/>
                </a:solidFill>
                <a:latin typeface="微软雅黑" panose="020B0503020204020204" pitchFamily="34" charset="-122"/>
                <a:ea typeface="微软雅黑" panose="020B0503020204020204" pitchFamily="34" charset="-122"/>
              </a:rPr>
              <a:t>注解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38470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为了简化开发， </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提供有一系列注解供开发人员使用。除了</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RequestMapping</a:t>
            </a:r>
            <a:r>
              <a:rPr lang="zh-CN" altLang="en-US" dirty="0">
                <a:latin typeface="微软雅黑" panose="020B0503020204020204" pitchFamily="34" charset="-122"/>
                <a:ea typeface="微软雅黑" panose="020B0503020204020204" pitchFamily="34" charset="-122"/>
              </a:rPr>
              <a:t>之外，</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还提供有</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RequestParam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PathVariable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CookieValue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RequestHeader</a:t>
            </a:r>
            <a:r>
              <a:rPr lang="zh-CN" altLang="en-US" dirty="0">
                <a:latin typeface="微软雅黑" panose="020B0503020204020204" pitchFamily="34" charset="-122"/>
                <a:ea typeface="微软雅黑" panose="020B0503020204020204" pitchFamily="34" charset="-122"/>
              </a:rPr>
              <a:t>等注解。由于前面的小节已演示过</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注解的使用方法，此处不再赘述，接下来开始详细讲解关于</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RequestMapping</a:t>
            </a:r>
            <a:r>
              <a:rPr lang="zh-CN" altLang="en-US" dirty="0">
                <a:latin typeface="微软雅黑" panose="020B0503020204020204" pitchFamily="34" charset="-122"/>
                <a:ea typeface="微软雅黑" panose="020B0503020204020204" pitchFamily="34" charset="-122"/>
              </a:rPr>
              <a:t>的知识。</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RequestMapping</a:t>
            </a:r>
            <a:r>
              <a:rPr lang="zh-CN" altLang="en-US" dirty="0">
                <a:latin typeface="微软雅黑" panose="020B0503020204020204" pitchFamily="34" charset="-122"/>
                <a:ea typeface="微软雅黑" panose="020B0503020204020204" pitchFamily="34" charset="-122"/>
              </a:rPr>
              <a:t>用于处理请求地址映射，当</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RequestMapping</a:t>
            </a:r>
            <a:r>
              <a:rPr lang="zh-CN" altLang="en-US" dirty="0">
                <a:latin typeface="微软雅黑" panose="020B0503020204020204" pitchFamily="34" charset="-122"/>
                <a:ea typeface="微软雅黑" panose="020B0503020204020204" pitchFamily="34" charset="-122"/>
              </a:rPr>
              <a:t>用于一个</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类时，表示类中的所有响应请求的方法都是以该注解指定的地址作为父路径，当</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RequestMapping</a:t>
            </a:r>
            <a:r>
              <a:rPr lang="zh-CN" altLang="en-US" dirty="0">
                <a:latin typeface="微软雅黑" panose="020B0503020204020204" pitchFamily="34" charset="-122"/>
                <a:ea typeface="微软雅黑" panose="020B0503020204020204" pitchFamily="34" charset="-122"/>
              </a:rPr>
              <a:t>用于</a:t>
            </a:r>
            <a:r>
              <a:rPr lang="en-US" altLang="zh-CN" dirty="0">
                <a:latin typeface="微软雅黑" panose="020B0503020204020204" pitchFamily="34" charset="-122"/>
                <a:ea typeface="微软雅黑" panose="020B0503020204020204" pitchFamily="34" charset="-122"/>
              </a:rPr>
              <a:t>Controller</a:t>
            </a:r>
            <a:r>
              <a:rPr lang="zh-CN" altLang="en-US" dirty="0">
                <a:latin typeface="微软雅黑" panose="020B0503020204020204" pitchFamily="34" charset="-122"/>
                <a:ea typeface="微软雅黑" panose="020B0503020204020204" pitchFamily="34" charset="-122"/>
              </a:rPr>
              <a:t>类中的一个方法时，该方法将成为处理请求的方法。</a:t>
            </a:r>
          </a:p>
        </p:txBody>
      </p:sp>
    </p:spTree>
    <p:extLst>
      <p:ext uri="{BB962C8B-B14F-4D97-AF65-F5344CB8AC3E}">
        <p14:creationId xmlns:p14="http://schemas.microsoft.com/office/powerpoint/2010/main" val="161069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11.4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的常用注解</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11.4.1 @</a:t>
            </a:r>
            <a:r>
              <a:rPr lang="en-US" altLang="zh-CN" sz="2400" b="1" dirty="0" err="1">
                <a:solidFill>
                  <a:srgbClr val="2383C6"/>
                </a:solidFill>
                <a:latin typeface="微软雅黑" panose="020B0503020204020204" pitchFamily="34" charset="-122"/>
                <a:ea typeface="微软雅黑" panose="020B0503020204020204" pitchFamily="34" charset="-122"/>
              </a:rPr>
              <a:t>RequestMapping</a:t>
            </a:r>
            <a:r>
              <a:rPr lang="zh-CN" altLang="en-US" sz="2400" b="1" dirty="0">
                <a:solidFill>
                  <a:srgbClr val="2383C6"/>
                </a:solidFill>
                <a:latin typeface="微软雅黑" panose="020B0503020204020204" pitchFamily="34" charset="-122"/>
                <a:ea typeface="微软雅黑" panose="020B0503020204020204" pitchFamily="34" charset="-122"/>
              </a:rPr>
              <a:t>注解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RequestMapping</a:t>
            </a:r>
            <a:r>
              <a:rPr lang="zh-CN" altLang="en-US" dirty="0">
                <a:latin typeface="微软雅黑" panose="020B0503020204020204" pitchFamily="34" charset="-122"/>
                <a:ea typeface="微软雅黑" panose="020B0503020204020204" pitchFamily="34" charset="-122"/>
              </a:rPr>
              <a:t>注解提供了一系列属性，具体如表所示。</a:t>
            </a:r>
          </a:p>
        </p:txBody>
      </p:sp>
      <p:pic>
        <p:nvPicPr>
          <p:cNvPr id="5" name="图片 4">
            <a:extLst>
              <a:ext uri="{FF2B5EF4-FFF2-40B4-BE49-F238E27FC236}">
                <a16:creationId xmlns:a16="http://schemas.microsoft.com/office/drawing/2014/main" id="{AA74FF0E-CDF9-41AC-A26F-46DB81FC40BB}"/>
              </a:ext>
            </a:extLst>
          </p:cNvPr>
          <p:cNvPicPr>
            <a:picLocks noChangeAspect="1"/>
          </p:cNvPicPr>
          <p:nvPr/>
        </p:nvPicPr>
        <p:blipFill rotWithShape="1">
          <a:blip r:embed="rId2"/>
          <a:srcRect b="8370"/>
          <a:stretch/>
        </p:blipFill>
        <p:spPr>
          <a:xfrm>
            <a:off x="1735272" y="2194227"/>
            <a:ext cx="5673455" cy="1937506"/>
          </a:xfrm>
          <a:prstGeom prst="rect">
            <a:avLst/>
          </a:prstGeom>
        </p:spPr>
      </p:pic>
      <p:sp>
        <p:nvSpPr>
          <p:cNvPr id="6" name="矩形 5">
            <a:extLst>
              <a:ext uri="{FF2B5EF4-FFF2-40B4-BE49-F238E27FC236}">
                <a16:creationId xmlns:a16="http://schemas.microsoft.com/office/drawing/2014/main" id="{6A0E81F0-7DFB-4E22-B800-C0728B4B4BFE}"/>
              </a:ext>
            </a:extLst>
          </p:cNvPr>
          <p:cNvSpPr/>
          <p:nvPr/>
        </p:nvSpPr>
        <p:spPr>
          <a:xfrm>
            <a:off x="0" y="4075288"/>
            <a:ext cx="9144000" cy="224914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RequestMapping</a:t>
            </a:r>
            <a:r>
              <a:rPr lang="zh-CN" altLang="en-US" dirty="0">
                <a:latin typeface="微软雅黑" panose="020B0503020204020204" pitchFamily="34" charset="-122"/>
                <a:ea typeface="微软雅黑" panose="020B0503020204020204" pitchFamily="34" charset="-122"/>
              </a:rPr>
              <a:t>注解支持的属性，其中最为常用的是</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method</a:t>
            </a:r>
            <a:r>
              <a:rPr lang="zh-CN" altLang="en-US" dirty="0">
                <a:latin typeface="微软雅黑" panose="020B0503020204020204" pitchFamily="34" charset="-122"/>
                <a:ea typeface="微软雅黑" panose="020B0503020204020204" pitchFamily="34" charset="-122"/>
              </a:rPr>
              <a:t>，在实际开发中，开发人员可根据具体需求选择使用。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接下来以一个案例演示</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RequestMapping</a:t>
            </a:r>
            <a:r>
              <a:rPr lang="zh-CN" altLang="en-US" dirty="0">
                <a:latin typeface="微软雅黑" panose="020B0503020204020204" pitchFamily="34" charset="-122"/>
                <a:ea typeface="微软雅黑" panose="020B0503020204020204" pitchFamily="34" charset="-122"/>
              </a:rPr>
              <a:t>注解的使用，具体步骤如下。</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包下新建一个类</a:t>
            </a:r>
            <a:r>
              <a:rPr lang="en-US" altLang="zh-CN" dirty="0">
                <a:latin typeface="微软雅黑" panose="020B0503020204020204" pitchFamily="34" charset="-122"/>
                <a:ea typeface="微软雅黑" panose="020B0503020204020204" pitchFamily="34" charset="-122"/>
              </a:rPr>
              <a:t>MyController03</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11-4</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264857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11.4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的常用注解</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11.4.1 @</a:t>
            </a:r>
            <a:r>
              <a:rPr lang="en-US" altLang="zh-CN" sz="2400" b="1" dirty="0" err="1">
                <a:solidFill>
                  <a:srgbClr val="2383C6"/>
                </a:solidFill>
                <a:latin typeface="微软雅黑" panose="020B0503020204020204" pitchFamily="34" charset="-122"/>
                <a:ea typeface="微软雅黑" panose="020B0503020204020204" pitchFamily="34" charset="-122"/>
              </a:rPr>
              <a:t>RequestMapping</a:t>
            </a:r>
            <a:r>
              <a:rPr lang="zh-CN" altLang="en-US" sz="2400" b="1" dirty="0">
                <a:solidFill>
                  <a:srgbClr val="2383C6"/>
                </a:solidFill>
                <a:latin typeface="微软雅黑" panose="020B0503020204020204" pitchFamily="34" charset="-122"/>
                <a:ea typeface="微软雅黑" panose="020B0503020204020204" pitchFamily="34" charset="-122"/>
              </a:rPr>
              <a:t>注解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40002"/>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page</a:t>
            </a:r>
            <a:r>
              <a:rPr lang="zh-CN" altLang="en-US" dirty="0">
                <a:latin typeface="微软雅黑" panose="020B0503020204020204" pitchFamily="34" charset="-122"/>
                <a:ea typeface="微软雅黑" panose="020B0503020204020204" pitchFamily="34" charset="-122"/>
              </a:rPr>
              <a:t>目录下新建</a:t>
            </a:r>
            <a:r>
              <a:rPr lang="en-US" altLang="zh-CN" dirty="0">
                <a:latin typeface="微软雅黑" panose="020B0503020204020204" pitchFamily="34" charset="-122"/>
                <a:ea typeface="微软雅黑" panose="020B0503020204020204" pitchFamily="34" charset="-122"/>
              </a:rPr>
              <a:t>page02.jsp</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11-5</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）重启</a:t>
            </a:r>
            <a:r>
              <a:rPr lang="en-US" altLang="zh-CN" dirty="0">
                <a:latin typeface="微软雅黑" panose="020B0503020204020204" pitchFamily="34" charset="-122"/>
                <a:ea typeface="微软雅黑" panose="020B0503020204020204" pitchFamily="34" charset="-122"/>
              </a:rPr>
              <a:t>Tomcat</a:t>
            </a:r>
            <a:r>
              <a:rPr lang="zh-CN" altLang="en-US" dirty="0">
                <a:latin typeface="微软雅黑" panose="020B0503020204020204" pitchFamily="34" charset="-122"/>
                <a:ea typeface="微软雅黑" panose="020B0503020204020204" pitchFamily="34" charset="-122"/>
              </a:rPr>
              <a:t>，在浏览器中访问</a:t>
            </a:r>
            <a:r>
              <a:rPr lang="en-US" altLang="zh-CN" dirty="0">
                <a:latin typeface="微软雅黑" panose="020B0503020204020204" pitchFamily="34" charset="-122"/>
                <a:ea typeface="微软雅黑" panose="020B0503020204020204" pitchFamily="34" charset="-122"/>
              </a:rPr>
              <a:t>http://localhost:8080/chapter11/toWelcome</a:t>
            </a:r>
            <a:r>
              <a:rPr lang="zh-CN" altLang="en-US" dirty="0">
                <a:latin typeface="微软雅黑" panose="020B0503020204020204" pitchFamily="34" charset="-122"/>
                <a:ea typeface="微软雅黑" panose="020B0503020204020204" pitchFamily="34" charset="-122"/>
              </a:rPr>
              <a:t>，浏览器显示的页面如图所示。</a:t>
            </a:r>
          </a:p>
        </p:txBody>
      </p:sp>
      <p:sp>
        <p:nvSpPr>
          <p:cNvPr id="6" name="矩形 5">
            <a:extLst>
              <a:ext uri="{FF2B5EF4-FFF2-40B4-BE49-F238E27FC236}">
                <a16:creationId xmlns:a16="http://schemas.microsoft.com/office/drawing/2014/main" id="{6A0E81F0-7DFB-4E22-B800-C0728B4B4BFE}"/>
              </a:ext>
            </a:extLst>
          </p:cNvPr>
          <p:cNvSpPr/>
          <p:nvPr/>
        </p:nvSpPr>
        <p:spPr>
          <a:xfrm>
            <a:off x="0" y="4075288"/>
            <a:ext cx="9144000" cy="458908"/>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）单击“</a:t>
            </a:r>
            <a:r>
              <a:rPr lang="en-US" altLang="zh-CN" dirty="0">
                <a:latin typeface="微软雅黑" panose="020B0503020204020204" pitchFamily="34" charset="-122"/>
                <a:ea typeface="微软雅黑" panose="020B0503020204020204" pitchFamily="34" charset="-122"/>
              </a:rPr>
              <a:t>POST</a:t>
            </a:r>
            <a:r>
              <a:rPr lang="zh-CN" altLang="en-US" dirty="0">
                <a:latin typeface="微软雅黑" panose="020B0503020204020204" pitchFamily="34" charset="-122"/>
                <a:ea typeface="微软雅黑" panose="020B0503020204020204" pitchFamily="34" charset="-122"/>
              </a:rPr>
              <a:t>方式访问欢迎页面”按钮，浏览器显示的页面如图所示。</a:t>
            </a:r>
          </a:p>
        </p:txBody>
      </p:sp>
      <p:pic>
        <p:nvPicPr>
          <p:cNvPr id="7" name="图片 6">
            <a:extLst>
              <a:ext uri="{FF2B5EF4-FFF2-40B4-BE49-F238E27FC236}">
                <a16:creationId xmlns:a16="http://schemas.microsoft.com/office/drawing/2014/main" id="{FECCAE93-74F7-40E0-AE50-A6179D437730}"/>
              </a:ext>
            </a:extLst>
          </p:cNvPr>
          <p:cNvPicPr>
            <a:picLocks noChangeAspect="1"/>
          </p:cNvPicPr>
          <p:nvPr/>
        </p:nvPicPr>
        <p:blipFill>
          <a:blip r:embed="rId2"/>
          <a:stretch>
            <a:fillRect/>
          </a:stretch>
        </p:blipFill>
        <p:spPr>
          <a:xfrm>
            <a:off x="2596725" y="3019501"/>
            <a:ext cx="3950550" cy="1030313"/>
          </a:xfrm>
          <a:prstGeom prst="rect">
            <a:avLst/>
          </a:prstGeom>
        </p:spPr>
      </p:pic>
      <p:pic>
        <p:nvPicPr>
          <p:cNvPr id="8" name="图片 7">
            <a:extLst>
              <a:ext uri="{FF2B5EF4-FFF2-40B4-BE49-F238E27FC236}">
                <a16:creationId xmlns:a16="http://schemas.microsoft.com/office/drawing/2014/main" id="{20E64ABF-7B74-418D-9C8A-E7EF13601285}"/>
              </a:ext>
            </a:extLst>
          </p:cNvPr>
          <p:cNvPicPr>
            <a:picLocks noChangeAspect="1"/>
          </p:cNvPicPr>
          <p:nvPr/>
        </p:nvPicPr>
        <p:blipFill>
          <a:blip r:embed="rId3"/>
          <a:stretch>
            <a:fillRect/>
          </a:stretch>
        </p:blipFill>
        <p:spPr>
          <a:xfrm>
            <a:off x="2598471" y="4725656"/>
            <a:ext cx="3950550" cy="810838"/>
          </a:xfrm>
          <a:prstGeom prst="rect">
            <a:avLst/>
          </a:prstGeom>
        </p:spPr>
      </p:pic>
    </p:spTree>
    <p:extLst>
      <p:ext uri="{BB962C8B-B14F-4D97-AF65-F5344CB8AC3E}">
        <p14:creationId xmlns:p14="http://schemas.microsoft.com/office/powerpoint/2010/main" val="8718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11.4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的常用注解</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11.4.1 @</a:t>
            </a:r>
            <a:r>
              <a:rPr lang="en-US" altLang="zh-CN" sz="2400" b="1" dirty="0" err="1">
                <a:solidFill>
                  <a:srgbClr val="2383C6"/>
                </a:solidFill>
                <a:latin typeface="微软雅黑" panose="020B0503020204020204" pitchFamily="34" charset="-122"/>
                <a:ea typeface="微软雅黑" panose="020B0503020204020204" pitchFamily="34" charset="-122"/>
              </a:rPr>
              <a:t>RequestMapping</a:t>
            </a:r>
            <a:r>
              <a:rPr lang="zh-CN" altLang="en-US" sz="2400" b="1" dirty="0">
                <a:solidFill>
                  <a:srgbClr val="2383C6"/>
                </a:solidFill>
                <a:latin typeface="微软雅黑" panose="020B0503020204020204" pitchFamily="34" charset="-122"/>
                <a:ea typeface="微软雅黑" panose="020B0503020204020204" pitchFamily="34" charset="-122"/>
              </a:rPr>
              <a:t>注解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）单击“返回”按钮，浏览器显示初始所示页面，单击“</a:t>
            </a:r>
            <a:r>
              <a:rPr lang="en-US" altLang="zh-CN" dirty="0">
                <a:latin typeface="微软雅黑" panose="020B0503020204020204" pitchFamily="34" charset="-122"/>
                <a:ea typeface="微软雅黑" panose="020B0503020204020204" pitchFamily="34" charset="-122"/>
              </a:rPr>
              <a:t>GET</a:t>
            </a:r>
            <a:r>
              <a:rPr lang="zh-CN" altLang="en-US" dirty="0">
                <a:latin typeface="微软雅黑" panose="020B0503020204020204" pitchFamily="34" charset="-122"/>
                <a:ea typeface="微软雅黑" panose="020B0503020204020204" pitchFamily="34" charset="-122"/>
              </a:rPr>
              <a:t>方式访问欢迎页面”超链接，浏览器显示的页面如图</a:t>
            </a:r>
            <a:r>
              <a:rPr lang="en-US" altLang="zh-CN" dirty="0">
                <a:latin typeface="微软雅黑" panose="020B0503020204020204" pitchFamily="34" charset="-122"/>
                <a:ea typeface="微软雅黑" panose="020B0503020204020204" pitchFamily="34" charset="-122"/>
              </a:rPr>
              <a:t>11.7</a:t>
            </a:r>
            <a:r>
              <a:rPr lang="zh-CN" altLang="en-US" dirty="0">
                <a:latin typeface="微软雅黑" panose="020B0503020204020204" pitchFamily="34" charset="-122"/>
                <a:ea typeface="微软雅黑" panose="020B0503020204020204" pitchFamily="34" charset="-122"/>
              </a:rPr>
              <a:t>所示。</a:t>
            </a:r>
          </a:p>
        </p:txBody>
      </p:sp>
      <p:pic>
        <p:nvPicPr>
          <p:cNvPr id="5" name="图片 4">
            <a:extLst>
              <a:ext uri="{FF2B5EF4-FFF2-40B4-BE49-F238E27FC236}">
                <a16:creationId xmlns:a16="http://schemas.microsoft.com/office/drawing/2014/main" id="{A556FE2A-9A52-4E48-848B-784FDB53666A}"/>
              </a:ext>
            </a:extLst>
          </p:cNvPr>
          <p:cNvPicPr>
            <a:picLocks noChangeAspect="1"/>
          </p:cNvPicPr>
          <p:nvPr/>
        </p:nvPicPr>
        <p:blipFill>
          <a:blip r:embed="rId2"/>
          <a:stretch>
            <a:fillRect/>
          </a:stretch>
        </p:blipFill>
        <p:spPr>
          <a:xfrm>
            <a:off x="2596725" y="2581780"/>
            <a:ext cx="3950550" cy="1274174"/>
          </a:xfrm>
          <a:prstGeom prst="rect">
            <a:avLst/>
          </a:prstGeom>
        </p:spPr>
      </p:pic>
    </p:spTree>
    <p:extLst>
      <p:ext uri="{BB962C8B-B14F-4D97-AF65-F5344CB8AC3E}">
        <p14:creationId xmlns:p14="http://schemas.microsoft.com/office/powerpoint/2010/main" val="357992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11.4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的常用注解</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11.4.2 @</a:t>
            </a:r>
            <a:r>
              <a:rPr lang="en-US" altLang="zh-CN" sz="2400" b="1" dirty="0" err="1">
                <a:solidFill>
                  <a:srgbClr val="2383C6"/>
                </a:solidFill>
                <a:latin typeface="微软雅黑" panose="020B0503020204020204" pitchFamily="34" charset="-122"/>
                <a:ea typeface="微软雅黑" panose="020B0503020204020204" pitchFamily="34" charset="-122"/>
              </a:rPr>
              <a:t>RequestParam</a:t>
            </a:r>
            <a:r>
              <a:rPr lang="zh-CN" altLang="en-US" sz="2400" b="1" dirty="0">
                <a:solidFill>
                  <a:srgbClr val="2383C6"/>
                </a:solidFill>
                <a:latin typeface="微软雅黑" panose="020B0503020204020204" pitchFamily="34" charset="-122"/>
                <a:ea typeface="微软雅黑" panose="020B0503020204020204" pitchFamily="34" charset="-122"/>
              </a:rPr>
              <a:t>注解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RequestParam</a:t>
            </a:r>
            <a:r>
              <a:rPr lang="zh-CN" altLang="en-US" dirty="0">
                <a:latin typeface="微软雅黑" panose="020B0503020204020204" pitchFamily="34" charset="-122"/>
                <a:ea typeface="微软雅黑" panose="020B0503020204020204" pitchFamily="34" charset="-122"/>
              </a:rPr>
              <a:t>注解用于获取请求参数的值，它可以将请求参数赋值给方法中的形参，进而完成对请求参数的处理。</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RequestParam</a:t>
            </a:r>
            <a:r>
              <a:rPr lang="zh-CN" altLang="en-US" dirty="0">
                <a:latin typeface="微软雅黑" panose="020B0503020204020204" pitchFamily="34" charset="-122"/>
                <a:ea typeface="微软雅黑" panose="020B0503020204020204" pitchFamily="34" charset="-122"/>
              </a:rPr>
              <a:t>注解提供了若干属性，具体如表所示。</a:t>
            </a:r>
          </a:p>
        </p:txBody>
      </p:sp>
      <p:pic>
        <p:nvPicPr>
          <p:cNvPr id="6" name="图片 5">
            <a:extLst>
              <a:ext uri="{FF2B5EF4-FFF2-40B4-BE49-F238E27FC236}">
                <a16:creationId xmlns:a16="http://schemas.microsoft.com/office/drawing/2014/main" id="{EDCB8838-7B2B-4D80-86F3-C28A3CF8FDF7}"/>
              </a:ext>
            </a:extLst>
          </p:cNvPr>
          <p:cNvPicPr>
            <a:picLocks noChangeAspect="1"/>
          </p:cNvPicPr>
          <p:nvPr/>
        </p:nvPicPr>
        <p:blipFill rotWithShape="1">
          <a:blip r:embed="rId2"/>
          <a:srcRect l="10899" r="11323" b="10956"/>
          <a:stretch/>
        </p:blipFill>
        <p:spPr>
          <a:xfrm>
            <a:off x="2483555" y="3149253"/>
            <a:ext cx="4312355" cy="1264704"/>
          </a:xfrm>
          <a:prstGeom prst="rect">
            <a:avLst/>
          </a:prstGeom>
        </p:spPr>
      </p:pic>
      <p:sp>
        <p:nvSpPr>
          <p:cNvPr id="7" name="矩形 6">
            <a:extLst>
              <a:ext uri="{FF2B5EF4-FFF2-40B4-BE49-F238E27FC236}">
                <a16:creationId xmlns:a16="http://schemas.microsoft.com/office/drawing/2014/main" id="{DC836B38-5DE7-4A6E-B499-D0490ECA90FC}"/>
              </a:ext>
            </a:extLst>
          </p:cNvPr>
          <p:cNvSpPr/>
          <p:nvPr/>
        </p:nvSpPr>
        <p:spPr>
          <a:xfrm>
            <a:off x="0" y="4413957"/>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RequestParam</a:t>
            </a:r>
            <a:r>
              <a:rPr lang="zh-CN" altLang="en-US" dirty="0">
                <a:latin typeface="微软雅黑" panose="020B0503020204020204" pitchFamily="34" charset="-122"/>
                <a:ea typeface="微软雅黑" panose="020B0503020204020204" pitchFamily="34" charset="-122"/>
              </a:rPr>
              <a:t>注解支持的属性，其中最为常用的是</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defaultValue</a:t>
            </a:r>
            <a:r>
              <a:rPr lang="zh-CN" altLang="en-US" dirty="0">
                <a:latin typeface="微软雅黑" panose="020B0503020204020204" pitchFamily="34" charset="-122"/>
                <a:ea typeface="微软雅黑" panose="020B0503020204020204" pitchFamily="34" charset="-122"/>
              </a:rPr>
              <a:t>，在实际开发中，开发人员可根据具体需求选择使用。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接下来以一个案例演示</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RequestParam</a:t>
            </a:r>
            <a:r>
              <a:rPr lang="zh-CN" altLang="en-US" dirty="0">
                <a:latin typeface="微软雅黑" panose="020B0503020204020204" pitchFamily="34" charset="-122"/>
                <a:ea typeface="微软雅黑" panose="020B0503020204020204" pitchFamily="34" charset="-122"/>
              </a:rPr>
              <a:t>注解的使用，具体步骤如下。</a:t>
            </a:r>
          </a:p>
        </p:txBody>
      </p:sp>
    </p:spTree>
    <p:extLst>
      <p:ext uri="{BB962C8B-B14F-4D97-AF65-F5344CB8AC3E}">
        <p14:creationId xmlns:p14="http://schemas.microsoft.com/office/powerpoint/2010/main" val="211661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11.4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的常用注解</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11.4.2 @</a:t>
            </a:r>
            <a:r>
              <a:rPr lang="en-US" altLang="zh-CN" sz="2400" b="1" dirty="0" err="1">
                <a:solidFill>
                  <a:srgbClr val="2383C6"/>
                </a:solidFill>
                <a:latin typeface="微软雅黑" panose="020B0503020204020204" pitchFamily="34" charset="-122"/>
                <a:ea typeface="微软雅黑" panose="020B0503020204020204" pitchFamily="34" charset="-122"/>
              </a:rPr>
              <a:t>RequestParam</a:t>
            </a:r>
            <a:r>
              <a:rPr lang="zh-CN" altLang="en-US" sz="2400" b="1" dirty="0">
                <a:solidFill>
                  <a:srgbClr val="2383C6"/>
                </a:solidFill>
                <a:latin typeface="微软雅黑" panose="020B0503020204020204" pitchFamily="34" charset="-122"/>
                <a:ea typeface="微软雅黑" panose="020B0503020204020204" pitchFamily="34" charset="-122"/>
              </a:rPr>
              <a:t>注解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224914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包下新建一个类</a:t>
            </a:r>
            <a:r>
              <a:rPr lang="en-US" altLang="zh-CN" dirty="0">
                <a:latin typeface="微软雅黑" panose="020B0503020204020204" pitchFamily="34" charset="-122"/>
                <a:ea typeface="微软雅黑" panose="020B0503020204020204" pitchFamily="34" charset="-122"/>
              </a:rPr>
              <a:t>MyController04</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11-6</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page</a:t>
            </a:r>
            <a:r>
              <a:rPr lang="zh-CN" altLang="en-US" dirty="0">
                <a:latin typeface="微软雅黑" panose="020B0503020204020204" pitchFamily="34" charset="-122"/>
                <a:ea typeface="微软雅黑" panose="020B0503020204020204" pitchFamily="34" charset="-122"/>
              </a:rPr>
              <a:t>目录下新建</a:t>
            </a:r>
            <a:r>
              <a:rPr lang="en-US" altLang="zh-CN" dirty="0">
                <a:latin typeface="微软雅黑" panose="020B0503020204020204" pitchFamily="34" charset="-122"/>
                <a:ea typeface="微软雅黑" panose="020B0503020204020204" pitchFamily="34" charset="-122"/>
              </a:rPr>
              <a:t>page03.jsp</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11-7</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）重启</a:t>
            </a:r>
            <a:r>
              <a:rPr lang="en-US" altLang="zh-CN" dirty="0">
                <a:latin typeface="微软雅黑" panose="020B0503020204020204" pitchFamily="34" charset="-122"/>
                <a:ea typeface="微软雅黑" panose="020B0503020204020204" pitchFamily="34" charset="-122"/>
              </a:rPr>
              <a:t>Tomcat</a:t>
            </a:r>
            <a:r>
              <a:rPr lang="zh-CN" altLang="en-US" dirty="0">
                <a:latin typeface="微软雅黑" panose="020B0503020204020204" pitchFamily="34" charset="-122"/>
                <a:ea typeface="微软雅黑" panose="020B0503020204020204" pitchFamily="34" charset="-122"/>
              </a:rPr>
              <a:t>，在浏览器中访问</a:t>
            </a:r>
            <a:r>
              <a:rPr lang="en-US" altLang="zh-CN" dirty="0">
                <a:latin typeface="微软雅黑" panose="020B0503020204020204" pitchFamily="34" charset="-122"/>
                <a:ea typeface="微软雅黑" panose="020B0503020204020204" pitchFamily="34" charset="-122"/>
              </a:rPr>
              <a:t>http://localhost:8080/chapter11/toLogin</a:t>
            </a:r>
            <a:r>
              <a:rPr lang="zh-CN" altLang="en-US" dirty="0">
                <a:latin typeface="微软雅黑" panose="020B0503020204020204" pitchFamily="34" charset="-122"/>
                <a:ea typeface="微软雅黑" panose="020B0503020204020204" pitchFamily="34" charset="-122"/>
              </a:rPr>
              <a:t>，浏览器显示的页面如图所示。 </a:t>
            </a:r>
          </a:p>
        </p:txBody>
      </p:sp>
      <p:sp>
        <p:nvSpPr>
          <p:cNvPr id="7" name="矩形 6">
            <a:extLst>
              <a:ext uri="{FF2B5EF4-FFF2-40B4-BE49-F238E27FC236}">
                <a16:creationId xmlns:a16="http://schemas.microsoft.com/office/drawing/2014/main" id="{DC836B38-5DE7-4A6E-B499-D0490ECA90FC}"/>
              </a:ext>
            </a:extLst>
          </p:cNvPr>
          <p:cNvSpPr/>
          <p:nvPr/>
        </p:nvSpPr>
        <p:spPr>
          <a:xfrm>
            <a:off x="0" y="4399209"/>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）在用户名文本框中输入</a:t>
            </a:r>
            <a:r>
              <a:rPr lang="en-US" altLang="zh-CN" dirty="0" err="1">
                <a:latin typeface="微软雅黑" panose="020B0503020204020204" pitchFamily="34" charset="-122"/>
                <a:ea typeface="微软雅黑" panose="020B0503020204020204" pitchFamily="34" charset="-122"/>
              </a:rPr>
              <a:t>xiaoqian</a:t>
            </a:r>
            <a:r>
              <a:rPr lang="zh-CN" altLang="en-US" dirty="0">
                <a:latin typeface="微软雅黑" panose="020B0503020204020204" pitchFamily="34" charset="-122"/>
                <a:ea typeface="微软雅黑" panose="020B0503020204020204" pitchFamily="34" charset="-122"/>
              </a:rPr>
              <a:t>，在密码文本框中输入</a:t>
            </a:r>
            <a:r>
              <a:rPr lang="en-US" altLang="zh-CN" dirty="0">
                <a:latin typeface="微软雅黑" panose="020B0503020204020204" pitchFamily="34" charset="-122"/>
                <a:ea typeface="微软雅黑" panose="020B0503020204020204" pitchFamily="34" charset="-122"/>
              </a:rPr>
              <a:t>123456</a:t>
            </a:r>
            <a:r>
              <a:rPr lang="zh-CN" altLang="en-US" dirty="0">
                <a:latin typeface="微软雅黑" panose="020B0503020204020204" pitchFamily="34" charset="-122"/>
                <a:ea typeface="微软雅黑" panose="020B0503020204020204" pitchFamily="34" charset="-122"/>
              </a:rPr>
              <a:t>，单击“登录”按钮，此时控制台窗口显示出页面提交的用户名和密码信息，具体如图所示。 </a:t>
            </a:r>
          </a:p>
        </p:txBody>
      </p:sp>
      <p:pic>
        <p:nvPicPr>
          <p:cNvPr id="5" name="图片 4">
            <a:extLst>
              <a:ext uri="{FF2B5EF4-FFF2-40B4-BE49-F238E27FC236}">
                <a16:creationId xmlns:a16="http://schemas.microsoft.com/office/drawing/2014/main" id="{A56C9F84-EE43-43CD-9B78-068BABC8226F}"/>
              </a:ext>
            </a:extLst>
          </p:cNvPr>
          <p:cNvPicPr>
            <a:picLocks noChangeAspect="1"/>
          </p:cNvPicPr>
          <p:nvPr/>
        </p:nvPicPr>
        <p:blipFill>
          <a:blip r:embed="rId2"/>
          <a:stretch>
            <a:fillRect/>
          </a:stretch>
        </p:blipFill>
        <p:spPr>
          <a:xfrm>
            <a:off x="4064561" y="3454818"/>
            <a:ext cx="3950550" cy="981541"/>
          </a:xfrm>
          <a:prstGeom prst="rect">
            <a:avLst/>
          </a:prstGeom>
        </p:spPr>
      </p:pic>
      <p:pic>
        <p:nvPicPr>
          <p:cNvPr id="8" name="图片 7">
            <a:extLst>
              <a:ext uri="{FF2B5EF4-FFF2-40B4-BE49-F238E27FC236}">
                <a16:creationId xmlns:a16="http://schemas.microsoft.com/office/drawing/2014/main" id="{3C826CA7-BC75-40FA-AF5C-9D1F9486175D}"/>
              </a:ext>
            </a:extLst>
          </p:cNvPr>
          <p:cNvPicPr>
            <a:picLocks noChangeAspect="1"/>
          </p:cNvPicPr>
          <p:nvPr/>
        </p:nvPicPr>
        <p:blipFill>
          <a:blip r:embed="rId3"/>
          <a:stretch>
            <a:fillRect/>
          </a:stretch>
        </p:blipFill>
        <p:spPr>
          <a:xfrm>
            <a:off x="2461259" y="5304613"/>
            <a:ext cx="3950550" cy="999831"/>
          </a:xfrm>
          <a:prstGeom prst="rect">
            <a:avLst/>
          </a:prstGeom>
        </p:spPr>
      </p:pic>
    </p:spTree>
    <p:extLst>
      <p:ext uri="{BB962C8B-B14F-4D97-AF65-F5344CB8AC3E}">
        <p14:creationId xmlns:p14="http://schemas.microsoft.com/office/powerpoint/2010/main" val="158282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a:extLst>
              <a:ext uri="{FF2B5EF4-FFF2-40B4-BE49-F238E27FC236}">
                <a16:creationId xmlns:a16="http://schemas.microsoft.com/office/drawing/2014/main" id="{C43C7FF5-285E-41E7-8918-D42CFD33A2CB}"/>
              </a:ext>
            </a:extLst>
          </p:cNvPr>
          <p:cNvGraphicFramePr>
            <a:graphicFrameLocks/>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130">
            <a:extLst>
              <a:ext uri="{FF2B5EF4-FFF2-40B4-BE49-F238E27FC236}">
                <a16:creationId xmlns:a16="http://schemas.microsoft.com/office/drawing/2014/main" id="{975C9CC6-49CB-4EBA-9935-58C3B833AB3D}"/>
              </a:ext>
            </a:extLst>
          </p:cNvPr>
          <p:cNvSpPr txBox="1"/>
          <p:nvPr/>
        </p:nvSpPr>
        <p:spPr bwMode="auto">
          <a:xfrm rot="18760561">
            <a:off x="3196833" y="2412903"/>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理解</a:t>
            </a:r>
          </a:p>
        </p:txBody>
      </p:sp>
      <p:sp>
        <p:nvSpPr>
          <p:cNvPr id="4" name="TextBox 126">
            <a:extLst>
              <a:ext uri="{FF2B5EF4-FFF2-40B4-BE49-F238E27FC236}">
                <a16:creationId xmlns:a16="http://schemas.microsoft.com/office/drawing/2014/main" id="{ED846E87-A52C-48DA-8F93-F6BF4A23ED62}"/>
              </a:ext>
            </a:extLst>
          </p:cNvPr>
          <p:cNvSpPr txBox="1"/>
          <p:nvPr/>
        </p:nvSpPr>
        <p:spPr bwMode="auto">
          <a:xfrm rot="2839439" flipH="1">
            <a:off x="5028118" y="2603962"/>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5" name="TextBox 127">
            <a:extLst>
              <a:ext uri="{FF2B5EF4-FFF2-40B4-BE49-F238E27FC236}">
                <a16:creationId xmlns:a16="http://schemas.microsoft.com/office/drawing/2014/main" id="{6995DFE1-1536-42B0-B90A-D4927EF2C5ED}"/>
              </a:ext>
            </a:extLst>
          </p:cNvPr>
          <p:cNvSpPr txBox="1"/>
          <p:nvPr/>
        </p:nvSpPr>
        <p:spPr bwMode="auto">
          <a:xfrm rot="13580827" flipV="1">
            <a:off x="3210085" y="4331646"/>
            <a:ext cx="1021445"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sp>
        <p:nvSpPr>
          <p:cNvPr id="6" name="TextBox 126">
            <a:extLst>
              <a:ext uri="{FF2B5EF4-FFF2-40B4-BE49-F238E27FC236}">
                <a16:creationId xmlns:a16="http://schemas.microsoft.com/office/drawing/2014/main" id="{7658F896-761C-4E05-A912-B063A57EA69E}"/>
              </a:ext>
            </a:extLst>
          </p:cNvPr>
          <p:cNvSpPr txBox="1"/>
          <p:nvPr/>
        </p:nvSpPr>
        <p:spPr bwMode="auto">
          <a:xfrm rot="18947968" flipH="1">
            <a:off x="5082055" y="4033116"/>
            <a:ext cx="1067741" cy="369332"/>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nvGrpSpPr>
          <p:cNvPr id="7" name="组合 18">
            <a:extLst>
              <a:ext uri="{FF2B5EF4-FFF2-40B4-BE49-F238E27FC236}">
                <a16:creationId xmlns:a16="http://schemas.microsoft.com/office/drawing/2014/main" id="{AFD3DE5E-DE1B-4AB3-933C-71F7B339C6D7}"/>
              </a:ext>
            </a:extLst>
          </p:cNvPr>
          <p:cNvGrpSpPr>
            <a:grpSpLocks/>
          </p:cNvGrpSpPr>
          <p:nvPr/>
        </p:nvGrpSpPr>
        <p:grpSpPr bwMode="auto">
          <a:xfrm>
            <a:off x="504865" y="1176077"/>
            <a:ext cx="3255870" cy="1481496"/>
            <a:chOff x="547807" y="2015821"/>
            <a:chExt cx="3254900" cy="1482112"/>
          </a:xfrm>
        </p:grpSpPr>
        <p:sp>
          <p:nvSpPr>
            <p:cNvPr id="8" name="矩形 5">
              <a:extLst>
                <a:ext uri="{FF2B5EF4-FFF2-40B4-BE49-F238E27FC236}">
                  <a16:creationId xmlns:a16="http://schemas.microsoft.com/office/drawing/2014/main" id="{DE58DEFB-82AA-4EB3-A10F-99314526A157}"/>
                </a:ext>
              </a:extLst>
            </p:cNvPr>
            <p:cNvSpPr>
              <a:spLocks noChangeArrowheads="1"/>
            </p:cNvSpPr>
            <p:nvPr/>
          </p:nvSpPr>
          <p:spPr bwMode="auto">
            <a:xfrm>
              <a:off x="1176707" y="2015821"/>
              <a:ext cx="2626000" cy="1435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pPr>
              <a:r>
                <a:rPr lang="zh-CN" altLang="en-US" sz="2400" b="1" dirty="0">
                  <a:latin typeface="微软雅黑" panose="020B0503020204020204" pitchFamily="34" charset="-122"/>
                  <a:ea typeface="微软雅黑" panose="020B0503020204020204" pitchFamily="34" charset="-122"/>
                </a:rPr>
                <a:t>理解</a:t>
              </a:r>
              <a:r>
                <a:rPr lang="en-US" altLang="zh-CN" sz="2400" b="1" dirty="0">
                  <a:solidFill>
                    <a:srgbClr val="2383C6"/>
                  </a:solidFill>
                  <a:latin typeface="微软雅黑" panose="020B0503020204020204" pitchFamily="34" charset="-122"/>
                  <a:ea typeface="微软雅黑" panose="020B0503020204020204" pitchFamily="34" charset="-122"/>
                </a:rPr>
                <a:t>Spring MVC</a:t>
              </a:r>
              <a:r>
                <a:rPr lang="zh-CN" altLang="en-US" sz="2400" b="1" dirty="0">
                  <a:solidFill>
                    <a:srgbClr val="2383C6"/>
                  </a:solidFill>
                  <a:latin typeface="微软雅黑" panose="020B0503020204020204" pitchFamily="34" charset="-122"/>
                  <a:ea typeface="微软雅黑" panose="020B0503020204020204" pitchFamily="34" charset="-122"/>
                </a:rPr>
                <a:t>的功能组件和工作流程</a:t>
              </a:r>
              <a:endParaRPr lang="en-US" altLang="zh-CN" sz="2400" b="1" dirty="0">
                <a:latin typeface="微软雅黑" panose="020B0503020204020204" pitchFamily="34" charset="-122"/>
                <a:ea typeface="微软雅黑" panose="020B0503020204020204" pitchFamily="34" charset="-122"/>
              </a:endParaRPr>
            </a:p>
          </p:txBody>
        </p:sp>
        <p:grpSp>
          <p:nvGrpSpPr>
            <p:cNvPr id="9" name="组合 16">
              <a:extLst>
                <a:ext uri="{FF2B5EF4-FFF2-40B4-BE49-F238E27FC236}">
                  <a16:creationId xmlns:a16="http://schemas.microsoft.com/office/drawing/2014/main" id="{4F36D0D6-3FC6-4A37-85D9-CA10C7044AE5}"/>
                </a:ext>
              </a:extLst>
            </p:cNvPr>
            <p:cNvGrpSpPr>
              <a:grpSpLocks/>
            </p:cNvGrpSpPr>
            <p:nvPr/>
          </p:nvGrpSpPr>
          <p:grpSpPr bwMode="auto">
            <a:xfrm>
              <a:off x="860198" y="2845720"/>
              <a:ext cx="2178276" cy="652213"/>
              <a:chOff x="860198" y="2352244"/>
              <a:chExt cx="2178276" cy="652213"/>
            </a:xfrm>
          </p:grpSpPr>
          <p:cxnSp>
            <p:nvCxnSpPr>
              <p:cNvPr id="13" name="直接连接符 7">
                <a:extLst>
                  <a:ext uri="{FF2B5EF4-FFF2-40B4-BE49-F238E27FC236}">
                    <a16:creationId xmlns:a16="http://schemas.microsoft.com/office/drawing/2014/main" id="{DDF80053-9E3D-44A5-94BE-1E21DEAA152E}"/>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0">
                <a:extLst>
                  <a:ext uri="{FF2B5EF4-FFF2-40B4-BE49-F238E27FC236}">
                    <a16:creationId xmlns:a16="http://schemas.microsoft.com/office/drawing/2014/main" id="{CB879EC2-9B56-482B-8125-7B64D13C526F}"/>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 name="组合 15">
              <a:extLst>
                <a:ext uri="{FF2B5EF4-FFF2-40B4-BE49-F238E27FC236}">
                  <a16:creationId xmlns:a16="http://schemas.microsoft.com/office/drawing/2014/main" id="{8859BE08-A178-4BC4-83B8-AC61E18842FD}"/>
                </a:ext>
              </a:extLst>
            </p:cNvPr>
            <p:cNvGrpSpPr>
              <a:grpSpLocks/>
            </p:cNvGrpSpPr>
            <p:nvPr/>
          </p:nvGrpSpPr>
          <p:grpSpPr bwMode="auto">
            <a:xfrm>
              <a:off x="547807" y="2345525"/>
              <a:ext cx="482428" cy="522503"/>
              <a:chOff x="1232465" y="3518931"/>
              <a:chExt cx="482428" cy="522503"/>
            </a:xfrm>
          </p:grpSpPr>
          <p:sp>
            <p:nvSpPr>
              <p:cNvPr id="11" name="椭圆 10">
                <a:extLst>
                  <a:ext uri="{FF2B5EF4-FFF2-40B4-BE49-F238E27FC236}">
                    <a16:creationId xmlns:a16="http://schemas.microsoft.com/office/drawing/2014/main" id="{907485A4-5441-49DA-8146-AA7C37B848C1}"/>
                  </a:ext>
                </a:extLst>
              </p:cNvPr>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12" name="TextBox 94">
                <a:extLst>
                  <a:ext uri="{FF2B5EF4-FFF2-40B4-BE49-F238E27FC236}">
                    <a16:creationId xmlns:a16="http://schemas.microsoft.com/office/drawing/2014/main" id="{3EAB7315-F61C-4685-A786-ABDC41472060}"/>
                  </a:ext>
                </a:extLst>
              </p:cNvPr>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15" name="组合 17">
            <a:extLst>
              <a:ext uri="{FF2B5EF4-FFF2-40B4-BE49-F238E27FC236}">
                <a16:creationId xmlns:a16="http://schemas.microsoft.com/office/drawing/2014/main" id="{0F835BA1-F9FA-4937-8F5D-84C66BC9D4FF}"/>
              </a:ext>
            </a:extLst>
          </p:cNvPr>
          <p:cNvGrpSpPr>
            <a:grpSpLocks/>
          </p:cNvGrpSpPr>
          <p:nvPr/>
        </p:nvGrpSpPr>
        <p:grpSpPr bwMode="auto">
          <a:xfrm>
            <a:off x="681306" y="4708113"/>
            <a:ext cx="2981625" cy="1503479"/>
            <a:chOff x="547807" y="3950799"/>
            <a:chExt cx="2981112" cy="1502607"/>
          </a:xfrm>
        </p:grpSpPr>
        <p:sp>
          <p:nvSpPr>
            <p:cNvPr id="16" name="矩形 21">
              <a:extLst>
                <a:ext uri="{FF2B5EF4-FFF2-40B4-BE49-F238E27FC236}">
                  <a16:creationId xmlns:a16="http://schemas.microsoft.com/office/drawing/2014/main" id="{D48DFC1C-121A-4137-AF3D-1C8714C2371D}"/>
                </a:ext>
              </a:extLst>
            </p:cNvPr>
            <p:cNvSpPr>
              <a:spLocks noChangeArrowheads="1"/>
            </p:cNvSpPr>
            <p:nvPr/>
          </p:nvSpPr>
          <p:spPr bwMode="auto">
            <a:xfrm>
              <a:off x="1199029" y="4019102"/>
              <a:ext cx="2329890" cy="143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Spring MVC</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的常用注解</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7" name="组合 26">
              <a:extLst>
                <a:ext uri="{FF2B5EF4-FFF2-40B4-BE49-F238E27FC236}">
                  <a16:creationId xmlns:a16="http://schemas.microsoft.com/office/drawing/2014/main" id="{AA826732-F22A-4E92-8CE3-CC50230E9640}"/>
                </a:ext>
              </a:extLst>
            </p:cNvPr>
            <p:cNvGrpSpPr>
              <a:grpSpLocks/>
            </p:cNvGrpSpPr>
            <p:nvPr/>
          </p:nvGrpSpPr>
          <p:grpSpPr bwMode="auto">
            <a:xfrm rot="10800000" flipH="1">
              <a:off x="860198" y="3950799"/>
              <a:ext cx="2178276" cy="652213"/>
              <a:chOff x="860198" y="2352244"/>
              <a:chExt cx="2178276" cy="652213"/>
            </a:xfrm>
          </p:grpSpPr>
          <p:cxnSp>
            <p:nvCxnSpPr>
              <p:cNvPr id="21" name="直接连接符 27">
                <a:extLst>
                  <a:ext uri="{FF2B5EF4-FFF2-40B4-BE49-F238E27FC236}">
                    <a16:creationId xmlns:a16="http://schemas.microsoft.com/office/drawing/2014/main" id="{FFA5CB07-A056-4052-8B6F-D13766030379}"/>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8">
                <a:extLst>
                  <a:ext uri="{FF2B5EF4-FFF2-40B4-BE49-F238E27FC236}">
                    <a16:creationId xmlns:a16="http://schemas.microsoft.com/office/drawing/2014/main" id="{26C2FB9C-F702-427F-BFBB-DB332E50886A}"/>
                  </a:ext>
                </a:extLst>
              </p:cNvPr>
              <p:cNvCxnSpPr>
                <a:cxnSpLocks noChangeShapeType="1"/>
              </p:cNvCxnSpPr>
              <p:nvPr/>
            </p:nvCxnSpPr>
            <p:spPr bwMode="auto">
              <a:xfrm>
                <a:off x="1222939" y="3004457"/>
                <a:ext cx="1815535" cy="0"/>
              </a:xfrm>
              <a:prstGeom prst="line">
                <a:avLst/>
              </a:prstGeom>
              <a:noFill/>
              <a:ln w="28575" algn="ctr">
                <a:solidFill>
                  <a:srgbClr val="2383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组合 29">
              <a:extLst>
                <a:ext uri="{FF2B5EF4-FFF2-40B4-BE49-F238E27FC236}">
                  <a16:creationId xmlns:a16="http://schemas.microsoft.com/office/drawing/2014/main" id="{28EA6E57-64F3-429C-B324-1C222128ED58}"/>
                </a:ext>
              </a:extLst>
            </p:cNvPr>
            <p:cNvGrpSpPr>
              <a:grpSpLocks/>
            </p:cNvGrpSpPr>
            <p:nvPr/>
          </p:nvGrpSpPr>
          <p:grpSpPr bwMode="auto">
            <a:xfrm>
              <a:off x="547807" y="4523744"/>
              <a:ext cx="474580" cy="523571"/>
              <a:chOff x="1232465" y="3525955"/>
              <a:chExt cx="474580" cy="523571"/>
            </a:xfrm>
          </p:grpSpPr>
          <p:sp>
            <p:nvSpPr>
              <p:cNvPr id="19" name="椭圆 18">
                <a:extLst>
                  <a:ext uri="{FF2B5EF4-FFF2-40B4-BE49-F238E27FC236}">
                    <a16:creationId xmlns:a16="http://schemas.microsoft.com/office/drawing/2014/main" id="{9C879F45-1DC0-4D4E-AA6A-97FB605002B3}"/>
                  </a:ext>
                </a:extLst>
              </p:cNvPr>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0" name="TextBox 102">
                <a:extLst>
                  <a:ext uri="{FF2B5EF4-FFF2-40B4-BE49-F238E27FC236}">
                    <a16:creationId xmlns:a16="http://schemas.microsoft.com/office/drawing/2014/main" id="{7165A313-5EAC-41FE-BF0D-09891890DEB9}"/>
                  </a:ext>
                </a:extLst>
              </p:cNvPr>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23" name="组合 22">
            <a:extLst>
              <a:ext uri="{FF2B5EF4-FFF2-40B4-BE49-F238E27FC236}">
                <a16:creationId xmlns:a16="http://schemas.microsoft.com/office/drawing/2014/main" id="{36565572-5E2E-41B3-B521-5E1FA94D532E}"/>
              </a:ext>
            </a:extLst>
          </p:cNvPr>
          <p:cNvGrpSpPr>
            <a:grpSpLocks/>
          </p:cNvGrpSpPr>
          <p:nvPr/>
        </p:nvGrpSpPr>
        <p:grpSpPr bwMode="auto">
          <a:xfrm>
            <a:off x="5450906" y="1176077"/>
            <a:ext cx="2831791" cy="1435136"/>
            <a:chOff x="5864534" y="1794089"/>
            <a:chExt cx="2831791" cy="1434931"/>
          </a:xfrm>
        </p:grpSpPr>
        <p:grpSp>
          <p:nvGrpSpPr>
            <p:cNvPr id="24" name="组合 32">
              <a:extLst>
                <a:ext uri="{FF2B5EF4-FFF2-40B4-BE49-F238E27FC236}">
                  <a16:creationId xmlns:a16="http://schemas.microsoft.com/office/drawing/2014/main" id="{AAC4D77E-8AB4-4C18-B082-23198063AA26}"/>
                </a:ext>
              </a:extLst>
            </p:cNvPr>
            <p:cNvGrpSpPr>
              <a:grpSpLocks/>
            </p:cNvGrpSpPr>
            <p:nvPr/>
          </p:nvGrpSpPr>
          <p:grpSpPr bwMode="auto">
            <a:xfrm flipH="1">
              <a:off x="6469063" y="2557463"/>
              <a:ext cx="1962150" cy="652462"/>
              <a:chOff x="860198" y="2352244"/>
              <a:chExt cx="1962354" cy="652213"/>
            </a:xfrm>
          </p:grpSpPr>
          <p:cxnSp>
            <p:nvCxnSpPr>
              <p:cNvPr id="29" name="直接连接符 33">
                <a:extLst>
                  <a:ext uri="{FF2B5EF4-FFF2-40B4-BE49-F238E27FC236}">
                    <a16:creationId xmlns:a16="http://schemas.microsoft.com/office/drawing/2014/main" id="{62451B3C-CC7C-4DD0-AB21-4DD5188EEA9C}"/>
                  </a:ext>
                </a:extLst>
              </p:cNvPr>
              <p:cNvCxnSpPr>
                <a:cxnSpLocks noChangeShapeType="1"/>
              </p:cNvCxnSpPr>
              <p:nvPr/>
            </p:nvCxnSpPr>
            <p:spPr bwMode="auto">
              <a:xfrm>
                <a:off x="860198" y="2352244"/>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34">
                <a:extLst>
                  <a:ext uri="{FF2B5EF4-FFF2-40B4-BE49-F238E27FC236}">
                    <a16:creationId xmlns:a16="http://schemas.microsoft.com/office/drawing/2014/main" id="{321DB899-E797-4D1B-8A87-C801452CC6BF}"/>
                  </a:ext>
                </a:extLst>
              </p:cNvPr>
              <p:cNvCxnSpPr>
                <a:cxnSpLocks noChangeShapeType="1"/>
              </p:cNvCxnSpPr>
              <p:nvPr/>
            </p:nvCxnSpPr>
            <p:spPr bwMode="auto">
              <a:xfrm>
                <a:off x="1222938" y="3004457"/>
                <a:ext cx="1599614" cy="0"/>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5" name="组合 35">
              <a:extLst>
                <a:ext uri="{FF2B5EF4-FFF2-40B4-BE49-F238E27FC236}">
                  <a16:creationId xmlns:a16="http://schemas.microsoft.com/office/drawing/2014/main" id="{CBCC9909-E1DA-4A27-96D3-FC64F40D6963}"/>
                </a:ext>
              </a:extLst>
            </p:cNvPr>
            <p:cNvGrpSpPr>
              <a:grpSpLocks/>
            </p:cNvGrpSpPr>
            <p:nvPr/>
          </p:nvGrpSpPr>
          <p:grpSpPr bwMode="auto">
            <a:xfrm>
              <a:off x="8223250" y="2094756"/>
              <a:ext cx="473075" cy="522212"/>
              <a:chOff x="1232465" y="3514976"/>
              <a:chExt cx="474415" cy="522667"/>
            </a:xfrm>
          </p:grpSpPr>
          <p:sp>
            <p:nvSpPr>
              <p:cNvPr id="27" name="椭圆 26">
                <a:extLst>
                  <a:ext uri="{FF2B5EF4-FFF2-40B4-BE49-F238E27FC236}">
                    <a16:creationId xmlns:a16="http://schemas.microsoft.com/office/drawing/2014/main" id="{51AFEEB1-F4B9-4DA2-846E-DB318E2EE13A}"/>
                  </a:ext>
                </a:extLst>
              </p:cNvPr>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28" name="TextBox 110">
                <a:extLst>
                  <a:ext uri="{FF2B5EF4-FFF2-40B4-BE49-F238E27FC236}">
                    <a16:creationId xmlns:a16="http://schemas.microsoft.com/office/drawing/2014/main" id="{A2303BC2-F14B-4627-9E80-70538E749A2C}"/>
                  </a:ext>
                </a:extLst>
              </p:cNvPr>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6" name="矩形 46">
              <a:extLst>
                <a:ext uri="{FF2B5EF4-FFF2-40B4-BE49-F238E27FC236}">
                  <a16:creationId xmlns:a16="http://schemas.microsoft.com/office/drawing/2014/main" id="{3BF8F4FF-525B-4F2E-BC76-4A134EFB586B}"/>
                </a:ext>
              </a:extLst>
            </p:cNvPr>
            <p:cNvSpPr>
              <a:spLocks noChangeArrowheads="1"/>
            </p:cNvSpPr>
            <p:nvPr/>
          </p:nvSpPr>
          <p:spPr bwMode="auto">
            <a:xfrm>
              <a:off x="5864534" y="1794089"/>
              <a:ext cx="2285951" cy="1434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latin typeface="微软雅黑" panose="020B0503020204020204" pitchFamily="34" charset="-122"/>
                  <a:ea typeface="微软雅黑" panose="020B0503020204020204" pitchFamily="34" charset="-122"/>
                </a:rPr>
                <a:t>掌握</a:t>
              </a:r>
              <a:r>
                <a:rPr lang="en-US" altLang="zh-CN" sz="2400" b="1" dirty="0">
                  <a:solidFill>
                    <a:srgbClr val="2383C6"/>
                  </a:solidFill>
                  <a:latin typeface="微软雅黑" panose="020B0503020204020204" pitchFamily="34" charset="-122"/>
                  <a:ea typeface="微软雅黑" panose="020B0503020204020204" pitchFamily="34" charset="-122"/>
                </a:rPr>
                <a:t>Spring MVC</a:t>
              </a:r>
              <a:r>
                <a:rPr lang="zh-CN" altLang="en-US" sz="2400" b="1" dirty="0">
                  <a:solidFill>
                    <a:srgbClr val="2383C6"/>
                  </a:solidFill>
                  <a:latin typeface="微软雅黑" panose="020B0503020204020204" pitchFamily="34" charset="-122"/>
                  <a:ea typeface="微软雅黑" panose="020B0503020204020204" pitchFamily="34" charset="-122"/>
                </a:rPr>
                <a:t>的重要</a:t>
              </a:r>
              <a:r>
                <a:rPr lang="en-US" altLang="zh-CN" sz="2400" b="1" dirty="0">
                  <a:solidFill>
                    <a:srgbClr val="2383C6"/>
                  </a:solidFill>
                  <a:latin typeface="微软雅黑" panose="020B0503020204020204" pitchFamily="34" charset="-122"/>
                  <a:ea typeface="微软雅黑" panose="020B0503020204020204" pitchFamily="34" charset="-122"/>
                </a:rPr>
                <a:t>API</a:t>
              </a:r>
            </a:p>
          </p:txBody>
        </p:sp>
      </p:grpSp>
      <p:grpSp>
        <p:nvGrpSpPr>
          <p:cNvPr id="31" name="组合 30">
            <a:extLst>
              <a:ext uri="{FF2B5EF4-FFF2-40B4-BE49-F238E27FC236}">
                <a16:creationId xmlns:a16="http://schemas.microsoft.com/office/drawing/2014/main" id="{D6FFE53F-352D-49F8-8876-7133145B726C}"/>
              </a:ext>
            </a:extLst>
          </p:cNvPr>
          <p:cNvGrpSpPr>
            <a:grpSpLocks/>
          </p:cNvGrpSpPr>
          <p:nvPr/>
        </p:nvGrpSpPr>
        <p:grpSpPr bwMode="auto">
          <a:xfrm>
            <a:off x="5481070" y="4660870"/>
            <a:ext cx="2905092" cy="1519242"/>
            <a:chOff x="5813082" y="4225925"/>
            <a:chExt cx="2905092" cy="1520011"/>
          </a:xfrm>
        </p:grpSpPr>
        <p:grpSp>
          <p:nvGrpSpPr>
            <p:cNvPr id="32" name="组合 38">
              <a:extLst>
                <a:ext uri="{FF2B5EF4-FFF2-40B4-BE49-F238E27FC236}">
                  <a16:creationId xmlns:a16="http://schemas.microsoft.com/office/drawing/2014/main" id="{44E9182E-B430-41AB-AD5D-EFA8725FA4E8}"/>
                </a:ext>
              </a:extLst>
            </p:cNvPr>
            <p:cNvGrpSpPr>
              <a:grpSpLocks/>
            </p:cNvGrpSpPr>
            <p:nvPr/>
          </p:nvGrpSpPr>
          <p:grpSpPr bwMode="auto">
            <a:xfrm rot="10800000">
              <a:off x="6268941" y="4225925"/>
              <a:ext cx="2162272" cy="652465"/>
              <a:chOff x="860198" y="2352242"/>
              <a:chExt cx="2162496" cy="652215"/>
            </a:xfrm>
          </p:grpSpPr>
          <p:cxnSp>
            <p:nvCxnSpPr>
              <p:cNvPr id="37" name="直接连接符 39">
                <a:extLst>
                  <a:ext uri="{FF2B5EF4-FFF2-40B4-BE49-F238E27FC236}">
                    <a16:creationId xmlns:a16="http://schemas.microsoft.com/office/drawing/2014/main" id="{43D1B809-D62B-4877-AB8D-45A92389547C}"/>
                  </a:ext>
                </a:extLst>
              </p:cNvPr>
              <p:cNvCxnSpPr>
                <a:cxnSpLocks noChangeShapeType="1"/>
              </p:cNvCxnSpPr>
              <p:nvPr/>
            </p:nvCxnSpPr>
            <p:spPr bwMode="auto">
              <a:xfrm>
                <a:off x="860198" y="2352242"/>
                <a:ext cx="372267" cy="652213"/>
              </a:xfrm>
              <a:prstGeom prst="line">
                <a:avLst/>
              </a:prstGeom>
              <a:noFill/>
              <a:ln w="28575" algn="ctr">
                <a:solidFill>
                  <a:srgbClr val="2383C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40">
                <a:extLst>
                  <a:ext uri="{FF2B5EF4-FFF2-40B4-BE49-F238E27FC236}">
                    <a16:creationId xmlns:a16="http://schemas.microsoft.com/office/drawing/2014/main" id="{E9B17DFA-340C-44BC-9AC9-EE1E9A5B3476}"/>
                  </a:ext>
                </a:extLst>
              </p:cNvPr>
              <p:cNvCxnSpPr>
                <a:cxnSpLocks noChangeShapeType="1"/>
              </p:cNvCxnSpPr>
              <p:nvPr/>
            </p:nvCxnSpPr>
            <p:spPr bwMode="auto">
              <a:xfrm rot="10800000" flipH="1">
                <a:off x="1222937" y="3004455"/>
                <a:ext cx="1799757" cy="2"/>
              </a:xfrm>
              <a:prstGeom prst="line">
                <a:avLst/>
              </a:prstGeom>
              <a:noFill/>
              <a:ln w="28575" algn="ctr">
                <a:solidFill>
                  <a:srgbClr val="2484C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组合 41">
              <a:extLst>
                <a:ext uri="{FF2B5EF4-FFF2-40B4-BE49-F238E27FC236}">
                  <a16:creationId xmlns:a16="http://schemas.microsoft.com/office/drawing/2014/main" id="{27263468-5C62-4358-BB91-FD78290E575E}"/>
                </a:ext>
              </a:extLst>
            </p:cNvPr>
            <p:cNvGrpSpPr>
              <a:grpSpLocks/>
            </p:cNvGrpSpPr>
            <p:nvPr/>
          </p:nvGrpSpPr>
          <p:grpSpPr bwMode="auto">
            <a:xfrm flipH="1">
              <a:off x="8245099" y="4779187"/>
              <a:ext cx="473075" cy="524142"/>
              <a:chOff x="1210554" y="3505896"/>
              <a:chExt cx="474415" cy="523486"/>
            </a:xfrm>
          </p:grpSpPr>
          <p:sp>
            <p:nvSpPr>
              <p:cNvPr id="35" name="椭圆 34">
                <a:extLst>
                  <a:ext uri="{FF2B5EF4-FFF2-40B4-BE49-F238E27FC236}">
                    <a16:creationId xmlns:a16="http://schemas.microsoft.com/office/drawing/2014/main" id="{3F627AC4-305E-412D-9CD9-5A838154B5F0}"/>
                  </a:ext>
                </a:extLst>
              </p:cNvPr>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p>
            </p:txBody>
          </p:sp>
          <p:sp>
            <p:nvSpPr>
              <p:cNvPr id="36" name="TextBox 118">
                <a:extLst>
                  <a:ext uri="{FF2B5EF4-FFF2-40B4-BE49-F238E27FC236}">
                    <a16:creationId xmlns:a16="http://schemas.microsoft.com/office/drawing/2014/main" id="{BEC116EB-87F3-43C0-8A66-1437D4D8D6D3}"/>
                  </a:ext>
                </a:extLst>
              </p:cNvPr>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34" name="矩形 51">
              <a:extLst>
                <a:ext uri="{FF2B5EF4-FFF2-40B4-BE49-F238E27FC236}">
                  <a16:creationId xmlns:a16="http://schemas.microsoft.com/office/drawing/2014/main" id="{7682C1A8-BD10-49B2-88A6-EFDBE8D2AEFC}"/>
                </a:ext>
              </a:extLst>
            </p:cNvPr>
            <p:cNvSpPr>
              <a:spLocks noChangeArrowheads="1"/>
            </p:cNvSpPr>
            <p:nvPr/>
          </p:nvSpPr>
          <p:spPr bwMode="auto">
            <a:xfrm>
              <a:off x="5813082" y="4310074"/>
              <a:ext cx="2403298" cy="143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Spring MVC</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的简单应用</a:t>
              </a:r>
              <a:endPar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9" name="标题 1">
            <a:extLst>
              <a:ext uri="{FF2B5EF4-FFF2-40B4-BE49-F238E27FC236}">
                <a16:creationId xmlns:a16="http://schemas.microsoft.com/office/drawing/2014/main" id="{7AC9FC8B-E8B4-4EC8-948C-324469EF5C54}"/>
              </a:ext>
            </a:extLst>
          </p:cNvPr>
          <p:cNvSpPr>
            <a:spLocks noChangeArrowheads="1"/>
          </p:cNvSpPr>
          <p:nvPr/>
        </p:nvSpPr>
        <p:spPr bwMode="auto">
          <a:xfrm>
            <a:off x="1366083" y="332930"/>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extLst>
      <p:ext uri="{BB962C8B-B14F-4D97-AF65-F5344CB8AC3E}">
        <p14:creationId xmlns:p14="http://schemas.microsoft.com/office/powerpoint/2010/main" val="10917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3"/>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3"/>
                                        </p:tgtEl>
                                      </p:cBhvr>
                                    </p:animEffect>
                                    <p:set>
                                      <p:cBhvr>
                                        <p:cTn id="31" dur="1" fill="hold">
                                          <p:stCondLst>
                                            <p:cond delay="1999"/>
                                          </p:stCondLst>
                                        </p:cTn>
                                        <p:tgtEl>
                                          <p:spTgt spid="3"/>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4"/>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4"/>
                                        </p:tgtEl>
                                      </p:cBhvr>
                                    </p:animEffect>
                                    <p:set>
                                      <p:cBhvr>
                                        <p:cTn id="41" dur="1" fill="hold">
                                          <p:stCondLst>
                                            <p:cond delay="1999"/>
                                          </p:stCondLst>
                                        </p:cTn>
                                        <p:tgtEl>
                                          <p:spTgt spid="4"/>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6"/>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6"/>
                                        </p:tgtEl>
                                      </p:cBhvr>
                                    </p:animEffect>
                                    <p:set>
                                      <p:cBhvr>
                                        <p:cTn id="51" dur="1" fill="hold">
                                          <p:stCondLst>
                                            <p:cond delay="1999"/>
                                          </p:stCondLst>
                                        </p:cTn>
                                        <p:tgtEl>
                                          <p:spTgt spid="6"/>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5"/>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5"/>
                                        </p:tgtEl>
                                      </p:cBhvr>
                                    </p:animEffect>
                                    <p:set>
                                      <p:cBhvr>
                                        <p:cTn id="61" dur="1" fill="hold">
                                          <p:stCondLst>
                                            <p:cond delay="1999"/>
                                          </p:stCondLst>
                                        </p:cTn>
                                        <p:tgtEl>
                                          <p:spTgt spid="5"/>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P spid="3" grpId="1"/>
      <p:bldP spid="3" grpId="2"/>
      <p:bldP spid="4" grpId="0"/>
      <p:bldP spid="4" grpId="1"/>
      <p:bldP spid="4" grpId="2"/>
      <p:bldP spid="5" grpId="0"/>
      <p:bldP spid="5" grpId="1"/>
      <p:bldP spid="5" grpId="2"/>
      <p:bldP spid="6" grpId="0"/>
      <p:bldP spid="6" grpId="1"/>
      <p:bldP spid="6"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11.4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的常用注解</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11.4.2 @</a:t>
            </a:r>
            <a:r>
              <a:rPr lang="en-US" altLang="zh-CN" sz="2400" b="1" dirty="0" err="1">
                <a:solidFill>
                  <a:srgbClr val="2383C6"/>
                </a:solidFill>
                <a:latin typeface="微软雅黑" panose="020B0503020204020204" pitchFamily="34" charset="-122"/>
                <a:ea typeface="微软雅黑" panose="020B0503020204020204" pitchFamily="34" charset="-122"/>
              </a:rPr>
              <a:t>RequestParam</a:t>
            </a:r>
            <a:r>
              <a:rPr lang="zh-CN" altLang="en-US" sz="2400" b="1" dirty="0">
                <a:solidFill>
                  <a:srgbClr val="2383C6"/>
                </a:solidFill>
                <a:latin typeface="微软雅黑" panose="020B0503020204020204" pitchFamily="34" charset="-122"/>
                <a:ea typeface="微软雅黑" panose="020B0503020204020204" pitchFamily="34" charset="-122"/>
              </a:rPr>
              <a:t>注解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）在浏览器中重新访问</a:t>
            </a:r>
            <a:r>
              <a:rPr lang="en-US" altLang="zh-CN" dirty="0">
                <a:latin typeface="微软雅黑" panose="020B0503020204020204" pitchFamily="34" charset="-122"/>
                <a:ea typeface="微软雅黑" panose="020B0503020204020204" pitchFamily="34" charset="-122"/>
              </a:rPr>
              <a:t>http://localhost:8080/chapter11/toLogin</a:t>
            </a:r>
            <a:r>
              <a:rPr lang="zh-CN" altLang="en-US" dirty="0">
                <a:latin typeface="微软雅黑" panose="020B0503020204020204" pitchFamily="34" charset="-122"/>
                <a:ea typeface="微软雅黑" panose="020B0503020204020204" pitchFamily="34" charset="-122"/>
              </a:rPr>
              <a:t>，浏览器显示初始页面，不填写用户名和密码信息，直接点击登录按钮，此时控制台窗口显示出用户名和密码信息，具体如图所示。</a:t>
            </a:r>
          </a:p>
        </p:txBody>
      </p:sp>
      <p:pic>
        <p:nvPicPr>
          <p:cNvPr id="6" name="图片 5">
            <a:extLst>
              <a:ext uri="{FF2B5EF4-FFF2-40B4-BE49-F238E27FC236}">
                <a16:creationId xmlns:a16="http://schemas.microsoft.com/office/drawing/2014/main" id="{219B373C-4080-47C6-B0CB-CA53D05513AB}"/>
              </a:ext>
            </a:extLst>
          </p:cNvPr>
          <p:cNvPicPr>
            <a:picLocks noChangeAspect="1"/>
          </p:cNvPicPr>
          <p:nvPr/>
        </p:nvPicPr>
        <p:blipFill>
          <a:blip r:embed="rId2"/>
          <a:stretch>
            <a:fillRect/>
          </a:stretch>
        </p:blipFill>
        <p:spPr>
          <a:xfrm>
            <a:off x="2590628" y="3006108"/>
            <a:ext cx="3962743" cy="1079086"/>
          </a:xfrm>
          <a:prstGeom prst="rect">
            <a:avLst/>
          </a:prstGeom>
        </p:spPr>
      </p:pic>
    </p:spTree>
    <p:extLst>
      <p:ext uri="{BB962C8B-B14F-4D97-AF65-F5344CB8AC3E}">
        <p14:creationId xmlns:p14="http://schemas.microsoft.com/office/powerpoint/2010/main" val="392730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11.4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的常用注解</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11.4.3 @</a:t>
            </a:r>
            <a:r>
              <a:rPr lang="en-US" altLang="zh-CN" sz="2400" b="1" dirty="0" err="1">
                <a:solidFill>
                  <a:srgbClr val="2383C6"/>
                </a:solidFill>
                <a:latin typeface="微软雅黑" panose="020B0503020204020204" pitchFamily="34" charset="-122"/>
                <a:ea typeface="微软雅黑" panose="020B0503020204020204" pitchFamily="34" charset="-122"/>
              </a:rPr>
              <a:t>PathVariable</a:t>
            </a:r>
            <a:r>
              <a:rPr lang="zh-CN" altLang="en-US" sz="2400" b="1" dirty="0">
                <a:solidFill>
                  <a:srgbClr val="2383C6"/>
                </a:solidFill>
                <a:latin typeface="微软雅黑" panose="020B0503020204020204" pitchFamily="34" charset="-122"/>
                <a:ea typeface="微软雅黑" panose="020B0503020204020204" pitchFamily="34" charset="-122"/>
              </a:rPr>
              <a:t>注解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355975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PathVariable</a:t>
            </a:r>
            <a:r>
              <a:rPr lang="zh-CN" altLang="en-US" dirty="0">
                <a:latin typeface="微软雅黑" panose="020B0503020204020204" pitchFamily="34" charset="-122"/>
                <a:ea typeface="微软雅黑" panose="020B0503020204020204" pitchFamily="34" charset="-122"/>
              </a:rPr>
              <a:t>注解用于获取</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中的动态参数，它支持动态</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访问并可以将请求</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中的动态参数映射到功能处理方法的形参上。</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PathVariable</a:t>
            </a:r>
            <a:r>
              <a:rPr lang="zh-CN" altLang="en-US" dirty="0">
                <a:latin typeface="微软雅黑" panose="020B0503020204020204" pitchFamily="34" charset="-122"/>
                <a:ea typeface="微软雅黑" panose="020B0503020204020204" pitchFamily="34" charset="-122"/>
              </a:rPr>
              <a:t>注解提供有</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required</a:t>
            </a:r>
            <a:r>
              <a:rPr lang="zh-CN" altLang="en-US" dirty="0">
                <a:latin typeface="微软雅黑" panose="020B0503020204020204" pitchFamily="34" charset="-122"/>
                <a:ea typeface="微软雅黑" panose="020B0503020204020204" pitchFamily="34" charset="-122"/>
              </a:rPr>
              <a:t>属性，其中，</a:t>
            </a:r>
            <a:r>
              <a:rPr lang="en-US" altLang="zh-CN" dirty="0">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属性是最常使用的，它用于指定将要映射的参数名称；</a:t>
            </a:r>
            <a:r>
              <a:rPr lang="en-US" altLang="zh-CN" dirty="0">
                <a:latin typeface="微软雅黑" panose="020B0503020204020204" pitchFamily="34" charset="-122"/>
                <a:ea typeface="微软雅黑" panose="020B0503020204020204" pitchFamily="34" charset="-122"/>
              </a:rPr>
              <a:t>required</a:t>
            </a:r>
            <a:r>
              <a:rPr lang="zh-CN" altLang="en-US" dirty="0">
                <a:latin typeface="微软雅黑" panose="020B0503020204020204" pitchFamily="34" charset="-122"/>
                <a:ea typeface="微软雅黑" panose="020B0503020204020204" pitchFamily="34" charset="-122"/>
              </a:rPr>
              <a:t>属性用于指定参数是否为必须绑定的参数。</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接下来以一个案例演示</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PathVariable</a:t>
            </a:r>
            <a:r>
              <a:rPr lang="zh-CN" altLang="en-US" dirty="0">
                <a:latin typeface="微软雅黑" panose="020B0503020204020204" pitchFamily="34" charset="-122"/>
                <a:ea typeface="微软雅黑" panose="020B0503020204020204" pitchFamily="34" charset="-122"/>
              </a:rPr>
              <a:t>注解的使用，具体步骤如下。</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包下新建一个类</a:t>
            </a:r>
            <a:r>
              <a:rPr lang="en-US" altLang="zh-CN" dirty="0">
                <a:latin typeface="微软雅黑" panose="020B0503020204020204" pitchFamily="34" charset="-122"/>
                <a:ea typeface="微软雅黑" panose="020B0503020204020204" pitchFamily="34" charset="-122"/>
              </a:rPr>
              <a:t>MyController05</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11-8</a:t>
            </a:r>
            <a:r>
              <a:rPr lang="zh-CN" altLang="en-US" dirty="0">
                <a:latin typeface="微软雅黑" panose="020B0503020204020204" pitchFamily="34" charset="-122"/>
                <a:ea typeface="微软雅黑" panose="020B0503020204020204" pitchFamily="34" charset="-122"/>
              </a:rPr>
              <a:t>所示。</a:t>
            </a:r>
          </a:p>
        </p:txBody>
      </p:sp>
    </p:spTree>
    <p:extLst>
      <p:ext uri="{BB962C8B-B14F-4D97-AF65-F5344CB8AC3E}">
        <p14:creationId xmlns:p14="http://schemas.microsoft.com/office/powerpoint/2010/main" val="149323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11.4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的常用注解</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11.4.3 @</a:t>
            </a:r>
            <a:r>
              <a:rPr lang="en-US" altLang="zh-CN" sz="2400" b="1" dirty="0" err="1">
                <a:solidFill>
                  <a:srgbClr val="2383C6"/>
                </a:solidFill>
                <a:latin typeface="微软雅黑" panose="020B0503020204020204" pitchFamily="34" charset="-122"/>
                <a:ea typeface="微软雅黑" panose="020B0503020204020204" pitchFamily="34" charset="-122"/>
              </a:rPr>
              <a:t>PathVariable</a:t>
            </a:r>
            <a:r>
              <a:rPr lang="zh-CN" altLang="en-US" sz="2400" b="1" dirty="0">
                <a:solidFill>
                  <a:srgbClr val="2383C6"/>
                </a:solidFill>
                <a:latin typeface="微软雅黑" panose="020B0503020204020204" pitchFamily="34" charset="-122"/>
                <a:ea typeface="微软雅黑" panose="020B0503020204020204" pitchFamily="34" charset="-122"/>
              </a:rPr>
              <a:t>注解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）重启</a:t>
            </a:r>
            <a:r>
              <a:rPr lang="en-US" altLang="zh-CN" dirty="0">
                <a:latin typeface="微软雅黑" panose="020B0503020204020204" pitchFamily="34" charset="-122"/>
                <a:ea typeface="微软雅黑" panose="020B0503020204020204" pitchFamily="34" charset="-122"/>
              </a:rPr>
              <a:t>Tomcat</a:t>
            </a:r>
            <a:r>
              <a:rPr lang="zh-CN" altLang="en-US" dirty="0">
                <a:latin typeface="微软雅黑" panose="020B0503020204020204" pitchFamily="34" charset="-122"/>
                <a:ea typeface="微软雅黑" panose="020B0503020204020204" pitchFamily="34" charset="-122"/>
              </a:rPr>
              <a:t>，在浏览器中访问</a:t>
            </a:r>
            <a:r>
              <a:rPr lang="en-US" altLang="zh-CN" dirty="0">
                <a:latin typeface="微软雅黑" panose="020B0503020204020204" pitchFamily="34" charset="-122"/>
                <a:ea typeface="微软雅黑" panose="020B0503020204020204" pitchFamily="34" charset="-122"/>
              </a:rPr>
              <a:t>http://localhost:8080/chapter11/claList/1/stuList/2</a:t>
            </a:r>
            <a:r>
              <a:rPr lang="zh-CN" altLang="en-US" dirty="0">
                <a:latin typeface="微软雅黑" panose="020B0503020204020204" pitchFamily="34" charset="-122"/>
                <a:ea typeface="微软雅黑" panose="020B0503020204020204" pitchFamily="34" charset="-122"/>
              </a:rPr>
              <a:t>，此时控制台窗口显示</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中的动态参数的信息，具体如图所示。 </a:t>
            </a:r>
          </a:p>
        </p:txBody>
      </p:sp>
      <p:pic>
        <p:nvPicPr>
          <p:cNvPr id="5" name="图片 4">
            <a:extLst>
              <a:ext uri="{FF2B5EF4-FFF2-40B4-BE49-F238E27FC236}">
                <a16:creationId xmlns:a16="http://schemas.microsoft.com/office/drawing/2014/main" id="{C5C5E0F6-E108-41F5-8F28-ECE189DA9177}"/>
              </a:ext>
            </a:extLst>
          </p:cNvPr>
          <p:cNvPicPr>
            <a:picLocks noChangeAspect="1"/>
          </p:cNvPicPr>
          <p:nvPr/>
        </p:nvPicPr>
        <p:blipFill>
          <a:blip r:embed="rId3"/>
          <a:stretch>
            <a:fillRect/>
          </a:stretch>
        </p:blipFill>
        <p:spPr>
          <a:xfrm>
            <a:off x="2590628" y="2982597"/>
            <a:ext cx="3962743" cy="1048603"/>
          </a:xfrm>
          <a:prstGeom prst="rect">
            <a:avLst/>
          </a:prstGeom>
        </p:spPr>
      </p:pic>
      <p:sp>
        <p:nvSpPr>
          <p:cNvPr id="6" name="矩形 5">
            <a:extLst>
              <a:ext uri="{FF2B5EF4-FFF2-40B4-BE49-F238E27FC236}">
                <a16:creationId xmlns:a16="http://schemas.microsoft.com/office/drawing/2014/main" id="{9CC9F0D3-317E-476F-B8E0-9B6A9A547515}"/>
              </a:ext>
            </a:extLst>
          </p:cNvPr>
          <p:cNvSpPr/>
          <p:nvPr/>
        </p:nvSpPr>
        <p:spPr>
          <a:xfrm>
            <a:off x="-1" y="4031200"/>
            <a:ext cx="9144000" cy="874407"/>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）在浏览器中访问</a:t>
            </a:r>
            <a:r>
              <a:rPr lang="en-US" altLang="zh-CN" dirty="0">
                <a:latin typeface="微软雅黑" panose="020B0503020204020204" pitchFamily="34" charset="-122"/>
                <a:ea typeface="微软雅黑" panose="020B0503020204020204" pitchFamily="34" charset="-122"/>
              </a:rPr>
              <a:t>http://localhost:8080/chapter11/claList/3/stuList/4</a:t>
            </a:r>
            <a:r>
              <a:rPr lang="zh-CN" altLang="en-US" dirty="0">
                <a:latin typeface="微软雅黑" panose="020B0503020204020204" pitchFamily="34" charset="-122"/>
                <a:ea typeface="微软雅黑" panose="020B0503020204020204" pitchFamily="34" charset="-122"/>
              </a:rPr>
              <a:t>，此时控制台窗口显示</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中的动态参数的信息，具体如图所示。 </a:t>
            </a:r>
          </a:p>
        </p:txBody>
      </p:sp>
      <p:pic>
        <p:nvPicPr>
          <p:cNvPr id="7" name="图片 6">
            <a:extLst>
              <a:ext uri="{FF2B5EF4-FFF2-40B4-BE49-F238E27FC236}">
                <a16:creationId xmlns:a16="http://schemas.microsoft.com/office/drawing/2014/main" id="{6568A543-4809-4CB5-A1E3-DBE5A6F53D9B}"/>
              </a:ext>
            </a:extLst>
          </p:cNvPr>
          <p:cNvPicPr>
            <a:picLocks noChangeAspect="1"/>
          </p:cNvPicPr>
          <p:nvPr/>
        </p:nvPicPr>
        <p:blipFill>
          <a:blip r:embed="rId4"/>
          <a:stretch>
            <a:fillRect/>
          </a:stretch>
        </p:blipFill>
        <p:spPr>
          <a:xfrm>
            <a:off x="2590628" y="5031667"/>
            <a:ext cx="3950550" cy="1030313"/>
          </a:xfrm>
          <a:prstGeom prst="rect">
            <a:avLst/>
          </a:prstGeom>
        </p:spPr>
      </p:pic>
    </p:spTree>
    <p:extLst>
      <p:ext uri="{BB962C8B-B14F-4D97-AF65-F5344CB8AC3E}">
        <p14:creationId xmlns:p14="http://schemas.microsoft.com/office/powerpoint/2010/main" val="114744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11.4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的常用注解</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11.4.4 @</a:t>
            </a:r>
            <a:r>
              <a:rPr lang="en-US" altLang="zh-CN" sz="2400" b="1" dirty="0" err="1">
                <a:solidFill>
                  <a:srgbClr val="2383C6"/>
                </a:solidFill>
                <a:latin typeface="微软雅黑" panose="020B0503020204020204" pitchFamily="34" charset="-122"/>
                <a:ea typeface="微软雅黑" panose="020B0503020204020204" pitchFamily="34" charset="-122"/>
              </a:rPr>
              <a:t>CookieValue</a:t>
            </a:r>
            <a:r>
              <a:rPr lang="zh-CN" altLang="en-US" sz="2400" b="1" dirty="0">
                <a:solidFill>
                  <a:srgbClr val="2383C6"/>
                </a:solidFill>
                <a:latin typeface="微软雅黑" panose="020B0503020204020204" pitchFamily="34" charset="-122"/>
                <a:ea typeface="微软雅黑" panose="020B0503020204020204" pitchFamily="34" charset="-122"/>
              </a:rPr>
              <a:t>注解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13540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CookieValue</a:t>
            </a:r>
            <a:r>
              <a:rPr lang="zh-CN" altLang="en-US" dirty="0">
                <a:latin typeface="微软雅黑" panose="020B0503020204020204" pitchFamily="34" charset="-122"/>
                <a:ea typeface="微软雅黑" panose="020B0503020204020204" pitchFamily="34" charset="-122"/>
              </a:rPr>
              <a:t>注解用于获取</a:t>
            </a:r>
            <a:r>
              <a:rPr lang="en-US" altLang="zh-CN" dirty="0">
                <a:latin typeface="微软雅黑" panose="020B0503020204020204" pitchFamily="34" charset="-122"/>
                <a:ea typeface="微软雅黑" panose="020B0503020204020204" pitchFamily="34" charset="-122"/>
              </a:rPr>
              <a:t>Cookie</a:t>
            </a:r>
            <a:r>
              <a:rPr lang="zh-CN" altLang="en-US" dirty="0">
                <a:latin typeface="微软雅黑" panose="020B0503020204020204" pitchFamily="34" charset="-122"/>
                <a:ea typeface="微软雅黑" panose="020B0503020204020204" pitchFamily="34" charset="-122"/>
              </a:rPr>
              <a:t>数据，它可以将</a:t>
            </a:r>
            <a:r>
              <a:rPr lang="en-US" altLang="zh-CN" dirty="0">
                <a:latin typeface="微软雅黑" panose="020B0503020204020204" pitchFamily="34" charset="-122"/>
                <a:ea typeface="微软雅黑" panose="020B0503020204020204" pitchFamily="34" charset="-122"/>
              </a:rPr>
              <a:t>Cookie</a:t>
            </a:r>
            <a:r>
              <a:rPr lang="zh-CN" altLang="en-US" dirty="0">
                <a:latin typeface="微软雅黑" panose="020B0503020204020204" pitchFamily="34" charset="-122"/>
                <a:ea typeface="微软雅黑" panose="020B0503020204020204" pitchFamily="34" charset="-122"/>
              </a:rPr>
              <a:t>数据映射到功能处理方法的形参上。</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CookieValue</a:t>
            </a:r>
            <a:r>
              <a:rPr lang="zh-CN" altLang="en-US" dirty="0">
                <a:latin typeface="微软雅黑" panose="020B0503020204020204" pitchFamily="34" charset="-122"/>
                <a:ea typeface="微软雅黑" panose="020B0503020204020204" pitchFamily="34" charset="-122"/>
              </a:rPr>
              <a:t>注解提供了若干属性，具体如表所示。</a:t>
            </a:r>
          </a:p>
        </p:txBody>
      </p:sp>
      <p:sp>
        <p:nvSpPr>
          <p:cNvPr id="6" name="矩形 5">
            <a:extLst>
              <a:ext uri="{FF2B5EF4-FFF2-40B4-BE49-F238E27FC236}">
                <a16:creationId xmlns:a16="http://schemas.microsoft.com/office/drawing/2014/main" id="{9CC9F0D3-317E-476F-B8E0-9B6A9A547515}"/>
              </a:ext>
            </a:extLst>
          </p:cNvPr>
          <p:cNvSpPr/>
          <p:nvPr/>
        </p:nvSpPr>
        <p:spPr>
          <a:xfrm>
            <a:off x="0" y="3927896"/>
            <a:ext cx="9144000" cy="224914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表中列举了</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CookieValue</a:t>
            </a:r>
            <a:r>
              <a:rPr lang="zh-CN" altLang="en-US" dirty="0">
                <a:latin typeface="微软雅黑" panose="020B0503020204020204" pitchFamily="34" charset="-122"/>
                <a:ea typeface="微软雅黑" panose="020B0503020204020204" pitchFamily="34" charset="-122"/>
              </a:rPr>
              <a:t>注解支持的属性，在实际开发中，开发人员可根据具体需求选择使用。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接下来以一个案例演示</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CookieValue</a:t>
            </a:r>
            <a:r>
              <a:rPr lang="zh-CN" altLang="en-US" dirty="0">
                <a:latin typeface="微软雅黑" panose="020B0503020204020204" pitchFamily="34" charset="-122"/>
                <a:ea typeface="微软雅黑" panose="020B0503020204020204" pitchFamily="34" charset="-122"/>
              </a:rPr>
              <a:t>注解的使用，具体步骤如下。</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包下新建一个类</a:t>
            </a:r>
            <a:r>
              <a:rPr lang="en-US" altLang="zh-CN" dirty="0">
                <a:latin typeface="微软雅黑" panose="020B0503020204020204" pitchFamily="34" charset="-122"/>
                <a:ea typeface="微软雅黑" panose="020B0503020204020204" pitchFamily="34" charset="-122"/>
              </a:rPr>
              <a:t>MyController06</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11-9</a:t>
            </a:r>
            <a:r>
              <a:rPr lang="zh-CN" altLang="en-US" dirty="0">
                <a:latin typeface="微软雅黑" panose="020B0503020204020204" pitchFamily="34" charset="-122"/>
                <a:ea typeface="微软雅黑" panose="020B0503020204020204" pitchFamily="34" charset="-122"/>
              </a:rPr>
              <a:t>所示。</a:t>
            </a:r>
          </a:p>
        </p:txBody>
      </p:sp>
      <p:pic>
        <p:nvPicPr>
          <p:cNvPr id="8" name="图片 7">
            <a:extLst>
              <a:ext uri="{FF2B5EF4-FFF2-40B4-BE49-F238E27FC236}">
                <a16:creationId xmlns:a16="http://schemas.microsoft.com/office/drawing/2014/main" id="{0A564308-6679-481A-A348-C3041DE637D5}"/>
              </a:ext>
            </a:extLst>
          </p:cNvPr>
          <p:cNvPicPr>
            <a:picLocks noChangeAspect="1"/>
          </p:cNvPicPr>
          <p:nvPr/>
        </p:nvPicPr>
        <p:blipFill rotWithShape="1">
          <a:blip r:embed="rId3"/>
          <a:srcRect l="10054" r="9208" b="14616"/>
          <a:stretch/>
        </p:blipFill>
        <p:spPr>
          <a:xfrm>
            <a:off x="2438400" y="3029845"/>
            <a:ext cx="4696178" cy="874408"/>
          </a:xfrm>
          <a:prstGeom prst="rect">
            <a:avLst/>
          </a:prstGeom>
        </p:spPr>
      </p:pic>
    </p:spTree>
    <p:extLst>
      <p:ext uri="{BB962C8B-B14F-4D97-AF65-F5344CB8AC3E}">
        <p14:creationId xmlns:p14="http://schemas.microsoft.com/office/powerpoint/2010/main" val="248776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11.4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的常用注解</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11.4.4 @</a:t>
            </a:r>
            <a:r>
              <a:rPr lang="en-US" altLang="zh-CN" sz="2400" b="1" dirty="0" err="1">
                <a:solidFill>
                  <a:srgbClr val="2383C6"/>
                </a:solidFill>
                <a:latin typeface="微软雅黑" panose="020B0503020204020204" pitchFamily="34" charset="-122"/>
                <a:ea typeface="微软雅黑" panose="020B0503020204020204" pitchFamily="34" charset="-122"/>
              </a:rPr>
              <a:t>CookieValue</a:t>
            </a:r>
            <a:r>
              <a:rPr lang="zh-CN" altLang="en-US" sz="2400" b="1" dirty="0">
                <a:solidFill>
                  <a:srgbClr val="2383C6"/>
                </a:solidFill>
                <a:latin typeface="微软雅黑" panose="020B0503020204020204" pitchFamily="34" charset="-122"/>
                <a:ea typeface="微软雅黑" panose="020B0503020204020204" pitchFamily="34" charset="-122"/>
              </a:rPr>
              <a:t>注解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）重启</a:t>
            </a:r>
            <a:r>
              <a:rPr lang="en-US" altLang="zh-CN" dirty="0">
                <a:latin typeface="微软雅黑" panose="020B0503020204020204" pitchFamily="34" charset="-122"/>
                <a:ea typeface="微软雅黑" panose="020B0503020204020204" pitchFamily="34" charset="-122"/>
              </a:rPr>
              <a:t>Tomcat</a:t>
            </a:r>
            <a:r>
              <a:rPr lang="zh-CN" altLang="en-US" dirty="0">
                <a:latin typeface="微软雅黑" panose="020B0503020204020204" pitchFamily="34" charset="-122"/>
                <a:ea typeface="微软雅黑" panose="020B0503020204020204" pitchFamily="34" charset="-122"/>
              </a:rPr>
              <a:t>，在浏览器中访问</a:t>
            </a:r>
            <a:r>
              <a:rPr lang="en-US" altLang="zh-CN" dirty="0">
                <a:latin typeface="微软雅黑" panose="020B0503020204020204" pitchFamily="34" charset="-122"/>
                <a:ea typeface="微软雅黑" panose="020B0503020204020204" pitchFamily="34" charset="-122"/>
              </a:rPr>
              <a:t>http://localhost:8080/chapter11/testCookie</a:t>
            </a:r>
            <a:r>
              <a:rPr lang="zh-CN" altLang="en-US" dirty="0">
                <a:latin typeface="微软雅黑" panose="020B0503020204020204" pitchFamily="34" charset="-122"/>
                <a:ea typeface="微软雅黑" panose="020B0503020204020204" pitchFamily="34" charset="-122"/>
              </a:rPr>
              <a:t>，此时控制台窗口显示</a:t>
            </a:r>
            <a:r>
              <a:rPr lang="en-US" altLang="zh-CN" dirty="0">
                <a:latin typeface="微软雅黑" panose="020B0503020204020204" pitchFamily="34" charset="-122"/>
                <a:ea typeface="微软雅黑" panose="020B0503020204020204" pitchFamily="34" charset="-122"/>
              </a:rPr>
              <a:t>Cookie</a:t>
            </a:r>
            <a:r>
              <a:rPr lang="zh-CN" altLang="en-US" dirty="0">
                <a:latin typeface="微软雅黑" panose="020B0503020204020204" pitchFamily="34" charset="-122"/>
                <a:ea typeface="微软雅黑" panose="020B0503020204020204" pitchFamily="34" charset="-122"/>
              </a:rPr>
              <a:t>信息中</a:t>
            </a:r>
            <a:r>
              <a:rPr lang="en-US" altLang="zh-CN" dirty="0">
                <a:latin typeface="微软雅黑" panose="020B0503020204020204" pitchFamily="34" charset="-122"/>
                <a:ea typeface="微软雅黑" panose="020B0503020204020204" pitchFamily="34" charset="-122"/>
              </a:rPr>
              <a:t>JSESSIONID</a:t>
            </a:r>
            <a:r>
              <a:rPr lang="zh-CN" altLang="en-US" dirty="0">
                <a:latin typeface="微软雅黑" panose="020B0503020204020204" pitchFamily="34" charset="-122"/>
                <a:ea typeface="微软雅黑" panose="020B0503020204020204" pitchFamily="34" charset="-122"/>
              </a:rPr>
              <a:t>的值，具体如图所示。 </a:t>
            </a:r>
          </a:p>
        </p:txBody>
      </p:sp>
      <p:pic>
        <p:nvPicPr>
          <p:cNvPr id="5" name="图片 4">
            <a:extLst>
              <a:ext uri="{FF2B5EF4-FFF2-40B4-BE49-F238E27FC236}">
                <a16:creationId xmlns:a16="http://schemas.microsoft.com/office/drawing/2014/main" id="{616958BD-B704-4599-822F-AEDE747620D5}"/>
              </a:ext>
            </a:extLst>
          </p:cNvPr>
          <p:cNvPicPr>
            <a:picLocks noChangeAspect="1"/>
          </p:cNvPicPr>
          <p:nvPr/>
        </p:nvPicPr>
        <p:blipFill>
          <a:blip r:embed="rId3"/>
          <a:stretch>
            <a:fillRect/>
          </a:stretch>
        </p:blipFill>
        <p:spPr>
          <a:xfrm>
            <a:off x="2590628" y="2986352"/>
            <a:ext cx="3962743" cy="932769"/>
          </a:xfrm>
          <a:prstGeom prst="rect">
            <a:avLst/>
          </a:prstGeom>
        </p:spPr>
      </p:pic>
    </p:spTree>
    <p:extLst>
      <p:ext uri="{BB962C8B-B14F-4D97-AF65-F5344CB8AC3E}">
        <p14:creationId xmlns:p14="http://schemas.microsoft.com/office/powerpoint/2010/main" val="409650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57535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11.4 Spring</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 </a:t>
            </a:r>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的常用注解</a:t>
            </a:r>
          </a:p>
        </p:txBody>
      </p:sp>
      <p:sp>
        <p:nvSpPr>
          <p:cNvPr id="3" name="矩形 2">
            <a:extLst>
              <a:ext uri="{FF2B5EF4-FFF2-40B4-BE49-F238E27FC236}">
                <a16:creationId xmlns:a16="http://schemas.microsoft.com/office/drawing/2014/main" id="{543C4468-B4FA-4508-990D-1DD5E0F8199F}"/>
              </a:ext>
            </a:extLst>
          </p:cNvPr>
          <p:cNvSpPr/>
          <p:nvPr/>
        </p:nvSpPr>
        <p:spPr>
          <a:xfrm>
            <a:off x="748561" y="1311176"/>
            <a:ext cx="5889305"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11.4.5 @</a:t>
            </a:r>
            <a:r>
              <a:rPr lang="en-US" altLang="zh-CN" sz="2400" b="1" dirty="0" err="1">
                <a:solidFill>
                  <a:srgbClr val="2383C6"/>
                </a:solidFill>
                <a:latin typeface="微软雅黑" panose="020B0503020204020204" pitchFamily="34" charset="-122"/>
                <a:ea typeface="微软雅黑" panose="020B0503020204020204" pitchFamily="34" charset="-122"/>
              </a:rPr>
              <a:t>RequestHeader</a:t>
            </a:r>
            <a:r>
              <a:rPr lang="zh-CN" altLang="en-US" sz="2400" b="1" dirty="0">
                <a:solidFill>
                  <a:srgbClr val="2383C6"/>
                </a:solidFill>
                <a:latin typeface="微软雅黑" panose="020B0503020204020204" pitchFamily="34" charset="-122"/>
                <a:ea typeface="微软雅黑" panose="020B0503020204020204" pitchFamily="34" charset="-122"/>
              </a:rPr>
              <a:t>注解</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06135"/>
            <a:ext cx="9144000" cy="39752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RequestHeader</a:t>
            </a:r>
            <a:r>
              <a:rPr lang="zh-CN" altLang="en-US" dirty="0">
                <a:latin typeface="微软雅黑" panose="020B0503020204020204" pitchFamily="34" charset="-122"/>
                <a:ea typeface="微软雅黑" panose="020B0503020204020204" pitchFamily="34" charset="-122"/>
              </a:rPr>
              <a:t>注解用于获取请求头中的数据，它可以将请求头中的数据映射到功能处理方法的形参上。</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RequestHeader</a:t>
            </a:r>
            <a:r>
              <a:rPr lang="zh-CN" altLang="en-US" dirty="0">
                <a:latin typeface="微软雅黑" panose="020B0503020204020204" pitchFamily="34" charset="-122"/>
                <a:ea typeface="微软雅黑" panose="020B0503020204020204" pitchFamily="34" charset="-122"/>
              </a:rPr>
              <a:t>注解提供的属性和</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CookieValue</a:t>
            </a:r>
            <a:r>
              <a:rPr lang="zh-CN" altLang="en-US" dirty="0">
                <a:latin typeface="微软雅黑" panose="020B0503020204020204" pitchFamily="34" charset="-122"/>
                <a:ea typeface="微软雅黑" panose="020B0503020204020204" pitchFamily="34" charset="-122"/>
              </a:rPr>
              <a:t>相同，此处不再具体列举其功能，接下来以一个案例演示</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RequestHeader</a:t>
            </a:r>
            <a:r>
              <a:rPr lang="zh-CN" altLang="en-US" dirty="0">
                <a:latin typeface="微软雅黑" panose="020B0503020204020204" pitchFamily="34" charset="-122"/>
                <a:ea typeface="微软雅黑" panose="020B0503020204020204" pitchFamily="34" charset="-122"/>
              </a:rPr>
              <a:t>注解的使用，具体步骤如下。</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com.qfedu.controller</a:t>
            </a:r>
            <a:r>
              <a:rPr lang="zh-CN" altLang="en-US" dirty="0">
                <a:latin typeface="微软雅黑" panose="020B0503020204020204" pitchFamily="34" charset="-122"/>
                <a:ea typeface="微软雅黑" panose="020B0503020204020204" pitchFamily="34" charset="-122"/>
              </a:rPr>
              <a:t>包下新建一个类</a:t>
            </a:r>
            <a:r>
              <a:rPr lang="en-US" altLang="zh-CN" dirty="0">
                <a:latin typeface="微软雅黑" panose="020B0503020204020204" pitchFamily="34" charset="-122"/>
                <a:ea typeface="微软雅黑" panose="020B0503020204020204" pitchFamily="34" charset="-122"/>
              </a:rPr>
              <a:t>MyController07</a:t>
            </a:r>
            <a:r>
              <a:rPr lang="zh-CN" altLang="en-US" dirty="0">
                <a:latin typeface="微软雅黑" panose="020B0503020204020204" pitchFamily="34" charset="-122"/>
                <a:ea typeface="微软雅黑" panose="020B0503020204020204" pitchFamily="34" charset="-122"/>
              </a:rPr>
              <a:t>，具体代码如书中例</a:t>
            </a:r>
            <a:r>
              <a:rPr lang="en-US" altLang="zh-CN" dirty="0">
                <a:latin typeface="微软雅黑" panose="020B0503020204020204" pitchFamily="34" charset="-122"/>
                <a:ea typeface="微软雅黑" panose="020B0503020204020204" pitchFamily="34" charset="-122"/>
              </a:rPr>
              <a:t>11-10</a:t>
            </a:r>
            <a:r>
              <a:rPr lang="zh-CN" altLang="en-US" dirty="0">
                <a:latin typeface="微软雅黑" panose="020B0503020204020204" pitchFamily="34" charset="-122"/>
                <a:ea typeface="微软雅黑" panose="020B0503020204020204" pitchFamily="34" charset="-122"/>
              </a:rPr>
              <a:t>所示。</a:t>
            </a:r>
            <a:endParaRPr lang="en-US" alt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）重启</a:t>
            </a:r>
            <a:r>
              <a:rPr lang="en-US" altLang="zh-CN" dirty="0">
                <a:latin typeface="微软雅黑" panose="020B0503020204020204" pitchFamily="34" charset="-122"/>
                <a:ea typeface="微软雅黑" panose="020B0503020204020204" pitchFamily="34" charset="-122"/>
              </a:rPr>
              <a:t>Tomcat</a:t>
            </a:r>
            <a:r>
              <a:rPr lang="zh-CN" altLang="en-US" dirty="0">
                <a:latin typeface="微软雅黑" panose="020B0503020204020204" pitchFamily="34" charset="-122"/>
                <a:ea typeface="微软雅黑" panose="020B0503020204020204" pitchFamily="34" charset="-122"/>
              </a:rPr>
              <a:t>，在浏览器中访问</a:t>
            </a:r>
            <a:r>
              <a:rPr lang="en-US" altLang="zh-CN" dirty="0">
                <a:latin typeface="微软雅黑" panose="020B0503020204020204" pitchFamily="34" charset="-122"/>
                <a:ea typeface="微软雅黑" panose="020B0503020204020204" pitchFamily="34" charset="-122"/>
              </a:rPr>
              <a:t>http://localhost:8080/chapter11/testRequestHeader</a:t>
            </a:r>
            <a:r>
              <a:rPr lang="zh-CN" altLang="en-US" dirty="0">
                <a:latin typeface="微软雅黑" panose="020B0503020204020204" pitchFamily="34" charset="-122"/>
                <a:ea typeface="微软雅黑" panose="020B0503020204020204" pitchFamily="34" charset="-122"/>
              </a:rPr>
              <a:t>，此时控制台窗口显示本次请求的请求头</a:t>
            </a:r>
            <a:r>
              <a:rPr lang="en-US" altLang="zh-CN" dirty="0">
                <a:latin typeface="微软雅黑" panose="020B0503020204020204" pitchFamily="34" charset="-122"/>
                <a:ea typeface="微软雅黑" panose="020B0503020204020204" pitchFamily="34" charset="-122"/>
              </a:rPr>
              <a:t>Host</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Connection</a:t>
            </a:r>
            <a:r>
              <a:rPr lang="zh-CN" altLang="en-US" dirty="0">
                <a:latin typeface="微软雅黑" panose="020B0503020204020204" pitchFamily="34" charset="-122"/>
                <a:ea typeface="微软雅黑" panose="020B0503020204020204" pitchFamily="34" charset="-122"/>
              </a:rPr>
              <a:t>的值，具体如图所示。 </a:t>
            </a:r>
          </a:p>
        </p:txBody>
      </p:sp>
      <p:pic>
        <p:nvPicPr>
          <p:cNvPr id="6" name="图片 5">
            <a:extLst>
              <a:ext uri="{FF2B5EF4-FFF2-40B4-BE49-F238E27FC236}">
                <a16:creationId xmlns:a16="http://schemas.microsoft.com/office/drawing/2014/main" id="{09F35665-600C-4837-9BD1-7A2F970567A4}"/>
              </a:ext>
            </a:extLst>
          </p:cNvPr>
          <p:cNvPicPr>
            <a:picLocks noChangeAspect="1"/>
          </p:cNvPicPr>
          <p:nvPr/>
        </p:nvPicPr>
        <p:blipFill>
          <a:blip r:embed="rId3"/>
          <a:stretch>
            <a:fillRect/>
          </a:stretch>
        </p:blipFill>
        <p:spPr>
          <a:xfrm>
            <a:off x="2276452" y="5514005"/>
            <a:ext cx="3962743" cy="932769"/>
          </a:xfrm>
          <a:prstGeom prst="rect">
            <a:avLst/>
          </a:prstGeom>
        </p:spPr>
      </p:pic>
    </p:spTree>
    <p:extLst>
      <p:ext uri="{BB962C8B-B14F-4D97-AF65-F5344CB8AC3E}">
        <p14:creationId xmlns:p14="http://schemas.microsoft.com/office/powerpoint/2010/main" val="51550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E8F13-00DD-44AD-91A9-539E6ABCF9A5}"/>
              </a:ext>
            </a:extLst>
          </p:cNvPr>
          <p:cNvSpPr>
            <a:spLocks noChangeArrowheads="1"/>
          </p:cNvSpPr>
          <p:nvPr/>
        </p:nvSpPr>
        <p:spPr bwMode="auto">
          <a:xfrm>
            <a:off x="1403648" y="246510"/>
            <a:ext cx="544870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en-US" altLang="zh-CN" sz="3200" b="1" dirty="0">
              <a:solidFill>
                <a:srgbClr val="2484C6"/>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 name="矩形 2">
            <a:extLst>
              <a:ext uri="{FF2B5EF4-FFF2-40B4-BE49-F238E27FC236}">
                <a16:creationId xmlns:a16="http://schemas.microsoft.com/office/drawing/2014/main" id="{F3C83720-A622-4215-8EC4-4DA92A7EC51C}"/>
              </a:ext>
            </a:extLst>
          </p:cNvPr>
          <p:cNvSpPr/>
          <p:nvPr/>
        </p:nvSpPr>
        <p:spPr>
          <a:xfrm>
            <a:off x="-118" y="1658417"/>
            <a:ext cx="9144118" cy="253640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本章首先介绍了</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的理论基础，包括</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简介、</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的功能组件、</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的工作流程；然后介绍了</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的重要</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，其中重点讲解了</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类；接下来通过一个案例演示了</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的简单应用，最后详细讲解了</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的常用注解。通过本章知识的学习，大家应该理解</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的特性和优势、</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各功能组件的功能和工作流程，掌握</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常用注解的使用，能够使用</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编写简单的应用程序。</a:t>
            </a:r>
          </a:p>
        </p:txBody>
      </p:sp>
    </p:spTree>
    <p:extLst>
      <p:ext uri="{BB962C8B-B14F-4D97-AF65-F5344CB8AC3E}">
        <p14:creationId xmlns:p14="http://schemas.microsoft.com/office/powerpoint/2010/main" val="356985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62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a:extLst>
              <a:ext uri="{FF2B5EF4-FFF2-40B4-BE49-F238E27FC236}">
                <a16:creationId xmlns:a16="http://schemas.microsoft.com/office/drawing/2014/main" id="{1753E114-1B5D-4BAE-886B-B868ECE6297D}"/>
              </a:ext>
            </a:extLst>
          </p:cNvPr>
          <p:cNvSpPr>
            <a:spLocks noChangeArrowheads="1"/>
          </p:cNvSpPr>
          <p:nvPr/>
        </p:nvSpPr>
        <p:spPr bwMode="auto">
          <a:xfrm>
            <a:off x="544513" y="1212963"/>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 name="AutoShape 208">
            <a:extLst>
              <a:ext uri="{FF2B5EF4-FFF2-40B4-BE49-F238E27FC236}">
                <a16:creationId xmlns:a16="http://schemas.microsoft.com/office/drawing/2014/main" id="{FDE7AD7D-22D8-4BE5-987F-34AFD41555B1}"/>
              </a:ext>
            </a:extLst>
          </p:cNvPr>
          <p:cNvSpPr>
            <a:spLocks noChangeArrowheads="1"/>
          </p:cNvSpPr>
          <p:nvPr/>
        </p:nvSpPr>
        <p:spPr bwMode="auto">
          <a:xfrm>
            <a:off x="2822575" y="1442139"/>
            <a:ext cx="5976938" cy="850900"/>
          </a:xfrm>
          <a:prstGeom prst="roundRect">
            <a:avLst>
              <a:gd name="adj" fmla="val 17352"/>
            </a:avLst>
          </a:prstGeom>
          <a:solidFill>
            <a:srgbClr val="AED6EE"/>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4" name="组合 153">
            <a:extLst>
              <a:ext uri="{FF2B5EF4-FFF2-40B4-BE49-F238E27FC236}">
                <a16:creationId xmlns:a16="http://schemas.microsoft.com/office/drawing/2014/main" id="{B25DCF2F-BF45-4431-862E-CB2BE5D9D73C}"/>
              </a:ext>
            </a:extLst>
          </p:cNvPr>
          <p:cNvGrpSpPr>
            <a:grpSpLocks/>
          </p:cNvGrpSpPr>
          <p:nvPr/>
        </p:nvGrpSpPr>
        <p:grpSpPr bwMode="auto">
          <a:xfrm>
            <a:off x="1169365" y="2980870"/>
            <a:ext cx="6625480" cy="684212"/>
            <a:chOff x="1029300" y="5045322"/>
            <a:chExt cx="6624959" cy="683275"/>
          </a:xfrm>
        </p:grpSpPr>
        <p:grpSp>
          <p:nvGrpSpPr>
            <p:cNvPr id="5" name="组合 219">
              <a:extLst>
                <a:ext uri="{FF2B5EF4-FFF2-40B4-BE49-F238E27FC236}">
                  <a16:creationId xmlns:a16="http://schemas.microsoft.com/office/drawing/2014/main" id="{3F22C5B1-4B46-4A19-B29A-C03EEC7E45EB}"/>
                </a:ext>
              </a:extLst>
            </p:cNvPr>
            <p:cNvGrpSpPr>
              <a:grpSpLocks/>
            </p:cNvGrpSpPr>
            <p:nvPr/>
          </p:nvGrpSpPr>
          <p:grpSpPr bwMode="auto">
            <a:xfrm>
              <a:off x="2521433" y="5045323"/>
              <a:ext cx="5132826" cy="683274"/>
              <a:chOff x="2521433" y="4924675"/>
              <a:chExt cx="5132826" cy="806497"/>
            </a:xfrm>
          </p:grpSpPr>
          <p:sp>
            <p:nvSpPr>
              <p:cNvPr id="10" name="AutoShape 218">
                <a:extLst>
                  <a:ext uri="{FF2B5EF4-FFF2-40B4-BE49-F238E27FC236}">
                    <a16:creationId xmlns:a16="http://schemas.microsoft.com/office/drawing/2014/main" id="{579642CC-06DE-4756-B8E4-F71E105F466A}"/>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11" name="组合 225">
                <a:extLst>
                  <a:ext uri="{FF2B5EF4-FFF2-40B4-BE49-F238E27FC236}">
                    <a16:creationId xmlns:a16="http://schemas.microsoft.com/office/drawing/2014/main" id="{E99AF641-98B5-4E56-AAF9-CD6B7EF22875}"/>
                  </a:ext>
                </a:extLst>
              </p:cNvPr>
              <p:cNvGrpSpPr>
                <a:grpSpLocks/>
              </p:cNvGrpSpPr>
              <p:nvPr/>
            </p:nvGrpSpPr>
            <p:grpSpPr bwMode="auto">
              <a:xfrm>
                <a:off x="2521433" y="4924675"/>
                <a:ext cx="5043090" cy="664285"/>
                <a:chOff x="2521433" y="4868192"/>
                <a:chExt cx="5043090" cy="720768"/>
              </a:xfrm>
            </p:grpSpPr>
            <p:sp>
              <p:nvSpPr>
                <p:cNvPr id="12" name="AutoShape 181">
                  <a:extLst>
                    <a:ext uri="{FF2B5EF4-FFF2-40B4-BE49-F238E27FC236}">
                      <a16:creationId xmlns:a16="http://schemas.microsoft.com/office/drawing/2014/main" id="{48741F52-223F-4A58-9D28-A8666F0EC943}"/>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AutoShape 202">
                  <a:extLst>
                    <a:ext uri="{FF2B5EF4-FFF2-40B4-BE49-F238E27FC236}">
                      <a16:creationId xmlns:a16="http://schemas.microsoft.com/office/drawing/2014/main" id="{E4C4C8E0-E483-4D1D-ABB6-5BC1F4907779}"/>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 name="Line 188">
              <a:extLst>
                <a:ext uri="{FF2B5EF4-FFF2-40B4-BE49-F238E27FC236}">
                  <a16:creationId xmlns:a16="http://schemas.microsoft.com/office/drawing/2014/main" id="{477EEE0B-71D5-4AC0-8870-57D826C509F4}"/>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7" name="组合 221">
              <a:extLst>
                <a:ext uri="{FF2B5EF4-FFF2-40B4-BE49-F238E27FC236}">
                  <a16:creationId xmlns:a16="http://schemas.microsoft.com/office/drawing/2014/main" id="{9B9F5CCF-AF57-4891-8056-E2623C22F700}"/>
                </a:ext>
              </a:extLst>
            </p:cNvPr>
            <p:cNvGrpSpPr>
              <a:grpSpLocks/>
            </p:cNvGrpSpPr>
            <p:nvPr/>
          </p:nvGrpSpPr>
          <p:grpSpPr bwMode="auto">
            <a:xfrm>
              <a:off x="1029300" y="5045322"/>
              <a:ext cx="635025" cy="637257"/>
              <a:chOff x="1098627" y="4776118"/>
              <a:chExt cx="903287" cy="906462"/>
            </a:xfrm>
          </p:grpSpPr>
          <p:sp>
            <p:nvSpPr>
              <p:cNvPr id="8" name="Oval 148">
                <a:extLst>
                  <a:ext uri="{FF2B5EF4-FFF2-40B4-BE49-F238E27FC236}">
                    <a16:creationId xmlns:a16="http://schemas.microsoft.com/office/drawing/2014/main" id="{BC522BEB-59FD-4E00-9B70-20D6230E8B90}"/>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 name="Oval 151">
                <a:extLst>
                  <a:ext uri="{FF2B5EF4-FFF2-40B4-BE49-F238E27FC236}">
                    <a16:creationId xmlns:a16="http://schemas.microsoft.com/office/drawing/2014/main" id="{B43BD1FC-B00C-4B67-A99D-A7E013E192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4" name="TextBox 154">
            <a:extLst>
              <a:ext uri="{FF2B5EF4-FFF2-40B4-BE49-F238E27FC236}">
                <a16:creationId xmlns:a16="http://schemas.microsoft.com/office/drawing/2014/main" id="{169D8E60-F87C-4B21-85DD-BEC7032798CE}"/>
              </a:ext>
            </a:extLst>
          </p:cNvPr>
          <p:cNvSpPr txBox="1">
            <a:spLocks noChangeArrowheads="1"/>
          </p:cNvSpPr>
          <p:nvPr/>
        </p:nvSpPr>
        <p:spPr bwMode="auto">
          <a:xfrm>
            <a:off x="2822575" y="1588023"/>
            <a:ext cx="59769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11.1  Spring MVC</a:t>
            </a:r>
            <a:r>
              <a:rPr lang="zh-CN" altLang="en-US" sz="2800" b="1" dirty="0"/>
              <a:t>概述</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a:extLst>
              <a:ext uri="{FF2B5EF4-FFF2-40B4-BE49-F238E27FC236}">
                <a16:creationId xmlns:a16="http://schemas.microsoft.com/office/drawing/2014/main" id="{99109919-B093-4011-970D-0FCF3B60DAE8}"/>
              </a:ext>
            </a:extLst>
          </p:cNvPr>
          <p:cNvSpPr txBox="1">
            <a:spLocks noChangeArrowheads="1"/>
          </p:cNvSpPr>
          <p:nvPr/>
        </p:nvSpPr>
        <p:spPr bwMode="auto">
          <a:xfrm>
            <a:off x="1089845" y="3077987"/>
            <a:ext cx="9064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11.1.1</a:t>
            </a:r>
            <a:endParaRPr lang="zh-CN" altLang="en-US" dirty="0"/>
          </a:p>
        </p:txBody>
      </p:sp>
      <p:sp>
        <p:nvSpPr>
          <p:cNvPr id="16" name="TextBox 168">
            <a:hlinkClick r:id="rId3" action="ppaction://hlinksldjump"/>
            <a:extLst>
              <a:ext uri="{FF2B5EF4-FFF2-40B4-BE49-F238E27FC236}">
                <a16:creationId xmlns:a16="http://schemas.microsoft.com/office/drawing/2014/main" id="{382120EA-C3D8-4E55-8A66-2A6FB0C37535}"/>
              </a:ext>
            </a:extLst>
          </p:cNvPr>
          <p:cNvSpPr txBox="1">
            <a:spLocks noChangeArrowheads="1"/>
          </p:cNvSpPr>
          <p:nvPr/>
        </p:nvSpPr>
        <p:spPr bwMode="auto">
          <a:xfrm>
            <a:off x="3326971" y="3081556"/>
            <a:ext cx="22727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简介</a:t>
            </a:r>
          </a:p>
        </p:txBody>
      </p:sp>
      <p:sp>
        <p:nvSpPr>
          <p:cNvPr id="17" name="AutoShape 864">
            <a:extLst>
              <a:ext uri="{FF2B5EF4-FFF2-40B4-BE49-F238E27FC236}">
                <a16:creationId xmlns:a16="http://schemas.microsoft.com/office/drawing/2014/main" id="{8A5C16A2-AE03-47EF-9A14-CADAB226785E}"/>
              </a:ext>
            </a:extLst>
          </p:cNvPr>
          <p:cNvSpPr>
            <a:spLocks noChangeArrowheads="1"/>
          </p:cNvSpPr>
          <p:nvPr/>
        </p:nvSpPr>
        <p:spPr bwMode="auto">
          <a:xfrm>
            <a:off x="605745" y="1980470"/>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headEnd/>
            <a:tailE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2000" b="1" i="0" u="none" strike="noStrike" kern="0" cap="none" spc="0" normalizeH="0" baseline="0" noProof="0" dirty="0">
              <a:ln>
                <a:noFill/>
              </a:ln>
              <a:solidFill>
                <a:srgbClr val="FFFFFF"/>
              </a:solidFill>
              <a:effectLst/>
              <a:uLnTx/>
              <a:uFillTx/>
              <a:latin typeface="Times New Roman" pitchFamily="18" charset="0"/>
              <a:ea typeface="굴림"/>
              <a:cs typeface="Times New Roman" pitchFamily="18" charset="0"/>
            </a:endParaRPr>
          </a:p>
        </p:txBody>
      </p:sp>
      <p:sp>
        <p:nvSpPr>
          <p:cNvPr id="18" name="矩形 17">
            <a:hlinkClick r:id="" action="ppaction://noaction"/>
            <a:extLst>
              <a:ext uri="{FF2B5EF4-FFF2-40B4-BE49-F238E27FC236}">
                <a16:creationId xmlns:a16="http://schemas.microsoft.com/office/drawing/2014/main" id="{1DD62A2F-F8D3-4ADE-9CE0-0E167FEC176D}"/>
              </a:ext>
            </a:extLst>
          </p:cNvPr>
          <p:cNvSpPr/>
          <p:nvPr/>
        </p:nvSpPr>
        <p:spPr bwMode="auto">
          <a:xfrm>
            <a:off x="1078782" y="2012204"/>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4"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a:extLst>
              <a:ext uri="{FF2B5EF4-FFF2-40B4-BE49-F238E27FC236}">
                <a16:creationId xmlns:a16="http://schemas.microsoft.com/office/drawing/2014/main" id="{5382A9CB-C404-4D8B-9A97-8F016062D569}"/>
              </a:ext>
            </a:extLst>
          </p:cNvPr>
          <p:cNvPicPr>
            <a:picLocks noChangeAspect="1"/>
          </p:cNvPicPr>
          <p:nvPr/>
        </p:nvPicPr>
        <p:blipFill>
          <a:blip r:embed="rId5" cstate="print">
            <a:duotone>
              <a:prstClr val="black"/>
              <a:schemeClr val="accent1">
                <a:tint val="45000"/>
                <a:satMod val="400000"/>
              </a:schemeClr>
            </a:duotone>
            <a:extLst>
              <a:ext uri="{BEBA8EAE-BF5A-486C-A8C5-ECC9F3942E4B}">
                <a14:imgProps xmlns:a14="http://schemas.microsoft.com/office/drawing/2010/main">
                  <a14:imgLayer r:embed="rId6">
                    <a14:imgEffect>
                      <a14:sharpenSoften amount="2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72007" y="1959240"/>
            <a:ext cx="376076" cy="374830"/>
          </a:xfrm>
          <a:prstGeom prst="rect">
            <a:avLst/>
          </a:prstGeom>
          <a:noFill/>
          <a:ln>
            <a:noFill/>
          </a:ln>
        </p:spPr>
      </p:pic>
      <p:grpSp>
        <p:nvGrpSpPr>
          <p:cNvPr id="20" name="组合 153">
            <a:extLst>
              <a:ext uri="{FF2B5EF4-FFF2-40B4-BE49-F238E27FC236}">
                <a16:creationId xmlns:a16="http://schemas.microsoft.com/office/drawing/2014/main" id="{E34814DF-FECF-4847-AC10-47E72218E7A4}"/>
              </a:ext>
            </a:extLst>
          </p:cNvPr>
          <p:cNvGrpSpPr>
            <a:grpSpLocks/>
          </p:cNvGrpSpPr>
          <p:nvPr/>
        </p:nvGrpSpPr>
        <p:grpSpPr bwMode="auto">
          <a:xfrm>
            <a:off x="1169365" y="4059313"/>
            <a:ext cx="6535740" cy="652952"/>
            <a:chOff x="1029300" y="5045322"/>
            <a:chExt cx="6535226" cy="652058"/>
          </a:xfrm>
        </p:grpSpPr>
        <p:grpSp>
          <p:nvGrpSpPr>
            <p:cNvPr id="21" name="组合 219">
              <a:extLst>
                <a:ext uri="{FF2B5EF4-FFF2-40B4-BE49-F238E27FC236}">
                  <a16:creationId xmlns:a16="http://schemas.microsoft.com/office/drawing/2014/main" id="{F3AE2F8C-0B67-4DA8-8F6A-117EB83FE557}"/>
                </a:ext>
              </a:extLst>
            </p:cNvPr>
            <p:cNvGrpSpPr>
              <a:grpSpLocks/>
            </p:cNvGrpSpPr>
            <p:nvPr/>
          </p:nvGrpSpPr>
          <p:grpSpPr bwMode="auto">
            <a:xfrm>
              <a:off x="2521434" y="5045322"/>
              <a:ext cx="5043092" cy="652058"/>
              <a:chOff x="2521434" y="4924675"/>
              <a:chExt cx="5043092" cy="769652"/>
            </a:xfrm>
          </p:grpSpPr>
          <p:sp>
            <p:nvSpPr>
              <p:cNvPr id="26" name="AutoShape 218">
                <a:extLst>
                  <a:ext uri="{FF2B5EF4-FFF2-40B4-BE49-F238E27FC236}">
                    <a16:creationId xmlns:a16="http://schemas.microsoft.com/office/drawing/2014/main" id="{780EA6D3-CF4C-4D86-9A81-CBFF18C46196}"/>
                  </a:ext>
                </a:extLst>
              </p:cNvPr>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7" name="组合 225">
                <a:extLst>
                  <a:ext uri="{FF2B5EF4-FFF2-40B4-BE49-F238E27FC236}">
                    <a16:creationId xmlns:a16="http://schemas.microsoft.com/office/drawing/2014/main" id="{49C5F2BF-090B-4647-A6F5-9E4C5437DADC}"/>
                  </a:ext>
                </a:extLst>
              </p:cNvPr>
              <p:cNvGrpSpPr>
                <a:grpSpLocks/>
              </p:cNvGrpSpPr>
              <p:nvPr/>
            </p:nvGrpSpPr>
            <p:grpSpPr bwMode="auto">
              <a:xfrm>
                <a:off x="2521434" y="4924675"/>
                <a:ext cx="5043091" cy="664285"/>
                <a:chOff x="2521434" y="4868192"/>
                <a:chExt cx="5043091" cy="720768"/>
              </a:xfrm>
            </p:grpSpPr>
            <p:sp>
              <p:nvSpPr>
                <p:cNvPr id="28" name="AutoShape 181">
                  <a:extLst>
                    <a:ext uri="{FF2B5EF4-FFF2-40B4-BE49-F238E27FC236}">
                      <a16:creationId xmlns:a16="http://schemas.microsoft.com/office/drawing/2014/main" id="{5F645A3D-5174-4A64-BA57-6EEE594B4FC8}"/>
                    </a:ext>
                  </a:extLst>
                </p:cNvPr>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 name="AutoShape 202">
                  <a:extLst>
                    <a:ext uri="{FF2B5EF4-FFF2-40B4-BE49-F238E27FC236}">
                      <a16:creationId xmlns:a16="http://schemas.microsoft.com/office/drawing/2014/main" id="{7AAFE9CE-92E8-425F-9C74-5086147820BE}"/>
                    </a:ext>
                  </a:extLst>
                </p:cNvPr>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2" name="Line 188">
              <a:extLst>
                <a:ext uri="{FF2B5EF4-FFF2-40B4-BE49-F238E27FC236}">
                  <a16:creationId xmlns:a16="http://schemas.microsoft.com/office/drawing/2014/main" id="{662B03C6-B0CE-4A7A-8626-7F4C1FF29EED}"/>
                </a:ext>
              </a:extLst>
            </p:cNvPr>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3" name="组合 221">
              <a:extLst>
                <a:ext uri="{FF2B5EF4-FFF2-40B4-BE49-F238E27FC236}">
                  <a16:creationId xmlns:a16="http://schemas.microsoft.com/office/drawing/2014/main" id="{6D9E59BA-64D5-47D3-A089-211899C6C3D5}"/>
                </a:ext>
              </a:extLst>
            </p:cNvPr>
            <p:cNvGrpSpPr>
              <a:grpSpLocks/>
            </p:cNvGrpSpPr>
            <p:nvPr/>
          </p:nvGrpSpPr>
          <p:grpSpPr bwMode="auto">
            <a:xfrm>
              <a:off x="1029300" y="5045322"/>
              <a:ext cx="635025" cy="637257"/>
              <a:chOff x="1098627" y="4776118"/>
              <a:chExt cx="903287" cy="906462"/>
            </a:xfrm>
          </p:grpSpPr>
          <p:sp>
            <p:nvSpPr>
              <p:cNvPr id="24" name="Oval 148">
                <a:extLst>
                  <a:ext uri="{FF2B5EF4-FFF2-40B4-BE49-F238E27FC236}">
                    <a16:creationId xmlns:a16="http://schemas.microsoft.com/office/drawing/2014/main" id="{0A3E522F-2F4B-4451-99C4-0102863CB448}"/>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a:extLst>
                  <a:ext uri="{FF2B5EF4-FFF2-40B4-BE49-F238E27FC236}">
                    <a16:creationId xmlns:a16="http://schemas.microsoft.com/office/drawing/2014/main" id="{4E0C5126-A836-4CD4-B88C-C18B717F11B1}"/>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 name="TextBox 163">
            <a:extLst>
              <a:ext uri="{FF2B5EF4-FFF2-40B4-BE49-F238E27FC236}">
                <a16:creationId xmlns:a16="http://schemas.microsoft.com/office/drawing/2014/main" id="{8B1771E5-AEDC-47D0-9144-44270A6B8925}"/>
              </a:ext>
            </a:extLst>
          </p:cNvPr>
          <p:cNvSpPr txBox="1">
            <a:spLocks noChangeArrowheads="1"/>
          </p:cNvSpPr>
          <p:nvPr/>
        </p:nvSpPr>
        <p:spPr bwMode="auto">
          <a:xfrm>
            <a:off x="1081439" y="4165912"/>
            <a:ext cx="906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11.1.2</a:t>
            </a:r>
            <a:endParaRPr lang="zh-CN" altLang="en-US" dirty="0"/>
          </a:p>
        </p:txBody>
      </p:sp>
      <p:sp>
        <p:nvSpPr>
          <p:cNvPr id="31" name="TextBox 168">
            <a:hlinkClick r:id="rId7" action="ppaction://hlinksldjump"/>
            <a:extLst>
              <a:ext uri="{FF2B5EF4-FFF2-40B4-BE49-F238E27FC236}">
                <a16:creationId xmlns:a16="http://schemas.microsoft.com/office/drawing/2014/main" id="{A7C1E164-1250-4367-98DA-D437D85B69C3}"/>
              </a:ext>
            </a:extLst>
          </p:cNvPr>
          <p:cNvSpPr txBox="1">
            <a:spLocks noChangeArrowheads="1"/>
          </p:cNvSpPr>
          <p:nvPr/>
        </p:nvSpPr>
        <p:spPr bwMode="auto">
          <a:xfrm>
            <a:off x="3326972" y="4162710"/>
            <a:ext cx="40030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MVC</a:t>
            </a:r>
            <a:r>
              <a:rPr lang="zh-CN" altLang="en-US" dirty="0">
                <a:latin typeface="微软雅黑" panose="020B0503020204020204" pitchFamily="34" charset="-122"/>
                <a:ea typeface="微软雅黑" panose="020B0503020204020204" pitchFamily="34" charset="-122"/>
              </a:rPr>
              <a:t>的功能组件</a:t>
            </a:r>
          </a:p>
        </p:txBody>
      </p:sp>
      <p:grpSp>
        <p:nvGrpSpPr>
          <p:cNvPr id="32" name="组合 153">
            <a:extLst>
              <a:ext uri="{FF2B5EF4-FFF2-40B4-BE49-F238E27FC236}">
                <a16:creationId xmlns:a16="http://schemas.microsoft.com/office/drawing/2014/main" id="{D3D7F543-2888-4466-BCB8-A9FD5FF43E5E}"/>
              </a:ext>
            </a:extLst>
          </p:cNvPr>
          <p:cNvGrpSpPr>
            <a:grpSpLocks/>
          </p:cNvGrpSpPr>
          <p:nvPr/>
        </p:nvGrpSpPr>
        <p:grpSpPr bwMode="auto">
          <a:xfrm>
            <a:off x="1180468" y="5113681"/>
            <a:ext cx="6625480" cy="684212"/>
            <a:chOff x="1029300" y="5045322"/>
            <a:chExt cx="6624959" cy="683275"/>
          </a:xfrm>
        </p:grpSpPr>
        <p:grpSp>
          <p:nvGrpSpPr>
            <p:cNvPr id="33" name="组合 219">
              <a:extLst>
                <a:ext uri="{FF2B5EF4-FFF2-40B4-BE49-F238E27FC236}">
                  <a16:creationId xmlns:a16="http://schemas.microsoft.com/office/drawing/2014/main" id="{414F0E3B-3891-4648-9B97-1EC1C5BFFBE2}"/>
                </a:ext>
              </a:extLst>
            </p:cNvPr>
            <p:cNvGrpSpPr>
              <a:grpSpLocks/>
            </p:cNvGrpSpPr>
            <p:nvPr/>
          </p:nvGrpSpPr>
          <p:grpSpPr bwMode="auto">
            <a:xfrm>
              <a:off x="2521433" y="5045323"/>
              <a:ext cx="5132826" cy="683274"/>
              <a:chOff x="2521433" y="4924675"/>
              <a:chExt cx="5132826" cy="806497"/>
            </a:xfrm>
          </p:grpSpPr>
          <p:sp>
            <p:nvSpPr>
              <p:cNvPr id="38" name="AutoShape 218">
                <a:extLst>
                  <a:ext uri="{FF2B5EF4-FFF2-40B4-BE49-F238E27FC236}">
                    <a16:creationId xmlns:a16="http://schemas.microsoft.com/office/drawing/2014/main" id="{4DBF64FA-8A3E-4C59-9B86-2A4955DE2605}"/>
                  </a:ext>
                </a:extLst>
              </p:cNvPr>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9" name="组合 225">
                <a:extLst>
                  <a:ext uri="{FF2B5EF4-FFF2-40B4-BE49-F238E27FC236}">
                    <a16:creationId xmlns:a16="http://schemas.microsoft.com/office/drawing/2014/main" id="{7609D38E-DC42-4310-8B96-4CD4B3908D51}"/>
                  </a:ext>
                </a:extLst>
              </p:cNvPr>
              <p:cNvGrpSpPr>
                <a:grpSpLocks/>
              </p:cNvGrpSpPr>
              <p:nvPr/>
            </p:nvGrpSpPr>
            <p:grpSpPr bwMode="auto">
              <a:xfrm>
                <a:off x="2521433" y="4924675"/>
                <a:ext cx="5043090" cy="664285"/>
                <a:chOff x="2521433" y="4868192"/>
                <a:chExt cx="5043090" cy="720768"/>
              </a:xfrm>
            </p:grpSpPr>
            <p:sp>
              <p:nvSpPr>
                <p:cNvPr id="40" name="AutoShape 181">
                  <a:extLst>
                    <a:ext uri="{FF2B5EF4-FFF2-40B4-BE49-F238E27FC236}">
                      <a16:creationId xmlns:a16="http://schemas.microsoft.com/office/drawing/2014/main" id="{D6D3317C-9F05-498C-A313-3A8F1B8A5D2C}"/>
                    </a:ext>
                  </a:extLst>
                </p:cNvPr>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a:extLst>
                    <a:ext uri="{FF2B5EF4-FFF2-40B4-BE49-F238E27FC236}">
                      <a16:creationId xmlns:a16="http://schemas.microsoft.com/office/drawing/2014/main" id="{DB55D99F-90AC-4A94-96B4-9B64B83121F2}"/>
                    </a:ext>
                  </a:extLst>
                </p:cNvPr>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4" name="Line 188">
              <a:extLst>
                <a:ext uri="{FF2B5EF4-FFF2-40B4-BE49-F238E27FC236}">
                  <a16:creationId xmlns:a16="http://schemas.microsoft.com/office/drawing/2014/main" id="{402DF7E8-CA59-42A5-B193-45BFC672E7E9}"/>
                </a:ext>
              </a:extLst>
            </p:cNvPr>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5" name="组合 221">
              <a:extLst>
                <a:ext uri="{FF2B5EF4-FFF2-40B4-BE49-F238E27FC236}">
                  <a16:creationId xmlns:a16="http://schemas.microsoft.com/office/drawing/2014/main" id="{5A96357D-1E61-4037-B0E0-D350B6ED90BD}"/>
                </a:ext>
              </a:extLst>
            </p:cNvPr>
            <p:cNvGrpSpPr>
              <a:grpSpLocks/>
            </p:cNvGrpSpPr>
            <p:nvPr/>
          </p:nvGrpSpPr>
          <p:grpSpPr bwMode="auto">
            <a:xfrm>
              <a:off x="1029300" y="5045322"/>
              <a:ext cx="635025" cy="637257"/>
              <a:chOff x="1098627" y="4776118"/>
              <a:chExt cx="903287" cy="906462"/>
            </a:xfrm>
          </p:grpSpPr>
          <p:sp>
            <p:nvSpPr>
              <p:cNvPr id="36" name="Oval 148">
                <a:extLst>
                  <a:ext uri="{FF2B5EF4-FFF2-40B4-BE49-F238E27FC236}">
                    <a16:creationId xmlns:a16="http://schemas.microsoft.com/office/drawing/2014/main" id="{CDC6AA4E-8F28-4A8B-8A6D-93699D8D7844}"/>
                  </a:ext>
                </a:extLst>
              </p:cNvPr>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7" name="Oval 151">
                <a:extLst>
                  <a:ext uri="{FF2B5EF4-FFF2-40B4-BE49-F238E27FC236}">
                    <a16:creationId xmlns:a16="http://schemas.microsoft.com/office/drawing/2014/main" id="{A70960EE-16DC-4726-BBF9-FCF0EDBCFF79}"/>
                  </a:ext>
                </a:extLst>
              </p:cNvPr>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2" name="TextBox 163">
            <a:extLst>
              <a:ext uri="{FF2B5EF4-FFF2-40B4-BE49-F238E27FC236}">
                <a16:creationId xmlns:a16="http://schemas.microsoft.com/office/drawing/2014/main" id="{68398987-1E19-431F-8E9E-670996A764CE}"/>
              </a:ext>
            </a:extLst>
          </p:cNvPr>
          <p:cNvSpPr txBox="1">
            <a:spLocks noChangeArrowheads="1"/>
          </p:cNvSpPr>
          <p:nvPr/>
        </p:nvSpPr>
        <p:spPr bwMode="auto">
          <a:xfrm>
            <a:off x="1081615" y="5242574"/>
            <a:ext cx="1089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11.1.3</a:t>
            </a:r>
            <a:endParaRPr lang="zh-CN" altLang="en-US" dirty="0"/>
          </a:p>
        </p:txBody>
      </p:sp>
      <p:sp>
        <p:nvSpPr>
          <p:cNvPr id="43" name="TextBox 168">
            <a:hlinkClick r:id="rId8" action="ppaction://hlinksldjump"/>
            <a:extLst>
              <a:ext uri="{FF2B5EF4-FFF2-40B4-BE49-F238E27FC236}">
                <a16:creationId xmlns:a16="http://schemas.microsoft.com/office/drawing/2014/main" id="{9822B3D3-E09C-4941-BA23-5DD0158D08BC}"/>
              </a:ext>
            </a:extLst>
          </p:cNvPr>
          <p:cNvSpPr txBox="1">
            <a:spLocks noChangeArrowheads="1"/>
          </p:cNvSpPr>
          <p:nvPr/>
        </p:nvSpPr>
        <p:spPr bwMode="auto">
          <a:xfrm>
            <a:off x="3338074" y="5214367"/>
            <a:ext cx="5239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MVC</a:t>
            </a:r>
            <a:r>
              <a:rPr lang="zh-CN" altLang="en-US" dirty="0">
                <a:latin typeface="微软雅黑" panose="020B0503020204020204" pitchFamily="34" charset="-122"/>
                <a:ea typeface="微软雅黑" panose="020B0503020204020204" pitchFamily="34" charset="-122"/>
              </a:rPr>
              <a:t>的工作流程</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641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11.1 Spring 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概述</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11.1.1 Spring MVC</a:t>
            </a:r>
            <a:r>
              <a:rPr lang="zh-CN" altLang="en-US" sz="2400" b="1" dirty="0">
                <a:solidFill>
                  <a:srgbClr val="2383C6"/>
                </a:solidFill>
                <a:latin typeface="微软雅黑" panose="020B0503020204020204" pitchFamily="34" charset="-122"/>
                <a:ea typeface="微软雅黑" panose="020B0503020204020204" pitchFamily="34" charset="-122"/>
              </a:rPr>
              <a:t>简介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39111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在第三方</a:t>
            </a:r>
            <a:r>
              <a:rPr lang="en-US" altLang="zh-CN" dirty="0">
                <a:latin typeface="微软雅黑" panose="020B0503020204020204" pitchFamily="34" charset="-122"/>
                <a:ea typeface="微软雅黑" panose="020B0503020204020204" pitchFamily="34" charset="-122"/>
              </a:rPr>
              <a:t>MVC</a:t>
            </a:r>
            <a:r>
              <a:rPr lang="zh-CN" altLang="en-US" dirty="0">
                <a:latin typeface="微软雅黑" panose="020B0503020204020204" pitchFamily="34" charset="-122"/>
                <a:ea typeface="微软雅黑" panose="020B0503020204020204" pitchFamily="34" charset="-122"/>
              </a:rPr>
              <a:t>框架获得广泛运用之前，开发中通常直接基于</a:t>
            </a:r>
            <a:r>
              <a:rPr lang="en-US" altLang="zh-CN" dirty="0">
                <a:latin typeface="微软雅黑" panose="020B0503020204020204" pitchFamily="34" charset="-122"/>
                <a:ea typeface="微软雅黑" panose="020B0503020204020204" pitchFamily="34" charset="-122"/>
              </a:rPr>
              <a:t>Model2</a:t>
            </a:r>
            <a:r>
              <a:rPr lang="zh-CN" altLang="en-US" dirty="0">
                <a:latin typeface="微软雅黑" panose="020B0503020204020204" pitchFamily="34" charset="-122"/>
                <a:ea typeface="微软雅黑" panose="020B0503020204020204" pitchFamily="34" charset="-122"/>
              </a:rPr>
              <a:t>模式编写原生代码。为了避免大量使用原生代码带来的弊端，企业级开发中开始转向使用</a:t>
            </a:r>
            <a:r>
              <a:rPr lang="en-US" altLang="zh-CN" dirty="0">
                <a:latin typeface="微软雅黑" panose="020B0503020204020204" pitchFamily="34" charset="-122"/>
                <a:ea typeface="微软雅黑" panose="020B0503020204020204" pitchFamily="34" charset="-122"/>
              </a:rPr>
              <a:t>MVC</a:t>
            </a:r>
            <a:r>
              <a:rPr lang="zh-CN" altLang="en-US" dirty="0">
                <a:latin typeface="微软雅黑" panose="020B0503020204020204" pitchFamily="34" charset="-122"/>
                <a:ea typeface="微软雅黑" panose="020B0503020204020204" pitchFamily="34" charset="-122"/>
              </a:rPr>
              <a:t>框架，常用的</a:t>
            </a:r>
            <a:r>
              <a:rPr lang="en-US" altLang="zh-CN" dirty="0">
                <a:latin typeface="微软雅黑" panose="020B0503020204020204" pitchFamily="34" charset="-122"/>
                <a:ea typeface="微软雅黑" panose="020B0503020204020204" pitchFamily="34" charset="-122"/>
              </a:rPr>
              <a:t>MVC</a:t>
            </a:r>
            <a:r>
              <a:rPr lang="zh-CN" altLang="en-US" dirty="0">
                <a:latin typeface="微软雅黑" panose="020B0503020204020204" pitchFamily="34" charset="-122"/>
                <a:ea typeface="微软雅黑" panose="020B0503020204020204" pitchFamily="34" charset="-122"/>
              </a:rPr>
              <a:t>框架包括</a:t>
            </a:r>
            <a:r>
              <a:rPr lang="en-US" altLang="zh-CN" dirty="0">
                <a:latin typeface="微软雅黑" panose="020B0503020204020204" pitchFamily="34" charset="-122"/>
                <a:ea typeface="微软雅黑" panose="020B0503020204020204" pitchFamily="34" charset="-122"/>
              </a:rPr>
              <a:t>Struts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等。</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的一个模块，同时也是一个可用于构建</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程序的</a:t>
            </a:r>
            <a:r>
              <a:rPr lang="en-US" altLang="zh-CN" dirty="0">
                <a:latin typeface="微软雅黑" panose="020B0503020204020204" pitchFamily="34" charset="-122"/>
                <a:ea typeface="微软雅黑" panose="020B0503020204020204" pitchFamily="34" charset="-122"/>
              </a:rPr>
              <a:t>MVC</a:t>
            </a:r>
            <a:r>
              <a:rPr lang="zh-CN" altLang="en-US" dirty="0">
                <a:latin typeface="微软雅黑" panose="020B0503020204020204" pitchFamily="34" charset="-122"/>
                <a:ea typeface="微软雅黑" panose="020B0503020204020204" pitchFamily="34" charset="-122"/>
              </a:rPr>
              <a:t>框架。</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改善了传统的</a:t>
            </a:r>
            <a:r>
              <a:rPr lang="en-US" altLang="zh-CN" dirty="0">
                <a:latin typeface="微软雅黑" panose="020B0503020204020204" pitchFamily="34" charset="-122"/>
                <a:ea typeface="微软雅黑" panose="020B0503020204020204" pitchFamily="34" charset="-122"/>
              </a:rPr>
              <a:t>Model2</a:t>
            </a:r>
            <a:r>
              <a:rPr lang="zh-CN" altLang="en-US" dirty="0">
                <a:latin typeface="微软雅黑" panose="020B0503020204020204" pitchFamily="34" charset="-122"/>
                <a:ea typeface="微软雅黑" panose="020B0503020204020204" pitchFamily="34" charset="-122"/>
              </a:rPr>
              <a:t>模式，它提供了一个前端控制器来分发请求，同时，它还支持包括</a:t>
            </a:r>
            <a:r>
              <a:rPr lang="en-US" altLang="zh-CN" dirty="0">
                <a:latin typeface="微软雅黑" panose="020B0503020204020204" pitchFamily="34" charset="-122"/>
                <a:ea typeface="微软雅黑" panose="020B0503020204020204" pitchFamily="34" charset="-122"/>
              </a:rPr>
              <a:t>JSP</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FreeMarker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Velocity</a:t>
            </a:r>
            <a:r>
              <a:rPr lang="zh-CN" altLang="en-US" dirty="0">
                <a:latin typeface="微软雅黑" panose="020B0503020204020204" pitchFamily="34" charset="-122"/>
                <a:ea typeface="微软雅黑" panose="020B0503020204020204" pitchFamily="34" charset="-122"/>
              </a:rPr>
              <a:t>等在内的多项视图技术。除此之外，</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还提供有多样化配置、表单校验、自动绑定用户输入等功能。</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灵活、高效，配置方便，与其他的</a:t>
            </a:r>
            <a:r>
              <a:rPr lang="en-US" altLang="zh-CN" dirty="0">
                <a:latin typeface="微软雅黑" panose="020B0503020204020204" pitchFamily="34" charset="-122"/>
                <a:ea typeface="微软雅黑" panose="020B0503020204020204" pitchFamily="34" charset="-122"/>
              </a:rPr>
              <a:t>MVC</a:t>
            </a:r>
            <a:r>
              <a:rPr lang="zh-CN" altLang="en-US" dirty="0">
                <a:latin typeface="微软雅黑" panose="020B0503020204020204" pitchFamily="34" charset="-122"/>
                <a:ea typeface="微软雅黑" panose="020B0503020204020204" pitchFamily="34" charset="-122"/>
              </a:rPr>
              <a:t>框架相比，它可以与</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无缝集成并使用</a:t>
            </a: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的功能，表现出更好的复用性和扩展性。</a:t>
            </a:r>
          </a:p>
        </p:txBody>
      </p:sp>
    </p:spTree>
    <p:extLst>
      <p:ext uri="{BB962C8B-B14F-4D97-AF65-F5344CB8AC3E}">
        <p14:creationId xmlns:p14="http://schemas.microsoft.com/office/powerpoint/2010/main" val="244137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11.1 Spring 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概述</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11.1.2 Spring MVC</a:t>
            </a:r>
            <a:r>
              <a:rPr lang="zh-CN" altLang="en-US" sz="2400" b="1" dirty="0">
                <a:solidFill>
                  <a:srgbClr val="2383C6"/>
                </a:solidFill>
                <a:latin typeface="微软雅黑" panose="020B0503020204020204" pitchFamily="34" charset="-122"/>
                <a:ea typeface="微软雅黑" panose="020B0503020204020204" pitchFamily="34" charset="-122"/>
              </a:rPr>
              <a:t>的功能组件</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707736"/>
            <a:ext cx="9144000" cy="3080139"/>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a:t>
            </a:r>
            <a:r>
              <a:rPr lang="zh-CN" altLang="en-US" dirty="0">
                <a:latin typeface="微软雅黑" panose="020B0503020204020204" pitchFamily="34" charset="-122"/>
                <a:ea typeface="微软雅黑" panose="020B0503020204020204" pitchFamily="34" charset="-122"/>
              </a:rPr>
              <a:t>通过一系列组件实现功能，这些组件包括</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（前端控制器）、</a:t>
            </a:r>
            <a:r>
              <a:rPr lang="en-US" altLang="zh-CN" dirty="0" err="1">
                <a:latin typeface="微软雅黑" panose="020B0503020204020204" pitchFamily="34" charset="-122"/>
                <a:ea typeface="微软雅黑" panose="020B0503020204020204" pitchFamily="34" charset="-122"/>
              </a:rPr>
              <a:t>HandlerMapping</a:t>
            </a:r>
            <a:r>
              <a:rPr lang="zh-CN" altLang="en-US" dirty="0">
                <a:latin typeface="微软雅黑" panose="020B0503020204020204" pitchFamily="34" charset="-122"/>
                <a:ea typeface="微软雅黑" panose="020B0503020204020204" pitchFamily="34" charset="-122"/>
              </a:rPr>
              <a:t>（处理器映射器）</a:t>
            </a:r>
            <a:r>
              <a:rPr lang="en-US" altLang="zh-CN" dirty="0">
                <a:latin typeface="微软雅黑" panose="020B0503020204020204" pitchFamily="34" charset="-122"/>
                <a:ea typeface="微软雅黑" panose="020B0503020204020204" pitchFamily="34" charset="-122"/>
              </a:rPr>
              <a:t>Handler(</a:t>
            </a:r>
            <a:r>
              <a:rPr lang="zh-CN" altLang="en-US" dirty="0">
                <a:latin typeface="微软雅黑" panose="020B0503020204020204" pitchFamily="34" charset="-122"/>
                <a:ea typeface="微软雅黑" panose="020B0503020204020204" pitchFamily="34" charset="-122"/>
              </a:rPr>
              <a:t>处理器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HandlAdapter</a:t>
            </a:r>
            <a:r>
              <a:rPr lang="zh-CN" altLang="en-US" dirty="0">
                <a:latin typeface="微软雅黑" panose="020B0503020204020204" pitchFamily="34" charset="-122"/>
                <a:ea typeface="微软雅黑" panose="020B0503020204020204" pitchFamily="34" charset="-122"/>
              </a:rPr>
              <a:t>（处理器适配器）、</a:t>
            </a:r>
            <a:r>
              <a:rPr lang="en-US" altLang="zh-CN" dirty="0" err="1">
                <a:latin typeface="微软雅黑" panose="020B0503020204020204" pitchFamily="34" charset="-122"/>
                <a:ea typeface="微软雅黑" panose="020B0503020204020204" pitchFamily="34" charset="-122"/>
              </a:rPr>
              <a:t>ViewResolver</a:t>
            </a:r>
            <a:r>
              <a:rPr lang="zh-CN" altLang="en-US" dirty="0">
                <a:latin typeface="微软雅黑" panose="020B0503020204020204" pitchFamily="34" charset="-122"/>
                <a:ea typeface="微软雅黑" panose="020B0503020204020204" pitchFamily="34" charset="-122"/>
              </a:rPr>
              <a:t>（视图解析器）等。</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1. </a:t>
            </a:r>
            <a:r>
              <a:rPr lang="en-US" altLang="zh-CN" b="1" dirty="0" err="1">
                <a:latin typeface="微软雅黑" panose="020B0503020204020204" pitchFamily="34" charset="-122"/>
                <a:ea typeface="微软雅黑" panose="020B0503020204020204" pitchFamily="34" charset="-122"/>
              </a:rPr>
              <a:t>DispatcherServlet</a:t>
            </a:r>
            <a:r>
              <a:rPr lang="zh-CN" altLang="en-US" b="1" dirty="0">
                <a:latin typeface="微软雅黑" panose="020B0503020204020204" pitchFamily="34" charset="-122"/>
                <a:ea typeface="微软雅黑" panose="020B0503020204020204" pitchFamily="34" charset="-122"/>
              </a:rPr>
              <a:t>（前端控制器）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前端控制器负责拦截客户端请求并分发给其他组件，它是整个流程控制的中心，负责调度其他组件的执行，降低各组件之间的耦合，提升整体效率。前端控制器由框架提供，在程序运行过程中自动实现功能。</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47829207-1A47-46A9-B429-FD46DFB5398D}"/>
              </a:ext>
            </a:extLst>
          </p:cNvPr>
          <p:cNvSpPr/>
          <p:nvPr/>
        </p:nvSpPr>
        <p:spPr>
          <a:xfrm>
            <a:off x="0" y="4662062"/>
            <a:ext cx="8681156"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2. </a:t>
            </a:r>
            <a:r>
              <a:rPr lang="en-US" altLang="zh-CN" b="1" dirty="0" err="1">
                <a:latin typeface="微软雅黑" panose="020B0503020204020204" pitchFamily="34" charset="-122"/>
                <a:ea typeface="微软雅黑" panose="020B0503020204020204" pitchFamily="34" charset="-122"/>
              </a:rPr>
              <a:t>HandlerMapping</a:t>
            </a:r>
            <a:r>
              <a:rPr lang="zh-CN" altLang="en-US" b="1" dirty="0">
                <a:latin typeface="微软雅黑" panose="020B0503020204020204" pitchFamily="34" charset="-122"/>
                <a:ea typeface="微软雅黑" panose="020B0503020204020204" pitchFamily="34" charset="-122"/>
              </a:rPr>
              <a:t>（处理器映射器）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处理器映射器负责根据客户端请求的</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寻找处理器，</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中提供了配置文件、注解等映射方式，这些映射方式将由相应的处理器映射器负责处理。处理器映射器由框架提供，在程序运行过程中自动实现功能。</a:t>
            </a:r>
          </a:p>
        </p:txBody>
      </p:sp>
    </p:spTree>
    <p:extLst>
      <p:ext uri="{BB962C8B-B14F-4D97-AF65-F5344CB8AC3E}">
        <p14:creationId xmlns:p14="http://schemas.microsoft.com/office/powerpoint/2010/main" val="56005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0-#ppt_w/2"/>
                                          </p:val>
                                        </p:tav>
                                        <p:tav tm="100000">
                                          <p:val>
                                            <p:strVal val="#ppt_x"/>
                                          </p:val>
                                        </p:tav>
                                      </p:tavLst>
                                    </p:anim>
                                    <p:anim calcmode="lin" valueType="num">
                                      <p:cBhvr additive="base">
                                        <p:cTn id="21"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11.1 Spring 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概述</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11.1.2 Spring MVC</a:t>
            </a:r>
            <a:r>
              <a:rPr lang="zh-CN" altLang="en-US" sz="2400" b="1" dirty="0">
                <a:solidFill>
                  <a:srgbClr val="2383C6"/>
                </a:solidFill>
                <a:latin typeface="微软雅黑" panose="020B0503020204020204" pitchFamily="34" charset="-122"/>
                <a:ea typeface="微软雅黑" panose="020B0503020204020204" pitchFamily="34" charset="-122"/>
              </a:rPr>
              <a:t>的功能组件</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06135"/>
            <a:ext cx="8963378" cy="4934492"/>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3. Handler</a:t>
            </a:r>
            <a:r>
              <a:rPr lang="zh-CN" altLang="en-US" b="1" dirty="0">
                <a:latin typeface="微软雅黑" panose="020B0503020204020204" pitchFamily="34" charset="-122"/>
                <a:ea typeface="微软雅黑" panose="020B0503020204020204" pitchFamily="34" charset="-122"/>
              </a:rPr>
              <a:t>（处理器）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处理器负责对客户端的请求进行处理，由于处理请求涉及到具体的业务逻辑，因此，开发者需要在处理器中编写处理业务逻辑的代码。</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4. </a:t>
            </a:r>
            <a:r>
              <a:rPr lang="en-US" altLang="zh-CN" b="1" dirty="0" err="1">
                <a:latin typeface="微软雅黑" panose="020B0503020204020204" pitchFamily="34" charset="-122"/>
                <a:ea typeface="微软雅黑" panose="020B0503020204020204" pitchFamily="34" charset="-122"/>
              </a:rPr>
              <a:t>HandlerAdapter</a:t>
            </a:r>
            <a:r>
              <a:rPr lang="zh-CN" altLang="en-US" b="1" dirty="0">
                <a:latin typeface="微软雅黑" panose="020B0503020204020204" pitchFamily="34" charset="-122"/>
                <a:ea typeface="微软雅黑" panose="020B0503020204020204" pitchFamily="34" charset="-122"/>
              </a:rPr>
              <a:t>（处理器适配器）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处理器适配器负责根据特定的规则对处理器进行执行，它可以执行多种类型的处理器，是设计模式中适配器模式的具体应用。处理器适配器由框架提供，在程序运行过程中自动实现功能。</a:t>
            </a:r>
          </a:p>
          <a:p>
            <a:pPr marL="742950" lvl="1" indent="-285750" fontAlgn="base">
              <a:lnSpc>
                <a:spcPct val="150000"/>
              </a:lnSpc>
              <a:spcBef>
                <a:spcPts val="500"/>
              </a:spcBef>
              <a:spcAft>
                <a:spcPct val="0"/>
              </a:spcAf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5. </a:t>
            </a:r>
            <a:r>
              <a:rPr lang="en-US" altLang="zh-CN" b="1" dirty="0" err="1">
                <a:latin typeface="微软雅黑" panose="020B0503020204020204" pitchFamily="34" charset="-122"/>
                <a:ea typeface="微软雅黑" panose="020B0503020204020204" pitchFamily="34" charset="-122"/>
              </a:rPr>
              <a:t>ViewResolver</a:t>
            </a:r>
            <a:r>
              <a:rPr lang="zh-CN" altLang="en-US" b="1" dirty="0">
                <a:latin typeface="微软雅黑" panose="020B0503020204020204" pitchFamily="34" charset="-122"/>
                <a:ea typeface="微软雅黑" panose="020B0503020204020204" pitchFamily="34" charset="-122"/>
              </a:rPr>
              <a:t>（视图解析器）</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视图解析器负责视图解析，它可以将处理结果生成</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（视图）并展示给用户。视图解析器由框架提供，在程序运行过程中自动实现功能，但是</a:t>
            </a:r>
            <a:r>
              <a:rPr lang="en-US" altLang="zh-CN" dirty="0">
                <a:latin typeface="微软雅黑" panose="020B0503020204020204" pitchFamily="34" charset="-122"/>
                <a:ea typeface="微软雅黑" panose="020B0503020204020204" pitchFamily="34" charset="-122"/>
              </a:rPr>
              <a:t>View</a:t>
            </a:r>
            <a:r>
              <a:rPr lang="zh-CN" altLang="en-US" dirty="0">
                <a:latin typeface="微软雅黑" panose="020B0503020204020204" pitchFamily="34" charset="-122"/>
                <a:ea typeface="微软雅黑" panose="020B0503020204020204" pitchFamily="34" charset="-122"/>
              </a:rPr>
              <a:t>需要由开发者根据具体需求编写。</a:t>
            </a:r>
          </a:p>
        </p:txBody>
      </p:sp>
    </p:spTree>
    <p:extLst>
      <p:ext uri="{BB962C8B-B14F-4D97-AF65-F5344CB8AC3E}">
        <p14:creationId xmlns:p14="http://schemas.microsoft.com/office/powerpoint/2010/main" val="428981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11.1 Spring 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概述</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11.1.3 Spring MVC</a:t>
            </a:r>
            <a:r>
              <a:rPr lang="zh-CN" altLang="en-US" sz="2400" b="1" dirty="0">
                <a:solidFill>
                  <a:srgbClr val="2383C6"/>
                </a:solidFill>
                <a:latin typeface="微软雅黑" panose="020B0503020204020204" pitchFamily="34" charset="-122"/>
                <a:ea typeface="微软雅黑" panose="020B0503020204020204" pitchFamily="34" charset="-122"/>
              </a:rPr>
              <a:t>的功能流程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1769523"/>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的工作流程主要围绕</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（前端控制器）展开，前端控制器负责拦截客户端发送的请求并将它分发给对应的处理器处理。因此，前端控制器是</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整个流程控制的中心。</a:t>
            </a:r>
          </a:p>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的工作流程，如图所示。</a:t>
            </a:r>
          </a:p>
        </p:txBody>
      </p:sp>
      <p:pic>
        <p:nvPicPr>
          <p:cNvPr id="5" name="图片 4">
            <a:extLst>
              <a:ext uri="{FF2B5EF4-FFF2-40B4-BE49-F238E27FC236}">
                <a16:creationId xmlns:a16="http://schemas.microsoft.com/office/drawing/2014/main" id="{2A98F46C-6A0B-4A9F-9288-19FEC4EF837E}"/>
              </a:ext>
            </a:extLst>
          </p:cNvPr>
          <p:cNvPicPr>
            <a:picLocks noChangeAspect="1"/>
          </p:cNvPicPr>
          <p:nvPr/>
        </p:nvPicPr>
        <p:blipFill>
          <a:blip r:embed="rId3"/>
          <a:stretch>
            <a:fillRect/>
          </a:stretch>
        </p:blipFill>
        <p:spPr>
          <a:xfrm>
            <a:off x="2364227" y="3421159"/>
            <a:ext cx="3961905" cy="1695238"/>
          </a:xfrm>
          <a:prstGeom prst="rect">
            <a:avLst/>
          </a:prstGeom>
        </p:spPr>
      </p:pic>
      <p:sp>
        <p:nvSpPr>
          <p:cNvPr id="6" name="矩形 5">
            <a:extLst>
              <a:ext uri="{FF2B5EF4-FFF2-40B4-BE49-F238E27FC236}">
                <a16:creationId xmlns:a16="http://schemas.microsoft.com/office/drawing/2014/main" id="{766F0D82-883C-4B1D-8532-EF0DC81E87E3}"/>
              </a:ext>
            </a:extLst>
          </p:cNvPr>
          <p:cNvSpPr/>
          <p:nvPr/>
        </p:nvSpPr>
        <p:spPr>
          <a:xfrm>
            <a:off x="0" y="5082530"/>
            <a:ext cx="8827911" cy="12899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图中展示了</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从接收请求到响应的工作流程。在运行过程中，</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框架的众多组件协同工作，各司其职，共同支撑了</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框架的功能。通常情况下，</a:t>
            </a:r>
            <a:r>
              <a:rPr lang="en-US" altLang="zh-CN" dirty="0">
                <a:latin typeface="微软雅黑" panose="020B0503020204020204" pitchFamily="34" charset="-122"/>
                <a:ea typeface="微软雅黑" panose="020B0503020204020204" pitchFamily="34" charset="-122"/>
              </a:rPr>
              <a:t>Spring MVC</a:t>
            </a:r>
            <a:r>
              <a:rPr lang="zh-CN" altLang="en-US" dirty="0">
                <a:latin typeface="微软雅黑" panose="020B0503020204020204" pitchFamily="34" charset="-122"/>
                <a:ea typeface="微软雅黑" panose="020B0503020204020204" pitchFamily="34" charset="-122"/>
              </a:rPr>
              <a:t>在处理客户端请求时要完成以下步骤。</a:t>
            </a:r>
          </a:p>
        </p:txBody>
      </p:sp>
    </p:spTree>
    <p:extLst>
      <p:ext uri="{BB962C8B-B14F-4D97-AF65-F5344CB8AC3E}">
        <p14:creationId xmlns:p14="http://schemas.microsoft.com/office/powerpoint/2010/main" val="287881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011EC-05B4-4D83-872D-5E420DDC8E02}"/>
              </a:ext>
            </a:extLst>
          </p:cNvPr>
          <p:cNvSpPr>
            <a:spLocks noChangeArrowheads="1"/>
          </p:cNvSpPr>
          <p:nvPr/>
        </p:nvSpPr>
        <p:spPr bwMode="auto">
          <a:xfrm>
            <a:off x="1381070" y="325533"/>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11.1 Spring MVC</a:t>
            </a:r>
            <a:r>
              <a:rPr lang="zh-CN" altLang="en-US" sz="32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概述</a:t>
            </a:r>
          </a:p>
        </p:txBody>
      </p:sp>
      <p:sp>
        <p:nvSpPr>
          <p:cNvPr id="3" name="矩形 2">
            <a:extLst>
              <a:ext uri="{FF2B5EF4-FFF2-40B4-BE49-F238E27FC236}">
                <a16:creationId xmlns:a16="http://schemas.microsoft.com/office/drawing/2014/main" id="{543C4468-B4FA-4508-990D-1DD5E0F8199F}"/>
              </a:ext>
            </a:extLst>
          </p:cNvPr>
          <p:cNvSpPr/>
          <p:nvPr/>
        </p:nvSpPr>
        <p:spPr>
          <a:xfrm>
            <a:off x="748562" y="1311176"/>
            <a:ext cx="4608512" cy="461665"/>
          </a:xfrm>
          <a:prstGeom prst="rect">
            <a:avLst/>
          </a:prstGeom>
        </p:spPr>
        <p:txBody>
          <a:bodyPr wrap="square">
            <a:spAutoFit/>
          </a:bodyPr>
          <a:lstStyle/>
          <a:p>
            <a:r>
              <a:rPr lang="en-US" altLang="zh-CN" sz="2400" b="1" dirty="0">
                <a:solidFill>
                  <a:srgbClr val="2383C6"/>
                </a:solidFill>
                <a:latin typeface="微软雅黑" panose="020B0503020204020204" pitchFamily="34" charset="-122"/>
                <a:ea typeface="微软雅黑" panose="020B0503020204020204" pitchFamily="34" charset="-122"/>
              </a:rPr>
              <a:t>11.1.3 Spring MVC</a:t>
            </a:r>
            <a:r>
              <a:rPr lang="zh-CN" altLang="en-US" sz="2400" b="1" dirty="0">
                <a:solidFill>
                  <a:srgbClr val="2383C6"/>
                </a:solidFill>
                <a:latin typeface="微软雅黑" panose="020B0503020204020204" pitchFamily="34" charset="-122"/>
                <a:ea typeface="微软雅黑" panose="020B0503020204020204" pitchFamily="34" charset="-122"/>
              </a:rPr>
              <a:t>的功能流程</a:t>
            </a:r>
            <a:endParaRPr lang="en-US" altLang="zh-CN" sz="2400" b="1" dirty="0">
              <a:solidFill>
                <a:srgbClr val="2383C6"/>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761004-958D-47CB-B926-5799EB67C520}"/>
              </a:ext>
            </a:extLst>
          </p:cNvPr>
          <p:cNvSpPr/>
          <p:nvPr/>
        </p:nvSpPr>
        <p:spPr>
          <a:xfrm>
            <a:off x="0" y="1696447"/>
            <a:ext cx="9144000" cy="39752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）客户端发出一个</a:t>
            </a:r>
            <a:r>
              <a:rPr lang="en-US" altLang="zh-CN" dirty="0">
                <a:latin typeface="微软雅黑" panose="020B0503020204020204" pitchFamily="34" charset="-122"/>
                <a:ea typeface="微软雅黑" panose="020B0503020204020204" pitchFamily="34" charset="-122"/>
              </a:rPr>
              <a:t>HTTP</a:t>
            </a:r>
            <a:r>
              <a:rPr lang="zh-CN" altLang="en-US" dirty="0">
                <a:latin typeface="微软雅黑" panose="020B0503020204020204" pitchFamily="34" charset="-122"/>
                <a:ea typeface="微软雅黑" panose="020B0503020204020204" pitchFamily="34" charset="-122"/>
              </a:rPr>
              <a:t>请求，</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应用服务器接收这个请求，如果</a:t>
            </a:r>
            <a:r>
              <a:rPr lang="en-US" altLang="zh-CN" dirty="0">
                <a:latin typeface="微软雅黑" panose="020B0503020204020204" pitchFamily="34" charset="-122"/>
                <a:ea typeface="微软雅黑" panose="020B0503020204020204" pitchFamily="34" charset="-122"/>
              </a:rPr>
              <a:t>Web</a:t>
            </a:r>
            <a:r>
              <a:rPr lang="zh-CN" altLang="en-US" dirty="0">
                <a:latin typeface="微软雅黑" panose="020B0503020204020204" pitchFamily="34" charset="-122"/>
                <a:ea typeface="微软雅黑" panose="020B0503020204020204" pitchFamily="34" charset="-122"/>
              </a:rPr>
              <a:t>应用的配置文件中指定有</a:t>
            </a:r>
            <a:r>
              <a:rPr lang="en-US" altLang="zh-CN" dirty="0" err="1">
                <a:latin typeface="微软雅黑" panose="020B0503020204020204" pitchFamily="34" charset="-122"/>
                <a:ea typeface="微软雅黑" panose="020B0503020204020204" pitchFamily="34" charset="-122"/>
              </a:rPr>
              <a:t>DispatcherServlet</a:t>
            </a:r>
            <a:r>
              <a:rPr lang="zh-CN" altLang="en-US" dirty="0">
                <a:latin typeface="微软雅黑" panose="020B0503020204020204" pitchFamily="34" charset="-122"/>
                <a:ea typeface="微软雅黑" panose="020B0503020204020204" pitchFamily="34" charset="-122"/>
              </a:rPr>
              <a:t>的映射路径，那么服务器将该请求交给</a:t>
            </a:r>
            <a:r>
              <a:rPr lang="en-US" altLang="zh-CN" dirty="0" err="1">
                <a:latin typeface="微软雅黑" panose="020B0503020204020204" pitchFamily="34" charset="-122"/>
                <a:ea typeface="微软雅黑" panose="020B0503020204020204" pitchFamily="34" charset="-122"/>
              </a:rPr>
              <a:t>DispatchserServlet</a:t>
            </a:r>
            <a:r>
              <a:rPr lang="zh-CN" altLang="en-US" dirty="0">
                <a:latin typeface="微软雅黑" panose="020B0503020204020204" pitchFamily="34" charset="-122"/>
                <a:ea typeface="微软雅黑" panose="020B0503020204020204" pitchFamily="34" charset="-122"/>
              </a:rPr>
              <a:t>处理。</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DispatchserServlet</a:t>
            </a:r>
            <a:r>
              <a:rPr lang="zh-CN" altLang="en-US" dirty="0">
                <a:latin typeface="微软雅黑" panose="020B0503020204020204" pitchFamily="34" charset="-122"/>
                <a:ea typeface="微软雅黑" panose="020B0503020204020204" pitchFamily="34" charset="-122"/>
              </a:rPr>
              <a:t>接收到请求后，将根据包括</a:t>
            </a:r>
            <a:r>
              <a:rPr lang="en-US" altLang="zh-CN" dirty="0">
                <a:latin typeface="微软雅黑" panose="020B0503020204020204" pitchFamily="34" charset="-122"/>
                <a:ea typeface="微软雅黑" panose="020B0503020204020204" pitchFamily="34" charset="-122"/>
              </a:rPr>
              <a:t>URL</a:t>
            </a:r>
            <a:r>
              <a:rPr lang="zh-CN" altLang="en-US" dirty="0">
                <a:latin typeface="微软雅黑" panose="020B0503020204020204" pitchFamily="34" charset="-122"/>
                <a:ea typeface="微软雅黑" panose="020B0503020204020204" pitchFamily="34" charset="-122"/>
              </a:rPr>
              <a:t>、方法、报文头和参数在内的请求信息以及</a:t>
            </a:r>
            <a:r>
              <a:rPr lang="en-US" altLang="zh-CN" dirty="0" err="1">
                <a:latin typeface="微软雅黑" panose="020B0503020204020204" pitchFamily="34" charset="-122"/>
                <a:ea typeface="微软雅黑" panose="020B0503020204020204" pitchFamily="34" charset="-122"/>
              </a:rPr>
              <a:t>HandlerMapping</a:t>
            </a:r>
            <a:r>
              <a:rPr lang="zh-CN" altLang="en-US" dirty="0">
                <a:latin typeface="微软雅黑" panose="020B0503020204020204" pitchFamily="34" charset="-122"/>
                <a:ea typeface="微软雅黑" panose="020B0503020204020204" pitchFamily="34" charset="-122"/>
              </a:rPr>
              <a:t>的配置解析出目标</a:t>
            </a:r>
            <a:r>
              <a:rPr lang="en-US" altLang="zh-CN" dirty="0">
                <a:latin typeface="微软雅黑" panose="020B0503020204020204" pitchFamily="34" charset="-122"/>
                <a:ea typeface="微软雅黑" panose="020B0503020204020204" pitchFamily="34" charset="-122"/>
              </a:rPr>
              <a:t>Handler</a:t>
            </a:r>
            <a:r>
              <a:rPr lang="zh-CN" altLang="en-US" dirty="0">
                <a:latin typeface="微软雅黑" panose="020B0503020204020204" pitchFamily="34" charset="-122"/>
                <a:ea typeface="微软雅黑" panose="020B0503020204020204" pitchFamily="34" charset="-122"/>
              </a:rPr>
              <a:t>。</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）在解析出目标</a:t>
            </a:r>
            <a:r>
              <a:rPr lang="en-US" altLang="zh-CN" dirty="0">
                <a:latin typeface="微软雅黑" panose="020B0503020204020204" pitchFamily="34" charset="-122"/>
                <a:ea typeface="微软雅黑" panose="020B0503020204020204" pitchFamily="34" charset="-122"/>
              </a:rPr>
              <a:t>Handler</a:t>
            </a:r>
            <a:r>
              <a:rPr lang="zh-CN" altLang="en-US" dirty="0">
                <a:latin typeface="微软雅黑" panose="020B0503020204020204" pitchFamily="34" charset="-122"/>
                <a:ea typeface="微软雅黑" panose="020B0503020204020204" pitchFamily="34" charset="-122"/>
              </a:rPr>
              <a:t>后，</a:t>
            </a:r>
            <a:r>
              <a:rPr lang="en-US" altLang="zh-CN" dirty="0" err="1">
                <a:latin typeface="微软雅黑" panose="020B0503020204020204" pitchFamily="34" charset="-122"/>
                <a:ea typeface="微软雅黑" panose="020B0503020204020204" pitchFamily="34" charset="-122"/>
              </a:rPr>
              <a:t>DispatchserServlet</a:t>
            </a:r>
            <a:r>
              <a:rPr lang="zh-CN" altLang="en-US" dirty="0">
                <a:latin typeface="微软雅黑" panose="020B0503020204020204" pitchFamily="34" charset="-122"/>
                <a:ea typeface="微软雅黑" panose="020B0503020204020204" pitchFamily="34" charset="-122"/>
              </a:rPr>
              <a:t>将通过相应的</a:t>
            </a:r>
            <a:r>
              <a:rPr lang="en-US" altLang="zh-CN" dirty="0" err="1">
                <a:latin typeface="微软雅黑" panose="020B0503020204020204" pitchFamily="34" charset="-122"/>
                <a:ea typeface="微软雅黑" panose="020B0503020204020204" pitchFamily="34" charset="-122"/>
              </a:rPr>
              <a:t>HandlerAdapter</a:t>
            </a:r>
            <a:r>
              <a:rPr lang="zh-CN" altLang="en-US" dirty="0">
                <a:latin typeface="微软雅黑" panose="020B0503020204020204" pitchFamily="34" charset="-122"/>
                <a:ea typeface="微软雅黑" panose="020B0503020204020204" pitchFamily="34" charset="-122"/>
              </a:rPr>
              <a:t>来调用</a:t>
            </a:r>
            <a:r>
              <a:rPr lang="en-US" altLang="zh-CN" dirty="0">
                <a:latin typeface="微软雅黑" panose="020B0503020204020204" pitchFamily="34" charset="-122"/>
                <a:ea typeface="微软雅黑" panose="020B0503020204020204" pitchFamily="34" charset="-122"/>
              </a:rPr>
              <a:t>Handler</a:t>
            </a:r>
            <a:r>
              <a:rPr lang="zh-CN" altLang="en-US" dirty="0">
                <a:latin typeface="微软雅黑" panose="020B0503020204020204" pitchFamily="34" charset="-122"/>
                <a:ea typeface="微软雅黑" panose="020B0503020204020204" pitchFamily="34" charset="-122"/>
              </a:rPr>
              <a:t>并完成业务逻辑的处理。</a:t>
            </a:r>
          </a:p>
          <a:p>
            <a:pPr marL="742950" lvl="1" indent="-285750" fontAlgn="base">
              <a:lnSpc>
                <a:spcPct val="150000"/>
              </a:lnSpc>
              <a:spcBef>
                <a:spcPts val="500"/>
              </a:spcBef>
              <a:spcAft>
                <a:spcPct val="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）在成业务逻辑处理后，代表处理结果的</a:t>
            </a:r>
            <a:r>
              <a:rPr lang="en-US" altLang="zh-CN" dirty="0">
                <a:latin typeface="微软雅黑" panose="020B0503020204020204" pitchFamily="34" charset="-122"/>
                <a:ea typeface="微软雅黑" panose="020B0503020204020204" pitchFamily="34" charset="-122"/>
              </a:rPr>
              <a:t>ModelAndView</a:t>
            </a:r>
            <a:r>
              <a:rPr lang="zh-CN" altLang="en-US" dirty="0">
                <a:latin typeface="微软雅黑" panose="020B0503020204020204" pitchFamily="34" charset="-122"/>
                <a:ea typeface="微软雅黑" panose="020B0503020204020204" pitchFamily="34" charset="-122"/>
              </a:rPr>
              <a:t>会被返回到</a:t>
            </a:r>
            <a:r>
              <a:rPr lang="en-US" altLang="zh-CN" dirty="0" err="1">
                <a:latin typeface="微软雅黑" panose="020B0503020204020204" pitchFamily="34" charset="-122"/>
                <a:ea typeface="微软雅黑" panose="020B0503020204020204" pitchFamily="34" charset="-122"/>
              </a:rPr>
              <a:t>DispatchserServlet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ModelAndView</a:t>
            </a:r>
            <a:r>
              <a:rPr lang="zh-CN" altLang="en-US" dirty="0">
                <a:latin typeface="微软雅黑" panose="020B0503020204020204" pitchFamily="34" charset="-122"/>
                <a:ea typeface="微软雅黑" panose="020B0503020204020204" pitchFamily="34" charset="-122"/>
              </a:rPr>
              <a:t>中包含逻辑视图名和模型数据信息。</a:t>
            </a:r>
          </a:p>
        </p:txBody>
      </p:sp>
    </p:spTree>
    <p:extLst>
      <p:ext uri="{BB962C8B-B14F-4D97-AF65-F5344CB8AC3E}">
        <p14:creationId xmlns:p14="http://schemas.microsoft.com/office/powerpoint/2010/main" val="151009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3401</Words>
  <Application>Microsoft Office PowerPoint</Application>
  <PresentationFormat>全屏显示(4:3)</PresentationFormat>
  <Paragraphs>207</Paragraphs>
  <Slides>37</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Gulim</vt:lpstr>
      <vt:lpstr>等线</vt:lpstr>
      <vt:lpstr>等线 Light</vt:lpstr>
      <vt:lpstr>微软雅黑</vt:lpstr>
      <vt:lpstr>Arial</vt:lpstr>
      <vt:lpstr>Arial Black</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41</cp:revision>
  <dcterms:created xsi:type="dcterms:W3CDTF">2018-11-10T03:16:20Z</dcterms:created>
  <dcterms:modified xsi:type="dcterms:W3CDTF">2019-06-04T03:43:42Z</dcterms:modified>
</cp:coreProperties>
</file>