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56" r:id="rId4"/>
    <p:sldId id="261" r:id="rId5"/>
    <p:sldId id="264" r:id="rId6"/>
    <p:sldId id="288" r:id="rId7"/>
    <p:sldId id="289" r:id="rId8"/>
    <p:sldId id="290" r:id="rId9"/>
    <p:sldId id="291" r:id="rId10"/>
    <p:sldId id="292" r:id="rId11"/>
    <p:sldId id="293" r:id="rId12"/>
    <p:sldId id="294" r:id="rId13"/>
    <p:sldId id="295" r:id="rId14"/>
    <p:sldId id="286" r:id="rId15"/>
    <p:sldId id="287" r:id="rId16"/>
    <p:sldId id="296" r:id="rId17"/>
    <p:sldId id="297" r:id="rId18"/>
    <p:sldId id="298" r:id="rId19"/>
    <p:sldId id="282" r:id="rId20"/>
    <p:sldId id="25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12.1" id="{DE1AC804-C500-4236-B7B3-58C1531DDA84}">
          <p14:sldIdLst>
            <p14:sldId id="261"/>
          </p14:sldIdLst>
        </p14:section>
        <p14:section name="12.2" id="{1846694F-255A-432E-A32D-F13E5EA8ECD1}">
          <p14:sldIdLst>
            <p14:sldId id="264"/>
            <p14:sldId id="288"/>
            <p14:sldId id="289"/>
            <p14:sldId id="290"/>
            <p14:sldId id="291"/>
            <p14:sldId id="292"/>
            <p14:sldId id="293"/>
            <p14:sldId id="294"/>
            <p14:sldId id="295"/>
          </p14:sldIdLst>
        </p14:section>
        <p14:section name="12.3" id="{4F647542-4094-4428-9F6D-759E2B415498}">
          <p14:sldIdLst>
            <p14:sldId id="286"/>
            <p14:sldId id="287"/>
            <p14:sldId id="296"/>
            <p14:sldId id="297"/>
            <p14:sldId id="298"/>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660"/>
  </p:normalViewPr>
  <p:slideViewPr>
    <p:cSldViewPr snapToGrid="0">
      <p:cViewPr varScale="1">
        <p:scale>
          <a:sx n="85" d="100"/>
          <a:sy n="85"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19</a:t>
            </a:fld>
            <a:endParaRPr lang="zh-CN" altLang="en-US"/>
          </a:p>
        </p:txBody>
      </p:sp>
    </p:spTree>
    <p:extLst>
      <p:ext uri="{BB962C8B-B14F-4D97-AF65-F5344CB8AC3E}">
        <p14:creationId xmlns:p14="http://schemas.microsoft.com/office/powerpoint/2010/main" val="3774378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5.xml"/><Relationship Id="rId1" Type="http://schemas.openxmlformats.org/officeDocument/2006/relationships/slideLayout" Target="../slideLayouts/slideLayout4.xml"/><Relationship Id="rId6" Type="http://schemas.openxmlformats.org/officeDocument/2006/relationships/slide" Target="slide17.xml"/><Relationship Id="rId5" Type="http://schemas.microsoft.com/office/2007/relationships/hdphoto" Target="../media/hdphoto1.wdp"/><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0.xml"/><Relationship Id="rId1" Type="http://schemas.openxmlformats.org/officeDocument/2006/relationships/slideLayout" Target="../slideLayouts/slideLayout3.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4.xml"/><Relationship Id="rId6" Type="http://schemas.openxmlformats.org/officeDocument/2006/relationships/slide" Target="slide9.xml"/><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slide" Target="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026404" y="2230620"/>
            <a:ext cx="5537151"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12</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Spring MVC</a:t>
            </a:r>
            <a:r>
              <a:rPr lang="zh-CN" altLang="en-US" sz="2800" b="1" dirty="0">
                <a:solidFill>
                  <a:srgbClr val="455052"/>
                </a:solidFill>
                <a:latin typeface="微软雅黑" panose="020B0503020204020204" pitchFamily="34" charset="-122"/>
                <a:ea typeface="微软雅黑" panose="020B0503020204020204" pitchFamily="34" charset="-122"/>
              </a:rPr>
              <a:t>的参数绑定</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460853" y="4326962"/>
            <a:ext cx="502368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MVC</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数据绑定</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简单数据绑定</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复杂数据</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12.2.3 </a:t>
            </a:r>
            <a:r>
              <a:rPr lang="zh-CN" altLang="en-US" sz="2400" b="1" dirty="0">
                <a:solidFill>
                  <a:srgbClr val="2383C6"/>
                </a:solidFill>
                <a:latin typeface="微软雅黑" panose="020B0503020204020204" pitchFamily="34" charset="-122"/>
                <a:ea typeface="微软雅黑" panose="020B0503020204020204" pitchFamily="34" charset="-122"/>
              </a:rPr>
              <a:t>绑定</a:t>
            </a:r>
            <a:r>
              <a:rPr lang="en-US" altLang="zh-CN" sz="2400" b="1" dirty="0">
                <a:solidFill>
                  <a:srgbClr val="2383C6"/>
                </a:solidFill>
                <a:latin typeface="微软雅黑" panose="020B0503020204020204" pitchFamily="34" charset="-122"/>
                <a:ea typeface="微软雅黑" panose="020B0503020204020204" pitchFamily="34" charset="-122"/>
              </a:rPr>
              <a:t>POJO</a:t>
            </a:r>
            <a:r>
              <a:rPr lang="zh-CN" altLang="en-US" sz="2400" b="1" dirty="0">
                <a:solidFill>
                  <a:srgbClr val="2383C6"/>
                </a:solidFill>
                <a:latin typeface="微软雅黑" panose="020B0503020204020204" pitchFamily="34" charset="-122"/>
                <a:ea typeface="微软雅黑" panose="020B0503020204020204" pitchFamily="34" charset="-122"/>
              </a:rPr>
              <a:t>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的控制器支持自定义类</a:t>
            </a:r>
            <a:r>
              <a:rPr lang="en-US" altLang="zh-CN" dirty="0">
                <a:latin typeface="微软雅黑" panose="020B0503020204020204" pitchFamily="34" charset="-122"/>
                <a:ea typeface="微软雅黑" panose="020B0503020204020204" pitchFamily="34" charset="-122"/>
              </a:rPr>
              <a:t>POJO(Plain Ordinary Java Object)</a:t>
            </a:r>
            <a:r>
              <a:rPr lang="zh-CN" altLang="en-US" dirty="0">
                <a:latin typeface="微软雅黑" panose="020B0503020204020204" pitchFamily="34" charset="-122"/>
                <a:ea typeface="微软雅黑" panose="020B0503020204020204" pitchFamily="34" charset="-122"/>
              </a:rPr>
              <a:t>的自动转换，使用时</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类中的属性名称就是请求参数的名称，如果名称不一致可以使用注解</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注解标注。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自定义简单对象</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类型的数据绑定，在控制器中具体实现代码如书中例</a:t>
            </a:r>
            <a:r>
              <a:rPr lang="en-US" altLang="zh-CN" dirty="0">
                <a:latin typeface="微软雅黑" panose="020B0503020204020204" pitchFamily="34" charset="-122"/>
                <a:ea typeface="微软雅黑" panose="020B0503020204020204" pitchFamily="34" charset="-122"/>
              </a:rPr>
              <a:t>12-9</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表单对</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对象的属性赋值，具体代码如书中例</a:t>
            </a:r>
            <a:r>
              <a:rPr lang="en-US" altLang="zh-CN" dirty="0">
                <a:latin typeface="微软雅黑" panose="020B0503020204020204" pitchFamily="34" charset="-122"/>
                <a:ea typeface="微软雅黑" panose="020B0503020204020204" pitchFamily="34" charset="-122"/>
              </a:rPr>
              <a:t>12-10</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47563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12.2.4 </a:t>
            </a:r>
            <a:r>
              <a:rPr lang="zh-CN" altLang="en-US" sz="2400" b="1" dirty="0">
                <a:solidFill>
                  <a:srgbClr val="2383C6"/>
                </a:solidFill>
                <a:latin typeface="微软雅黑" panose="020B0503020204020204" pitchFamily="34" charset="-122"/>
                <a:ea typeface="微软雅黑" panose="020B0503020204020204" pitchFamily="34" charset="-122"/>
              </a:rPr>
              <a:t>绑定包装</a:t>
            </a:r>
            <a:r>
              <a:rPr lang="en-US" altLang="zh-CN" sz="2400" b="1" dirty="0">
                <a:solidFill>
                  <a:srgbClr val="2383C6"/>
                </a:solidFill>
                <a:latin typeface="微软雅黑" panose="020B0503020204020204" pitchFamily="34" charset="-122"/>
                <a:ea typeface="微软雅黑" panose="020B0503020204020204" pitchFamily="34" charset="-122"/>
              </a:rPr>
              <a:t>POJO</a:t>
            </a: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14425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包装类型如</a:t>
            </a:r>
            <a:r>
              <a:rPr lang="en-US" altLang="zh-CN" dirty="0">
                <a:latin typeface="微软雅黑" panose="020B0503020204020204" pitchFamily="34" charset="-122"/>
                <a:ea typeface="微软雅黑" panose="020B0503020204020204" pitchFamily="34" charset="-122"/>
              </a:rPr>
              <a:t>Integer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Long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Byte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Double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Float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对应八种基本类型，</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控制器支持基本类型自动转换，也支持对应的包装类的自动转换。</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对于包装类型的数据绑定，控制器中具体实现代码如书中例</a:t>
            </a:r>
            <a:r>
              <a:rPr lang="en-US" altLang="zh-CN" dirty="0">
                <a:latin typeface="微软雅黑" panose="020B0503020204020204" pitchFamily="34" charset="-122"/>
                <a:ea typeface="微软雅黑" panose="020B0503020204020204" pitchFamily="34" charset="-122"/>
              </a:rPr>
              <a:t>12-11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表单对包装类型赋值，具体代码如书中例</a:t>
            </a:r>
            <a:r>
              <a:rPr lang="en-US" altLang="zh-CN" dirty="0">
                <a:latin typeface="微软雅黑" panose="020B0503020204020204" pitchFamily="34" charset="-122"/>
                <a:ea typeface="微软雅黑" panose="020B0503020204020204" pitchFamily="34" charset="-122"/>
              </a:rPr>
              <a:t>12-12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需要注意的是参数对应的类型，在传递参数时需要为对应的类型传递对应的值，比如为</a:t>
            </a:r>
            <a:r>
              <a:rPr lang="en-US" altLang="zh-CN" dirty="0">
                <a:latin typeface="微软雅黑" panose="020B0503020204020204" pitchFamily="34" charset="-122"/>
                <a:ea typeface="微软雅黑" panose="020B0503020204020204" pitchFamily="34" charset="-122"/>
              </a:rPr>
              <a:t>Integer</a:t>
            </a:r>
            <a:r>
              <a:rPr lang="zh-CN" altLang="en-US" dirty="0">
                <a:latin typeface="微软雅黑" panose="020B0503020204020204" pitchFamily="34" charset="-122"/>
                <a:ea typeface="微软雅黑" panose="020B0503020204020204" pitchFamily="34" charset="-122"/>
              </a:rPr>
              <a:t>时，只能为整型，当传递的值为数字时不可以是浮点型或者是非数字类型，否则直接引发</a:t>
            </a:r>
            <a:r>
              <a:rPr lang="en-US" altLang="zh-CN" dirty="0">
                <a:latin typeface="微软雅黑" panose="020B0503020204020204" pitchFamily="34" charset="-122"/>
                <a:ea typeface="微软雅黑" panose="020B0503020204020204" pitchFamily="34" charset="-122"/>
              </a:rPr>
              <a:t>400</a:t>
            </a:r>
            <a:r>
              <a:rPr lang="zh-CN" altLang="en-US" dirty="0">
                <a:latin typeface="微软雅黑" panose="020B0503020204020204" pitchFamily="34" charset="-122"/>
                <a:ea typeface="微软雅黑" panose="020B0503020204020204" pitchFamily="34" charset="-122"/>
              </a:rPr>
              <a:t>异常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参数错误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939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12.2.5 </a:t>
            </a:r>
            <a:r>
              <a:rPr lang="zh-CN" altLang="en-US" sz="2400" b="1" dirty="0">
                <a:solidFill>
                  <a:srgbClr val="2383C6"/>
                </a:solidFill>
                <a:latin typeface="微软雅黑" panose="020B0503020204020204" pitchFamily="34" charset="-122"/>
                <a:ea typeface="微软雅黑" panose="020B0503020204020204" pitchFamily="34" charset="-122"/>
              </a:rPr>
              <a:t>自定义数据绑定</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在实际开发中，有时会遇到无法解析的数据类型，比如日期、加密的参数、部分参数等各种复杂类型的情况，那么在这种情况下，就需要用到自定义参数解析接口</a:t>
            </a:r>
            <a:r>
              <a:rPr lang="en-US" altLang="zh-CN" dirty="0" err="1">
                <a:latin typeface="微软雅黑" panose="020B0503020204020204" pitchFamily="34" charset="-122"/>
                <a:ea typeface="微软雅黑" panose="020B0503020204020204" pitchFamily="34" charset="-122"/>
              </a:rPr>
              <a:t>HandlerMethodArgumentResolver</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HandlerMethodArgumentResolver</a:t>
            </a:r>
            <a:r>
              <a:rPr lang="zh-CN" altLang="en-US" dirty="0">
                <a:latin typeface="微软雅黑" panose="020B0503020204020204" pitchFamily="34" charset="-122"/>
                <a:ea typeface="微软雅黑" panose="020B0503020204020204" pitchFamily="34" charset="-122"/>
              </a:rPr>
              <a:t>接口包含两个接口方法：</a:t>
            </a:r>
          </a:p>
        </p:txBody>
      </p:sp>
      <p:pic>
        <p:nvPicPr>
          <p:cNvPr id="5" name="图片 4">
            <a:extLst>
              <a:ext uri="{FF2B5EF4-FFF2-40B4-BE49-F238E27FC236}">
                <a16:creationId xmlns:a16="http://schemas.microsoft.com/office/drawing/2014/main" id="{A582EA18-8B5D-4B57-87E9-DF25ACF4F8BC}"/>
              </a:ext>
            </a:extLst>
          </p:cNvPr>
          <p:cNvPicPr>
            <a:picLocks noChangeAspect="1"/>
          </p:cNvPicPr>
          <p:nvPr/>
        </p:nvPicPr>
        <p:blipFill rotWithShape="1">
          <a:blip r:embed="rId2"/>
          <a:srcRect b="13964"/>
          <a:stretch/>
        </p:blipFill>
        <p:spPr>
          <a:xfrm>
            <a:off x="748562" y="3580752"/>
            <a:ext cx="5040000" cy="1127086"/>
          </a:xfrm>
          <a:prstGeom prst="rect">
            <a:avLst/>
          </a:prstGeom>
        </p:spPr>
      </p:pic>
      <p:sp>
        <p:nvSpPr>
          <p:cNvPr id="6" name="矩形 5">
            <a:extLst>
              <a:ext uri="{FF2B5EF4-FFF2-40B4-BE49-F238E27FC236}">
                <a16:creationId xmlns:a16="http://schemas.microsoft.com/office/drawing/2014/main" id="{0D292387-B504-475B-ABB0-A33CE95EF383}"/>
              </a:ext>
            </a:extLst>
          </p:cNvPr>
          <p:cNvSpPr/>
          <p:nvPr/>
        </p:nvSpPr>
        <p:spPr>
          <a:xfrm>
            <a:off x="0" y="4696920"/>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接下来通过代码完成自定义参数解析器实现的数据绑定，该方式主要用于解析</a:t>
            </a:r>
            <a:r>
              <a:rPr lang="en-US" altLang="zh-CN" dirty="0">
                <a:latin typeface="微软雅黑" panose="020B0503020204020204" pitchFamily="34" charset="-122"/>
                <a:ea typeface="微软雅黑" panose="020B0503020204020204" pitchFamily="34" charset="-122"/>
              </a:rPr>
              <a:t>request</a:t>
            </a:r>
            <a:r>
              <a:rPr lang="zh-CN" altLang="en-US" dirty="0">
                <a:latin typeface="微软雅黑" panose="020B0503020204020204" pitchFamily="34" charset="-122"/>
                <a:ea typeface="微软雅黑" panose="020B0503020204020204" pitchFamily="34" charset="-122"/>
              </a:rPr>
              <a:t>请求参数，并绑定数据到</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的入参上，实现接口</a:t>
            </a:r>
            <a:r>
              <a:rPr lang="en-US" altLang="zh-CN" dirty="0" err="1">
                <a:latin typeface="微软雅黑" panose="020B0503020204020204" pitchFamily="34" charset="-122"/>
                <a:ea typeface="微软雅黑" panose="020B0503020204020204" pitchFamily="34" charset="-122"/>
              </a:rPr>
              <a:t>HandlerMethodArgumentResolver</a:t>
            </a:r>
            <a:r>
              <a:rPr lang="zh-CN" altLang="en-US" dirty="0">
                <a:latin typeface="微软雅黑" panose="020B0503020204020204" pitchFamily="34" charset="-122"/>
                <a:ea typeface="微软雅黑" panose="020B0503020204020204" pitchFamily="34" charset="-122"/>
              </a:rPr>
              <a:t>，并且重写</a:t>
            </a:r>
            <a:r>
              <a:rPr lang="en-US" altLang="zh-CN" dirty="0" err="1">
                <a:latin typeface="微软雅黑" panose="020B0503020204020204" pitchFamily="34" charset="-122"/>
                <a:ea typeface="微软雅黑" panose="020B0503020204020204" pitchFamily="34" charset="-122"/>
              </a:rPr>
              <a:t>supportsParameter</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resolveArgument</a:t>
            </a:r>
            <a:r>
              <a:rPr lang="zh-CN" altLang="en-US" dirty="0">
                <a:latin typeface="微软雅黑" panose="020B0503020204020204" pitchFamily="34" charset="-122"/>
                <a:ea typeface="微软雅黑" panose="020B0503020204020204" pitchFamily="34" charset="-122"/>
              </a:rPr>
              <a:t>方法，最后在配置文件中加入</a:t>
            </a:r>
            <a:r>
              <a:rPr lang="en-US" altLang="zh-CN" dirty="0">
                <a:latin typeface="微软雅黑" panose="020B0503020204020204" pitchFamily="34" charset="-122"/>
                <a:ea typeface="微软雅黑" panose="020B0503020204020204" pitchFamily="34" charset="-122"/>
              </a:rPr>
              <a:t>resolver</a:t>
            </a:r>
            <a:r>
              <a:rPr lang="zh-CN" altLang="en-US" dirty="0">
                <a:latin typeface="微软雅黑" panose="020B0503020204020204" pitchFamily="34" charset="-122"/>
                <a:ea typeface="微软雅黑" panose="020B0503020204020204" pitchFamily="34" charset="-122"/>
              </a:rPr>
              <a:t>配置。</a:t>
            </a:r>
          </a:p>
        </p:txBody>
      </p:sp>
    </p:spTree>
    <p:extLst>
      <p:ext uri="{BB962C8B-B14F-4D97-AF65-F5344CB8AC3E}">
        <p14:creationId xmlns:p14="http://schemas.microsoft.com/office/powerpoint/2010/main" val="1411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12.2.5 </a:t>
            </a:r>
            <a:r>
              <a:rPr lang="zh-CN" altLang="en-US" sz="2400" b="1" dirty="0">
                <a:solidFill>
                  <a:srgbClr val="2383C6"/>
                </a:solidFill>
                <a:latin typeface="微软雅黑" panose="020B0503020204020204" pitchFamily="34" charset="-122"/>
                <a:ea typeface="微软雅黑" panose="020B0503020204020204" pitchFamily="34" charset="-122"/>
              </a:rPr>
              <a:t>自定义数据绑定</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新建</a:t>
            </a:r>
            <a:r>
              <a:rPr lang="en-US" altLang="zh-CN" dirty="0" err="1">
                <a:latin typeface="微软雅黑" panose="020B0503020204020204" pitchFamily="34" charset="-122"/>
                <a:ea typeface="微软雅黑" panose="020B0503020204020204" pitchFamily="34" charset="-122"/>
              </a:rPr>
              <a:t>com.qfedu.annotation</a:t>
            </a:r>
            <a:r>
              <a:rPr lang="zh-CN" altLang="en-US" dirty="0">
                <a:latin typeface="微软雅黑" panose="020B0503020204020204" pitchFamily="34" charset="-122"/>
                <a:ea typeface="微软雅黑" panose="020B0503020204020204" pitchFamily="34" charset="-122"/>
              </a:rPr>
              <a:t>包，并创建</a:t>
            </a:r>
            <a:r>
              <a:rPr lang="en-US" altLang="zh-CN" dirty="0" err="1">
                <a:latin typeface="微软雅黑" panose="020B0503020204020204" pitchFamily="34" charset="-122"/>
                <a:ea typeface="微软雅黑" panose="020B0503020204020204" pitchFamily="34" charset="-122"/>
              </a:rPr>
              <a:t>MyParam</a:t>
            </a:r>
            <a:r>
              <a:rPr lang="zh-CN" altLang="en-US" dirty="0">
                <a:latin typeface="微软雅黑" panose="020B0503020204020204" pitchFamily="34" charset="-122"/>
                <a:ea typeface="微软雅黑" panose="020B0503020204020204" pitchFamily="34" charset="-122"/>
              </a:rPr>
              <a:t>类，具体代码如书中例</a:t>
            </a:r>
            <a:r>
              <a:rPr lang="en-US" altLang="zh-CN" dirty="0">
                <a:latin typeface="微软雅黑" panose="020B0503020204020204" pitchFamily="34" charset="-122"/>
                <a:ea typeface="微软雅黑" panose="020B0503020204020204" pitchFamily="34" charset="-122"/>
              </a:rPr>
              <a:t>12-13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com.qfedu.resolver</a:t>
            </a:r>
            <a:r>
              <a:rPr lang="zh-CN" altLang="en-US" dirty="0">
                <a:latin typeface="微软雅黑" panose="020B0503020204020204" pitchFamily="34" charset="-122"/>
                <a:ea typeface="微软雅黑" panose="020B0503020204020204" pitchFamily="34" charset="-122"/>
              </a:rPr>
              <a:t>包中，新建</a:t>
            </a:r>
            <a:r>
              <a:rPr lang="en-US" altLang="zh-CN" dirty="0" err="1">
                <a:latin typeface="微软雅黑" panose="020B0503020204020204" pitchFamily="34" charset="-122"/>
                <a:ea typeface="微软雅黑" panose="020B0503020204020204" pitchFamily="34" charset="-122"/>
              </a:rPr>
              <a:t>MyResolver</a:t>
            </a:r>
            <a:r>
              <a:rPr lang="zh-CN" altLang="en-US" dirty="0">
                <a:latin typeface="微软雅黑" panose="020B0503020204020204" pitchFamily="34" charset="-122"/>
                <a:ea typeface="微软雅黑" panose="020B0503020204020204" pitchFamily="34" charset="-122"/>
              </a:rPr>
              <a:t>类，具体代码如书中例</a:t>
            </a:r>
            <a:r>
              <a:rPr lang="en-US" altLang="zh-CN" dirty="0">
                <a:latin typeface="微软雅黑" panose="020B0503020204020204" pitchFamily="34" charset="-122"/>
                <a:ea typeface="微软雅黑" panose="020B0503020204020204" pitchFamily="34" charset="-122"/>
              </a:rPr>
              <a:t>12-14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在项目的</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目录下，创建一个</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的配置文件，命名为</a:t>
            </a:r>
            <a:r>
              <a:rPr lang="en-US" altLang="zh-CN" dirty="0">
                <a:latin typeface="微软雅黑" panose="020B0503020204020204" pitchFamily="34" charset="-122"/>
                <a:ea typeface="微软雅黑" panose="020B0503020204020204" pitchFamily="34" charset="-122"/>
              </a:rPr>
              <a:t>springMVC-config.xml</a:t>
            </a:r>
            <a:r>
              <a:rPr lang="zh-CN" altLang="en-US" dirty="0">
                <a:latin typeface="微软雅黑" panose="020B0503020204020204" pitchFamily="34" charset="-122"/>
                <a:ea typeface="微软雅黑" panose="020B0503020204020204" pitchFamily="34" charset="-122"/>
              </a:rPr>
              <a:t>，内容如书中例</a:t>
            </a:r>
            <a:r>
              <a:rPr lang="en-US" altLang="zh-CN" dirty="0">
                <a:latin typeface="微软雅黑" panose="020B0503020204020204" pitchFamily="34" charset="-122"/>
                <a:ea typeface="微软雅黑" panose="020B0503020204020204" pitchFamily="34" charset="-122"/>
              </a:rPr>
              <a:t>12-15</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0D292387-B504-475B-ABB0-A33CE95EF383}"/>
              </a:ext>
            </a:extLst>
          </p:cNvPr>
          <p:cNvSpPr/>
          <p:nvPr/>
        </p:nvSpPr>
        <p:spPr>
          <a:xfrm>
            <a:off x="0" y="3945589"/>
            <a:ext cx="9144000" cy="1418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注意：一定要在</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mvc:annotation-driven</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标签内部注册自定义的参数解析器。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包中新建</a:t>
            </a:r>
            <a:r>
              <a:rPr lang="en-US" altLang="zh-CN" dirty="0">
                <a:latin typeface="微软雅黑" panose="020B0503020204020204" pitchFamily="34" charset="-122"/>
                <a:ea typeface="微软雅黑" panose="020B0503020204020204" pitchFamily="34" charset="-122"/>
              </a:rPr>
              <a:t>MyController06</a:t>
            </a:r>
            <a:r>
              <a:rPr lang="zh-CN" altLang="en-US" dirty="0">
                <a:latin typeface="微软雅黑" panose="020B0503020204020204" pitchFamily="34" charset="-122"/>
                <a:ea typeface="微软雅黑" panose="020B0503020204020204" pitchFamily="34" charset="-122"/>
              </a:rPr>
              <a:t>类，代码如书中例</a:t>
            </a:r>
            <a:r>
              <a:rPr lang="en-US" altLang="zh-CN" dirty="0">
                <a:latin typeface="微软雅黑" panose="020B0503020204020204" pitchFamily="34" charset="-122"/>
                <a:ea typeface="微软雅黑" panose="020B0503020204020204" pitchFamily="34" charset="-122"/>
              </a:rPr>
              <a:t>12-16</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创建一个分别带有参数和不带参数请求的页面，如书中例</a:t>
            </a:r>
            <a:r>
              <a:rPr lang="en-US" altLang="zh-CN" dirty="0">
                <a:latin typeface="微软雅黑" panose="020B0503020204020204" pitchFamily="34" charset="-122"/>
                <a:ea typeface="微软雅黑" panose="020B0503020204020204" pitchFamily="34" charset="-122"/>
              </a:rPr>
              <a:t>12-17</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331822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93062" y="3096274"/>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12.3  </a:t>
            </a:r>
            <a:r>
              <a:rPr lang="zh-CN" altLang="en-US" sz="2800" b="1" dirty="0"/>
              <a:t>复杂数据绑定</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26073" y="3224903"/>
            <a:ext cx="918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12.3.1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61366" y="3219951"/>
            <a:ext cx="3286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绑定数组</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93059" y="4287431"/>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986079" y="4406351"/>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12.3.2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61363" y="4391044"/>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绑定集合</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3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复杂数据绑定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12.3.1 </a:t>
            </a:r>
            <a:r>
              <a:rPr lang="zh-CN" altLang="en-US" sz="2400" b="1" dirty="0">
                <a:solidFill>
                  <a:srgbClr val="2383C6"/>
                </a:solidFill>
                <a:latin typeface="微软雅黑" panose="020B0503020204020204" pitchFamily="34" charset="-122"/>
                <a:ea typeface="微软雅黑" panose="020B0503020204020204" pitchFamily="34" charset="-122"/>
              </a:rPr>
              <a:t>绑定数组</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在进行数据传递时，可能会需要使用数组类型的，那么</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的控制器是否支持的数组的字段转换呢，通过代码演示一下。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对于数组类型的数据绑定，控制器中具体实现代码如例所示。</a:t>
            </a:r>
          </a:p>
        </p:txBody>
      </p:sp>
      <p:pic>
        <p:nvPicPr>
          <p:cNvPr id="5" name="图片 4">
            <a:extLst>
              <a:ext uri="{FF2B5EF4-FFF2-40B4-BE49-F238E27FC236}">
                <a16:creationId xmlns:a16="http://schemas.microsoft.com/office/drawing/2014/main" id="{6AA4572E-C8CA-494E-A15C-91E35CB56679}"/>
              </a:ext>
            </a:extLst>
          </p:cNvPr>
          <p:cNvPicPr>
            <a:picLocks noChangeAspect="1"/>
          </p:cNvPicPr>
          <p:nvPr/>
        </p:nvPicPr>
        <p:blipFill rotWithShape="1">
          <a:blip r:embed="rId2"/>
          <a:srcRect b="6222"/>
          <a:stretch/>
        </p:blipFill>
        <p:spPr>
          <a:xfrm>
            <a:off x="748561" y="2994027"/>
            <a:ext cx="5040000" cy="3156902"/>
          </a:xfrm>
          <a:prstGeom prst="rect">
            <a:avLst/>
          </a:prstGeom>
        </p:spPr>
      </p:pic>
    </p:spTree>
    <p:extLst>
      <p:ext uri="{BB962C8B-B14F-4D97-AF65-F5344CB8AC3E}">
        <p14:creationId xmlns:p14="http://schemas.microsoft.com/office/powerpoint/2010/main" val="161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复杂数据绑定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12.3.1 </a:t>
            </a:r>
            <a:r>
              <a:rPr lang="zh-CN" altLang="en-US" sz="2400" b="1" dirty="0">
                <a:solidFill>
                  <a:srgbClr val="2383C6"/>
                </a:solidFill>
                <a:latin typeface="微软雅黑" panose="020B0503020204020204" pitchFamily="34" charset="-122"/>
                <a:ea typeface="微软雅黑" panose="020B0503020204020204" pitchFamily="34" charset="-122"/>
              </a:rPr>
              <a:t>绑定数组</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表单对数组类型赋值，具体代码如图例所示。</a:t>
            </a:r>
          </a:p>
        </p:txBody>
      </p:sp>
      <p:pic>
        <p:nvPicPr>
          <p:cNvPr id="6" name="图片 5">
            <a:extLst>
              <a:ext uri="{FF2B5EF4-FFF2-40B4-BE49-F238E27FC236}">
                <a16:creationId xmlns:a16="http://schemas.microsoft.com/office/drawing/2014/main" id="{9D5B5F57-E701-42A0-8853-EE1639B1E7B8}"/>
              </a:ext>
            </a:extLst>
          </p:cNvPr>
          <p:cNvPicPr>
            <a:picLocks noChangeAspect="1"/>
          </p:cNvPicPr>
          <p:nvPr/>
        </p:nvPicPr>
        <p:blipFill rotWithShape="1">
          <a:blip r:embed="rId2"/>
          <a:srcRect b="4901"/>
          <a:stretch/>
        </p:blipFill>
        <p:spPr>
          <a:xfrm>
            <a:off x="748561" y="2098912"/>
            <a:ext cx="5040000" cy="4268022"/>
          </a:xfrm>
          <a:prstGeom prst="rect">
            <a:avLst/>
          </a:prstGeom>
        </p:spPr>
      </p:pic>
    </p:spTree>
    <p:extLst>
      <p:ext uri="{BB962C8B-B14F-4D97-AF65-F5344CB8AC3E}">
        <p14:creationId xmlns:p14="http://schemas.microsoft.com/office/powerpoint/2010/main" val="292806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复杂数据绑定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12.3.2 </a:t>
            </a:r>
            <a:r>
              <a:rPr lang="zh-CN" altLang="en-US" sz="2400" b="1" dirty="0">
                <a:solidFill>
                  <a:srgbClr val="2383C6"/>
                </a:solidFill>
                <a:latin typeface="微软雅黑" panose="020B0503020204020204" pitchFamily="34" charset="-122"/>
                <a:ea typeface="微软雅黑" panose="020B0503020204020204" pitchFamily="34" charset="-122"/>
              </a:rPr>
              <a:t>绑定集合</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的控制器对集合的支持也是可以的，对于传递的类型进行自动化转换。但是需要通过注解标记，否则转换异常。</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对于集合类型的数据绑定，控制器中具体实现代码如例所示。</a:t>
            </a:r>
          </a:p>
        </p:txBody>
      </p:sp>
      <p:pic>
        <p:nvPicPr>
          <p:cNvPr id="5" name="图片 4">
            <a:extLst>
              <a:ext uri="{FF2B5EF4-FFF2-40B4-BE49-F238E27FC236}">
                <a16:creationId xmlns:a16="http://schemas.microsoft.com/office/drawing/2014/main" id="{876B5B30-EB45-4091-9346-F82E0450CF24}"/>
              </a:ext>
            </a:extLst>
          </p:cNvPr>
          <p:cNvPicPr>
            <a:picLocks noChangeAspect="1"/>
          </p:cNvPicPr>
          <p:nvPr/>
        </p:nvPicPr>
        <p:blipFill rotWithShape="1">
          <a:blip r:embed="rId2"/>
          <a:srcRect b="3859"/>
          <a:stretch/>
        </p:blipFill>
        <p:spPr>
          <a:xfrm>
            <a:off x="748561" y="2968567"/>
            <a:ext cx="5040000" cy="3416174"/>
          </a:xfrm>
          <a:prstGeom prst="rect">
            <a:avLst/>
          </a:prstGeom>
        </p:spPr>
      </p:pic>
    </p:spTree>
    <p:extLst>
      <p:ext uri="{BB962C8B-B14F-4D97-AF65-F5344CB8AC3E}">
        <p14:creationId xmlns:p14="http://schemas.microsoft.com/office/powerpoint/2010/main" val="19855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复杂数据绑定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12.3.2 </a:t>
            </a:r>
            <a:r>
              <a:rPr lang="zh-CN" altLang="en-US" sz="2400" b="1" dirty="0">
                <a:solidFill>
                  <a:srgbClr val="2383C6"/>
                </a:solidFill>
                <a:latin typeface="微软雅黑" panose="020B0503020204020204" pitchFamily="34" charset="-122"/>
                <a:ea typeface="微软雅黑" panose="020B0503020204020204" pitchFamily="34" charset="-122"/>
              </a:rPr>
              <a:t>绑定集合</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表单对集合类型赋值，具体代码如例所示。</a:t>
            </a:r>
          </a:p>
        </p:txBody>
      </p:sp>
      <p:pic>
        <p:nvPicPr>
          <p:cNvPr id="7" name="图片 6">
            <a:extLst>
              <a:ext uri="{FF2B5EF4-FFF2-40B4-BE49-F238E27FC236}">
                <a16:creationId xmlns:a16="http://schemas.microsoft.com/office/drawing/2014/main" id="{293EA654-375F-48F2-A532-16A07D759ED5}"/>
              </a:ext>
            </a:extLst>
          </p:cNvPr>
          <p:cNvPicPr>
            <a:picLocks noChangeAspect="1"/>
          </p:cNvPicPr>
          <p:nvPr/>
        </p:nvPicPr>
        <p:blipFill rotWithShape="1">
          <a:blip r:embed="rId2"/>
          <a:srcRect b="4957"/>
          <a:stretch/>
        </p:blipFill>
        <p:spPr>
          <a:xfrm>
            <a:off x="828944" y="2098911"/>
            <a:ext cx="5040000" cy="3910151"/>
          </a:xfrm>
          <a:prstGeom prst="rect">
            <a:avLst/>
          </a:prstGeom>
        </p:spPr>
      </p:pic>
    </p:spTree>
    <p:extLst>
      <p:ext uri="{BB962C8B-B14F-4D97-AF65-F5344CB8AC3E}">
        <p14:creationId xmlns:p14="http://schemas.microsoft.com/office/powerpoint/2010/main" val="35366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009762"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参数绑定，包括默认类型、基本类型、包装类型和复杂类型的绑定，其次对各种类型的参数绑定都做了相关实例演示。通过本章节的学习可以了解控制器的映射方法接收参数时的多种形式以及编码过程中需要注意的地方。对于特殊的参数处理，还可以通过自定义参数解析器完成参数的绑定。</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2426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数据绑定</a:t>
            </a:r>
            <a:endParaRPr lang="en-US" altLang="zh-CN" dirty="0">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12.1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6FB33732-9A7B-4455-9B80-F329FACB791E}"/>
              </a:ext>
            </a:extLst>
          </p:cNvPr>
          <p:cNvCxnSpPr/>
          <p:nvPr/>
        </p:nvCxnSpPr>
        <p:spPr bwMode="auto">
          <a:xfrm>
            <a:off x="2787752" y="337721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7F275F2E-AA5E-46F0-8A96-851FE7D7169B}"/>
              </a:ext>
            </a:extLst>
          </p:cNvPr>
          <p:cNvSpPr>
            <a:spLocks noChangeArrowheads="1"/>
          </p:cNvSpPr>
          <p:nvPr/>
        </p:nvSpPr>
        <p:spPr bwMode="auto">
          <a:xfrm>
            <a:off x="2779026" y="305034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复杂数据绑定</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2" action="ppaction://hlinksldjump"/>
            <a:extLst>
              <a:ext uri="{FF2B5EF4-FFF2-40B4-BE49-F238E27FC236}">
                <a16:creationId xmlns:a16="http://schemas.microsoft.com/office/drawing/2014/main" id="{1E07EF18-76AD-45DC-9C0F-9B88EEF44DBA}"/>
              </a:ext>
            </a:extLst>
          </p:cNvPr>
          <p:cNvSpPr txBox="1">
            <a:spLocks noChangeArrowheads="1"/>
          </p:cNvSpPr>
          <p:nvPr/>
        </p:nvSpPr>
        <p:spPr bwMode="auto">
          <a:xfrm>
            <a:off x="2707503" y="341967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39ACABC6-8ADB-4D47-A9D1-2EC4073FC9A5}"/>
              </a:ext>
            </a:extLst>
          </p:cNvPr>
          <p:cNvGrpSpPr>
            <a:grpSpLocks/>
          </p:cNvGrpSpPr>
          <p:nvPr/>
        </p:nvGrpSpPr>
        <p:grpSpPr bwMode="auto">
          <a:xfrm rot="-12767">
            <a:off x="1560773" y="3092910"/>
            <a:ext cx="1005156" cy="547688"/>
            <a:chOff x="1931297" y="1314359"/>
            <a:chExt cx="1319272" cy="1728192"/>
          </a:xfrm>
        </p:grpSpPr>
        <p:grpSp>
          <p:nvGrpSpPr>
            <p:cNvPr id="24" name="组合 31">
              <a:extLst>
                <a:ext uri="{FF2B5EF4-FFF2-40B4-BE49-F238E27FC236}">
                  <a16:creationId xmlns:a16="http://schemas.microsoft.com/office/drawing/2014/main" id="{FF6637EB-2985-4919-A2C9-12F0A6B3D1B5}"/>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ED53CFBE-CA72-468F-9792-264BDBF3788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12.3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D228704E-7504-4974-9E1B-1CD587688C0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E0E1CA17-5D92-4E0F-916A-7893EAD7CE3B}"/>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163F5E14-FCCD-41BA-BFDE-00A1370C3F79}"/>
              </a:ext>
            </a:extLst>
          </p:cNvPr>
          <p:cNvGrpSpPr>
            <a:grpSpLocks/>
          </p:cNvGrpSpPr>
          <p:nvPr/>
        </p:nvGrpSpPr>
        <p:grpSpPr bwMode="auto">
          <a:xfrm>
            <a:off x="2946449" y="2179020"/>
            <a:ext cx="4141720" cy="584665"/>
            <a:chOff x="1707622" y="1197695"/>
            <a:chExt cx="4045478" cy="656772"/>
          </a:xfrm>
        </p:grpSpPr>
        <p:sp>
          <p:nvSpPr>
            <p:cNvPr id="34" name="圆角矩形 5">
              <a:extLst>
                <a:ext uri="{FF2B5EF4-FFF2-40B4-BE49-F238E27FC236}">
                  <a16:creationId xmlns:a16="http://schemas.microsoft.com/office/drawing/2014/main" id="{F1E7B9B7-076A-4889-8E49-814CB106DEDD}"/>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8F0DD4A3-872A-4A63-93D6-F7B4C11C8024}"/>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14D995BF-300A-4374-8147-0C87FF0224EA}"/>
                </a:ext>
              </a:extLst>
            </p:cNvPr>
            <p:cNvSpPr>
              <a:spLocks noChangeArrowheads="1"/>
            </p:cNvSpPr>
            <p:nvPr/>
          </p:nvSpPr>
          <p:spPr bwMode="auto">
            <a:xfrm>
              <a:off x="2752767" y="1197695"/>
              <a:ext cx="1533185"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简单数据绑定</a:t>
              </a:r>
              <a:endParaRPr lang="en-US" altLang="zh-CN" dirty="0">
                <a:latin typeface="微软雅黑" panose="020B0503020204020204" pitchFamily="34" charset="-122"/>
                <a:ea typeface="微软雅黑" panose="020B0503020204020204" pitchFamily="34" charset="-122"/>
              </a:endParaRPr>
            </a:p>
          </p:txBody>
        </p:sp>
      </p:grpSp>
      <p:sp>
        <p:nvSpPr>
          <p:cNvPr id="37" name="TextBox 126">
            <a:extLst>
              <a:ext uri="{FF2B5EF4-FFF2-40B4-BE49-F238E27FC236}">
                <a16:creationId xmlns:a16="http://schemas.microsoft.com/office/drawing/2014/main" id="{FFB4FE6D-2C9A-426E-8CF7-D2319594700B}"/>
              </a:ext>
            </a:extLst>
          </p:cNvPr>
          <p:cNvSpPr txBox="1">
            <a:spLocks noChangeArrowheads="1"/>
          </p:cNvSpPr>
          <p:nvPr/>
        </p:nvSpPr>
        <p:spPr bwMode="auto">
          <a:xfrm>
            <a:off x="3951269" y="250017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38" name="组合 29">
            <a:extLst>
              <a:ext uri="{FF2B5EF4-FFF2-40B4-BE49-F238E27FC236}">
                <a16:creationId xmlns:a16="http://schemas.microsoft.com/office/drawing/2014/main" id="{4CFA3A58-4ECB-4573-B945-384F285FBB8D}"/>
              </a:ext>
            </a:extLst>
          </p:cNvPr>
          <p:cNvGrpSpPr>
            <a:grpSpLocks/>
          </p:cNvGrpSpPr>
          <p:nvPr/>
        </p:nvGrpSpPr>
        <p:grpSpPr bwMode="auto">
          <a:xfrm rot="-12767">
            <a:off x="2935821" y="2183492"/>
            <a:ext cx="1005156" cy="547688"/>
            <a:chOff x="1931297" y="1314359"/>
            <a:chExt cx="1319272" cy="1728192"/>
          </a:xfrm>
        </p:grpSpPr>
        <p:grpSp>
          <p:nvGrpSpPr>
            <p:cNvPr id="39" name="组合 31">
              <a:extLst>
                <a:ext uri="{FF2B5EF4-FFF2-40B4-BE49-F238E27FC236}">
                  <a16:creationId xmlns:a16="http://schemas.microsoft.com/office/drawing/2014/main" id="{78CEB220-2CC5-4AA4-ADC7-AE5D32C33396}"/>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67A5419A-BB51-4E78-9F79-9BFD2D77228E}"/>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12.2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C752391B-496C-4A75-880B-273FE04B58E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B848C250-6A63-49FF-AD4B-402823FE911D}"/>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1000"/>
                            </p:stCondLst>
                            <p:childTnLst>
                              <p:par>
                                <p:cTn id="15" presetID="14" presetClass="entr" presetSubtype="10" fill="hold"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par>
                                <p:cTn id="18" presetID="14" presetClass="entr" presetSubtype="10" fill="hold"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par>
                                <p:cTn id="21" presetID="14" presetClass="entr" presetSubtype="10" fill="hold" grpId="0" nodeType="withEffect">
                                  <p:stCondLst>
                                    <p:cond delay="500"/>
                                  </p:stCondLst>
                                  <p:childTnLst>
                                    <p:set>
                                      <p:cBhvr>
                                        <p:cTn id="22" dur="1" fill="hold">
                                          <p:stCondLst>
                                            <p:cond delay="0"/>
                                          </p:stCondLst>
                                        </p:cTn>
                                        <p:tgtEl>
                                          <p:spTgt spid="37"/>
                                        </p:tgtEl>
                                        <p:attrNameLst>
                                          <p:attrName>style.visibility</p:attrName>
                                        </p:attrNameLst>
                                      </p:cBhvr>
                                      <p:to>
                                        <p:strVal val="visible"/>
                                      </p:to>
                                    </p:set>
                                    <p:animEffect transition="in" filter="randombar(horizontal)">
                                      <p:cBhvr>
                                        <p:cTn id="23" dur="500"/>
                                        <p:tgtEl>
                                          <p:spTgt spid="37"/>
                                        </p:tgtEl>
                                      </p:cBhvr>
                                    </p:animEffect>
                                  </p:childTnLst>
                                </p:cTn>
                              </p:par>
                              <p:par>
                                <p:cTn id="24" presetID="14" presetClass="entr" presetSubtype="10" fill="hold" grpId="0" nodeType="withEffect">
                                  <p:stCondLst>
                                    <p:cond delay="50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par>
                          <p:cTn id="27" fill="hold">
                            <p:stCondLst>
                              <p:cond delay="2000"/>
                            </p:stCondLst>
                            <p:childTnLst>
                              <p:par>
                                <p:cTn id="28" presetID="14" presetClass="entr" presetSubtype="1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par>
                                <p:cTn id="31" presetID="14" presetClass="entr" presetSubtype="1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505644"/>
            <a:ext cx="3131030" cy="1151929"/>
            <a:chOff x="547807" y="2345525"/>
            <a:chExt cx="3130097" cy="1152408"/>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477677"/>
              <a:ext cx="2501196" cy="51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zh-CN" altLang="en-US" sz="2400" b="1" dirty="0">
                  <a:solidFill>
                    <a:srgbClr val="2383C6"/>
                  </a:solidFill>
                  <a:latin typeface="微软雅黑" panose="020B0503020204020204" pitchFamily="34" charset="-122"/>
                  <a:ea typeface="微软雅黑" panose="020B0503020204020204" pitchFamily="34" charset="-122"/>
                </a:rPr>
                <a:t>数据绑定</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1"/>
            <a:ext cx="2943407" cy="1278671"/>
            <a:chOff x="547807" y="3950799"/>
            <a:chExt cx="2942901" cy="1277930"/>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87849" y="4255821"/>
              <a:ext cx="2302859" cy="97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复杂数据绑定</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406908"/>
            <a:ext cx="2831791" cy="1185206"/>
            <a:chOff x="5864534" y="2024888"/>
            <a:chExt cx="2831791" cy="1185037"/>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2024888"/>
              <a:ext cx="2285951" cy="97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简单数据绑定</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1"/>
            <a:ext cx="2905092" cy="1288410"/>
            <a:chOff x="5813082" y="4225925"/>
            <a:chExt cx="2905092" cy="1289062"/>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541022"/>
              <a:ext cx="2403298" cy="9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理解</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自定义数据绑定</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245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数据绑定</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SpringMVC </a:t>
            </a:r>
            <a:r>
              <a:rPr lang="zh-CN" altLang="en-US" dirty="0">
                <a:latin typeface="微软雅黑" panose="020B0503020204020204" pitchFamily="34" charset="-122"/>
                <a:ea typeface="微软雅黑" panose="020B0503020204020204" pitchFamily="34" charset="-122"/>
              </a:rPr>
              <a:t>中，提交请求的数据是通过方法形参来接收的。从客户端请求的 </a:t>
            </a:r>
            <a:r>
              <a:rPr lang="en-US" altLang="zh-CN" dirty="0">
                <a:latin typeface="微软雅黑" panose="020B0503020204020204" pitchFamily="34" charset="-122"/>
                <a:ea typeface="微软雅黑" panose="020B0503020204020204" pitchFamily="34" charset="-122"/>
              </a:rPr>
              <a:t>key/value </a:t>
            </a:r>
            <a:r>
              <a:rPr lang="zh-CN" altLang="en-US" dirty="0">
                <a:latin typeface="微软雅黑" panose="020B0503020204020204" pitchFamily="34" charset="-122"/>
                <a:ea typeface="微软雅黑" panose="020B0503020204020204" pitchFamily="34" charset="-122"/>
              </a:rPr>
              <a:t>数据，经过参数绑定，将 </a:t>
            </a:r>
            <a:r>
              <a:rPr lang="en-US" altLang="zh-CN" dirty="0">
                <a:latin typeface="微软雅黑" panose="020B0503020204020204" pitchFamily="34" charset="-122"/>
                <a:ea typeface="微软雅黑" panose="020B0503020204020204" pitchFamily="34" charset="-122"/>
              </a:rPr>
              <a:t>key/value</a:t>
            </a:r>
            <a:r>
              <a:rPr lang="zh-CN" altLang="en-US" dirty="0">
                <a:latin typeface="微软雅黑" panose="020B0503020204020204" pitchFamily="34" charset="-122"/>
                <a:ea typeface="微软雅黑" panose="020B0503020204020204" pitchFamily="34" charset="-122"/>
              </a:rPr>
              <a:t>数据绑定到</a:t>
            </a:r>
            <a:r>
              <a:rPr lang="en-US" altLang="zh-CN" dirty="0">
                <a:latin typeface="微软雅黑" panose="020B0503020204020204" pitchFamily="34" charset="-122"/>
                <a:ea typeface="微软雅黑" panose="020B0503020204020204" pitchFamily="34" charset="-122"/>
              </a:rPr>
              <a:t>Controller </a:t>
            </a:r>
            <a:r>
              <a:rPr lang="zh-CN" altLang="en-US" dirty="0">
                <a:latin typeface="微软雅黑" panose="020B0503020204020204" pitchFamily="34" charset="-122"/>
                <a:ea typeface="微软雅黑" panose="020B0503020204020204" pitchFamily="34" charset="-122"/>
              </a:rPr>
              <a:t>的形参上，然后在</a:t>
            </a:r>
            <a:r>
              <a:rPr lang="en-US" altLang="zh-CN" dirty="0">
                <a:latin typeface="微软雅黑" panose="020B0503020204020204" pitchFamily="34" charset="-122"/>
                <a:ea typeface="微软雅黑" panose="020B0503020204020204" pitchFamily="34" charset="-122"/>
              </a:rPr>
              <a:t>Controller </a:t>
            </a:r>
            <a:r>
              <a:rPr lang="zh-CN" altLang="en-US" dirty="0">
                <a:latin typeface="微软雅黑" panose="020B0503020204020204" pitchFamily="34" charset="-122"/>
                <a:ea typeface="微软雅黑" panose="020B0503020204020204" pitchFamily="34" charset="-122"/>
              </a:rPr>
              <a:t>就可以直接使用该形参。</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内置了很多参数转换器，只有在极少数情况下需要自定义参数转换器。</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23794" y="2645578"/>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12.2  </a:t>
            </a:r>
            <a:r>
              <a:rPr lang="zh-CN" altLang="en-US" sz="2800" b="1" dirty="0"/>
              <a:t>简单数据绑定</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42301" y="2741549"/>
            <a:ext cx="884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12.2.1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92098" y="2769255"/>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绑定默认数据类型</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150330" y="3398802"/>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67536" y="3503814"/>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12.2.2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118634" y="3502415"/>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绑定简单数据类型</a:t>
            </a: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123794" y="4140910"/>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012617" y="4249662"/>
            <a:ext cx="11687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12.2.3</a:t>
            </a:r>
            <a:endParaRPr lang="zh-CN" altLang="en-US" dirty="0"/>
          </a:p>
        </p:txBody>
      </p:sp>
      <p:sp>
        <p:nvSpPr>
          <p:cNvPr id="43" name="TextBox 168">
            <a:hlinkClick r:id="rId7"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092098" y="4240024"/>
            <a:ext cx="47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绑定</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类型</a:t>
            </a:r>
          </a:p>
        </p:txBody>
      </p:sp>
      <p:grpSp>
        <p:nvGrpSpPr>
          <p:cNvPr id="44" name="组合 153">
            <a:extLst>
              <a:ext uri="{FF2B5EF4-FFF2-40B4-BE49-F238E27FC236}">
                <a16:creationId xmlns:a16="http://schemas.microsoft.com/office/drawing/2014/main" id="{F19EFE1C-972E-44CF-8F7B-3113CD1C51BF}"/>
              </a:ext>
            </a:extLst>
          </p:cNvPr>
          <p:cNvGrpSpPr>
            <a:grpSpLocks/>
          </p:cNvGrpSpPr>
          <p:nvPr/>
        </p:nvGrpSpPr>
        <p:grpSpPr bwMode="auto">
          <a:xfrm>
            <a:off x="1113661" y="4881289"/>
            <a:ext cx="6535740" cy="652952"/>
            <a:chOff x="1029300" y="5045322"/>
            <a:chExt cx="6535226" cy="652058"/>
          </a:xfrm>
        </p:grpSpPr>
        <p:grpSp>
          <p:nvGrpSpPr>
            <p:cNvPr id="45" name="组合 219">
              <a:extLst>
                <a:ext uri="{FF2B5EF4-FFF2-40B4-BE49-F238E27FC236}">
                  <a16:creationId xmlns:a16="http://schemas.microsoft.com/office/drawing/2014/main" id="{83D73633-01BF-45E3-9E82-461E00060DBC}"/>
                </a:ext>
              </a:extLst>
            </p:cNvPr>
            <p:cNvGrpSpPr>
              <a:grpSpLocks/>
            </p:cNvGrpSpPr>
            <p:nvPr/>
          </p:nvGrpSpPr>
          <p:grpSpPr bwMode="auto">
            <a:xfrm>
              <a:off x="2521434" y="5045322"/>
              <a:ext cx="5043092" cy="652058"/>
              <a:chOff x="2521434" y="4924675"/>
              <a:chExt cx="5043092" cy="769652"/>
            </a:xfrm>
          </p:grpSpPr>
          <p:sp>
            <p:nvSpPr>
              <p:cNvPr id="50" name="AutoShape 218">
                <a:extLst>
                  <a:ext uri="{FF2B5EF4-FFF2-40B4-BE49-F238E27FC236}">
                    <a16:creationId xmlns:a16="http://schemas.microsoft.com/office/drawing/2014/main" id="{CEC3E07A-170F-4A3A-AC25-A39B3021C8BC}"/>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225">
                <a:extLst>
                  <a:ext uri="{FF2B5EF4-FFF2-40B4-BE49-F238E27FC236}">
                    <a16:creationId xmlns:a16="http://schemas.microsoft.com/office/drawing/2014/main" id="{54B68643-D76C-4167-BDC4-DAB6DBE07ECB}"/>
                  </a:ext>
                </a:extLst>
              </p:cNvPr>
              <p:cNvGrpSpPr>
                <a:grpSpLocks/>
              </p:cNvGrpSpPr>
              <p:nvPr/>
            </p:nvGrpSpPr>
            <p:grpSpPr bwMode="auto">
              <a:xfrm>
                <a:off x="2521434" y="4924675"/>
                <a:ext cx="5043091" cy="664285"/>
                <a:chOff x="2521434" y="4868192"/>
                <a:chExt cx="5043091" cy="720768"/>
              </a:xfrm>
            </p:grpSpPr>
            <p:sp>
              <p:nvSpPr>
                <p:cNvPr id="52" name="AutoShape 181">
                  <a:extLst>
                    <a:ext uri="{FF2B5EF4-FFF2-40B4-BE49-F238E27FC236}">
                      <a16:creationId xmlns:a16="http://schemas.microsoft.com/office/drawing/2014/main" id="{6D6573A3-EF21-4396-9C06-E578856DC0A2}"/>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a:extLst>
                    <a:ext uri="{FF2B5EF4-FFF2-40B4-BE49-F238E27FC236}">
                      <a16:creationId xmlns:a16="http://schemas.microsoft.com/office/drawing/2014/main" id="{A8D906D5-04FC-44A0-BA4F-0C0236B4EF7B}"/>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6" name="Line 188">
              <a:extLst>
                <a:ext uri="{FF2B5EF4-FFF2-40B4-BE49-F238E27FC236}">
                  <a16:creationId xmlns:a16="http://schemas.microsoft.com/office/drawing/2014/main" id="{051E585F-A6B7-45E5-9A70-2AA6D13D0033}"/>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7" name="组合 221">
              <a:extLst>
                <a:ext uri="{FF2B5EF4-FFF2-40B4-BE49-F238E27FC236}">
                  <a16:creationId xmlns:a16="http://schemas.microsoft.com/office/drawing/2014/main" id="{390C29FC-31C2-49A1-82F6-B45F8809FCA8}"/>
                </a:ext>
              </a:extLst>
            </p:cNvPr>
            <p:cNvGrpSpPr>
              <a:grpSpLocks/>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759E102C-16F9-46E5-BA75-7726DCF0B56F}"/>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a:extLst>
                  <a:ext uri="{FF2B5EF4-FFF2-40B4-BE49-F238E27FC236}">
                    <a16:creationId xmlns:a16="http://schemas.microsoft.com/office/drawing/2014/main" id="{562D610B-6FCF-46E5-85D7-497B7D57953D}"/>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4" name="TextBox 163">
            <a:extLst>
              <a:ext uri="{FF2B5EF4-FFF2-40B4-BE49-F238E27FC236}">
                <a16:creationId xmlns:a16="http://schemas.microsoft.com/office/drawing/2014/main" id="{E28D71C1-6A36-4C5B-BC3F-60C9A89D2B74}"/>
              </a:ext>
            </a:extLst>
          </p:cNvPr>
          <p:cNvSpPr txBox="1">
            <a:spLocks noChangeArrowheads="1"/>
          </p:cNvSpPr>
          <p:nvPr/>
        </p:nvSpPr>
        <p:spPr bwMode="auto">
          <a:xfrm>
            <a:off x="1004331" y="4995495"/>
            <a:ext cx="862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12.2.4</a:t>
            </a:r>
            <a:endParaRPr lang="zh-CN" altLang="en-US" dirty="0"/>
          </a:p>
        </p:txBody>
      </p:sp>
      <p:sp>
        <p:nvSpPr>
          <p:cNvPr id="55" name="TextBox 168">
            <a:hlinkClick r:id="rId8" action="ppaction://hlinksldjump"/>
            <a:extLst>
              <a:ext uri="{FF2B5EF4-FFF2-40B4-BE49-F238E27FC236}">
                <a16:creationId xmlns:a16="http://schemas.microsoft.com/office/drawing/2014/main" id="{7B44BC50-147C-4A4A-9C07-79A846A631F8}"/>
              </a:ext>
            </a:extLst>
          </p:cNvPr>
          <p:cNvSpPr txBox="1">
            <a:spLocks noChangeArrowheads="1"/>
          </p:cNvSpPr>
          <p:nvPr/>
        </p:nvSpPr>
        <p:spPr bwMode="auto">
          <a:xfrm>
            <a:off x="3066638" y="4968605"/>
            <a:ext cx="461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绑定包装</a:t>
            </a:r>
            <a:r>
              <a:rPr lang="en-US" altLang="zh-CN" dirty="0">
                <a:latin typeface="微软雅黑" panose="020B0503020204020204" pitchFamily="34" charset="-122"/>
                <a:ea typeface="微软雅黑" panose="020B0503020204020204" pitchFamily="34" charset="-122"/>
              </a:rPr>
              <a:t>POJO</a:t>
            </a:r>
            <a:endParaRPr lang="zh-CN" altLang="en-US" dirty="0">
              <a:latin typeface="微软雅黑" panose="020B0503020204020204" pitchFamily="34" charset="-122"/>
              <a:ea typeface="微软雅黑" panose="020B0503020204020204" pitchFamily="34" charset="-122"/>
            </a:endParaRPr>
          </a:p>
        </p:txBody>
      </p:sp>
      <p:grpSp>
        <p:nvGrpSpPr>
          <p:cNvPr id="68" name="组合 153">
            <a:extLst>
              <a:ext uri="{FF2B5EF4-FFF2-40B4-BE49-F238E27FC236}">
                <a16:creationId xmlns:a16="http://schemas.microsoft.com/office/drawing/2014/main" id="{F01B1E8C-150B-4077-B075-D05BA264795F}"/>
              </a:ext>
            </a:extLst>
          </p:cNvPr>
          <p:cNvGrpSpPr>
            <a:grpSpLocks/>
          </p:cNvGrpSpPr>
          <p:nvPr/>
        </p:nvGrpSpPr>
        <p:grpSpPr bwMode="auto">
          <a:xfrm>
            <a:off x="1121947" y="5656326"/>
            <a:ext cx="6535740" cy="652952"/>
            <a:chOff x="1029300" y="5045322"/>
            <a:chExt cx="6535226" cy="652058"/>
          </a:xfrm>
        </p:grpSpPr>
        <p:grpSp>
          <p:nvGrpSpPr>
            <p:cNvPr id="69" name="组合 219">
              <a:extLst>
                <a:ext uri="{FF2B5EF4-FFF2-40B4-BE49-F238E27FC236}">
                  <a16:creationId xmlns:a16="http://schemas.microsoft.com/office/drawing/2014/main" id="{A4E39857-95A1-4EA9-82DB-15A2A819A4F9}"/>
                </a:ext>
              </a:extLst>
            </p:cNvPr>
            <p:cNvGrpSpPr>
              <a:grpSpLocks/>
            </p:cNvGrpSpPr>
            <p:nvPr/>
          </p:nvGrpSpPr>
          <p:grpSpPr bwMode="auto">
            <a:xfrm>
              <a:off x="2521434" y="5045322"/>
              <a:ext cx="5043092" cy="652058"/>
              <a:chOff x="2521434" y="4924675"/>
              <a:chExt cx="5043092" cy="769652"/>
            </a:xfrm>
          </p:grpSpPr>
          <p:sp>
            <p:nvSpPr>
              <p:cNvPr id="74" name="AutoShape 218">
                <a:extLst>
                  <a:ext uri="{FF2B5EF4-FFF2-40B4-BE49-F238E27FC236}">
                    <a16:creationId xmlns:a16="http://schemas.microsoft.com/office/drawing/2014/main" id="{D5384D11-B450-44AF-9D85-A910DFF7CEE2}"/>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5" name="组合 225">
                <a:extLst>
                  <a:ext uri="{FF2B5EF4-FFF2-40B4-BE49-F238E27FC236}">
                    <a16:creationId xmlns:a16="http://schemas.microsoft.com/office/drawing/2014/main" id="{99EBD00C-3F89-4FB2-BFDB-947BDF613A2E}"/>
                  </a:ext>
                </a:extLst>
              </p:cNvPr>
              <p:cNvGrpSpPr>
                <a:grpSpLocks/>
              </p:cNvGrpSpPr>
              <p:nvPr/>
            </p:nvGrpSpPr>
            <p:grpSpPr bwMode="auto">
              <a:xfrm>
                <a:off x="2521434" y="4924675"/>
                <a:ext cx="5043091" cy="664285"/>
                <a:chOff x="2521434" y="4868192"/>
                <a:chExt cx="5043091" cy="720768"/>
              </a:xfrm>
            </p:grpSpPr>
            <p:sp>
              <p:nvSpPr>
                <p:cNvPr id="76" name="AutoShape 181">
                  <a:extLst>
                    <a:ext uri="{FF2B5EF4-FFF2-40B4-BE49-F238E27FC236}">
                      <a16:creationId xmlns:a16="http://schemas.microsoft.com/office/drawing/2014/main" id="{1B46C24A-03DD-422B-9A1D-BE67B7AE60E1}"/>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a:extLst>
                    <a:ext uri="{FF2B5EF4-FFF2-40B4-BE49-F238E27FC236}">
                      <a16:creationId xmlns:a16="http://schemas.microsoft.com/office/drawing/2014/main" id="{88073692-2059-4E3D-A4E2-AA2CF42667E4}"/>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a:extLst>
                <a:ext uri="{FF2B5EF4-FFF2-40B4-BE49-F238E27FC236}">
                  <a16:creationId xmlns:a16="http://schemas.microsoft.com/office/drawing/2014/main" id="{25C762AC-9744-4002-B3D1-D4BEB6DDD4E7}"/>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 name="组合 221">
              <a:extLst>
                <a:ext uri="{FF2B5EF4-FFF2-40B4-BE49-F238E27FC236}">
                  <a16:creationId xmlns:a16="http://schemas.microsoft.com/office/drawing/2014/main" id="{3FBAC28C-0B96-421A-9CBB-E3992DA34681}"/>
                </a:ext>
              </a:extLst>
            </p:cNvPr>
            <p:cNvGrpSpPr>
              <a:grpSpLocks/>
            </p:cNvGrpSpPr>
            <p:nvPr/>
          </p:nvGrpSpPr>
          <p:grpSpPr bwMode="auto">
            <a:xfrm>
              <a:off x="1029300" y="5045322"/>
              <a:ext cx="635025" cy="637257"/>
              <a:chOff x="1098627" y="4776118"/>
              <a:chExt cx="903287" cy="906462"/>
            </a:xfrm>
          </p:grpSpPr>
          <p:sp>
            <p:nvSpPr>
              <p:cNvPr id="72" name="Oval 148">
                <a:extLst>
                  <a:ext uri="{FF2B5EF4-FFF2-40B4-BE49-F238E27FC236}">
                    <a16:creationId xmlns:a16="http://schemas.microsoft.com/office/drawing/2014/main" id="{F40D271C-CC4F-4017-8808-B60169D07CE9}"/>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a:extLst>
                  <a:ext uri="{FF2B5EF4-FFF2-40B4-BE49-F238E27FC236}">
                    <a16:creationId xmlns:a16="http://schemas.microsoft.com/office/drawing/2014/main" id="{BC85C163-9372-4515-A302-DEF06F68F6CC}"/>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8" name="TextBox 163">
            <a:extLst>
              <a:ext uri="{FF2B5EF4-FFF2-40B4-BE49-F238E27FC236}">
                <a16:creationId xmlns:a16="http://schemas.microsoft.com/office/drawing/2014/main" id="{CCE4DAE3-4BF8-41BF-A154-4F8332B8B266}"/>
              </a:ext>
            </a:extLst>
          </p:cNvPr>
          <p:cNvSpPr txBox="1">
            <a:spLocks noChangeArrowheads="1"/>
          </p:cNvSpPr>
          <p:nvPr/>
        </p:nvSpPr>
        <p:spPr bwMode="auto">
          <a:xfrm>
            <a:off x="1012617" y="5770532"/>
            <a:ext cx="862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12.2.5</a:t>
            </a:r>
            <a:endParaRPr lang="zh-CN" altLang="en-US" dirty="0"/>
          </a:p>
        </p:txBody>
      </p:sp>
      <p:sp>
        <p:nvSpPr>
          <p:cNvPr id="79" name="TextBox 168">
            <a:hlinkClick r:id="rId9" action="ppaction://hlinksldjump"/>
            <a:extLst>
              <a:ext uri="{FF2B5EF4-FFF2-40B4-BE49-F238E27FC236}">
                <a16:creationId xmlns:a16="http://schemas.microsoft.com/office/drawing/2014/main" id="{029E4838-12A6-49FF-9002-15D075354504}"/>
              </a:ext>
            </a:extLst>
          </p:cNvPr>
          <p:cNvSpPr txBox="1">
            <a:spLocks noChangeArrowheads="1"/>
          </p:cNvSpPr>
          <p:nvPr/>
        </p:nvSpPr>
        <p:spPr bwMode="auto">
          <a:xfrm>
            <a:off x="3074924" y="5743642"/>
            <a:ext cx="461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自定义数据绑定</a:t>
            </a:r>
          </a:p>
        </p:txBody>
      </p:sp>
    </p:spTree>
    <p:extLst>
      <p:ext uri="{BB962C8B-B14F-4D97-AF65-F5344CB8AC3E}">
        <p14:creationId xmlns:p14="http://schemas.microsoft.com/office/powerpoint/2010/main" val="160157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12.2.1 </a:t>
            </a:r>
            <a:r>
              <a:rPr lang="zh-CN" altLang="en-US" sz="2400" b="1" dirty="0">
                <a:solidFill>
                  <a:srgbClr val="2383C6"/>
                </a:solidFill>
                <a:latin typeface="微软雅黑" panose="020B0503020204020204" pitchFamily="34" charset="-122"/>
                <a:ea typeface="微软雅黑" panose="020B0503020204020204" pitchFamily="34" charset="-122"/>
              </a:rPr>
              <a:t>绑定默认数据类型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SpringMVC </a:t>
            </a:r>
            <a:r>
              <a:rPr lang="zh-CN" altLang="en-US" dirty="0">
                <a:latin typeface="微软雅黑" panose="020B0503020204020204" pitchFamily="34" charset="-122"/>
                <a:ea typeface="微软雅黑" panose="020B0503020204020204" pitchFamily="34" charset="-122"/>
              </a:rPr>
              <a:t>有支持的默认参数类型，直接在形参上给出这些默认类型的声明，就能直接使用。支持的默认参数如下：</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HttpServletRequest</a:t>
            </a:r>
            <a:r>
              <a:rPr lang="zh-CN" altLang="en-US" dirty="0">
                <a:latin typeface="微软雅黑" panose="020B0503020204020204" pitchFamily="34" charset="-122"/>
                <a:ea typeface="微软雅黑" panose="020B0503020204020204" pitchFamily="34" charset="-122"/>
              </a:rPr>
              <a:t>对象</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HttpServletRequest</a:t>
            </a:r>
            <a:r>
              <a:rPr lang="zh-CN" altLang="en-US" dirty="0">
                <a:latin typeface="微软雅黑" panose="020B0503020204020204" pitchFamily="34" charset="-122"/>
                <a:ea typeface="微软雅黑" panose="020B0503020204020204" pitchFamily="34" charset="-122"/>
              </a:rPr>
              <a:t>对象代表客户端的请求，当客户端通过</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协议访问服务器时，</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请求头中的所有信息都封装在这个对象中，通过这个对象提供的方法，可以获得客户端请求的所有信息。</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HttpServletResponse</a:t>
            </a:r>
            <a:r>
              <a:rPr lang="zh-CN" altLang="en-US" dirty="0">
                <a:latin typeface="微软雅黑" panose="020B0503020204020204" pitchFamily="34" charset="-122"/>
                <a:ea typeface="微软雅黑" panose="020B0503020204020204" pitchFamily="34" charset="-122"/>
              </a:rPr>
              <a:t>对象</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HttpServletResponse</a:t>
            </a:r>
            <a:r>
              <a:rPr lang="zh-CN" altLang="en-US" dirty="0">
                <a:latin typeface="微软雅黑" panose="020B0503020204020204" pitchFamily="34" charset="-122"/>
                <a:ea typeface="微软雅黑" panose="020B0503020204020204" pitchFamily="34" charset="-122"/>
              </a:rPr>
              <a:t>对象是服务器的响应。这个对象中封装了向客户端发送数据、发送响应头和发送响应状态码的方法。</a:t>
            </a:r>
          </a:p>
        </p:txBody>
      </p:sp>
    </p:spTree>
    <p:extLst>
      <p:ext uri="{BB962C8B-B14F-4D97-AF65-F5344CB8AC3E}">
        <p14:creationId xmlns:p14="http://schemas.microsoft.com/office/powerpoint/2010/main" val="162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12.2.1 </a:t>
            </a:r>
            <a:r>
              <a:rPr lang="zh-CN" altLang="en-US" sz="2400" b="1" dirty="0">
                <a:solidFill>
                  <a:srgbClr val="2383C6"/>
                </a:solidFill>
                <a:latin typeface="微软雅黑" panose="020B0503020204020204" pitchFamily="34" charset="-122"/>
                <a:ea typeface="微软雅黑" panose="020B0503020204020204" pitchFamily="34" charset="-122"/>
              </a:rPr>
              <a:t>绑定默认数据类型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HttpSession</a:t>
            </a:r>
            <a:r>
              <a:rPr lang="zh-CN" altLang="en-US" dirty="0">
                <a:latin typeface="微软雅黑" panose="020B0503020204020204" pitchFamily="34" charset="-122"/>
                <a:ea typeface="微软雅黑" panose="020B0503020204020204" pitchFamily="34" charset="-122"/>
              </a:rPr>
              <a:t>对象</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HttpSession</a:t>
            </a:r>
            <a:r>
              <a:rPr lang="zh-CN" altLang="en-US" dirty="0">
                <a:latin typeface="微软雅黑" panose="020B0503020204020204" pitchFamily="34" charset="-122"/>
                <a:ea typeface="微软雅黑" panose="020B0503020204020204" pitchFamily="34" charset="-122"/>
              </a:rPr>
              <a:t>是当一个用户第一次访问某个网站通过</a:t>
            </a:r>
            <a:r>
              <a:rPr lang="en-US" altLang="zh-CN" dirty="0" err="1">
                <a:latin typeface="微软雅黑" panose="020B0503020204020204" pitchFamily="34" charset="-122"/>
                <a:ea typeface="微软雅黑" panose="020B0503020204020204" pitchFamily="34" charset="-122"/>
              </a:rPr>
              <a:t>HttpServletRequest</a:t>
            </a:r>
            <a:r>
              <a:rPr lang="zh-CN" altLang="en-US" dirty="0">
                <a:latin typeface="微软雅黑" panose="020B0503020204020204" pitchFamily="34" charset="-122"/>
                <a:ea typeface="微软雅黑" panose="020B0503020204020204" pitchFamily="34" charset="-122"/>
              </a:rPr>
              <a:t>中调用</a:t>
            </a:r>
            <a:r>
              <a:rPr lang="en-US" altLang="zh-CN" dirty="0" err="1">
                <a:latin typeface="微软雅黑" panose="020B0503020204020204" pitchFamily="34" charset="-122"/>
                <a:ea typeface="微软雅黑" panose="020B0503020204020204" pitchFamily="34" charset="-122"/>
              </a:rPr>
              <a:t>getSession</a:t>
            </a:r>
            <a:r>
              <a:rPr lang="zh-CN" altLang="en-US" dirty="0">
                <a:latin typeface="微软雅黑" panose="020B0503020204020204" pitchFamily="34" charset="-122"/>
                <a:ea typeface="微软雅黑" panose="020B0503020204020204" pitchFamily="34" charset="-122"/>
              </a:rPr>
              <a:t>方法创建的，可以用来记录用户信息。</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Model/</a:t>
            </a:r>
            <a:r>
              <a:rPr lang="en-US" altLang="zh-CN" dirty="0" err="1">
                <a:latin typeface="微软雅黑" panose="020B0503020204020204" pitchFamily="34" charset="-122"/>
                <a:ea typeface="微软雅黑" panose="020B0503020204020204" pitchFamily="34" charset="-122"/>
              </a:rPr>
              <a:t>ModelMap</a:t>
            </a:r>
            <a:r>
              <a:rPr lang="zh-CN" altLang="en-US" dirty="0">
                <a:latin typeface="微软雅黑" panose="020B0503020204020204" pitchFamily="34" charset="-122"/>
                <a:ea typeface="微软雅黑" panose="020B0503020204020204" pitchFamily="34" charset="-122"/>
              </a:rPr>
              <a:t>对象</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ModelMap</a:t>
            </a:r>
            <a:r>
              <a:rPr lang="zh-CN" altLang="en-US" dirty="0">
                <a:latin typeface="微软雅黑" panose="020B0503020204020204" pitchFamily="34" charset="-122"/>
                <a:ea typeface="微软雅黑" panose="020B0503020204020204" pitchFamily="34" charset="-122"/>
              </a:rPr>
              <a:t>对象主要用来传递控制器方法中的数据信息到结果页面，该对象的用法类似</a:t>
            </a:r>
            <a:r>
              <a:rPr lang="en-US" altLang="zh-CN" dirty="0">
                <a:latin typeface="微软雅黑" panose="020B0503020204020204" pitchFamily="34" charset="-122"/>
                <a:ea typeface="微软雅黑" panose="020B0503020204020204" pitchFamily="34" charset="-122"/>
              </a:rPr>
              <a:t>request</a:t>
            </a:r>
            <a:r>
              <a:rPr lang="zh-CN" altLang="en-US" dirty="0">
                <a:latin typeface="微软雅黑" panose="020B0503020204020204" pitchFamily="34" charset="-122"/>
                <a:ea typeface="微软雅黑" panose="020B0503020204020204" pitchFamily="34" charset="-122"/>
              </a:rPr>
              <a:t>对象的</a:t>
            </a:r>
            <a:r>
              <a:rPr lang="en-US" altLang="zh-CN" dirty="0" err="1">
                <a:latin typeface="微软雅黑" panose="020B0503020204020204" pitchFamily="34" charset="-122"/>
                <a:ea typeface="微软雅黑" panose="020B0503020204020204" pitchFamily="34" charset="-122"/>
              </a:rPr>
              <a:t>setAttribute</a:t>
            </a:r>
            <a:r>
              <a:rPr lang="zh-CN" altLang="en-US" dirty="0">
                <a:latin typeface="微软雅黑" panose="020B0503020204020204" pitchFamily="34" charset="-122"/>
                <a:ea typeface="微软雅黑" panose="020B0503020204020204" pitchFamily="34" charset="-122"/>
              </a:rPr>
              <a:t>方法，而</a:t>
            </a:r>
            <a:r>
              <a:rPr lang="en-US" altLang="zh-CN" dirty="0">
                <a:latin typeface="微软雅黑" panose="020B0503020204020204" pitchFamily="34" charset="-122"/>
                <a:ea typeface="微软雅黑" panose="020B0503020204020204" pitchFamily="34" charset="-122"/>
              </a:rPr>
              <a:t>Model/</a:t>
            </a:r>
            <a:r>
              <a:rPr lang="en-US" altLang="zh-CN" dirty="0" err="1">
                <a:latin typeface="微软雅黑" panose="020B0503020204020204" pitchFamily="34" charset="-122"/>
                <a:ea typeface="微软雅黑" panose="020B0503020204020204" pitchFamily="34" charset="-122"/>
              </a:rPr>
              <a:t>ModelMap</a:t>
            </a:r>
            <a:r>
              <a:rPr lang="zh-CN" altLang="en-US" dirty="0">
                <a:latin typeface="微软雅黑" panose="020B0503020204020204" pitchFamily="34" charset="-122"/>
                <a:ea typeface="微软雅黑" panose="020B0503020204020204" pitchFamily="34" charset="-122"/>
              </a:rPr>
              <a:t>则是通过</a:t>
            </a:r>
            <a:r>
              <a:rPr lang="en-US" altLang="zh-CN" dirty="0" err="1">
                <a:latin typeface="微软雅黑" panose="020B0503020204020204" pitchFamily="34" charset="-122"/>
                <a:ea typeface="微软雅黑" panose="020B0503020204020204" pitchFamily="34" charset="-122"/>
              </a:rPr>
              <a:t>addAttribute</a:t>
            </a:r>
            <a:r>
              <a:rPr lang="zh-CN" altLang="en-US" dirty="0">
                <a:latin typeface="微软雅黑" panose="020B0503020204020204" pitchFamily="34" charset="-122"/>
                <a:ea typeface="微软雅黑" panose="020B0503020204020204" pitchFamily="34" charset="-122"/>
              </a:rPr>
              <a:t>方法向页面传递参数的。</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在控制方法的形参上直接声明</a:t>
            </a:r>
            <a:r>
              <a:rPr lang="en-US" altLang="zh-CN" dirty="0" err="1">
                <a:latin typeface="微软雅黑" panose="020B0503020204020204" pitchFamily="34" charset="-122"/>
                <a:ea typeface="微软雅黑" panose="020B0503020204020204" pitchFamily="34" charset="-122"/>
              </a:rPr>
              <a:t>HttpServletRequest</a:t>
            </a:r>
            <a:r>
              <a:rPr lang="zh-CN" altLang="en-US" dirty="0">
                <a:latin typeface="微软雅黑" panose="020B0503020204020204" pitchFamily="34" charset="-122"/>
                <a:ea typeface="微软雅黑" panose="020B0503020204020204" pitchFamily="34" charset="-122"/>
              </a:rPr>
              <a:t>类型，实现数据的绑定。控制器中具体实现代码如书中例</a:t>
            </a:r>
            <a:r>
              <a:rPr lang="en-US" altLang="zh-CN" dirty="0">
                <a:latin typeface="微软雅黑" panose="020B0503020204020204" pitchFamily="34" charset="-122"/>
                <a:ea typeface="微软雅黑" panose="020B0503020204020204" pitchFamily="34" charset="-122"/>
              </a:rPr>
              <a:t>12-1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30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12.2.1 </a:t>
            </a:r>
            <a:r>
              <a:rPr lang="zh-CN" altLang="en-US" sz="2400" b="1" dirty="0">
                <a:solidFill>
                  <a:srgbClr val="2383C6"/>
                </a:solidFill>
                <a:latin typeface="微软雅黑" panose="020B0503020204020204" pitchFamily="34" charset="-122"/>
                <a:ea typeface="微软雅黑" panose="020B0503020204020204" pitchFamily="34" charset="-122"/>
              </a:rPr>
              <a:t>绑定默认数据类型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表单输入文本内容，在浏览器中完成数据赋值，发送</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请求，跳转至例</a:t>
            </a:r>
            <a:r>
              <a:rPr lang="en-US" altLang="zh-CN" dirty="0">
                <a:latin typeface="微软雅黑" panose="020B0503020204020204" pitchFamily="34" charset="-122"/>
                <a:ea typeface="微软雅黑" panose="020B0503020204020204" pitchFamily="34" charset="-122"/>
              </a:rPr>
              <a:t>12-1</a:t>
            </a:r>
            <a:r>
              <a:rPr lang="zh-CN" altLang="en-US" dirty="0">
                <a:latin typeface="微软雅黑" panose="020B0503020204020204" pitchFamily="34" charset="-122"/>
                <a:ea typeface="微软雅黑" panose="020B0503020204020204" pitchFamily="34" charset="-122"/>
              </a:rPr>
              <a:t>中的代码块，完成数据绑定。具体</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页面代码如书中例</a:t>
            </a:r>
            <a:r>
              <a:rPr lang="en-US" altLang="zh-CN" dirty="0">
                <a:latin typeface="微软雅黑" panose="020B0503020204020204" pitchFamily="34" charset="-122"/>
                <a:ea typeface="微软雅黑" panose="020B0503020204020204" pitchFamily="34" charset="-122"/>
              </a:rPr>
              <a:t>12-2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在控制方法的形参上直接声明</a:t>
            </a:r>
            <a:r>
              <a:rPr lang="en-US" altLang="zh-CN" dirty="0" err="1">
                <a:latin typeface="微软雅黑" panose="020B0503020204020204" pitchFamily="34" charset="-122"/>
                <a:ea typeface="微软雅黑" panose="020B0503020204020204" pitchFamily="34" charset="-122"/>
              </a:rPr>
              <a:t>HttpSession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Model</a:t>
            </a:r>
            <a:r>
              <a:rPr lang="zh-CN" altLang="en-US" dirty="0">
                <a:latin typeface="微软雅黑" panose="020B0503020204020204" pitchFamily="34" charset="-122"/>
                <a:ea typeface="微软雅黑" panose="020B0503020204020204" pitchFamily="34" charset="-122"/>
              </a:rPr>
              <a:t>类型，实现数据的绑定。控制器中具体实现代码如书中例</a:t>
            </a:r>
            <a:r>
              <a:rPr lang="en-US" altLang="zh-CN" dirty="0">
                <a:latin typeface="微软雅黑" panose="020B0503020204020204" pitchFamily="34" charset="-122"/>
                <a:ea typeface="微软雅黑" panose="020B0503020204020204" pitchFamily="34" charset="-122"/>
              </a:rPr>
              <a:t>12-3</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通过浏览器访问</a:t>
            </a:r>
            <a:r>
              <a:rPr lang="en-US" altLang="zh-CN" dirty="0">
                <a:latin typeface="微软雅黑" panose="020B0503020204020204" pitchFamily="34" charset="-122"/>
                <a:ea typeface="微软雅黑" panose="020B0503020204020204" pitchFamily="34" charset="-122"/>
              </a:rPr>
              <a:t>page02.jsp</a:t>
            </a:r>
            <a:r>
              <a:rPr lang="zh-CN" altLang="en-US" dirty="0">
                <a:latin typeface="微软雅黑" panose="020B0503020204020204" pitchFamily="34" charset="-122"/>
                <a:ea typeface="微软雅黑" panose="020B0503020204020204" pitchFamily="34" charset="-122"/>
              </a:rPr>
              <a:t>页面，点击页面中的超链接，程序跳转至例</a:t>
            </a:r>
            <a:r>
              <a:rPr lang="en-US" altLang="zh-CN" dirty="0">
                <a:latin typeface="微软雅黑" panose="020B0503020204020204" pitchFamily="34" charset="-122"/>
                <a:ea typeface="微软雅黑" panose="020B0503020204020204" pitchFamily="34" charset="-122"/>
              </a:rPr>
              <a:t>12-3</a:t>
            </a:r>
            <a:r>
              <a:rPr lang="zh-CN" altLang="en-US" dirty="0">
                <a:latin typeface="微软雅黑" panose="020B0503020204020204" pitchFamily="34" charset="-122"/>
                <a:ea typeface="微软雅黑" panose="020B0503020204020204" pitchFamily="34" charset="-122"/>
              </a:rPr>
              <a:t>中的代码块，完成数据绑定，具体</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页面代码如书中例</a:t>
            </a:r>
            <a:r>
              <a:rPr lang="en-US" altLang="zh-CN" dirty="0">
                <a:latin typeface="微软雅黑" panose="020B0503020204020204" pitchFamily="34" charset="-122"/>
                <a:ea typeface="微软雅黑" panose="020B0503020204020204" pitchFamily="34" charset="-122"/>
              </a:rPr>
              <a:t>12-4</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EL</a:t>
            </a:r>
            <a:r>
              <a:rPr lang="zh-CN" altLang="en-US" dirty="0">
                <a:latin typeface="微软雅黑" panose="020B0503020204020204" pitchFamily="34" charset="-122"/>
                <a:ea typeface="微软雅黑" panose="020B0503020204020204" pitchFamily="34" charset="-122"/>
              </a:rPr>
              <a:t>表达式获取例</a:t>
            </a:r>
            <a:r>
              <a:rPr lang="en-US" altLang="zh-CN" dirty="0">
                <a:latin typeface="微软雅黑" panose="020B0503020204020204" pitchFamily="34" charset="-122"/>
                <a:ea typeface="微软雅黑" panose="020B0503020204020204" pitchFamily="34" charset="-122"/>
              </a:rPr>
              <a:t>12-3</a:t>
            </a:r>
            <a:r>
              <a:rPr lang="zh-CN" altLang="en-US" dirty="0">
                <a:latin typeface="微软雅黑" panose="020B0503020204020204" pitchFamily="34" charset="-122"/>
                <a:ea typeface="微软雅黑" panose="020B0503020204020204" pitchFamily="34" charset="-122"/>
              </a:rPr>
              <a:t>中绑定的值实现在浏览器中打印，具体</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页面代码如例</a:t>
            </a:r>
            <a:r>
              <a:rPr lang="en-US" altLang="zh-CN" dirty="0">
                <a:latin typeface="微软雅黑" panose="020B0503020204020204" pitchFamily="34" charset="-122"/>
                <a:ea typeface="微软雅黑" panose="020B0503020204020204" pitchFamily="34" charset="-122"/>
              </a:rPr>
              <a:t>12-5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81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12.2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简单数据绑定</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12.2.2 </a:t>
            </a:r>
            <a:r>
              <a:rPr lang="zh-CN" altLang="en-US" sz="2400" b="1" dirty="0">
                <a:solidFill>
                  <a:srgbClr val="2383C6"/>
                </a:solidFill>
                <a:latin typeface="微软雅黑" panose="020B0503020204020204" pitchFamily="34" charset="-122"/>
                <a:ea typeface="微软雅黑" panose="020B0503020204020204" pitchFamily="34" charset="-122"/>
              </a:rPr>
              <a:t>绑定简单数据类型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的数据类型分为两种，基本类型和引用类型，而</a:t>
            </a:r>
            <a:r>
              <a:rPr lang="en-US" altLang="zh-CN" dirty="0">
                <a:latin typeface="微软雅黑" panose="020B0503020204020204" pitchFamily="34" charset="-122"/>
                <a:ea typeface="微软雅黑" panose="020B0503020204020204" pitchFamily="34" charset="-122"/>
              </a:rPr>
              <a:t>SpringMVC</a:t>
            </a:r>
            <a:r>
              <a:rPr lang="zh-CN" altLang="en-US" dirty="0">
                <a:latin typeface="微软雅黑" panose="020B0503020204020204" pitchFamily="34" charset="-122"/>
                <a:ea typeface="微软雅黑" panose="020B0503020204020204" pitchFamily="34" charset="-122"/>
              </a:rPr>
              <a:t>是支持基本类型自动转换的。</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简单数据类型的绑定在控制器中具体实现的代码如书中例</a:t>
            </a:r>
            <a:r>
              <a:rPr lang="en-US" altLang="zh-CN" dirty="0">
                <a:latin typeface="微软雅黑" panose="020B0503020204020204" pitchFamily="34" charset="-122"/>
                <a:ea typeface="微软雅黑" panose="020B0503020204020204" pitchFamily="34" charset="-122"/>
              </a:rPr>
              <a:t>12-6</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实现简单数据类型的绑定。可以通过</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页面的</a:t>
            </a:r>
            <a:r>
              <a:rPr lang="en-US" altLang="zh-CN" dirty="0">
                <a:latin typeface="微软雅黑" panose="020B0503020204020204" pitchFamily="34" charset="-122"/>
                <a:ea typeface="微软雅黑" panose="020B0503020204020204" pitchFamily="34" charset="-122"/>
              </a:rPr>
              <a:t>form</a:t>
            </a:r>
            <a:r>
              <a:rPr lang="zh-CN" altLang="en-US" dirty="0">
                <a:latin typeface="微软雅黑" panose="020B0503020204020204" pitchFamily="34" charset="-122"/>
                <a:ea typeface="微软雅黑" panose="020B0503020204020204" pitchFamily="34" charset="-122"/>
              </a:rPr>
              <a:t>表单对属性动态赋值进行验证，具体页面代码如书中例</a:t>
            </a:r>
            <a:r>
              <a:rPr lang="en-US" altLang="zh-CN" dirty="0">
                <a:latin typeface="微软雅黑" panose="020B0503020204020204" pitchFamily="34" charset="-122"/>
                <a:ea typeface="微软雅黑" panose="020B0503020204020204" pitchFamily="34" charset="-122"/>
              </a:rPr>
              <a:t>12-7</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8208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1411</Words>
  <Application>Microsoft Office PowerPoint</Application>
  <PresentationFormat>全屏显示(4:3)</PresentationFormat>
  <Paragraphs>112</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Gulim</vt:lpstr>
      <vt:lpstr>等线</vt:lpstr>
      <vt:lpstr>等线 Light</vt:lpstr>
      <vt:lpstr>微软雅黑</vt:lpstr>
      <vt:lpstr>Arial</vt:lpstr>
      <vt:lpstr>Arial Black</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cp:revision>
  <dcterms:created xsi:type="dcterms:W3CDTF">2018-11-10T03:16:20Z</dcterms:created>
  <dcterms:modified xsi:type="dcterms:W3CDTF">2019-06-04T05:35:42Z</dcterms:modified>
</cp:coreProperties>
</file>