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56" r:id="rId4"/>
    <p:sldId id="264" r:id="rId5"/>
    <p:sldId id="288" r:id="rId6"/>
    <p:sldId id="289" r:id="rId7"/>
    <p:sldId id="290" r:id="rId8"/>
    <p:sldId id="291" r:id="rId9"/>
    <p:sldId id="292" r:id="rId10"/>
    <p:sldId id="286" r:id="rId11"/>
    <p:sldId id="287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2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13.1" id="{1846694F-255A-432E-A32D-F13E5EA8ECD1}">
          <p14:sldIdLst>
            <p14:sldId id="264"/>
            <p14:sldId id="288"/>
            <p14:sldId id="289"/>
            <p14:sldId id="290"/>
            <p14:sldId id="291"/>
            <p14:sldId id="292"/>
          </p14:sldIdLst>
        </p14:section>
        <p14:section name="13.2" id="{4F647542-4094-4428-9F6D-759E2B415498}">
          <p14:sldIdLst>
            <p14:sldId id="286"/>
            <p14:sldId id="287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5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026404" y="2230620"/>
            <a:ext cx="5537151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异常处理和拦截器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53" y="4326962"/>
            <a:ext cx="502368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全局异常处理器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拦截器定义与配置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93062" y="3096274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13.2  </a:t>
            </a:r>
            <a:r>
              <a:rPr lang="zh-CN" altLang="en-US" sz="2800" b="1" dirty="0"/>
              <a:t>拦截器定义与配置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73" y="3224903"/>
            <a:ext cx="918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366" y="3219951"/>
            <a:ext cx="3286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93059" y="3913484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79" y="4032404"/>
            <a:ext cx="1026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363" y="4017097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2E6E19A4-2681-494B-8543-EF5D334F0AF9}"/>
              </a:ext>
            </a:extLst>
          </p:cNvPr>
          <p:cNvGrpSpPr>
            <a:grpSpLocks/>
          </p:cNvGrpSpPr>
          <p:nvPr/>
        </p:nvGrpSpPr>
        <p:grpSpPr bwMode="auto">
          <a:xfrm>
            <a:off x="1093062" y="4758768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03C98206-C6C5-4DCB-9033-16B198630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3DEB4CFF-FC1B-4F9A-A0AD-FC61B1BB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F0A4C8DA-000B-4267-83F7-01047A09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7B42D65C-1530-4AA3-A198-F18D5A4F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4439D8B-2F3D-4B77-AD6E-688CF9D93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DD8639FE-FE4E-4705-9E9A-6155D2A08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892791DA-C8C9-403C-ACAE-1E43D91CD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135EA164-D55F-43D3-ACF9-D452CB2D3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B969462F-D854-4428-88AE-1B5B81821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35FE2E0A-801E-4559-8D00-D972DDD6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73" y="4887397"/>
            <a:ext cx="918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AED9BF48-19CB-4358-8DAB-73E4E224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366" y="4882445"/>
            <a:ext cx="3286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拦截器链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95B00EA3-B0EE-42D9-9568-4F872F138DA4}"/>
              </a:ext>
            </a:extLst>
          </p:cNvPr>
          <p:cNvGrpSpPr>
            <a:grpSpLocks/>
          </p:cNvGrpSpPr>
          <p:nvPr/>
        </p:nvGrpSpPr>
        <p:grpSpPr bwMode="auto">
          <a:xfrm>
            <a:off x="1119597" y="5585439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AD8182D5-CB8C-44E4-B464-82CFB0EA5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038FD6A3-59D1-4809-A00E-6C38BB6C6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4AC5892F-FFA1-4D44-9CB8-AECADA2BB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753A1515-9AFE-47AB-AC8E-4D9A65B22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3258D1D3-4EA6-4050-B932-2804181D4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AD3C37AE-151B-4972-802E-DAF9035A2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C7BE72C4-3BC1-4191-A1D9-FDDF72621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C6988AC9-D74D-4054-9DF5-A1F1A774B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21540C3E-FA52-411E-8773-6165BE912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B2C50792-319B-4627-8E57-122D2032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5704359"/>
            <a:ext cx="1026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13.2.4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EB47444C-A8BD-47C0-BFA0-C858FB75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901" y="5689052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3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的拦截功能是基于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的动态代理来实现的，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拦截器用于拦截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层接口，表现形式有点像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是针对单一的方法。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接口以及可以处理的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是比较非常简单的，主要有两种方式： 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第一种是实现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接口，或者是继承实现了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接口的类；第二种实现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接口，或者是继承实现了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</a:p>
        </p:txBody>
      </p:sp>
    </p:spTree>
    <p:extLst>
      <p:ext uri="{BB962C8B-B14F-4D97-AF65-F5344CB8AC3E}">
        <p14:creationId xmlns:p14="http://schemas.microsoft.com/office/powerpoint/2010/main" val="16106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 HandlerInterceptor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855697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接口中的三个方法，对应的作用说明如表所示。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0EBB2-34A0-46CA-BA1E-E07B9FF2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17"/>
          <a:stretch/>
        </p:blipFill>
        <p:spPr>
          <a:xfrm>
            <a:off x="1912678" y="2134680"/>
            <a:ext cx="5341222" cy="32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 HandlerInterceptor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44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HandlerInterceptorAdapter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抽象类，该类也是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的子类，在实现了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的三个函数后还增加了一个函数。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preHandle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处理之前执行，返回值为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时接着执行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afterCompletion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则中断执行。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postHandle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的处理之后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ModelAndView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的处理前执行。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afterCompletion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DispatchServlet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ModelAndView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afterConcurrentHandlingStarted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：这个方法会在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方法异步执行时开始执行，而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方法则是需要等到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的异步执行完才能执行，只要继承这个类并实现其方法就可以了。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262863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13.2.1 HandlerInterceptor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36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接下来将通过案例演示实现拦截器的接口，并且重写对应的三个方法，通过在方法的内部分别输出一句话，标记该方法的执行。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接口实现拦截器功能，具体代码如书中例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方法的返回值表示是否继续触发后面的请求，即是否拦截，如果返回值为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则放行，否则拦截将不再继续运行。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WEB-INF/springMVC-config.xml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配置文件中，需要配置拦截器并且标注出拦截规则和对应的自定义拦截器。如书中例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在控制器中打印一句自定义文本内容，测试代码执行的顺序，如书中例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087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 WebRequestInterceptor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接口中也定义了三个方法，同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接口的用法相似，它也是通过复写这三个方法来对用户的请求进行拦截处理的，不同的是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方法没有返回值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的三个方法的参数都是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到底是什么呢？其实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中定义的一个接口，它里面的方法定义跟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进行的所有操作都将同步到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中，然后在当前请求中依次传递。</a:t>
            </a:r>
          </a:p>
        </p:txBody>
      </p:sp>
    </p:spTree>
    <p:extLst>
      <p:ext uri="{BB962C8B-B14F-4D97-AF65-F5344CB8AC3E}">
        <p14:creationId xmlns:p14="http://schemas.microsoft.com/office/powerpoint/2010/main" val="32964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 WebRequestInterceptor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框架之中，还提供了一个和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接口长的很像的抽象类，那就是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WebRequestInterceptorAdapter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，其实现了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AsyncHandlerInterceptor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接口，并在内部调用了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08867-9A7D-442A-AECE-805C9A329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8"/>
          <a:stretch/>
        </p:blipFill>
        <p:spPr>
          <a:xfrm>
            <a:off x="1901389" y="3480285"/>
            <a:ext cx="5341222" cy="16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13.2.2 WebRequestInterceptor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WebRequestInterceptor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接口来实现拦截器的功能，具体代码如书中例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接下来在配置文件中更改拦截器，将之前的拦截器注释掉，配置上刚刚创建的拦截器，配置文件信息如书中例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4430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拦截器链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在日常开发中可能会遇到多个拦截器在一起发生作用，比如未登录拦截、编码格式转换等，这时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就需要配置多个拦截器，而这些拦截器就组成了拦截器链。拦截器链中拦截器起作用的顺序即为在配置文件中声明的先后顺序，一定要注意顺序关系，否则可能会引起拦截器无效。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接下来将写两个拦截器，来演示多个拦截器一起作用时的效果。首先创建第一个拦截器，实现接口，重写拦截方法，具体代码如书中例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接下来再创建第二个拦截器，新建一个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MyInterceptor2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类，创建方式与第一个相同，在方法内部的输出内容上加以区分，具体代码如书中例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6874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拦截器链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注意：这两个拦截器都需要在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当执行第一个拦截器后，使后面的拦截器或控制器能够继续运行。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配置文件的内容如书中例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注意：当多个拦截器一起执行时，则根据拦截器声明的先后顺序执行，直到拦截器的方法都执行完了，才会去执行真正资源。</a:t>
            </a:r>
          </a:p>
        </p:txBody>
      </p:sp>
    </p:spTree>
    <p:extLst>
      <p:ext uri="{BB962C8B-B14F-4D97-AF65-F5344CB8AC3E}">
        <p14:creationId xmlns:p14="http://schemas.microsoft.com/office/powerpoint/2010/main" val="236169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33732-9A7B-4455-9B80-F329FACB791E}"/>
              </a:ext>
            </a:extLst>
          </p:cNvPr>
          <p:cNvCxnSpPr/>
          <p:nvPr/>
        </p:nvCxnSpPr>
        <p:spPr bwMode="auto">
          <a:xfrm>
            <a:off x="2794673" y="1556487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1" name="矩形 35">
            <a:extLst>
              <a:ext uri="{FF2B5EF4-FFF2-40B4-BE49-F238E27FC236}">
                <a16:creationId xmlns:a16="http://schemas.microsoft.com/office/drawing/2014/main" id="{7F275F2E-AA5E-46F0-8A96-851FE7D7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947" y="1229617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全局异常处理器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1E07EF18-76AD-45DC-9C0F-9B88EEF4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424" y="1598948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9">
            <a:extLst>
              <a:ext uri="{FF2B5EF4-FFF2-40B4-BE49-F238E27FC236}">
                <a16:creationId xmlns:a16="http://schemas.microsoft.com/office/drawing/2014/main" id="{39ACABC6-8ADB-4D47-A9D1-2EC4073FC9A5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567694" y="1272187"/>
            <a:ext cx="1005156" cy="547688"/>
            <a:chOff x="1931297" y="1314359"/>
            <a:chExt cx="1319272" cy="1728192"/>
          </a:xfrm>
        </p:grpSpPr>
        <p:grpSp>
          <p:nvGrpSpPr>
            <p:cNvPr id="24" name="组合 31">
              <a:extLst>
                <a:ext uri="{FF2B5EF4-FFF2-40B4-BE49-F238E27FC236}">
                  <a16:creationId xmlns:a16="http://schemas.microsoft.com/office/drawing/2014/main" id="{FF6637EB-2985-4919-A2C9-12F0A6B3D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1" name="圆角矩形 24">
                <a:extLst>
                  <a:ext uri="{FF2B5EF4-FFF2-40B4-BE49-F238E27FC236}">
                    <a16:creationId xmlns:a16="http://schemas.microsoft.com/office/drawing/2014/main" id="{ED53CFBE-CA72-468F-9792-264BDBF37887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2" name="圆角矩形 25">
                <a:extLst>
                  <a:ext uri="{FF2B5EF4-FFF2-40B4-BE49-F238E27FC236}">
                    <a16:creationId xmlns:a16="http://schemas.microsoft.com/office/drawing/2014/main" id="{D228704E-7504-4974-9E1B-1CD587688C0E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E0E1CA17-5D92-4E0F-916A-7893EAD7CE3B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3" name="组合 195">
            <a:extLst>
              <a:ext uri="{FF2B5EF4-FFF2-40B4-BE49-F238E27FC236}">
                <a16:creationId xmlns:a16="http://schemas.microsoft.com/office/drawing/2014/main" id="{163F5E14-FCCD-41BA-BFDE-00A1370C3F79}"/>
              </a:ext>
            </a:extLst>
          </p:cNvPr>
          <p:cNvGrpSpPr>
            <a:grpSpLocks/>
          </p:cNvGrpSpPr>
          <p:nvPr/>
        </p:nvGrpSpPr>
        <p:grpSpPr bwMode="auto">
          <a:xfrm>
            <a:off x="2946449" y="2179020"/>
            <a:ext cx="4141720" cy="584665"/>
            <a:chOff x="1707622" y="1197695"/>
            <a:chExt cx="4045478" cy="656772"/>
          </a:xfrm>
        </p:grpSpPr>
        <p:sp>
          <p:nvSpPr>
            <p:cNvPr id="34" name="圆角矩形 5">
              <a:extLst>
                <a:ext uri="{FF2B5EF4-FFF2-40B4-BE49-F238E27FC236}">
                  <a16:creationId xmlns:a16="http://schemas.microsoft.com/office/drawing/2014/main" id="{F1E7B9B7-076A-4889-8E49-814CB106DEDD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F0DD4A3-872A-4A63-93D6-F7B4C11C8024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D995BF-300A-4374-8147-0C87FF022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1533185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拦截器定义与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126">
            <a:extLst>
              <a:ext uri="{FF2B5EF4-FFF2-40B4-BE49-F238E27FC236}">
                <a16:creationId xmlns:a16="http://schemas.microsoft.com/office/drawing/2014/main" id="{FFB4FE6D-2C9A-426E-8CF7-D2319594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69" y="250017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29">
            <a:extLst>
              <a:ext uri="{FF2B5EF4-FFF2-40B4-BE49-F238E27FC236}">
                <a16:creationId xmlns:a16="http://schemas.microsoft.com/office/drawing/2014/main" id="{4CFA3A58-4ECB-4573-B945-384F285FBB8D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935821" y="2183492"/>
            <a:ext cx="1005156" cy="547688"/>
            <a:chOff x="1931297" y="1314359"/>
            <a:chExt cx="1319272" cy="1728192"/>
          </a:xfrm>
        </p:grpSpPr>
        <p:grpSp>
          <p:nvGrpSpPr>
            <p:cNvPr id="39" name="组合 31">
              <a:extLst>
                <a:ext uri="{FF2B5EF4-FFF2-40B4-BE49-F238E27FC236}">
                  <a16:creationId xmlns:a16="http://schemas.microsoft.com/office/drawing/2014/main" id="{78CEB220-2CC5-4AA4-ADC7-AE5D32C33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51" name="圆角矩形 24">
                <a:extLst>
                  <a:ext uri="{FF2B5EF4-FFF2-40B4-BE49-F238E27FC236}">
                    <a16:creationId xmlns:a16="http://schemas.microsoft.com/office/drawing/2014/main" id="{67A5419A-BB51-4E78-9F79-9BFD2D77228E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13.2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52" name="圆角矩形 25">
                <a:extLst>
                  <a:ext uri="{FF2B5EF4-FFF2-40B4-BE49-F238E27FC236}">
                    <a16:creationId xmlns:a16="http://schemas.microsoft.com/office/drawing/2014/main" id="{C752391B-496C-4A75-880B-273FE04B58E4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0" name="圆角矩形 5">
              <a:extLst>
                <a:ext uri="{FF2B5EF4-FFF2-40B4-BE49-F238E27FC236}">
                  <a16:creationId xmlns:a16="http://schemas.microsoft.com/office/drawing/2014/main" id="{B848C250-6A63-49FF-AD4B-402823FE911D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拦截器的基本使用大家已经知道了，接下来开始使用拦截器实现登录的拦截控制。如果当前处于未登录状态就跳转到登录页面完成登录，如果已经登录就可以继续访问资源。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）创建库表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，并新增一条数据，用户名为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qianfeng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，密码为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qf6666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C0E081-915D-4AEF-9539-01E71A568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98"/>
          <a:stretch/>
        </p:blipFill>
        <p:spPr>
          <a:xfrm>
            <a:off x="874100" y="4414710"/>
            <a:ext cx="5040000" cy="13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51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）创建对应数据库表的实体类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数据库表中包含的字段，对应的类中就应当有相应的属性，如书中例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层就是定义操作数据库的方法，新建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层的接口实现类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接口的实现类就是执行各种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语句，这里通过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实现对数据库的操作，新建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接口是定义业务逻辑层的接口层，方便统一风格约束，新建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接口，如例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0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451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层的接口的实现类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接口的实现类，重写接口中的方法。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接口的实现类对象需要依赖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层的对象。新建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）创建控制器实现用户登录的接口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实现控制器，完成用户登录功能接口的开发，新建一个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）创建登录拦截器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LoginInterceptor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类实现拦截器接口，在方法内部实现未登录的拦截处理，具体代码如书中例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2340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410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）创建登录页面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通过表单标签实现用户登录数据交互，登录页面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login.jsp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）创建主页，登录成功之后的跳转页面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通过是否可以跳转到此页面，来验证是否登录成功，创建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index.jsp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）数据库连接信息配置文件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的配置文件，注意文件名称拼写不要出错，配置文件的内容如书中例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5481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410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注意：在运行的时候需要把该配置文件中的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设置为自己数据库的账号和密码。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的标签配置，配置文件内容如书中例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文件中需要设置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加载的配置文件和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的前端控制器，如书中例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7535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13.2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拦截器定义与配置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1" y="1311176"/>
            <a:ext cx="588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拦截器登录控制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完成上述步骤后在浏览器中进行验证，未登录状态下直接访问其他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页面或控制器时，页面会自动跳转到登录页面，可以看出登录拦截器从中起到了作用，如图所示。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B40A7E-43D1-4A03-85ED-DD37524C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85" y="2762333"/>
            <a:ext cx="3971429" cy="13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105712-0DB3-4952-B408-B1E69C4B172D}"/>
              </a:ext>
            </a:extLst>
          </p:cNvPr>
          <p:cNvSpPr/>
          <p:nvPr/>
        </p:nvSpPr>
        <p:spPr>
          <a:xfrm>
            <a:off x="0" y="4095666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输入正确的用户名和密码，然后点击登录，登录成功即可进入到主页，如果登录失败则继续停留在登录页面，如图所示。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80C591-366B-4A3B-A346-4B87D6BA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85" y="4970073"/>
            <a:ext cx="3971429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14411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本章首先介绍了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处理器，让程序变得更加健壮，并通过代码演示了几种实现方式和效果，其次又介绍了拦截器及其实现，最后通过一个登录拦截器将这几节的内容进行贯穿汇总。在日常使用异常处理器时，可以任意选择一种自己习惯的，但是注意不能缺失配置文件中的配置信息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全局异常处理器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708110"/>
            <a:ext cx="2600894" cy="1241169"/>
            <a:chOff x="547807" y="3950799"/>
            <a:chExt cx="2600447" cy="1240450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368" y="4218341"/>
              <a:ext cx="1870886" cy="97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拦截器的应用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406908"/>
            <a:ext cx="2831791" cy="1185206"/>
            <a:chOff x="5864534" y="2024888"/>
            <a:chExt cx="2831791" cy="1185037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2024888"/>
              <a:ext cx="2285951" cy="97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拦截器的概念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660871"/>
            <a:ext cx="2905092" cy="1288410"/>
            <a:chOff x="5813082" y="4225925"/>
            <a:chExt cx="2905092" cy="1289062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541022"/>
              <a:ext cx="2403298" cy="973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拦截器登录控制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049257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13.1  </a:t>
            </a:r>
            <a:r>
              <a:rPr lang="zh-CN" altLang="en-US" sz="2800" b="1" dirty="0"/>
              <a:t>全局异常处理器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01" y="3145228"/>
            <a:ext cx="884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172934"/>
            <a:ext cx="3263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HandlerExceptionResolver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5095" y="418524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01" y="4290253"/>
            <a:ext cx="1026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399" y="428885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5333491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5442243"/>
            <a:ext cx="1168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13.1.3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5432605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全局异常处理器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的过程中，进行异常处理往往是项目开发流程中不可或缺的一部分。因为在程序发生异常时，不能把一些只有程序员才能看懂的错误代码抛给用户看，所以在这时进行统一的异常处理，展现一个较为友好的错误页面就显得十分有必要了。跟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框架一样，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也有自己的异常处理机制。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提供的异常处理主要有两种方式，一种是直接实现自己的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接口，当然这也包括使用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已经为我们提供好的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SimpleMappingExceptionResolver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；另一种是使用注解的方式实现一个专门用于处理异常的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注解。除此之外还有第三种处理方式，使用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注解。下面我们将通过代码来展示异常处理器的应用。</a:t>
            </a:r>
          </a:p>
        </p:txBody>
      </p:sp>
    </p:spTree>
    <p:extLst>
      <p:ext uri="{BB962C8B-B14F-4D97-AF65-F5344CB8AC3E}">
        <p14:creationId xmlns:p14="http://schemas.microsoft.com/office/powerpoint/2010/main" val="1629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全局异常处理器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05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13.1.1 HandlerExceptionResolver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73869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作为异常处理接口，它的内部有一个方法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resolveException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方法，提供了对异常进行解析的操作，该方法的参数说明如表所示。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1937FA-8665-4AFE-BE75-CEE360614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6" r="8152" b="8448"/>
          <a:stretch/>
        </p:blipFill>
        <p:spPr>
          <a:xfrm>
            <a:off x="2291643" y="2769694"/>
            <a:ext cx="4786490" cy="11245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F10D52-A39F-450A-A6E0-82111A238832}"/>
              </a:ext>
            </a:extLst>
          </p:cNvPr>
          <p:cNvSpPr/>
          <p:nvPr/>
        </p:nvSpPr>
        <p:spPr>
          <a:xfrm>
            <a:off x="0" y="3808713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resolveException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方法中的参数及具体用法的代码实现如书中例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注意：该类需要在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的配置文件中进行配置：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28802A-035B-48CD-8D81-D3C79F127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94"/>
          <a:stretch/>
        </p:blipFill>
        <p:spPr>
          <a:xfrm>
            <a:off x="838873" y="4797867"/>
            <a:ext cx="5040000" cy="1921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7632FE7-80C7-4A9C-A858-C1404233D0DC}"/>
              </a:ext>
            </a:extLst>
          </p:cNvPr>
          <p:cNvSpPr/>
          <p:nvPr/>
        </p:nvSpPr>
        <p:spPr>
          <a:xfrm>
            <a:off x="0" y="5024282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com.qfedu.resolver.SpringExceptionResolver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，否则出现异常时找不到对应的类。</a:t>
            </a:r>
          </a:p>
        </p:txBody>
      </p:sp>
    </p:spTree>
    <p:extLst>
      <p:ext uri="{BB962C8B-B14F-4D97-AF65-F5344CB8AC3E}">
        <p14:creationId xmlns:p14="http://schemas.microsoft.com/office/powerpoint/2010/main" val="2098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全局异常处理器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05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13.1.1 HandlerExceptionResolver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73869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接下来实现控制器的代码编写，完成异常处理，案例将采用简单的数学运算进行演示，把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作为被除数，因此在映射方法中当程序执行到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时会主动抛出异常。控制器中的具体代码如书中例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完成上述操作后再编写一个用来统一展示错误的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error.jsp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页面，完成全局异常在浏览器中的展现，页面的代码如书中例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632FE7-80C7-4A9C-A858-C1404233D0DC}"/>
              </a:ext>
            </a:extLst>
          </p:cNvPr>
          <p:cNvSpPr/>
          <p:nvPr/>
        </p:nvSpPr>
        <p:spPr>
          <a:xfrm>
            <a:off x="0" y="3892317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其实只要是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接口的实现类即可实现全局异常的处理，无论是自定义还是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SimpleMappingExceptionResolver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DefaultHandlerExceptionResolver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都可以实现全局异常处理。</a:t>
            </a:r>
          </a:p>
        </p:txBody>
      </p:sp>
    </p:spTree>
    <p:extLst>
      <p:ext uri="{BB962C8B-B14F-4D97-AF65-F5344CB8AC3E}">
        <p14:creationId xmlns:p14="http://schemas.microsoft.com/office/powerpoint/2010/main" val="1805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全局异常处理器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05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13.1.2 @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73869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注解用在控制器内，进行异常处理的方法必须与出错的方法在同一个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MyController02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3818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13.1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全局异常处理器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05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13.1.3 @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73869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注解，需要进行异常处理的方法必须与出错的方法在同一个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里面。如果在代码加入了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，则不需要必须在同一个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中了，这也是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带来的新特性。从名字上可以看出注解的大体意思是控制器增强。 也就是说，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@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也可以实现全局的异常捕捉。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MyController03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Controlleradvice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@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注解实现全局的异常捕捉的代码。创建一个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6A474-703A-4010-AE4B-0438C94CA190}"/>
              </a:ext>
            </a:extLst>
          </p:cNvPr>
          <p:cNvSpPr/>
          <p:nvPr/>
        </p:nvSpPr>
        <p:spPr>
          <a:xfrm>
            <a:off x="11289" y="5130316"/>
            <a:ext cx="88392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GlobalExceptionHandler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类需要通过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配置文件中进行装配，配置文件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9374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2430</Words>
  <Application>Microsoft Office PowerPoint</Application>
  <PresentationFormat>全屏显示(4:3)</PresentationFormat>
  <Paragraphs>148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2018-11-10T03:16:20Z</dcterms:created>
  <dcterms:modified xsi:type="dcterms:W3CDTF">2019-06-04T05:45:31Z</dcterms:modified>
</cp:coreProperties>
</file>