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9" r:id="rId3"/>
    <p:sldId id="256" r:id="rId4"/>
    <p:sldId id="288" r:id="rId5"/>
    <p:sldId id="261" r:id="rId6"/>
    <p:sldId id="287" r:id="rId7"/>
    <p:sldId id="292" r:id="rId8"/>
    <p:sldId id="293" r:id="rId9"/>
    <p:sldId id="289" r:id="rId10"/>
    <p:sldId id="294" r:id="rId11"/>
    <p:sldId id="295" r:id="rId12"/>
    <p:sldId id="290" r:id="rId13"/>
    <p:sldId id="296" r:id="rId14"/>
    <p:sldId id="297" r:id="rId15"/>
    <p:sldId id="298" r:id="rId16"/>
    <p:sldId id="299" r:id="rId17"/>
    <p:sldId id="291" r:id="rId18"/>
    <p:sldId id="282" r:id="rId19"/>
    <p:sldId id="258"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398BBE7-18F1-489F-AAD2-66029CFEAFDF}">
          <p14:sldIdLst>
            <p14:sldId id="257"/>
            <p14:sldId id="259"/>
            <p14:sldId id="256"/>
          </p14:sldIdLst>
        </p14:section>
        <p14:section name="15.1" id="{DE1AC804-C500-4236-B7B3-58C1531DDA84}">
          <p14:sldIdLst>
            <p14:sldId id="288"/>
          </p14:sldIdLst>
        </p14:section>
        <p14:section name="15.2" id="{1846694F-255A-432E-A32D-F13E5EA8ECD1}">
          <p14:sldIdLst>
            <p14:sldId id="261"/>
          </p14:sldIdLst>
        </p14:section>
        <p14:section name="15.3" id="{4F647542-4094-4428-9F6D-759E2B415498}">
          <p14:sldIdLst>
            <p14:sldId id="287"/>
            <p14:sldId id="292"/>
            <p14:sldId id="293"/>
          </p14:sldIdLst>
        </p14:section>
        <p14:section name="15.4" id="{AC3219FB-B8CB-4807-A4FE-381CA2E507BD}">
          <p14:sldIdLst>
            <p14:sldId id="289"/>
            <p14:sldId id="294"/>
            <p14:sldId id="295"/>
          </p14:sldIdLst>
        </p14:section>
        <p14:section name="15.5" id="{17E0EBF4-B74E-4FE6-A28F-45584D0D523E}">
          <p14:sldIdLst>
            <p14:sldId id="290"/>
            <p14:sldId id="296"/>
            <p14:sldId id="297"/>
            <p14:sldId id="298"/>
            <p14:sldId id="299"/>
          </p14:sldIdLst>
        </p14:section>
        <p14:section name="15.6" id="{D22D3767-E8B9-431C-B9F5-2C204A607477}">
          <p14:sldIdLst>
            <p14:sldId id="291"/>
          </p14:sldIdLst>
        </p14:section>
        <p14:section name="小结" id="{C2045922-DDA9-4F12-9B1E-C71A342DBA99}">
          <p14:sldIdLst>
            <p14:sldId id="282"/>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83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4" autoAdjust="0"/>
    <p:restoredTop sz="94660"/>
  </p:normalViewPr>
  <p:slideViewPr>
    <p:cSldViewPr snapToGrid="0">
      <p:cViewPr varScale="1">
        <p:scale>
          <a:sx n="85" d="100"/>
          <a:sy n="85" d="100"/>
        </p:scale>
        <p:origin x="66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0.41308333343970632"/>
          <c:y val="0"/>
          <c:w val="0.58691666656029373"/>
          <c:h val="0.9294044581312092"/>
        </c:manualLayout>
      </c:layout>
      <c:doughnutChart>
        <c:varyColors val="1"/>
        <c:ser>
          <c:idx val="0"/>
          <c:order val="0"/>
          <c:tx>
            <c:strRef>
              <c:f>Sheet1!$B$1</c:f>
              <c:strCache>
                <c:ptCount val="1"/>
                <c:pt idx="0">
                  <c:v>销售额</c:v>
                </c:pt>
              </c:strCache>
            </c:strRef>
          </c:tx>
          <c:dPt>
            <c:idx val="0"/>
            <c:bubble3D val="0"/>
            <c:spPr>
              <a:solidFill>
                <a:srgbClr val="AED6EE"/>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8B04-4405-B22A-5024BBCD2FD8}"/>
              </c:ext>
            </c:extLst>
          </c:dPt>
          <c:dPt>
            <c:idx val="1"/>
            <c:bubble3D val="0"/>
            <c:spPr>
              <a:solidFill>
                <a:srgbClr val="2484C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8B04-4405-B22A-5024BBCD2FD8}"/>
              </c:ext>
            </c:extLst>
          </c:dPt>
          <c:dPt>
            <c:idx val="2"/>
            <c:bubble3D val="0"/>
            <c:spPr>
              <a:solidFill>
                <a:srgbClr val="AED6EE"/>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8B04-4405-B22A-5024BBCD2FD8}"/>
              </c:ext>
            </c:extLst>
          </c:dPt>
          <c:dPt>
            <c:idx val="3"/>
            <c:bubble3D val="0"/>
            <c:spPr>
              <a:solidFill>
                <a:srgbClr val="2383C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8B04-4405-B22A-5024BBCD2FD8}"/>
              </c:ext>
            </c:extLst>
          </c:dPt>
          <c:dLbls>
            <c:delete val="1"/>
          </c:dLbls>
          <c:cat>
            <c:strRef>
              <c:f>Sheet1!$A$2:$A$5</c:f>
              <c:strCache>
                <c:ptCount val="4"/>
                <c:pt idx="0">
                  <c:v>掌握知识</c:v>
                </c:pt>
                <c:pt idx="1">
                  <c:v>理解知识</c:v>
                </c:pt>
                <c:pt idx="2">
                  <c:v>熟悉知识</c:v>
                </c:pt>
                <c:pt idx="3">
                  <c:v>了解知识</c:v>
                </c:pt>
              </c:strCache>
            </c:strRef>
          </c:cat>
          <c:val>
            <c:numRef>
              <c:f>Sheet1!$B$2:$B$5</c:f>
              <c:numCache>
                <c:formatCode>g/"通""用""格""式"</c:formatCode>
                <c:ptCount val="4"/>
                <c:pt idx="0">
                  <c:v>2.5</c:v>
                </c:pt>
                <c:pt idx="1">
                  <c:v>2.5</c:v>
                </c:pt>
                <c:pt idx="2">
                  <c:v>2.5</c:v>
                </c:pt>
                <c:pt idx="3">
                  <c:v>2.5</c:v>
                </c:pt>
              </c:numCache>
            </c:numRef>
          </c:val>
          <c:extLst>
            <c:ext xmlns:c16="http://schemas.microsoft.com/office/drawing/2014/chart" uri="{C3380CC4-5D6E-409C-BE32-E72D297353CC}">
              <c16:uniqueId val="{00000008-8B04-4405-B22A-5024BBCD2FD8}"/>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39A190-AEDE-48E6-B526-EE49C104AF4E}" type="datetimeFigureOut">
              <a:rPr lang="zh-CN" altLang="en-US" smtClean="0"/>
              <a:t>2019/6/4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D04A2A-B483-414C-997D-41A988BF9D6F}" type="slidenum">
              <a:rPr lang="zh-CN" altLang="en-US" smtClean="0"/>
              <a:t>‹#›</a:t>
            </a:fld>
            <a:endParaRPr lang="zh-CN" altLang="en-US"/>
          </a:p>
        </p:txBody>
      </p:sp>
    </p:spTree>
    <p:extLst>
      <p:ext uri="{BB962C8B-B14F-4D97-AF65-F5344CB8AC3E}">
        <p14:creationId xmlns:p14="http://schemas.microsoft.com/office/powerpoint/2010/main" val="2610677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EFA3446-9CE6-45CF-85B7-042CDC440CA8}"/>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2019/6/4</a:t>
            </a:fld>
            <a:endParaRPr lang="zh-CN" altLang="en-US"/>
          </a:p>
        </p:txBody>
      </p:sp>
      <p:sp>
        <p:nvSpPr>
          <p:cNvPr id="5" name="页脚占位符 4">
            <a:extLst>
              <a:ext uri="{FF2B5EF4-FFF2-40B4-BE49-F238E27FC236}">
                <a16:creationId xmlns:a16="http://schemas.microsoft.com/office/drawing/2014/main" id="{38A46A0D-9FCF-4E79-955D-6E9550AFF1A9}"/>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8461C7E-F34A-424B-B28D-6D064CF1A8A0}"/>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pic>
        <p:nvPicPr>
          <p:cNvPr id="12" name="图片 11">
            <a:extLst>
              <a:ext uri="{FF2B5EF4-FFF2-40B4-BE49-F238E27FC236}">
                <a16:creationId xmlns:a16="http://schemas.microsoft.com/office/drawing/2014/main" id="{7F2FBBF3-A982-4E9F-B1C4-EB2094FA95B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40785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1167C8-835D-44C2-A177-1132457B1BCC}"/>
              </a:ext>
            </a:extLst>
          </p:cNvPr>
          <p:cNvSpPr>
            <a:spLocks noGrp="1"/>
          </p:cNvSpPr>
          <p:nvPr>
            <p:ph type="title"/>
          </p:nvPr>
        </p:nvSpPr>
        <p:spPr>
          <a:xfrm>
            <a:off x="628650" y="365128"/>
            <a:ext cx="78867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D3D1286-73E5-4447-B88F-C15A91742282}"/>
              </a:ext>
            </a:extLst>
          </p:cNvPr>
          <p:cNvSpPr>
            <a:spLocks noGrp="1"/>
          </p:cNvSpPr>
          <p:nvPr>
            <p:ph type="body" orient="vert" idx="1"/>
          </p:nvPr>
        </p:nvSpPr>
        <p:spPr>
          <a:xfrm>
            <a:off x="628650" y="1825625"/>
            <a:ext cx="78867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73B1556-7556-484C-83C5-7F336371AC6A}"/>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2019/6/4</a:t>
            </a:fld>
            <a:endParaRPr lang="zh-CN" altLang="en-US"/>
          </a:p>
        </p:txBody>
      </p:sp>
      <p:sp>
        <p:nvSpPr>
          <p:cNvPr id="5" name="页脚占位符 4">
            <a:extLst>
              <a:ext uri="{FF2B5EF4-FFF2-40B4-BE49-F238E27FC236}">
                <a16:creationId xmlns:a16="http://schemas.microsoft.com/office/drawing/2014/main" id="{744CE29B-080D-4D53-9F68-658315B96E45}"/>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6DBF6F6-B549-4D34-B6C4-F5CF79AA2C9F}"/>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1822480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255BD79-B256-4A59-A9F7-2E5157DDD242}"/>
              </a:ext>
            </a:extLst>
          </p:cNvPr>
          <p:cNvSpPr>
            <a:spLocks noGrp="1"/>
          </p:cNvSpPr>
          <p:nvPr>
            <p:ph type="title" orient="vert"/>
          </p:nvPr>
        </p:nvSpPr>
        <p:spPr>
          <a:xfrm>
            <a:off x="6543676" y="365125"/>
            <a:ext cx="1971675"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07C9B64-04EC-4C98-B4B0-927BD5A6473A}"/>
              </a:ext>
            </a:extLst>
          </p:cNvPr>
          <p:cNvSpPr>
            <a:spLocks noGrp="1"/>
          </p:cNvSpPr>
          <p:nvPr>
            <p:ph type="body" orient="vert" idx="1"/>
          </p:nvPr>
        </p:nvSpPr>
        <p:spPr>
          <a:xfrm>
            <a:off x="628651" y="365125"/>
            <a:ext cx="5800725"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79CD61B-AE88-4435-A7F9-D3B29DF25A6B}"/>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2019/6/4</a:t>
            </a:fld>
            <a:endParaRPr lang="zh-CN" altLang="en-US"/>
          </a:p>
        </p:txBody>
      </p:sp>
      <p:sp>
        <p:nvSpPr>
          <p:cNvPr id="5" name="页脚占位符 4">
            <a:extLst>
              <a:ext uri="{FF2B5EF4-FFF2-40B4-BE49-F238E27FC236}">
                <a16:creationId xmlns:a16="http://schemas.microsoft.com/office/drawing/2014/main" id="{96AF91FC-2B91-4CED-B57B-CB33D1A3D446}"/>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1A627CA8-BF00-464C-ABF7-30A31D3BE7AD}"/>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303944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39779D2-E860-47CA-AFDC-A6F5F281E88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406"/>
            <a:ext cx="9144000" cy="6853187"/>
          </a:xfrm>
          <a:prstGeom prst="rect">
            <a:avLst/>
          </a:prstGeom>
        </p:spPr>
      </p:pic>
    </p:spTree>
    <p:extLst>
      <p:ext uri="{BB962C8B-B14F-4D97-AF65-F5344CB8AC3E}">
        <p14:creationId xmlns:p14="http://schemas.microsoft.com/office/powerpoint/2010/main" val="274091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F922756-3232-4ED4-B25F-80CF9379C4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838242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481C717-6BC2-4A39-BDBB-3BC0B770B7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225000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1A171-2C27-4922-8B16-94ABCBD063F5}"/>
              </a:ext>
            </a:extLst>
          </p:cNvPr>
          <p:cNvSpPr>
            <a:spLocks noGrp="1"/>
          </p:cNvSpPr>
          <p:nvPr>
            <p:ph type="title"/>
          </p:nvPr>
        </p:nvSpPr>
        <p:spPr>
          <a:xfrm>
            <a:off x="628650" y="365128"/>
            <a:ext cx="78867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3A3E2DF-AE41-4E9E-8D57-44A13671700E}"/>
              </a:ext>
            </a:extLst>
          </p:cNvPr>
          <p:cNvSpPr>
            <a:spLocks noGrp="1"/>
          </p:cNvSpPr>
          <p:nvPr>
            <p:ph type="dt" sz="half" idx="10"/>
          </p:nvPr>
        </p:nvSpPr>
        <p:spPr/>
        <p:txBody>
          <a:bodyPr/>
          <a:lstStyle/>
          <a:p>
            <a:fld id="{7C9A9458-A01F-4F69-8319-255F668B231D}" type="datetimeFigureOut">
              <a:rPr lang="zh-CN" altLang="en-US" smtClean="0"/>
              <a:t>2019/6/4</a:t>
            </a:fld>
            <a:endParaRPr lang="zh-CN" altLang="en-US"/>
          </a:p>
        </p:txBody>
      </p:sp>
      <p:sp>
        <p:nvSpPr>
          <p:cNvPr id="4" name="页脚占位符 3">
            <a:extLst>
              <a:ext uri="{FF2B5EF4-FFF2-40B4-BE49-F238E27FC236}">
                <a16:creationId xmlns:a16="http://schemas.microsoft.com/office/drawing/2014/main" id="{4FC37198-F1EF-49BA-B634-423826F12F5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ECBED9F-2EEA-4CA5-8DF3-3A97AACA322B}"/>
              </a:ext>
            </a:extLst>
          </p:cNvPr>
          <p:cNvSpPr>
            <a:spLocks noGrp="1"/>
          </p:cNvSpPr>
          <p:nvPr>
            <p:ph type="sldNum" sz="quarter" idx="12"/>
          </p:nvPr>
        </p:nvSpPr>
        <p:spPr/>
        <p:txBody>
          <a:bodyPr/>
          <a:lstStyle/>
          <a:p>
            <a:fld id="{13BD5A1E-4BC5-40E2-B826-5B7CAE386440}" type="slidenum">
              <a:rPr lang="zh-CN" altLang="en-US" smtClean="0"/>
              <a:t>‹#›</a:t>
            </a:fld>
            <a:endParaRPr lang="zh-CN" altLang="en-US"/>
          </a:p>
        </p:txBody>
      </p:sp>
      <p:pic>
        <p:nvPicPr>
          <p:cNvPr id="6" name="图片 5">
            <a:extLst>
              <a:ext uri="{FF2B5EF4-FFF2-40B4-BE49-F238E27FC236}">
                <a16:creationId xmlns:a16="http://schemas.microsoft.com/office/drawing/2014/main" id="{2D239E6E-1229-48F7-8AB7-819EE36F91B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Tree>
    <p:extLst>
      <p:ext uri="{BB962C8B-B14F-4D97-AF65-F5344CB8AC3E}">
        <p14:creationId xmlns:p14="http://schemas.microsoft.com/office/powerpoint/2010/main" val="3944646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25591A-8764-4B3A-8DC0-AE67F23653F3}"/>
              </a:ext>
            </a:extLst>
          </p:cNvPr>
          <p:cNvSpPr>
            <a:spLocks noGrp="1"/>
          </p:cNvSpPr>
          <p:nvPr>
            <p:ph type="title"/>
          </p:nvPr>
        </p:nvSpPr>
        <p:spPr>
          <a:xfrm>
            <a:off x="628650" y="365128"/>
            <a:ext cx="78867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872C08F-C325-48E6-991E-FE70199431C0}"/>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2019/6/4</a:t>
            </a:fld>
            <a:endParaRPr lang="zh-CN" altLang="en-US"/>
          </a:p>
        </p:txBody>
      </p:sp>
      <p:sp>
        <p:nvSpPr>
          <p:cNvPr id="4" name="页脚占位符 3">
            <a:extLst>
              <a:ext uri="{FF2B5EF4-FFF2-40B4-BE49-F238E27FC236}">
                <a16:creationId xmlns:a16="http://schemas.microsoft.com/office/drawing/2014/main" id="{9EFDB7A1-612C-4489-BE96-41CB08C6491A}"/>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05104F74-A6BB-4E27-A764-B9A0AD529F12}"/>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2211556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3DF22CE-4A74-4B58-8D0A-F43352C10F6B}"/>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2019/6/4</a:t>
            </a:fld>
            <a:endParaRPr lang="zh-CN" altLang="en-US"/>
          </a:p>
        </p:txBody>
      </p:sp>
      <p:sp>
        <p:nvSpPr>
          <p:cNvPr id="3" name="页脚占位符 2">
            <a:extLst>
              <a:ext uri="{FF2B5EF4-FFF2-40B4-BE49-F238E27FC236}">
                <a16:creationId xmlns:a16="http://schemas.microsoft.com/office/drawing/2014/main" id="{8A982E05-9967-43AE-8DF9-6846166C5DF2}"/>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183F29F0-A080-4058-A431-2E1BF192556F}"/>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2057673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C632D-4BDE-4D1E-9C27-23A34B46A9FB}"/>
              </a:ext>
            </a:extLst>
          </p:cNvPr>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69943D87-047A-4753-86E9-4EED426E54CE}"/>
              </a:ext>
            </a:extLst>
          </p:cNvPr>
          <p:cNvSpPr>
            <a:spLocks noGrp="1"/>
          </p:cNvSpPr>
          <p:nvPr>
            <p:ph idx="1"/>
          </p:nvPr>
        </p:nvSpPr>
        <p:spPr>
          <a:xfrm>
            <a:off x="3887391" y="987428"/>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45F6158-E0E8-4C4F-AC3A-A4828FCAF56A}"/>
              </a:ext>
            </a:extLst>
          </p:cNvPr>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3AAD3386-07B3-48B9-905A-5F27098ED172}"/>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2019/6/4</a:t>
            </a:fld>
            <a:endParaRPr lang="zh-CN" altLang="en-US"/>
          </a:p>
        </p:txBody>
      </p:sp>
      <p:sp>
        <p:nvSpPr>
          <p:cNvPr id="6" name="页脚占位符 5">
            <a:extLst>
              <a:ext uri="{FF2B5EF4-FFF2-40B4-BE49-F238E27FC236}">
                <a16:creationId xmlns:a16="http://schemas.microsoft.com/office/drawing/2014/main" id="{362535D0-A8FB-4DC0-85E7-F1AF1150BB10}"/>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7C133BD-337A-4191-8745-0AFA6E7ED0E2}"/>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3693898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7CA1CD-41CE-4DE0-A0DE-D72B85334805}"/>
              </a:ext>
            </a:extLst>
          </p:cNvPr>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0A4F64A2-0952-4609-A186-C8BB9F790E59}"/>
              </a:ext>
            </a:extLst>
          </p:cNvPr>
          <p:cNvSpPr>
            <a:spLocks noGrp="1"/>
          </p:cNvSpPr>
          <p:nvPr>
            <p:ph type="pic" idx="1"/>
          </p:nvPr>
        </p:nvSpPr>
        <p:spPr>
          <a:xfrm>
            <a:off x="3887391" y="987428"/>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F47F499B-9C3A-49CB-BEB5-2836F10A1526}"/>
              </a:ext>
            </a:extLst>
          </p:cNvPr>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235D9B39-98C5-4FD0-B8FB-B19C302D8E19}"/>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2019/6/4</a:t>
            </a:fld>
            <a:endParaRPr lang="zh-CN" altLang="en-US"/>
          </a:p>
        </p:txBody>
      </p:sp>
      <p:sp>
        <p:nvSpPr>
          <p:cNvPr id="6" name="页脚占位符 5">
            <a:extLst>
              <a:ext uri="{FF2B5EF4-FFF2-40B4-BE49-F238E27FC236}">
                <a16:creationId xmlns:a16="http://schemas.microsoft.com/office/drawing/2014/main" id="{0CB5898B-08CD-4D58-A3B7-CFC3CE9C53AC}"/>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8395E5E4-83E4-40E7-AA67-CB9960A38D46}"/>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977024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3088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a:extLst>
              <a:ext uri="{FF2B5EF4-FFF2-40B4-BE49-F238E27FC236}">
                <a16:creationId xmlns:a16="http://schemas.microsoft.com/office/drawing/2014/main" id="{8751B408-D7CF-436D-B86E-D450E3DF78CC}"/>
              </a:ext>
            </a:extLst>
          </p:cNvPr>
          <p:cNvSpPr txBox="1">
            <a:spLocks/>
          </p:cNvSpPr>
          <p:nvPr/>
        </p:nvSpPr>
        <p:spPr bwMode="auto">
          <a:xfrm>
            <a:off x="2026404" y="2230620"/>
            <a:ext cx="5537151" cy="600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ts val="1000"/>
              </a:spcBef>
              <a:buFont typeface="Arial" panose="020B0604020202020204" pitchFamily="34" charset="0"/>
              <a:buNone/>
            </a:pPr>
            <a:r>
              <a:rPr lang="zh-CN" altLang="en-US" sz="2800" b="1" dirty="0">
                <a:solidFill>
                  <a:srgbClr val="455052"/>
                </a:solidFill>
                <a:latin typeface="微软雅黑" panose="020B0503020204020204" pitchFamily="34" charset="-122"/>
                <a:ea typeface="微软雅黑" panose="020B0503020204020204" pitchFamily="34" charset="-122"/>
              </a:rPr>
              <a:t>第</a:t>
            </a:r>
            <a:r>
              <a:rPr lang="en-US" altLang="zh-CN" sz="2800" b="1" dirty="0">
                <a:solidFill>
                  <a:srgbClr val="455052"/>
                </a:solidFill>
                <a:latin typeface="微软雅黑" panose="020B0503020204020204" pitchFamily="34" charset="-122"/>
                <a:ea typeface="微软雅黑" panose="020B0503020204020204" pitchFamily="34" charset="-122"/>
              </a:rPr>
              <a:t>15</a:t>
            </a:r>
            <a:r>
              <a:rPr lang="zh-CN" altLang="en-US" sz="2800" b="1" dirty="0">
                <a:solidFill>
                  <a:srgbClr val="455052"/>
                </a:solidFill>
                <a:latin typeface="微软雅黑" panose="020B0503020204020204" pitchFamily="34" charset="-122"/>
                <a:ea typeface="微软雅黑" panose="020B0503020204020204" pitchFamily="34" charset="-122"/>
              </a:rPr>
              <a:t>章 </a:t>
            </a:r>
            <a:r>
              <a:rPr lang="en-US" altLang="zh-CN" sz="2800" b="1" dirty="0">
                <a:solidFill>
                  <a:srgbClr val="455052"/>
                </a:solidFill>
                <a:latin typeface="微软雅黑" panose="020B0503020204020204" pitchFamily="34" charset="-122"/>
                <a:ea typeface="微软雅黑" panose="020B0503020204020204" pitchFamily="34" charset="-122"/>
              </a:rPr>
              <a:t>SSM</a:t>
            </a:r>
            <a:r>
              <a:rPr lang="zh-CN" altLang="en-US" sz="2800" b="1" dirty="0">
                <a:solidFill>
                  <a:srgbClr val="455052"/>
                </a:solidFill>
                <a:latin typeface="微软雅黑" panose="020B0503020204020204" pitchFamily="34" charset="-122"/>
                <a:ea typeface="微软雅黑" panose="020B0503020204020204" pitchFamily="34" charset="-122"/>
              </a:rPr>
              <a:t>框架整合</a:t>
            </a:r>
            <a:endParaRPr lang="en-US" altLang="zh-CN" sz="2800" b="1" dirty="0">
              <a:solidFill>
                <a:srgbClr val="455052"/>
              </a:solidFill>
              <a:latin typeface="微软雅黑" panose="020B0503020204020204" pitchFamily="34" charset="-122"/>
              <a:ea typeface="微软雅黑" panose="020B0503020204020204" pitchFamily="34" charset="-122"/>
            </a:endParaRPr>
          </a:p>
          <a:p>
            <a:pPr algn="ctr" eaLnBrk="1" hangingPunct="1">
              <a:lnSpc>
                <a:spcPct val="90000"/>
              </a:lnSpc>
              <a:spcBef>
                <a:spcPts val="1000"/>
              </a:spcBef>
              <a:buFont typeface="Arial" panose="020B0604020202020204" pitchFamily="34" charset="0"/>
              <a:buNone/>
            </a:pPr>
            <a:endParaRPr lang="zh-CN" altLang="en-US" sz="3200" b="1" dirty="0">
              <a:solidFill>
                <a:srgbClr val="455052"/>
              </a:solidFill>
              <a:latin typeface="微软雅黑" panose="020B0503020204020204" pitchFamily="34" charset="-122"/>
              <a:ea typeface="微软雅黑" panose="020B0503020204020204" pitchFamily="34" charset="-122"/>
            </a:endParaRPr>
          </a:p>
        </p:txBody>
      </p:sp>
      <p:sp>
        <p:nvSpPr>
          <p:cNvPr id="3" name="矩形 7">
            <a:extLst>
              <a:ext uri="{FF2B5EF4-FFF2-40B4-BE49-F238E27FC236}">
                <a16:creationId xmlns:a16="http://schemas.microsoft.com/office/drawing/2014/main" id="{8172C123-FFF0-40B6-864F-FB12C24398F9}"/>
              </a:ext>
            </a:extLst>
          </p:cNvPr>
          <p:cNvSpPr>
            <a:spLocks noChangeArrowheads="1"/>
          </p:cNvSpPr>
          <p:nvPr/>
        </p:nvSpPr>
        <p:spPr bwMode="auto">
          <a:xfrm>
            <a:off x="2449564" y="3864118"/>
            <a:ext cx="5023680" cy="2797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整合环境搭建</a:t>
            </a:r>
            <a:endPar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整合思路</a:t>
            </a:r>
            <a:endPar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准备所需</a:t>
            </a:r>
            <a:r>
              <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jar</a:t>
            </a: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包</a:t>
            </a:r>
            <a:endPar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编写配置文件</a:t>
            </a:r>
            <a:endPar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编写项目代码</a:t>
            </a:r>
            <a:endPar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矩形 7">
            <a:extLst>
              <a:ext uri="{FF2B5EF4-FFF2-40B4-BE49-F238E27FC236}">
                <a16:creationId xmlns:a16="http://schemas.microsoft.com/office/drawing/2014/main" id="{EDB38DC8-B2C7-4F4D-BA51-26D849C970AB}"/>
              </a:ext>
            </a:extLst>
          </p:cNvPr>
          <p:cNvSpPr>
            <a:spLocks noChangeArrowheads="1"/>
          </p:cNvSpPr>
          <p:nvPr/>
        </p:nvSpPr>
        <p:spPr bwMode="auto">
          <a:xfrm>
            <a:off x="4961404" y="4022957"/>
            <a:ext cx="5023680"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整合应用测试</a:t>
            </a:r>
            <a:endPar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9095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fill="hold" grpId="0" nodeType="afterEffect">
                                  <p:stCondLst>
                                    <p:cond delay="100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291666"/>
            <a:ext cx="5697064"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15.4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编写配置文件</a:t>
            </a:r>
          </a:p>
        </p:txBody>
      </p:sp>
      <p:sp>
        <p:nvSpPr>
          <p:cNvPr id="4" name="矩形 3">
            <a:extLst>
              <a:ext uri="{FF2B5EF4-FFF2-40B4-BE49-F238E27FC236}">
                <a16:creationId xmlns:a16="http://schemas.microsoft.com/office/drawing/2014/main" id="{D5761004-958D-47CB-B926-5799EB67C520}"/>
              </a:ext>
            </a:extLst>
          </p:cNvPr>
          <p:cNvSpPr/>
          <p:nvPr/>
        </p:nvSpPr>
        <p:spPr>
          <a:xfrm>
            <a:off x="0" y="1312621"/>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并在该文件夹下创建数据库的配置文件和</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的配置文件。数据库配置文件名称叫</a:t>
            </a:r>
            <a:r>
              <a:rPr lang="en-US" altLang="zh-CN" dirty="0" err="1">
                <a:latin typeface="微软雅黑" panose="020B0503020204020204" pitchFamily="34" charset="-122"/>
                <a:ea typeface="微软雅黑" panose="020B0503020204020204" pitchFamily="34" charset="-122"/>
              </a:rPr>
              <a:t>jdbc.properties</a:t>
            </a:r>
            <a:r>
              <a:rPr lang="zh-CN" altLang="en-US" dirty="0">
                <a:latin typeface="微软雅黑" panose="020B0503020204020204" pitchFamily="34" charset="-122"/>
                <a:ea typeface="微软雅黑" panose="020B0503020204020204" pitchFamily="34" charset="-122"/>
              </a:rPr>
              <a:t>，注意：后缀名不要写错了。数据库配置文件信息如例所示。</a:t>
            </a:r>
          </a:p>
        </p:txBody>
      </p:sp>
      <p:sp>
        <p:nvSpPr>
          <p:cNvPr id="5" name="矩形 4">
            <a:extLst>
              <a:ext uri="{FF2B5EF4-FFF2-40B4-BE49-F238E27FC236}">
                <a16:creationId xmlns:a16="http://schemas.microsoft.com/office/drawing/2014/main" id="{22D93404-6C0C-4ABE-83FA-6D1B8870DEEE}"/>
              </a:ext>
            </a:extLst>
          </p:cNvPr>
          <p:cNvSpPr/>
          <p:nvPr/>
        </p:nvSpPr>
        <p:spPr>
          <a:xfrm>
            <a:off x="0" y="3183454"/>
            <a:ext cx="9144000" cy="135402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上述文件主要实现了数据库的连接信息的设置，当然还可以进行数据库连接池的信息设置，只是笔者这里没有配置那么复杂。</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application.xml</a:t>
            </a:r>
            <a:r>
              <a:rPr lang="zh-CN" altLang="en-US" dirty="0">
                <a:latin typeface="微软雅黑" panose="020B0503020204020204" pitchFamily="34" charset="-122"/>
                <a:ea typeface="微软雅黑" panose="020B0503020204020204" pitchFamily="34" charset="-122"/>
              </a:rPr>
              <a:t>配置文件的内容，如书中例</a:t>
            </a:r>
            <a:r>
              <a:rPr lang="en-US" altLang="zh-CN" dirty="0">
                <a:latin typeface="微软雅黑" panose="020B0503020204020204" pitchFamily="34" charset="-122"/>
                <a:ea typeface="微软雅黑" panose="020B0503020204020204" pitchFamily="34" charset="-122"/>
              </a:rPr>
              <a:t>15-3</a:t>
            </a:r>
            <a:r>
              <a:rPr lang="zh-CN" altLang="en-US" dirty="0">
                <a:latin typeface="微软雅黑" panose="020B0503020204020204" pitchFamily="34" charset="-122"/>
                <a:ea typeface="微软雅黑" panose="020B0503020204020204" pitchFamily="34" charset="-122"/>
              </a:rPr>
              <a:t>所示。</a:t>
            </a:r>
          </a:p>
        </p:txBody>
      </p:sp>
      <p:pic>
        <p:nvPicPr>
          <p:cNvPr id="6" name="图片 5">
            <a:extLst>
              <a:ext uri="{FF2B5EF4-FFF2-40B4-BE49-F238E27FC236}">
                <a16:creationId xmlns:a16="http://schemas.microsoft.com/office/drawing/2014/main" id="{3733B89A-1C68-450B-AC0B-B9DF3103D742}"/>
              </a:ext>
            </a:extLst>
          </p:cNvPr>
          <p:cNvPicPr>
            <a:picLocks noChangeAspect="1"/>
          </p:cNvPicPr>
          <p:nvPr/>
        </p:nvPicPr>
        <p:blipFill rotWithShape="1">
          <a:blip r:embed="rId2"/>
          <a:srcRect b="15887"/>
          <a:stretch/>
        </p:blipFill>
        <p:spPr>
          <a:xfrm>
            <a:off x="811221" y="2238800"/>
            <a:ext cx="5040000" cy="944654"/>
          </a:xfrm>
          <a:prstGeom prst="rect">
            <a:avLst/>
          </a:prstGeom>
        </p:spPr>
      </p:pic>
      <p:sp>
        <p:nvSpPr>
          <p:cNvPr id="7" name="矩形 6">
            <a:extLst>
              <a:ext uri="{FF2B5EF4-FFF2-40B4-BE49-F238E27FC236}">
                <a16:creationId xmlns:a16="http://schemas.microsoft.com/office/drawing/2014/main" id="{50A93AB9-0A3F-4A10-BB0A-D7FBF64ADD8D}"/>
              </a:ext>
            </a:extLst>
          </p:cNvPr>
          <p:cNvSpPr/>
          <p:nvPr/>
        </p:nvSpPr>
        <p:spPr>
          <a:xfrm>
            <a:off x="0" y="4537479"/>
            <a:ext cx="9144000" cy="170540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上例实现了</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的配置，借助</a:t>
            </a:r>
            <a:r>
              <a:rPr lang="en-US" altLang="zh-CN" dirty="0">
                <a:latin typeface="微软雅黑" panose="020B0503020204020204" pitchFamily="34" charset="-122"/>
                <a:ea typeface="微软雅黑" panose="020B0503020204020204" pitchFamily="34" charset="-122"/>
              </a:rPr>
              <a:t>IOC</a:t>
            </a:r>
            <a:r>
              <a:rPr lang="zh-CN" altLang="en-US" dirty="0">
                <a:latin typeface="微软雅黑" panose="020B0503020204020204" pitchFamily="34" charset="-122"/>
                <a:ea typeface="微软雅黑" panose="020B0503020204020204" pitchFamily="34" charset="-122"/>
              </a:rPr>
              <a:t>创建对象，设置数据库连接信息，采用数据库连接池</a:t>
            </a:r>
            <a:r>
              <a:rPr lang="en-US" altLang="zh-CN" dirty="0">
                <a:latin typeface="微软雅黑" panose="020B0503020204020204" pitchFamily="34" charset="-122"/>
                <a:ea typeface="微软雅黑" panose="020B0503020204020204" pitchFamily="34" charset="-122"/>
              </a:rPr>
              <a:t>C3P0</a:t>
            </a:r>
            <a:r>
              <a:rPr lang="zh-CN" altLang="en-US" dirty="0">
                <a:latin typeface="微软雅黑" panose="020B0503020204020204" pitchFamily="34" charset="-122"/>
                <a:ea typeface="微软雅黑" panose="020B0503020204020204" pitchFamily="34" charset="-122"/>
              </a:rPr>
              <a:t>进行数据库连接，并且实现</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的映射文件的扫描。要注意</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映射文件扫描的配置信息，对应的路径信息不能写错，否则就会导致</a:t>
            </a:r>
            <a:r>
              <a:rPr lang="en-US" altLang="zh-CN" dirty="0" err="1">
                <a:latin typeface="微软雅黑" panose="020B0503020204020204" pitchFamily="34" charset="-122"/>
                <a:ea typeface="微软雅黑" panose="020B0503020204020204" pitchFamily="34" charset="-122"/>
              </a:rPr>
              <a:t>dao</a:t>
            </a:r>
            <a:r>
              <a:rPr lang="zh-CN" altLang="en-US" dirty="0">
                <a:latin typeface="微软雅黑" panose="020B0503020204020204" pitchFamily="34" charset="-122"/>
                <a:ea typeface="微软雅黑" panose="020B0503020204020204" pitchFamily="34" charset="-122"/>
              </a:rPr>
              <a:t>层接口无法使用。</a:t>
            </a:r>
          </a:p>
        </p:txBody>
      </p:sp>
    </p:spTree>
    <p:extLst>
      <p:ext uri="{BB962C8B-B14F-4D97-AF65-F5344CB8AC3E}">
        <p14:creationId xmlns:p14="http://schemas.microsoft.com/office/powerpoint/2010/main" val="29277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0-#ppt_w/2"/>
                                          </p:val>
                                        </p:tav>
                                        <p:tav tm="100000">
                                          <p:val>
                                            <p:strVal val="#ppt_x"/>
                                          </p:val>
                                        </p:tav>
                                      </p:tavLst>
                                    </p:anim>
                                    <p:anim calcmode="lin" valueType="num">
                                      <p:cBhvr additive="base">
                                        <p:cTn id="27"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291666"/>
            <a:ext cx="5697064"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15.4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编写配置文件</a:t>
            </a:r>
          </a:p>
        </p:txBody>
      </p:sp>
      <p:sp>
        <p:nvSpPr>
          <p:cNvPr id="4" name="矩形 3">
            <a:extLst>
              <a:ext uri="{FF2B5EF4-FFF2-40B4-BE49-F238E27FC236}">
                <a16:creationId xmlns:a16="http://schemas.microsoft.com/office/drawing/2014/main" id="{D5761004-958D-47CB-B926-5799EB67C520}"/>
              </a:ext>
            </a:extLst>
          </p:cNvPr>
          <p:cNvSpPr/>
          <p:nvPr/>
        </p:nvSpPr>
        <p:spPr>
          <a:xfrm>
            <a:off x="0" y="1312621"/>
            <a:ext cx="9144000" cy="135402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数据库和</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的配置文件都编写完成后，接下来在项目的</a:t>
            </a:r>
            <a:r>
              <a:rPr lang="en-US" altLang="zh-CN" dirty="0">
                <a:latin typeface="微软雅黑" panose="020B0503020204020204" pitchFamily="34" charset="-122"/>
                <a:ea typeface="微软雅黑" panose="020B0503020204020204" pitchFamily="34" charset="-122"/>
              </a:rPr>
              <a:t>WEB-INF</a:t>
            </a:r>
            <a:r>
              <a:rPr lang="zh-CN" altLang="en-US" dirty="0">
                <a:latin typeface="微软雅黑" panose="020B0503020204020204" pitchFamily="34" charset="-122"/>
                <a:ea typeface="微软雅黑" panose="020B0503020204020204" pitchFamily="34" charset="-122"/>
              </a:rPr>
              <a:t>目录下编写</a:t>
            </a:r>
            <a:r>
              <a:rPr lang="en-US" altLang="zh-CN" dirty="0">
                <a:latin typeface="微软雅黑" panose="020B0503020204020204" pitchFamily="34" charset="-122"/>
                <a:ea typeface="微软雅黑" panose="020B0503020204020204" pitchFamily="34" charset="-122"/>
              </a:rPr>
              <a:t>SpringMVC</a:t>
            </a:r>
            <a:r>
              <a:rPr lang="zh-CN" altLang="en-US" dirty="0">
                <a:latin typeface="微软雅黑" panose="020B0503020204020204" pitchFamily="34" charset="-122"/>
                <a:ea typeface="微软雅黑" panose="020B0503020204020204" pitchFamily="34" charset="-122"/>
              </a:rPr>
              <a:t>的配置文件，实现控制器的扫描，统一视图后缀名的设置等操作。</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springMVC-config.xml</a:t>
            </a:r>
            <a:r>
              <a:rPr lang="zh-CN" altLang="en-US" dirty="0">
                <a:latin typeface="微软雅黑" panose="020B0503020204020204" pitchFamily="34" charset="-122"/>
                <a:ea typeface="微软雅黑" panose="020B0503020204020204" pitchFamily="34" charset="-122"/>
              </a:rPr>
              <a:t>的配置文件内容如书中例</a:t>
            </a:r>
            <a:r>
              <a:rPr lang="en-US" altLang="zh-CN" dirty="0">
                <a:latin typeface="微软雅黑" panose="020B0503020204020204" pitchFamily="34" charset="-122"/>
                <a:ea typeface="微软雅黑" panose="020B0503020204020204" pitchFamily="34" charset="-122"/>
              </a:rPr>
              <a:t>15-4</a:t>
            </a:r>
            <a:r>
              <a:rPr lang="zh-CN" altLang="en-US" dirty="0">
                <a:latin typeface="微软雅黑" panose="020B0503020204020204" pitchFamily="34" charset="-122"/>
                <a:ea typeface="微软雅黑" panose="020B0503020204020204" pitchFamily="34" charset="-122"/>
              </a:rPr>
              <a:t>所示。</a:t>
            </a:r>
          </a:p>
        </p:txBody>
      </p:sp>
      <p:sp>
        <p:nvSpPr>
          <p:cNvPr id="5" name="矩形 4">
            <a:extLst>
              <a:ext uri="{FF2B5EF4-FFF2-40B4-BE49-F238E27FC236}">
                <a16:creationId xmlns:a16="http://schemas.microsoft.com/office/drawing/2014/main" id="{22D93404-6C0C-4ABE-83FA-6D1B8870DEEE}"/>
              </a:ext>
            </a:extLst>
          </p:cNvPr>
          <p:cNvSpPr/>
          <p:nvPr/>
        </p:nvSpPr>
        <p:spPr>
          <a:xfrm>
            <a:off x="0" y="2666646"/>
            <a:ext cx="9144000" cy="176952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注意：这个配置文件需要在项目的</a:t>
            </a:r>
            <a:r>
              <a:rPr lang="en-US" altLang="zh-CN" dirty="0" err="1">
                <a:latin typeface="微软雅黑" panose="020B0503020204020204" pitchFamily="34" charset="-122"/>
                <a:ea typeface="微软雅黑" panose="020B0503020204020204" pitchFamily="34" charset="-122"/>
              </a:rPr>
              <a:t>WebContent</a:t>
            </a:r>
            <a:r>
              <a:rPr lang="zh-CN" altLang="en-US" dirty="0">
                <a:latin typeface="微软雅黑" panose="020B0503020204020204" pitchFamily="34" charset="-122"/>
                <a:ea typeface="微软雅黑" panose="020B0503020204020204" pitchFamily="34" charset="-122"/>
              </a:rPr>
              <a:t>目录下的</a:t>
            </a:r>
            <a:r>
              <a:rPr lang="en-US" altLang="zh-CN" dirty="0">
                <a:latin typeface="微软雅黑" panose="020B0503020204020204" pitchFamily="34" charset="-122"/>
                <a:ea typeface="微软雅黑" panose="020B0503020204020204" pitchFamily="34" charset="-122"/>
              </a:rPr>
              <a:t>WEB-INF</a:t>
            </a:r>
            <a:r>
              <a:rPr lang="zh-CN" altLang="en-US" dirty="0">
                <a:latin typeface="微软雅黑" panose="020B0503020204020204" pitchFamily="34" charset="-122"/>
                <a:ea typeface="微软雅黑" panose="020B0503020204020204" pitchFamily="34" charset="-122"/>
              </a:rPr>
              <a:t>下创建</a:t>
            </a:r>
            <a:r>
              <a:rPr lang="en-US" altLang="zh-CN" dirty="0">
                <a:latin typeface="微软雅黑" panose="020B0503020204020204" pitchFamily="34" charset="-122"/>
                <a:ea typeface="微软雅黑" panose="020B0503020204020204" pitchFamily="34" charset="-122"/>
              </a:rPr>
              <a:t>SpringMVC</a:t>
            </a:r>
            <a:r>
              <a:rPr lang="zh-CN" altLang="en-US" dirty="0">
                <a:latin typeface="微软雅黑" panose="020B0503020204020204" pitchFamily="34" charset="-122"/>
                <a:ea typeface="微软雅黑" panose="020B0503020204020204" pitchFamily="34" charset="-122"/>
              </a:rPr>
              <a:t>的配置文件，用来实现控制器的扫描和视图解析器的配置。例如在视图解析器中标记视图的后缀名称，静态资源默认放行等配置。</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最后配置</a:t>
            </a:r>
            <a:r>
              <a:rPr lang="en-US" altLang="zh-CN" dirty="0">
                <a:latin typeface="微软雅黑" panose="020B0503020204020204" pitchFamily="34" charset="-122"/>
                <a:ea typeface="微软雅黑" panose="020B0503020204020204" pitchFamily="34" charset="-122"/>
              </a:rPr>
              <a:t>web.xml</a:t>
            </a:r>
            <a:r>
              <a:rPr lang="zh-CN" altLang="en-US" dirty="0">
                <a:latin typeface="微软雅黑" panose="020B0503020204020204" pitchFamily="34" charset="-122"/>
                <a:ea typeface="微软雅黑" panose="020B0503020204020204" pitchFamily="34" charset="-122"/>
              </a:rPr>
              <a:t>文件，</a:t>
            </a:r>
            <a:r>
              <a:rPr lang="en-US" altLang="zh-CN" dirty="0">
                <a:latin typeface="微软雅黑" panose="020B0503020204020204" pitchFamily="34" charset="-122"/>
                <a:ea typeface="微软雅黑" panose="020B0503020204020204" pitchFamily="34" charset="-122"/>
              </a:rPr>
              <a:t>web.xml</a:t>
            </a:r>
            <a:r>
              <a:rPr lang="zh-CN" altLang="en-US" dirty="0">
                <a:latin typeface="微软雅黑" panose="020B0503020204020204" pitchFamily="34" charset="-122"/>
                <a:ea typeface="微软雅黑" panose="020B0503020204020204" pitchFamily="34" charset="-122"/>
              </a:rPr>
              <a:t>配置文件的内容如书中例</a:t>
            </a:r>
            <a:r>
              <a:rPr lang="en-US" altLang="zh-CN" dirty="0">
                <a:latin typeface="微软雅黑" panose="020B0503020204020204" pitchFamily="34" charset="-122"/>
                <a:ea typeface="微软雅黑" panose="020B0503020204020204" pitchFamily="34" charset="-122"/>
              </a:rPr>
              <a:t>15-5</a:t>
            </a:r>
            <a:r>
              <a:rPr lang="zh-CN" altLang="en-US" dirty="0">
                <a:latin typeface="微软雅黑" panose="020B0503020204020204" pitchFamily="34" charset="-122"/>
                <a:ea typeface="微软雅黑" panose="020B0503020204020204" pitchFamily="34" charset="-122"/>
              </a:rPr>
              <a:t>所示。</a:t>
            </a:r>
          </a:p>
        </p:txBody>
      </p:sp>
      <p:sp>
        <p:nvSpPr>
          <p:cNvPr id="7" name="矩形 6">
            <a:extLst>
              <a:ext uri="{FF2B5EF4-FFF2-40B4-BE49-F238E27FC236}">
                <a16:creationId xmlns:a16="http://schemas.microsoft.com/office/drawing/2014/main" id="{50A93AB9-0A3F-4A10-BB0A-D7FBF64ADD8D}"/>
              </a:ext>
            </a:extLst>
          </p:cNvPr>
          <p:cNvSpPr/>
          <p:nvPr/>
        </p:nvSpPr>
        <p:spPr>
          <a:xfrm>
            <a:off x="0" y="4436169"/>
            <a:ext cx="9144000" cy="12899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注意：在整个项目中需要实现对</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的配置和对</a:t>
            </a:r>
            <a:r>
              <a:rPr lang="en-US" altLang="zh-CN" dirty="0">
                <a:latin typeface="微软雅黑" panose="020B0503020204020204" pitchFamily="34" charset="-122"/>
                <a:ea typeface="微软雅黑" panose="020B0503020204020204" pitchFamily="34" charset="-122"/>
              </a:rPr>
              <a:t>SpringMVC</a:t>
            </a:r>
            <a:r>
              <a:rPr lang="zh-CN" altLang="en-US" dirty="0">
                <a:latin typeface="微软雅黑" panose="020B0503020204020204" pitchFamily="34" charset="-122"/>
                <a:ea typeface="微软雅黑" panose="020B0503020204020204" pitchFamily="34" charset="-122"/>
              </a:rPr>
              <a:t>的配置，在</a:t>
            </a:r>
            <a:r>
              <a:rPr lang="en-US" altLang="zh-CN" dirty="0">
                <a:latin typeface="微软雅黑" panose="020B0503020204020204" pitchFamily="34" charset="-122"/>
                <a:ea typeface="微软雅黑" panose="020B0503020204020204" pitchFamily="34" charset="-122"/>
              </a:rPr>
              <a:t>web.xml</a:t>
            </a:r>
            <a:r>
              <a:rPr lang="zh-CN" altLang="en-US" dirty="0">
                <a:latin typeface="微软雅黑" panose="020B0503020204020204" pitchFamily="34" charset="-122"/>
                <a:ea typeface="微软雅黑" panose="020B0503020204020204" pitchFamily="34" charset="-122"/>
              </a:rPr>
              <a:t>文件中实现</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的加载和</a:t>
            </a:r>
            <a:r>
              <a:rPr lang="en-US" altLang="zh-CN" dirty="0">
                <a:latin typeface="微软雅黑" panose="020B0503020204020204" pitchFamily="34" charset="-122"/>
                <a:ea typeface="微软雅黑" panose="020B0503020204020204" pitchFamily="34" charset="-122"/>
              </a:rPr>
              <a:t>SpringMVC</a:t>
            </a:r>
            <a:r>
              <a:rPr lang="zh-CN" altLang="en-US" dirty="0">
                <a:latin typeface="微软雅黑" panose="020B0503020204020204" pitchFamily="34" charset="-122"/>
                <a:ea typeface="微软雅黑" panose="020B0503020204020204" pitchFamily="34" charset="-122"/>
              </a:rPr>
              <a:t>前端控制器的配置，还有编码自动转换过滤器等的配置。切记这个配置文件在整个项目中只有一个。</a:t>
            </a:r>
          </a:p>
        </p:txBody>
      </p:sp>
    </p:spTree>
    <p:extLst>
      <p:ext uri="{BB962C8B-B14F-4D97-AF65-F5344CB8AC3E}">
        <p14:creationId xmlns:p14="http://schemas.microsoft.com/office/powerpoint/2010/main" val="359766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0-#ppt_w/2"/>
                                          </p:val>
                                        </p:tav>
                                        <p:tav tm="100000">
                                          <p:val>
                                            <p:strVal val="#ppt_x"/>
                                          </p:val>
                                        </p:tav>
                                      </p:tavLst>
                                    </p:anim>
                                    <p:anim calcmode="lin" valueType="num">
                                      <p:cBhvr additive="base">
                                        <p:cTn id="17" dur="500" fill="hold"/>
                                        <p:tgtEl>
                                          <p:spTgt spid="5"/>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291666"/>
            <a:ext cx="5697064"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15.5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编写项目代码</a:t>
            </a: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391113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无论是环境的搭建还配置文件的编写，都算是预备工作。在上述的步骤中完成了数据库表的创建和配置文件的编写，那么接下来需要实现代码的编写。整个代码逻辑上采用三层架构来完成。也就是从数据库表的映射类到数据库操作层再到业务逻辑处理层最后到控制器编写映射接口，供页面访问。</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）数据库表的映射类编写</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根据数据库对应的表，编写对应的映射类，类中的属性和数据库表中的字段要求一一对应。如果类的属性名称和数据库标的字段名称不一致，则需要在</a:t>
            </a:r>
            <a:r>
              <a:rPr lang="en-US" altLang="zh-CN" dirty="0" err="1">
                <a:latin typeface="微软雅黑" panose="020B0503020204020204" pitchFamily="34" charset="-122"/>
                <a:ea typeface="微软雅黑" panose="020B0503020204020204" pitchFamily="34" charset="-122"/>
              </a:rPr>
              <a:t>dao</a:t>
            </a:r>
            <a:r>
              <a:rPr lang="zh-CN" altLang="en-US" dirty="0">
                <a:latin typeface="微软雅黑" panose="020B0503020204020204" pitchFamily="34" charset="-122"/>
                <a:ea typeface="微软雅黑" panose="020B0503020204020204" pitchFamily="34" charset="-122"/>
              </a:rPr>
              <a:t>的映射配置文件中使用</a:t>
            </a: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resultMap</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进行标记起别名，实现不同的名称映射。创建实体类</a:t>
            </a:r>
            <a:r>
              <a:rPr lang="en-US" altLang="zh-CN" dirty="0">
                <a:latin typeface="微软雅黑" panose="020B0503020204020204" pitchFamily="34" charset="-122"/>
                <a:ea typeface="微软雅黑" panose="020B0503020204020204" pitchFamily="34" charset="-122"/>
              </a:rPr>
              <a:t>School</a:t>
            </a:r>
            <a:r>
              <a:rPr lang="zh-CN" altLang="en-US" dirty="0">
                <a:latin typeface="微软雅黑" panose="020B0503020204020204" pitchFamily="34" charset="-122"/>
                <a:ea typeface="微软雅黑" panose="020B0503020204020204" pitchFamily="34" charset="-122"/>
              </a:rPr>
              <a:t>如书中例</a:t>
            </a:r>
            <a:r>
              <a:rPr lang="en-US" altLang="zh-CN" dirty="0">
                <a:latin typeface="微软雅黑" panose="020B0503020204020204" pitchFamily="34" charset="-122"/>
                <a:ea typeface="微软雅黑" panose="020B0503020204020204" pitchFamily="34" charset="-122"/>
              </a:rPr>
              <a:t>15-6</a:t>
            </a:r>
            <a:r>
              <a:rPr lang="zh-CN" altLang="en-US" dirty="0">
                <a:latin typeface="微软雅黑" panose="020B0503020204020204" pitchFamily="34" charset="-122"/>
                <a:ea typeface="微软雅黑" panose="020B0503020204020204" pitchFamily="34" charset="-122"/>
              </a:rPr>
              <a:t>所示。</a:t>
            </a:r>
          </a:p>
        </p:txBody>
      </p:sp>
    </p:spTree>
    <p:extLst>
      <p:ext uri="{BB962C8B-B14F-4D97-AF65-F5344CB8AC3E}">
        <p14:creationId xmlns:p14="http://schemas.microsoft.com/office/powerpoint/2010/main" val="423780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291666"/>
            <a:ext cx="5697064"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15.5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编写项目代码</a:t>
            </a:r>
          </a:p>
        </p:txBody>
      </p:sp>
      <p:sp>
        <p:nvSpPr>
          <p:cNvPr id="4" name="矩形 3">
            <a:extLst>
              <a:ext uri="{FF2B5EF4-FFF2-40B4-BE49-F238E27FC236}">
                <a16:creationId xmlns:a16="http://schemas.microsoft.com/office/drawing/2014/main" id="{D5761004-958D-47CB-B926-5799EB67C520}"/>
              </a:ext>
            </a:extLst>
          </p:cNvPr>
          <p:cNvSpPr/>
          <p:nvPr/>
        </p:nvSpPr>
        <p:spPr>
          <a:xfrm>
            <a:off x="0" y="1323912"/>
            <a:ext cx="9144000" cy="480625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注意：上述的类在包</a:t>
            </a:r>
            <a:r>
              <a:rPr lang="en-US" altLang="zh-CN" dirty="0" err="1">
                <a:latin typeface="微软雅黑" panose="020B0503020204020204" pitchFamily="34" charset="-122"/>
                <a:ea typeface="微软雅黑" panose="020B0503020204020204" pitchFamily="34" charset="-122"/>
              </a:rPr>
              <a:t>com.qfedu.pojo</a:t>
            </a:r>
            <a:r>
              <a:rPr lang="zh-CN" altLang="en-US" dirty="0">
                <a:latin typeface="微软雅黑" panose="020B0503020204020204" pitchFamily="34" charset="-122"/>
                <a:ea typeface="微软雅黑" panose="020B0503020204020204" pitchFamily="34" charset="-122"/>
              </a:rPr>
              <a:t>内部，该包表示简单对象类，它是数据库的表的映射类。如果还有其他的映射类都写到该包下。然后编写数据持久化操作接口，这里只需要写出操作接口即可，实现类通过</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框架映射生成。创建</a:t>
            </a:r>
            <a:r>
              <a:rPr lang="en-US" altLang="zh-CN" dirty="0" err="1">
                <a:latin typeface="微软雅黑" panose="020B0503020204020204" pitchFamily="34" charset="-122"/>
                <a:ea typeface="微软雅黑" panose="020B0503020204020204" pitchFamily="34" charset="-122"/>
              </a:rPr>
              <a:t>dao</a:t>
            </a:r>
            <a:r>
              <a:rPr lang="zh-CN" altLang="en-US" dirty="0">
                <a:latin typeface="微软雅黑" panose="020B0503020204020204" pitchFamily="34" charset="-122"/>
                <a:ea typeface="微软雅黑" panose="020B0503020204020204" pitchFamily="34" charset="-122"/>
              </a:rPr>
              <a:t>如书中例</a:t>
            </a:r>
            <a:r>
              <a:rPr lang="en-US" altLang="zh-CN" dirty="0">
                <a:latin typeface="微软雅黑" panose="020B0503020204020204" pitchFamily="34" charset="-122"/>
                <a:ea typeface="微软雅黑" panose="020B0503020204020204" pitchFamily="34" charset="-122"/>
              </a:rPr>
              <a:t>15-7</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这里采用的是对</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中注解的应用，具体请参照前面章节中对</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的讲解。该段代码实现了对数据库的新增和查询的方法和对应的</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语句。注意：使用</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ResultType</a:t>
            </a:r>
            <a:r>
              <a:rPr lang="zh-CN" altLang="en-US" dirty="0">
                <a:latin typeface="微软雅黑" panose="020B0503020204020204" pitchFamily="34" charset="-122"/>
                <a:ea typeface="微软雅黑" panose="020B0503020204020204" pitchFamily="34" charset="-122"/>
              </a:rPr>
              <a:t>注解的前提是数据库中的表的字段名称和对应类的属性名称都一致，而且对应的类内部也没有复杂的嵌套关系。      </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）业务逻辑层接口</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Dao</a:t>
            </a:r>
            <a:r>
              <a:rPr lang="zh-CN" altLang="en-US" dirty="0">
                <a:latin typeface="微软雅黑" panose="020B0503020204020204" pitchFamily="34" charset="-122"/>
                <a:ea typeface="微软雅黑" panose="020B0503020204020204" pitchFamily="34" charset="-122"/>
              </a:rPr>
              <a:t>层接口编写完成之后，接下来就是编写业务逻辑层的接口，完成新增和查询方法的定义，代码如书中例</a:t>
            </a:r>
            <a:r>
              <a:rPr lang="en-US" altLang="zh-CN" dirty="0">
                <a:latin typeface="微软雅黑" panose="020B0503020204020204" pitchFamily="34" charset="-122"/>
                <a:ea typeface="微软雅黑" panose="020B0503020204020204" pitchFamily="34" charset="-122"/>
              </a:rPr>
              <a:t>15-8</a:t>
            </a:r>
            <a:r>
              <a:rPr lang="zh-CN" altLang="en-US" dirty="0">
                <a:latin typeface="微软雅黑" panose="020B0503020204020204" pitchFamily="34" charset="-122"/>
                <a:ea typeface="微软雅黑" panose="020B0503020204020204" pitchFamily="34" charset="-122"/>
              </a:rPr>
              <a:t>所示。</a:t>
            </a:r>
          </a:p>
        </p:txBody>
      </p:sp>
    </p:spTree>
    <p:extLst>
      <p:ext uri="{BB962C8B-B14F-4D97-AF65-F5344CB8AC3E}">
        <p14:creationId xmlns:p14="http://schemas.microsoft.com/office/powerpoint/2010/main" val="310232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291666"/>
            <a:ext cx="5697064"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15.5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编写项目代码</a:t>
            </a:r>
          </a:p>
        </p:txBody>
      </p:sp>
      <p:sp>
        <p:nvSpPr>
          <p:cNvPr id="4" name="矩形 3">
            <a:extLst>
              <a:ext uri="{FF2B5EF4-FFF2-40B4-BE49-F238E27FC236}">
                <a16:creationId xmlns:a16="http://schemas.microsoft.com/office/drawing/2014/main" id="{D5761004-958D-47CB-B926-5799EB67C520}"/>
              </a:ext>
            </a:extLst>
          </p:cNvPr>
          <p:cNvSpPr/>
          <p:nvPr/>
        </p:nvSpPr>
        <p:spPr>
          <a:xfrm>
            <a:off x="0" y="1323912"/>
            <a:ext cx="9144000" cy="397525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该接口位于</a:t>
            </a:r>
            <a:r>
              <a:rPr lang="en-US" altLang="zh-CN" dirty="0" err="1">
                <a:latin typeface="微软雅黑" panose="020B0503020204020204" pitchFamily="34" charset="-122"/>
                <a:ea typeface="微软雅黑" panose="020B0503020204020204" pitchFamily="34" charset="-122"/>
              </a:rPr>
              <a:t>com.qfedu.service</a:t>
            </a:r>
            <a:r>
              <a:rPr lang="zh-CN" altLang="en-US" dirty="0">
                <a:latin typeface="微软雅黑" panose="020B0503020204020204" pitchFamily="34" charset="-122"/>
                <a:ea typeface="微软雅黑" panose="020B0503020204020204" pitchFamily="34" charset="-122"/>
              </a:rPr>
              <a:t>包下，实现了添加和查询的方法。参考阿里的技术开发规范，接口中的方法一般不用声明</a:t>
            </a:r>
            <a:r>
              <a:rPr lang="en-US" altLang="zh-CN" dirty="0">
                <a:latin typeface="微软雅黑" panose="020B0503020204020204" pitchFamily="34" charset="-122"/>
                <a:ea typeface="微软雅黑" panose="020B0503020204020204" pitchFamily="34" charset="-122"/>
              </a:rPr>
              <a:t>public</a:t>
            </a:r>
            <a:r>
              <a:rPr lang="zh-CN" altLang="en-US" dirty="0">
                <a:latin typeface="微软雅黑" panose="020B0503020204020204" pitchFamily="34" charset="-122"/>
                <a:ea typeface="微软雅黑" panose="020B0503020204020204" pitchFamily="34" charset="-122"/>
              </a:rPr>
              <a:t>，因为接口中的方法默认修饰符就是</a:t>
            </a:r>
            <a:r>
              <a:rPr lang="en-US" altLang="zh-CN" dirty="0">
                <a:latin typeface="微软雅黑" panose="020B0503020204020204" pitchFamily="34" charset="-122"/>
                <a:ea typeface="微软雅黑" panose="020B0503020204020204" pitchFamily="34" charset="-122"/>
              </a:rPr>
              <a:t>public</a:t>
            </a:r>
            <a:r>
              <a:rPr lang="zh-CN" altLang="en-US" dirty="0">
                <a:latin typeface="微软雅黑" panose="020B0503020204020204" pitchFamily="34" charset="-122"/>
                <a:ea typeface="微软雅黑" panose="020B0503020204020204" pitchFamily="34" charset="-122"/>
              </a:rPr>
              <a:t>。</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该接口的实现类</a:t>
            </a:r>
            <a:r>
              <a:rPr lang="en-US" altLang="zh-CN" dirty="0">
                <a:latin typeface="微软雅黑" panose="020B0503020204020204" pitchFamily="34" charset="-122"/>
                <a:ea typeface="微软雅黑" panose="020B0503020204020204" pitchFamily="34" charset="-122"/>
              </a:rPr>
              <a:t>SchoolServiceImpl.java</a:t>
            </a:r>
            <a:r>
              <a:rPr lang="zh-CN" altLang="en-US" dirty="0">
                <a:latin typeface="微软雅黑" panose="020B0503020204020204" pitchFamily="34" charset="-122"/>
                <a:ea typeface="微软雅黑" panose="020B0503020204020204" pitchFamily="34" charset="-122"/>
              </a:rPr>
              <a:t>的代码如书中例</a:t>
            </a:r>
            <a:r>
              <a:rPr lang="en-US" altLang="zh-CN" dirty="0">
                <a:latin typeface="微软雅黑" panose="020B0503020204020204" pitchFamily="34" charset="-122"/>
                <a:ea typeface="微软雅黑" panose="020B0503020204020204" pitchFamily="34" charset="-122"/>
              </a:rPr>
              <a:t>15-9</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上述代码就是业务逻辑接口层对应的实现类，该类需要通过</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IOC</a:t>
            </a:r>
            <a:r>
              <a:rPr lang="zh-CN" altLang="en-US" dirty="0">
                <a:latin typeface="微软雅黑" panose="020B0503020204020204" pitchFamily="34" charset="-122"/>
                <a:ea typeface="微软雅黑" panose="020B0503020204020204" pitchFamily="34" charset="-122"/>
              </a:rPr>
              <a:t>创建对象，并且依赖</a:t>
            </a:r>
            <a:r>
              <a:rPr lang="en-US" altLang="zh-CN" dirty="0" err="1">
                <a:latin typeface="微软雅黑" panose="020B0503020204020204" pitchFamily="34" charset="-122"/>
                <a:ea typeface="微软雅黑" panose="020B0503020204020204" pitchFamily="34" charset="-122"/>
              </a:rPr>
              <a:t>dao</a:t>
            </a:r>
            <a:r>
              <a:rPr lang="zh-CN" altLang="en-US" dirty="0">
                <a:latin typeface="微软雅黑" panose="020B0503020204020204" pitchFamily="34" charset="-122"/>
                <a:ea typeface="微软雅黑" panose="020B0503020204020204" pitchFamily="34" charset="-122"/>
              </a:rPr>
              <a:t>中的对象。需要注意的是这里用到了</a:t>
            </a:r>
            <a:r>
              <a:rPr lang="en-US" altLang="zh-CN" dirty="0" err="1">
                <a:latin typeface="微软雅黑" panose="020B0503020204020204" pitchFamily="34" charset="-122"/>
                <a:ea typeface="微软雅黑" panose="020B0503020204020204" pitchFamily="34" charset="-122"/>
              </a:rPr>
              <a:t>SchoolDao</a:t>
            </a:r>
            <a:r>
              <a:rPr lang="zh-CN" altLang="en-US" dirty="0">
                <a:latin typeface="微软雅黑" panose="020B0503020204020204" pitchFamily="34" charset="-122"/>
                <a:ea typeface="微软雅黑" panose="020B0503020204020204" pitchFamily="34" charset="-122"/>
              </a:rPr>
              <a:t>对象，而这个对象要注册在</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IOC</a:t>
            </a:r>
            <a:r>
              <a:rPr lang="zh-CN" altLang="en-US" dirty="0">
                <a:latin typeface="微软雅黑" panose="020B0503020204020204" pitchFamily="34" charset="-122"/>
                <a:ea typeface="微软雅黑" panose="020B0503020204020204" pitchFamily="34" charset="-122"/>
              </a:rPr>
              <a:t>容器中，当前这个类的对象也要注册在</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IOC</a:t>
            </a:r>
            <a:r>
              <a:rPr lang="zh-CN" altLang="en-US" dirty="0">
                <a:latin typeface="微软雅黑" panose="020B0503020204020204" pitchFamily="34" charset="-122"/>
                <a:ea typeface="微软雅黑" panose="020B0503020204020204" pitchFamily="34" charset="-122"/>
              </a:rPr>
              <a:t>容器中，所以使用</a:t>
            </a:r>
            <a:r>
              <a:rPr lang="en-US" altLang="zh-CN" dirty="0">
                <a:latin typeface="微软雅黑" panose="020B0503020204020204" pitchFamily="34" charset="-122"/>
                <a:ea typeface="微软雅黑" panose="020B0503020204020204" pitchFamily="34" charset="-122"/>
              </a:rPr>
              <a:t>@Service</a:t>
            </a:r>
            <a:r>
              <a:rPr lang="zh-CN" altLang="en-US" dirty="0">
                <a:latin typeface="微软雅黑" panose="020B0503020204020204" pitchFamily="34" charset="-122"/>
                <a:ea typeface="微软雅黑" panose="020B0503020204020204" pitchFamily="34" charset="-122"/>
              </a:rPr>
              <a:t>注解。</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接下来实现控制器类的编写，代码如书中例</a:t>
            </a:r>
            <a:r>
              <a:rPr lang="en-US" altLang="zh-CN" dirty="0">
                <a:latin typeface="微软雅黑" panose="020B0503020204020204" pitchFamily="34" charset="-122"/>
                <a:ea typeface="微软雅黑" panose="020B0503020204020204" pitchFamily="34" charset="-122"/>
              </a:rPr>
              <a:t>15-10</a:t>
            </a:r>
            <a:r>
              <a:rPr lang="zh-CN" altLang="en-US" dirty="0">
                <a:latin typeface="微软雅黑" panose="020B0503020204020204" pitchFamily="34" charset="-122"/>
                <a:ea typeface="微软雅黑" panose="020B0503020204020204" pitchFamily="34" charset="-122"/>
              </a:rPr>
              <a:t>所示。</a:t>
            </a:r>
          </a:p>
        </p:txBody>
      </p:sp>
    </p:spTree>
    <p:extLst>
      <p:ext uri="{BB962C8B-B14F-4D97-AF65-F5344CB8AC3E}">
        <p14:creationId xmlns:p14="http://schemas.microsoft.com/office/powerpoint/2010/main" val="417205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291666"/>
            <a:ext cx="5697064"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15.5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编写项目代码</a:t>
            </a:r>
          </a:p>
        </p:txBody>
      </p:sp>
      <p:sp>
        <p:nvSpPr>
          <p:cNvPr id="4" name="矩形 3">
            <a:extLst>
              <a:ext uri="{FF2B5EF4-FFF2-40B4-BE49-F238E27FC236}">
                <a16:creationId xmlns:a16="http://schemas.microsoft.com/office/drawing/2014/main" id="{D5761004-958D-47CB-B926-5799EB67C520}"/>
              </a:ext>
            </a:extLst>
          </p:cNvPr>
          <p:cNvSpPr/>
          <p:nvPr/>
        </p:nvSpPr>
        <p:spPr>
          <a:xfrm>
            <a:off x="0" y="1323912"/>
            <a:ext cx="9144000" cy="397525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注意：</a:t>
            </a:r>
            <a:r>
              <a:rPr lang="en-US" altLang="zh-CN" dirty="0" err="1">
                <a:latin typeface="微软雅黑" panose="020B0503020204020204" pitchFamily="34" charset="-122"/>
                <a:ea typeface="微软雅黑" panose="020B0503020204020204" pitchFamily="34" charset="-122"/>
              </a:rPr>
              <a:t>SchoolController</a:t>
            </a:r>
            <a:r>
              <a:rPr lang="zh-CN" altLang="en-US" dirty="0">
                <a:latin typeface="微软雅黑" panose="020B0503020204020204" pitchFamily="34" charset="-122"/>
                <a:ea typeface="微软雅黑" panose="020B0503020204020204" pitchFamily="34" charset="-122"/>
              </a:rPr>
              <a:t>类位于</a:t>
            </a:r>
            <a:r>
              <a:rPr lang="en-US" altLang="zh-CN" dirty="0" err="1">
                <a:latin typeface="微软雅黑" panose="020B0503020204020204" pitchFamily="34" charset="-122"/>
                <a:ea typeface="微软雅黑" panose="020B0503020204020204" pitchFamily="34" charset="-122"/>
              </a:rPr>
              <a:t>com.qfedu.controller</a:t>
            </a:r>
            <a:r>
              <a:rPr lang="zh-CN" altLang="en-US" dirty="0">
                <a:latin typeface="微软雅黑" panose="020B0503020204020204" pitchFamily="34" charset="-122"/>
                <a:ea typeface="微软雅黑" panose="020B0503020204020204" pitchFamily="34" charset="-122"/>
              </a:rPr>
              <a:t>包下，这个包也就是控制器类所在包。类是基于</a:t>
            </a:r>
            <a:r>
              <a:rPr lang="en-US" altLang="zh-CN" dirty="0">
                <a:latin typeface="微软雅黑" panose="020B0503020204020204" pitchFamily="34" charset="-122"/>
                <a:ea typeface="微软雅黑" panose="020B0503020204020204" pitchFamily="34" charset="-122"/>
              </a:rPr>
              <a:t>SpringMVC</a:t>
            </a:r>
            <a:r>
              <a:rPr lang="zh-CN" altLang="en-US" dirty="0">
                <a:latin typeface="微软雅黑" panose="020B0503020204020204" pitchFamily="34" charset="-122"/>
                <a:ea typeface="微软雅黑" panose="020B0503020204020204" pitchFamily="34" charset="-122"/>
              </a:rPr>
              <a:t>实现的控制器，创建对应的数据接口，让页面可以通过</a:t>
            </a:r>
            <a:r>
              <a:rPr lang="en-US" altLang="zh-CN" dirty="0" err="1">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进行访问，达到操作数据库的目的。在新增的方法中，要注意参数为</a:t>
            </a:r>
            <a:r>
              <a:rPr lang="en-US" altLang="zh-CN" dirty="0">
                <a:latin typeface="微软雅黑" panose="020B0503020204020204" pitchFamily="34" charset="-122"/>
                <a:ea typeface="微软雅黑" panose="020B0503020204020204" pitchFamily="34" charset="-122"/>
              </a:rPr>
              <a:t>School</a:t>
            </a:r>
            <a:r>
              <a:rPr lang="zh-CN" altLang="en-US" dirty="0">
                <a:latin typeface="微软雅黑" panose="020B0503020204020204" pitchFamily="34" charset="-122"/>
                <a:ea typeface="微软雅黑" panose="020B0503020204020204" pitchFamily="34" charset="-122"/>
              </a:rPr>
              <a:t>，那么前台页面在传递的时候就需要写出对应的请求参数和对应的值，而且参数名称就是</a:t>
            </a:r>
            <a:r>
              <a:rPr lang="en-US" altLang="zh-CN" dirty="0">
                <a:latin typeface="微软雅黑" panose="020B0503020204020204" pitchFamily="34" charset="-122"/>
                <a:ea typeface="微软雅黑" panose="020B0503020204020204" pitchFamily="34" charset="-122"/>
              </a:rPr>
              <a:t>School</a:t>
            </a:r>
            <a:r>
              <a:rPr lang="zh-CN" altLang="en-US" dirty="0">
                <a:latin typeface="微软雅黑" panose="020B0503020204020204" pitchFamily="34" charset="-122"/>
                <a:ea typeface="微软雅黑" panose="020B0503020204020204" pitchFamily="34" charset="-122"/>
              </a:rPr>
              <a:t>类中的属性名称，必须要一致，否则就会出现报数据库中有空数据的错误。在查询的方法中，切记需要将查询的结果存储到</a:t>
            </a:r>
            <a:r>
              <a:rPr lang="en-US" altLang="zh-CN" dirty="0">
                <a:latin typeface="微软雅黑" panose="020B0503020204020204" pitchFamily="34" charset="-122"/>
                <a:ea typeface="微软雅黑" panose="020B0503020204020204" pitchFamily="34" charset="-122"/>
              </a:rPr>
              <a:t>Model</a:t>
            </a:r>
            <a:r>
              <a:rPr lang="zh-CN" altLang="en-US" dirty="0">
                <a:latin typeface="微软雅黑" panose="020B0503020204020204" pitchFamily="34" charset="-122"/>
                <a:ea typeface="微软雅黑" panose="020B0503020204020204" pitchFamily="34" charset="-122"/>
              </a:rPr>
              <a:t>中，也可以用</a:t>
            </a:r>
            <a:r>
              <a:rPr lang="en-US" altLang="zh-CN" dirty="0" err="1">
                <a:latin typeface="微软雅黑" panose="020B0503020204020204" pitchFamily="34" charset="-122"/>
                <a:ea typeface="微软雅黑" panose="020B0503020204020204" pitchFamily="34" charset="-122"/>
              </a:rPr>
              <a:t>HttpServletRequest</a:t>
            </a:r>
            <a:r>
              <a:rPr lang="zh-CN" altLang="en-US" dirty="0">
                <a:latin typeface="微软雅黑" panose="020B0503020204020204" pitchFamily="34" charset="-122"/>
                <a:ea typeface="微软雅黑" panose="020B0503020204020204" pitchFamily="34" charset="-122"/>
              </a:rPr>
              <a:t>的</a:t>
            </a:r>
            <a:r>
              <a:rPr lang="en-US" altLang="zh-CN" dirty="0" err="1">
                <a:latin typeface="微软雅黑" panose="020B0503020204020204" pitchFamily="34" charset="-122"/>
                <a:ea typeface="微软雅黑" panose="020B0503020204020204" pitchFamily="34" charset="-122"/>
              </a:rPr>
              <a:t>setAttribute</a:t>
            </a:r>
            <a:r>
              <a:rPr lang="zh-CN" altLang="en-US" dirty="0">
                <a:latin typeface="微软雅黑" panose="020B0503020204020204" pitchFamily="34" charset="-122"/>
                <a:ea typeface="微软雅黑" panose="020B0503020204020204" pitchFamily="34" charset="-122"/>
              </a:rPr>
              <a:t>方法，只要保证名称为</a:t>
            </a:r>
            <a:r>
              <a:rPr lang="en-US" altLang="zh-CN" dirty="0">
                <a:latin typeface="微软雅黑" panose="020B0503020204020204" pitchFamily="34" charset="-122"/>
                <a:ea typeface="微软雅黑" panose="020B0503020204020204" pitchFamily="34" charset="-122"/>
              </a:rPr>
              <a:t>schools</a:t>
            </a:r>
            <a:r>
              <a:rPr lang="zh-CN" altLang="en-US" dirty="0">
                <a:latin typeface="微软雅黑" panose="020B0503020204020204" pitchFamily="34" charset="-122"/>
                <a:ea typeface="微软雅黑" panose="020B0503020204020204" pitchFamily="34" charset="-122"/>
              </a:rPr>
              <a:t>即可，这样在前台页面中通过</a:t>
            </a:r>
            <a:r>
              <a:rPr lang="en-US" altLang="zh-CN" dirty="0">
                <a:latin typeface="微软雅黑" panose="020B0503020204020204" pitchFamily="34" charset="-122"/>
                <a:ea typeface="微软雅黑" panose="020B0503020204020204" pitchFamily="34" charset="-122"/>
              </a:rPr>
              <a:t>EL</a:t>
            </a:r>
            <a:r>
              <a:rPr lang="zh-CN" altLang="en-US" dirty="0">
                <a:latin typeface="微软雅黑" panose="020B0503020204020204" pitchFamily="34" charset="-122"/>
                <a:ea typeface="微软雅黑" panose="020B0503020204020204" pitchFamily="34" charset="-122"/>
              </a:rPr>
              <a:t>表达式就能够直接获取到数据。</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Page01.jsp</a:t>
            </a:r>
            <a:r>
              <a:rPr lang="zh-CN" altLang="en-US" dirty="0">
                <a:latin typeface="微软雅黑" panose="020B0503020204020204" pitchFamily="34" charset="-122"/>
                <a:ea typeface="微软雅黑" panose="020B0503020204020204" pitchFamily="34" charset="-122"/>
              </a:rPr>
              <a:t>的代码如书中例</a:t>
            </a:r>
            <a:r>
              <a:rPr lang="en-US" altLang="zh-CN" dirty="0">
                <a:latin typeface="微软雅黑" panose="020B0503020204020204" pitchFamily="34" charset="-122"/>
                <a:ea typeface="微软雅黑" panose="020B0503020204020204" pitchFamily="34" charset="-122"/>
              </a:rPr>
              <a:t>15-11</a:t>
            </a:r>
            <a:r>
              <a:rPr lang="zh-CN" altLang="en-US" dirty="0">
                <a:latin typeface="微软雅黑" panose="020B0503020204020204" pitchFamily="34" charset="-122"/>
                <a:ea typeface="微软雅黑" panose="020B0503020204020204" pitchFamily="34" charset="-122"/>
              </a:rPr>
              <a:t>所示。</a:t>
            </a:r>
          </a:p>
        </p:txBody>
      </p:sp>
    </p:spTree>
    <p:extLst>
      <p:ext uri="{BB962C8B-B14F-4D97-AF65-F5344CB8AC3E}">
        <p14:creationId xmlns:p14="http://schemas.microsoft.com/office/powerpoint/2010/main" val="32684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291666"/>
            <a:ext cx="5697064"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15.5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编写项目代码</a:t>
            </a:r>
          </a:p>
        </p:txBody>
      </p:sp>
      <p:sp>
        <p:nvSpPr>
          <p:cNvPr id="4" name="矩形 3">
            <a:extLst>
              <a:ext uri="{FF2B5EF4-FFF2-40B4-BE49-F238E27FC236}">
                <a16:creationId xmlns:a16="http://schemas.microsoft.com/office/drawing/2014/main" id="{D5761004-958D-47CB-B926-5799EB67C520}"/>
              </a:ext>
            </a:extLst>
          </p:cNvPr>
          <p:cNvSpPr/>
          <p:nvPr/>
        </p:nvSpPr>
        <p:spPr>
          <a:xfrm>
            <a:off x="0" y="1323912"/>
            <a:ext cx="9144000" cy="26005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上述代码实现了新增学校信息，并通过表单标签实现数据交互，注意</a:t>
            </a:r>
            <a:r>
              <a:rPr lang="en-US" altLang="zh-CN" dirty="0">
                <a:latin typeface="微软雅黑" panose="020B0503020204020204" pitchFamily="34" charset="-122"/>
                <a:ea typeface="微软雅黑" panose="020B0503020204020204" pitchFamily="34" charset="-122"/>
              </a:rPr>
              <a:t>input</a:t>
            </a:r>
            <a:r>
              <a:rPr lang="zh-CN" altLang="en-US" dirty="0">
                <a:latin typeface="微软雅黑" panose="020B0503020204020204" pitchFamily="34" charset="-122"/>
                <a:ea typeface="微软雅黑" panose="020B0503020204020204" pitchFamily="34" charset="-122"/>
              </a:rPr>
              <a:t>标签的</a:t>
            </a:r>
            <a:r>
              <a:rPr lang="en-US" altLang="zh-CN" dirty="0">
                <a:latin typeface="微软雅黑" panose="020B0503020204020204" pitchFamily="34" charset="-122"/>
                <a:ea typeface="微软雅黑" panose="020B0503020204020204" pitchFamily="34" charset="-122"/>
              </a:rPr>
              <a:t>name</a:t>
            </a:r>
            <a:r>
              <a:rPr lang="zh-CN" altLang="en-US" dirty="0">
                <a:latin typeface="微软雅黑" panose="020B0503020204020204" pitchFamily="34" charset="-122"/>
                <a:ea typeface="微软雅黑" panose="020B0503020204020204" pitchFamily="34" charset="-122"/>
              </a:rPr>
              <a:t>属性名称需要和对应类的属性名称一致，否则无法接收到数据。如果新增失败，可以获取错误信息，在</a:t>
            </a:r>
            <a:r>
              <a:rPr lang="en-US" altLang="zh-CN" dirty="0" err="1">
                <a:latin typeface="微软雅黑" panose="020B0503020204020204" pitchFamily="34" charset="-122"/>
                <a:ea typeface="微软雅黑" panose="020B0503020204020204" pitchFamily="34" charset="-122"/>
              </a:rPr>
              <a:t>css</a:t>
            </a:r>
            <a:r>
              <a:rPr lang="zh-CN" altLang="en-US" dirty="0">
                <a:latin typeface="微软雅黑" panose="020B0503020204020204" pitchFamily="34" charset="-122"/>
                <a:ea typeface="微软雅黑" panose="020B0503020204020204" pitchFamily="34" charset="-122"/>
              </a:rPr>
              <a:t>中把错误信息显示到页面，并且把字体样式标记为红色。请求的方式需要和控制器的映射方法中的请求方式保持一致，否则请求异常。</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Page02.jsp</a:t>
            </a:r>
            <a:r>
              <a:rPr lang="zh-CN" altLang="en-US" dirty="0">
                <a:latin typeface="微软雅黑" panose="020B0503020204020204" pitchFamily="34" charset="-122"/>
                <a:ea typeface="微软雅黑" panose="020B0503020204020204" pitchFamily="34" charset="-122"/>
              </a:rPr>
              <a:t>的代码如书中例</a:t>
            </a:r>
            <a:r>
              <a:rPr lang="en-US" altLang="zh-CN" dirty="0">
                <a:latin typeface="微软雅黑" panose="020B0503020204020204" pitchFamily="34" charset="-122"/>
                <a:ea typeface="微软雅黑" panose="020B0503020204020204" pitchFamily="34" charset="-122"/>
              </a:rPr>
              <a:t>15-12</a:t>
            </a:r>
            <a:r>
              <a:rPr lang="zh-CN" altLang="en-US" dirty="0">
                <a:latin typeface="微软雅黑" panose="020B0503020204020204" pitchFamily="34" charset="-122"/>
                <a:ea typeface="微软雅黑" panose="020B0503020204020204" pitchFamily="34" charset="-122"/>
              </a:rPr>
              <a:t>所示。</a:t>
            </a:r>
          </a:p>
        </p:txBody>
      </p:sp>
    </p:spTree>
    <p:extLst>
      <p:ext uri="{BB962C8B-B14F-4D97-AF65-F5344CB8AC3E}">
        <p14:creationId xmlns:p14="http://schemas.microsoft.com/office/powerpoint/2010/main" val="177531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291666"/>
            <a:ext cx="5697064"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15.6 </a:t>
            </a:r>
            <a:r>
              <a:rPr lang="zh-CN" altLang="en-US" sz="3200" b="1">
                <a:solidFill>
                  <a:srgbClr val="2383C6"/>
                </a:solidFill>
                <a:latin typeface="微软雅黑" panose="020B0503020204020204" pitchFamily="34" charset="-122"/>
                <a:ea typeface="微软雅黑" panose="020B0503020204020204" pitchFamily="34" charset="-122"/>
                <a:sym typeface="宋体" panose="02010600030101010101" pitchFamily="2" charset="-122"/>
              </a:rPr>
              <a:t>整合应用测试</a:t>
            </a:r>
            <a:endPar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308098"/>
            <a:ext cx="5172571" cy="212090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整个代码编写完成后进行测试，运行项目，等待启动成功之后，在浏览器地址栏中输入：</a:t>
            </a:r>
            <a:r>
              <a:rPr lang="en-US" altLang="zh-CN" dirty="0">
                <a:latin typeface="微软雅黑" panose="020B0503020204020204" pitchFamily="34" charset="-122"/>
                <a:ea typeface="微软雅黑" panose="020B0503020204020204" pitchFamily="34" charset="-122"/>
              </a:rPr>
              <a:t>http://localhost:8080/chapter15/</a:t>
            </a:r>
            <a:r>
              <a:rPr lang="zh-CN" altLang="en-US" dirty="0">
                <a:latin typeface="微软雅黑" panose="020B0503020204020204" pitchFamily="34" charset="-122"/>
                <a:ea typeface="微软雅黑" panose="020B0503020204020204" pitchFamily="34" charset="-122"/>
              </a:rPr>
              <a:t>，访问成功后在页面上输入要添加的信息。如图所示。</a:t>
            </a:r>
          </a:p>
        </p:txBody>
      </p:sp>
      <p:pic>
        <p:nvPicPr>
          <p:cNvPr id="3" name="图片 2">
            <a:extLst>
              <a:ext uri="{FF2B5EF4-FFF2-40B4-BE49-F238E27FC236}">
                <a16:creationId xmlns:a16="http://schemas.microsoft.com/office/drawing/2014/main" id="{BE0AB415-6445-4466-89A7-67F5A969D6AC}"/>
              </a:ext>
            </a:extLst>
          </p:cNvPr>
          <p:cNvPicPr>
            <a:picLocks noChangeAspect="1"/>
          </p:cNvPicPr>
          <p:nvPr/>
        </p:nvPicPr>
        <p:blipFill>
          <a:blip r:embed="rId2"/>
          <a:stretch>
            <a:fillRect/>
          </a:stretch>
        </p:blipFill>
        <p:spPr>
          <a:xfrm>
            <a:off x="5172571" y="1709915"/>
            <a:ext cx="3971429" cy="1361905"/>
          </a:xfrm>
          <a:prstGeom prst="rect">
            <a:avLst/>
          </a:prstGeom>
        </p:spPr>
      </p:pic>
      <p:sp>
        <p:nvSpPr>
          <p:cNvPr id="5" name="矩形 4">
            <a:extLst>
              <a:ext uri="{FF2B5EF4-FFF2-40B4-BE49-F238E27FC236}">
                <a16:creationId xmlns:a16="http://schemas.microsoft.com/office/drawing/2014/main" id="{A8E64307-5552-49B8-AAEB-30B3E9437D35}"/>
              </a:ext>
            </a:extLst>
          </p:cNvPr>
          <p:cNvSpPr/>
          <p:nvPr/>
        </p:nvSpPr>
        <p:spPr>
          <a:xfrm>
            <a:off x="0" y="3413317"/>
            <a:ext cx="4357511" cy="295189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单击新增学校按钮后，自动跳转至列表页面，然后单击刷新按钮，就可以发现数据库中的学校信息显示在网页上了。如果刷新之后发现数据没有显示，可以到数据库进行查询，查看数据是否添加成功。浏览器中的显示效果如图所示。</a:t>
            </a:r>
          </a:p>
        </p:txBody>
      </p:sp>
      <p:pic>
        <p:nvPicPr>
          <p:cNvPr id="6" name="图片 5">
            <a:extLst>
              <a:ext uri="{FF2B5EF4-FFF2-40B4-BE49-F238E27FC236}">
                <a16:creationId xmlns:a16="http://schemas.microsoft.com/office/drawing/2014/main" id="{853E9936-54F2-41C8-BA24-03C09E650B3A}"/>
              </a:ext>
            </a:extLst>
          </p:cNvPr>
          <p:cNvPicPr>
            <a:picLocks noChangeAspect="1"/>
          </p:cNvPicPr>
          <p:nvPr/>
        </p:nvPicPr>
        <p:blipFill>
          <a:blip r:embed="rId3"/>
          <a:stretch>
            <a:fillRect/>
          </a:stretch>
        </p:blipFill>
        <p:spPr>
          <a:xfrm>
            <a:off x="4357511" y="3203222"/>
            <a:ext cx="3971429" cy="3000000"/>
          </a:xfrm>
          <a:prstGeom prst="rect">
            <a:avLst/>
          </a:prstGeom>
        </p:spPr>
      </p:pic>
    </p:spTree>
    <p:extLst>
      <p:ext uri="{BB962C8B-B14F-4D97-AF65-F5344CB8AC3E}">
        <p14:creationId xmlns:p14="http://schemas.microsoft.com/office/powerpoint/2010/main" val="1952137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E8F13-00DD-44AD-91A9-539E6ABCF9A5}"/>
              </a:ext>
            </a:extLst>
          </p:cNvPr>
          <p:cNvSpPr>
            <a:spLocks noChangeArrowheads="1"/>
          </p:cNvSpPr>
          <p:nvPr/>
        </p:nvSpPr>
        <p:spPr bwMode="auto">
          <a:xfrm>
            <a:off x="1403648" y="246510"/>
            <a:ext cx="5448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solidFill>
                  <a:srgbClr val="2484C6"/>
                </a:solidFill>
                <a:latin typeface="微软雅黑" panose="020B0503020204020204" pitchFamily="34" charset="-122"/>
                <a:ea typeface="微软雅黑" panose="020B0503020204020204" pitchFamily="34" charset="-122"/>
                <a:sym typeface="宋体" panose="02010600030101010101" pitchFamily="2" charset="-122"/>
              </a:rPr>
              <a:t>本章小结</a:t>
            </a:r>
            <a:endParaRPr lang="en-US" altLang="zh-CN" sz="3200" b="1" dirty="0">
              <a:solidFill>
                <a:srgbClr val="2484C6"/>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 name="矩形 2">
            <a:extLst>
              <a:ext uri="{FF2B5EF4-FFF2-40B4-BE49-F238E27FC236}">
                <a16:creationId xmlns:a16="http://schemas.microsoft.com/office/drawing/2014/main" id="{F3C83720-A622-4215-8EC4-4DA92A7EC51C}"/>
              </a:ext>
            </a:extLst>
          </p:cNvPr>
          <p:cNvSpPr/>
          <p:nvPr/>
        </p:nvSpPr>
        <p:spPr>
          <a:xfrm>
            <a:off x="-118" y="1658417"/>
            <a:ext cx="9144118" cy="253640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本章的完成了</a:t>
            </a:r>
            <a:r>
              <a:rPr lang="en-US" altLang="zh-CN" dirty="0" err="1">
                <a:latin typeface="微软雅黑" panose="020B0503020204020204" pitchFamily="34" charset="-122"/>
                <a:ea typeface="微软雅黑" panose="020B0503020204020204" pitchFamily="34" charset="-122"/>
              </a:rPr>
              <a:t>Spring+SpringMVC+Mybatis</a:t>
            </a:r>
            <a:r>
              <a:rPr lang="zh-CN" altLang="en-US" dirty="0">
                <a:latin typeface="微软雅黑" panose="020B0503020204020204" pitchFamily="34" charset="-122"/>
                <a:ea typeface="微软雅黑" panose="020B0503020204020204" pitchFamily="34" charset="-122"/>
              </a:rPr>
              <a:t>的三大框架的整合开发。通过本章学习，大家应该能了解</a:t>
            </a:r>
            <a:r>
              <a:rPr lang="en-US" altLang="zh-CN" dirty="0">
                <a:latin typeface="微软雅黑" panose="020B0503020204020204" pitchFamily="34" charset="-122"/>
                <a:ea typeface="微软雅黑" panose="020B0503020204020204" pitchFamily="34" charset="-122"/>
              </a:rPr>
              <a:t>SSM</a:t>
            </a:r>
            <a:r>
              <a:rPr lang="zh-CN" altLang="en-US" dirty="0">
                <a:latin typeface="微软雅黑" panose="020B0503020204020204" pitchFamily="34" charset="-122"/>
                <a:ea typeface="微软雅黑" panose="020B0503020204020204" pitchFamily="34" charset="-122"/>
              </a:rPr>
              <a:t>框架整合的开发步骤，整个流程从数据库表设计开始到项目的创建、配置文件的编写以及展示页面的开发。特别要注意在</a:t>
            </a:r>
            <a:r>
              <a:rPr lang="en-US" altLang="zh-CN" dirty="0">
                <a:latin typeface="微软雅黑" panose="020B0503020204020204" pitchFamily="34" charset="-122"/>
                <a:ea typeface="微软雅黑" panose="020B0503020204020204" pitchFamily="34" charset="-122"/>
              </a:rPr>
              <a:t>SSM</a:t>
            </a:r>
            <a:r>
              <a:rPr lang="zh-CN" altLang="en-US" dirty="0">
                <a:latin typeface="微软雅黑" panose="020B0503020204020204" pitchFamily="34" charset="-122"/>
                <a:ea typeface="微软雅黑" panose="020B0503020204020204" pitchFamily="34" charset="-122"/>
              </a:rPr>
              <a:t>整合过程中数据库连接信息和包扫描位置的准确性。采用</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注解的方式进行数据库持久化操作，只需要写出对应的</a:t>
            </a:r>
            <a:r>
              <a:rPr lang="en-US" altLang="zh-CN" dirty="0" err="1">
                <a:latin typeface="微软雅黑" panose="020B0503020204020204" pitchFamily="34" charset="-122"/>
                <a:ea typeface="微软雅黑" panose="020B0503020204020204" pitchFamily="34" charset="-122"/>
              </a:rPr>
              <a:t>dao</a:t>
            </a:r>
            <a:r>
              <a:rPr lang="zh-CN" altLang="en-US" dirty="0">
                <a:latin typeface="微软雅黑" panose="020B0503020204020204" pitchFamily="34" charset="-122"/>
                <a:ea typeface="微软雅黑" panose="020B0503020204020204" pitchFamily="34" charset="-122"/>
              </a:rPr>
              <a:t>层接口和接口中的</a:t>
            </a:r>
            <a:r>
              <a:rPr lang="en-US" altLang="zh-CN" dirty="0" err="1">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语句，至于</a:t>
            </a:r>
            <a:r>
              <a:rPr lang="en-US" altLang="zh-CN" dirty="0" err="1">
                <a:latin typeface="微软雅黑" panose="020B0503020204020204" pitchFamily="34" charset="-122"/>
                <a:ea typeface="微软雅黑" panose="020B0503020204020204" pitchFamily="34" charset="-122"/>
              </a:rPr>
              <a:t>dao</a:t>
            </a:r>
            <a:r>
              <a:rPr lang="zh-CN" altLang="en-US" dirty="0">
                <a:latin typeface="微软雅黑" panose="020B0503020204020204" pitchFamily="34" charset="-122"/>
                <a:ea typeface="微软雅黑" panose="020B0503020204020204" pitchFamily="34" charset="-122"/>
              </a:rPr>
              <a:t>层接口的实现类，则不再进行编写。</a:t>
            </a:r>
          </a:p>
        </p:txBody>
      </p:sp>
    </p:spTree>
    <p:extLst>
      <p:ext uri="{BB962C8B-B14F-4D97-AF65-F5344CB8AC3E}">
        <p14:creationId xmlns:p14="http://schemas.microsoft.com/office/powerpoint/2010/main" val="356985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4627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1F7B8CC7-252F-4AE9-89A5-F792C449CDC4}"/>
              </a:ext>
            </a:extLst>
          </p:cNvPr>
          <p:cNvCxnSpPr/>
          <p:nvPr/>
        </p:nvCxnSpPr>
        <p:spPr bwMode="auto">
          <a:xfrm>
            <a:off x="2722563" y="1500535"/>
            <a:ext cx="2946400"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3" name="矩形 35">
            <a:extLst>
              <a:ext uri="{FF2B5EF4-FFF2-40B4-BE49-F238E27FC236}">
                <a16:creationId xmlns:a16="http://schemas.microsoft.com/office/drawing/2014/main" id="{D7A2BC64-F56F-42C9-BE93-FC5FCC944DD5}"/>
              </a:ext>
            </a:extLst>
          </p:cNvPr>
          <p:cNvSpPr>
            <a:spLocks noChangeArrowheads="1"/>
          </p:cNvSpPr>
          <p:nvPr/>
        </p:nvSpPr>
        <p:spPr bwMode="auto">
          <a:xfrm>
            <a:off x="2713837" y="1173665"/>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整合环境搭建</a:t>
            </a:r>
            <a:endParaRPr lang="en-US" altLang="zh-CN" dirty="0">
              <a:latin typeface="微软雅黑" panose="020B0503020204020204" pitchFamily="34" charset="-122"/>
              <a:ea typeface="微软雅黑" panose="020B0503020204020204" pitchFamily="34" charset="-122"/>
            </a:endParaRPr>
          </a:p>
        </p:txBody>
      </p:sp>
      <p:grpSp>
        <p:nvGrpSpPr>
          <p:cNvPr id="25" name="组合 29">
            <a:extLst>
              <a:ext uri="{FF2B5EF4-FFF2-40B4-BE49-F238E27FC236}">
                <a16:creationId xmlns:a16="http://schemas.microsoft.com/office/drawing/2014/main" id="{4984757D-9FCB-4C94-B261-6C80715DA11A}"/>
              </a:ext>
            </a:extLst>
          </p:cNvPr>
          <p:cNvGrpSpPr>
            <a:grpSpLocks/>
          </p:cNvGrpSpPr>
          <p:nvPr/>
        </p:nvGrpSpPr>
        <p:grpSpPr bwMode="auto">
          <a:xfrm rot="-12767">
            <a:off x="1495584" y="1216235"/>
            <a:ext cx="1005156" cy="547688"/>
            <a:chOff x="1931297" y="1314359"/>
            <a:chExt cx="1319272" cy="1728192"/>
          </a:xfrm>
        </p:grpSpPr>
        <p:grpSp>
          <p:nvGrpSpPr>
            <p:cNvPr id="26" name="组合 31">
              <a:extLst>
                <a:ext uri="{FF2B5EF4-FFF2-40B4-BE49-F238E27FC236}">
                  <a16:creationId xmlns:a16="http://schemas.microsoft.com/office/drawing/2014/main" id="{121DCF84-1B06-42D6-BA73-3B42C05831D2}"/>
                </a:ext>
              </a:extLst>
            </p:cNvPr>
            <p:cNvGrpSpPr>
              <a:grpSpLocks/>
            </p:cNvGrpSpPr>
            <p:nvPr/>
          </p:nvGrpSpPr>
          <p:grpSpPr bwMode="auto">
            <a:xfrm>
              <a:off x="1954425" y="1314359"/>
              <a:ext cx="1296144" cy="1728192"/>
              <a:chOff x="1925509" y="1314359"/>
              <a:chExt cx="1296144" cy="1728192"/>
            </a:xfrm>
          </p:grpSpPr>
          <p:sp>
            <p:nvSpPr>
              <p:cNvPr id="28" name="圆角矩形 24">
                <a:extLst>
                  <a:ext uri="{FF2B5EF4-FFF2-40B4-BE49-F238E27FC236}">
                    <a16:creationId xmlns:a16="http://schemas.microsoft.com/office/drawing/2014/main" id="{B19ABFC4-B14D-4836-9C5A-02584A31D87A}"/>
                  </a:ext>
                </a:extLst>
              </p:cNvPr>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15.1</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9" name="圆角矩形 25">
                <a:extLst>
                  <a:ext uri="{FF2B5EF4-FFF2-40B4-BE49-F238E27FC236}">
                    <a16:creationId xmlns:a16="http://schemas.microsoft.com/office/drawing/2014/main" id="{731DD944-65A0-47BA-883E-FEDDA64224D1}"/>
                  </a:ext>
                </a:extLst>
              </p:cNvPr>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7" name="圆角矩形 5">
              <a:extLst>
                <a:ext uri="{FF2B5EF4-FFF2-40B4-BE49-F238E27FC236}">
                  <a16:creationId xmlns:a16="http://schemas.microsoft.com/office/drawing/2014/main" id="{9B2A10DA-A06B-41C9-BEAB-3F9A61571C39}"/>
                </a:ext>
              </a:extLst>
            </p:cNvPr>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20" name="直接连接符 19">
            <a:extLst>
              <a:ext uri="{FF2B5EF4-FFF2-40B4-BE49-F238E27FC236}">
                <a16:creationId xmlns:a16="http://schemas.microsoft.com/office/drawing/2014/main" id="{6FB33732-9A7B-4455-9B80-F329FACB791E}"/>
              </a:ext>
            </a:extLst>
          </p:cNvPr>
          <p:cNvCxnSpPr/>
          <p:nvPr/>
        </p:nvCxnSpPr>
        <p:spPr bwMode="auto">
          <a:xfrm>
            <a:off x="2740185" y="3061044"/>
            <a:ext cx="2946400"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1" name="矩形 35">
            <a:extLst>
              <a:ext uri="{FF2B5EF4-FFF2-40B4-BE49-F238E27FC236}">
                <a16:creationId xmlns:a16="http://schemas.microsoft.com/office/drawing/2014/main" id="{7F275F2E-AA5E-46F0-8A96-851FE7D7169B}"/>
              </a:ext>
            </a:extLst>
          </p:cNvPr>
          <p:cNvSpPr>
            <a:spLocks noChangeArrowheads="1"/>
          </p:cNvSpPr>
          <p:nvPr/>
        </p:nvSpPr>
        <p:spPr bwMode="auto">
          <a:xfrm>
            <a:off x="2731459" y="2734174"/>
            <a:ext cx="16161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准备所需</a:t>
            </a:r>
            <a:r>
              <a:rPr lang="en-US" altLang="zh-CN" dirty="0">
                <a:latin typeface="微软雅黑" panose="020B0503020204020204" pitchFamily="34" charset="-122"/>
                <a:ea typeface="微软雅黑" panose="020B0503020204020204" pitchFamily="34" charset="-122"/>
              </a:rPr>
              <a:t>jar</a:t>
            </a:r>
            <a:r>
              <a:rPr lang="zh-CN" altLang="en-US" dirty="0">
                <a:latin typeface="微软雅黑" panose="020B0503020204020204" pitchFamily="34" charset="-122"/>
                <a:ea typeface="微软雅黑" panose="020B0503020204020204" pitchFamily="34" charset="-122"/>
              </a:rPr>
              <a:t>包</a:t>
            </a:r>
            <a:endParaRPr lang="en-US" altLang="zh-CN" dirty="0">
              <a:latin typeface="微软雅黑" panose="020B0503020204020204" pitchFamily="34" charset="-122"/>
              <a:ea typeface="微软雅黑" panose="020B0503020204020204" pitchFamily="34" charset="-122"/>
            </a:endParaRPr>
          </a:p>
        </p:txBody>
      </p:sp>
      <p:grpSp>
        <p:nvGrpSpPr>
          <p:cNvPr id="23" name="组合 29">
            <a:extLst>
              <a:ext uri="{FF2B5EF4-FFF2-40B4-BE49-F238E27FC236}">
                <a16:creationId xmlns:a16="http://schemas.microsoft.com/office/drawing/2014/main" id="{39ACABC6-8ADB-4D47-A9D1-2EC4073FC9A5}"/>
              </a:ext>
            </a:extLst>
          </p:cNvPr>
          <p:cNvGrpSpPr>
            <a:grpSpLocks/>
          </p:cNvGrpSpPr>
          <p:nvPr/>
        </p:nvGrpSpPr>
        <p:grpSpPr bwMode="auto">
          <a:xfrm rot="-12767">
            <a:off x="1513206" y="2776744"/>
            <a:ext cx="1005156" cy="547688"/>
            <a:chOff x="1931297" y="1314359"/>
            <a:chExt cx="1319272" cy="1728192"/>
          </a:xfrm>
        </p:grpSpPr>
        <p:grpSp>
          <p:nvGrpSpPr>
            <p:cNvPr id="24" name="组合 31">
              <a:extLst>
                <a:ext uri="{FF2B5EF4-FFF2-40B4-BE49-F238E27FC236}">
                  <a16:creationId xmlns:a16="http://schemas.microsoft.com/office/drawing/2014/main" id="{FF6637EB-2985-4919-A2C9-12F0A6B3D1B5}"/>
                </a:ext>
              </a:extLst>
            </p:cNvPr>
            <p:cNvGrpSpPr>
              <a:grpSpLocks/>
            </p:cNvGrpSpPr>
            <p:nvPr/>
          </p:nvGrpSpPr>
          <p:grpSpPr bwMode="auto">
            <a:xfrm>
              <a:off x="1954425" y="1314359"/>
              <a:ext cx="1296144" cy="1728192"/>
              <a:chOff x="1925509" y="1314359"/>
              <a:chExt cx="1296144" cy="1728192"/>
            </a:xfrm>
          </p:grpSpPr>
          <p:sp>
            <p:nvSpPr>
              <p:cNvPr id="31" name="圆角矩形 24">
                <a:extLst>
                  <a:ext uri="{FF2B5EF4-FFF2-40B4-BE49-F238E27FC236}">
                    <a16:creationId xmlns:a16="http://schemas.microsoft.com/office/drawing/2014/main" id="{ED53CFBE-CA72-468F-9792-264BDBF37887}"/>
                  </a:ext>
                </a:extLst>
              </p:cNvPr>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15.3</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32" name="圆角矩形 25">
                <a:extLst>
                  <a:ext uri="{FF2B5EF4-FFF2-40B4-BE49-F238E27FC236}">
                    <a16:creationId xmlns:a16="http://schemas.microsoft.com/office/drawing/2014/main" id="{D228704E-7504-4974-9E1B-1CD587688C0E}"/>
                  </a:ext>
                </a:extLst>
              </p:cNvPr>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30" name="圆角矩形 5">
              <a:extLst>
                <a:ext uri="{FF2B5EF4-FFF2-40B4-BE49-F238E27FC236}">
                  <a16:creationId xmlns:a16="http://schemas.microsoft.com/office/drawing/2014/main" id="{E0E1CA17-5D92-4E0F-916A-7893EAD7CE3B}"/>
                </a:ext>
              </a:extLst>
            </p:cNvPr>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grpSp>
        <p:nvGrpSpPr>
          <p:cNvPr id="33" name="组合 195">
            <a:extLst>
              <a:ext uri="{FF2B5EF4-FFF2-40B4-BE49-F238E27FC236}">
                <a16:creationId xmlns:a16="http://schemas.microsoft.com/office/drawing/2014/main" id="{163F5E14-FCCD-41BA-BFDE-00A1370C3F79}"/>
              </a:ext>
            </a:extLst>
          </p:cNvPr>
          <p:cNvGrpSpPr>
            <a:grpSpLocks/>
          </p:cNvGrpSpPr>
          <p:nvPr/>
        </p:nvGrpSpPr>
        <p:grpSpPr bwMode="auto">
          <a:xfrm>
            <a:off x="2961165" y="1975131"/>
            <a:ext cx="4141720" cy="584665"/>
            <a:chOff x="1707622" y="1197695"/>
            <a:chExt cx="4045478" cy="656772"/>
          </a:xfrm>
        </p:grpSpPr>
        <p:sp>
          <p:nvSpPr>
            <p:cNvPr id="34" name="圆角矩形 5">
              <a:extLst>
                <a:ext uri="{FF2B5EF4-FFF2-40B4-BE49-F238E27FC236}">
                  <a16:creationId xmlns:a16="http://schemas.microsoft.com/office/drawing/2014/main" id="{F1E7B9B7-076A-4889-8E49-814CB106DEDD}"/>
                </a:ext>
              </a:extLst>
            </p:cNvPr>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35" name="直接连接符 34">
              <a:extLst>
                <a:ext uri="{FF2B5EF4-FFF2-40B4-BE49-F238E27FC236}">
                  <a16:creationId xmlns:a16="http://schemas.microsoft.com/office/drawing/2014/main" id="{8F0DD4A3-872A-4A63-93D6-F7B4C11C8024}"/>
                </a:ext>
              </a:extLst>
            </p:cNvPr>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36" name="矩形 35">
              <a:extLst>
                <a:ext uri="{FF2B5EF4-FFF2-40B4-BE49-F238E27FC236}">
                  <a16:creationId xmlns:a16="http://schemas.microsoft.com/office/drawing/2014/main" id="{14D995BF-300A-4374-8147-0C87FF0224EA}"/>
                </a:ext>
              </a:extLst>
            </p:cNvPr>
            <p:cNvSpPr>
              <a:spLocks noChangeArrowheads="1"/>
            </p:cNvSpPr>
            <p:nvPr/>
          </p:nvSpPr>
          <p:spPr bwMode="auto">
            <a:xfrm>
              <a:off x="2752767" y="1197695"/>
              <a:ext cx="1082249" cy="41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整合思路</a:t>
              </a:r>
              <a:endParaRPr lang="en-US" altLang="zh-CN" dirty="0">
                <a:latin typeface="微软雅黑" panose="020B0503020204020204" pitchFamily="34" charset="-122"/>
                <a:ea typeface="微软雅黑" panose="020B0503020204020204" pitchFamily="34" charset="-122"/>
              </a:endParaRPr>
            </a:p>
          </p:txBody>
        </p:sp>
      </p:grpSp>
      <p:grpSp>
        <p:nvGrpSpPr>
          <p:cNvPr id="38" name="组合 29">
            <a:extLst>
              <a:ext uri="{FF2B5EF4-FFF2-40B4-BE49-F238E27FC236}">
                <a16:creationId xmlns:a16="http://schemas.microsoft.com/office/drawing/2014/main" id="{4CFA3A58-4ECB-4573-B945-384F285FBB8D}"/>
              </a:ext>
            </a:extLst>
          </p:cNvPr>
          <p:cNvGrpSpPr>
            <a:grpSpLocks/>
          </p:cNvGrpSpPr>
          <p:nvPr/>
        </p:nvGrpSpPr>
        <p:grpSpPr bwMode="auto">
          <a:xfrm rot="-12767">
            <a:off x="2950537" y="1979603"/>
            <a:ext cx="1005156" cy="547688"/>
            <a:chOff x="1931297" y="1314359"/>
            <a:chExt cx="1319272" cy="1728192"/>
          </a:xfrm>
        </p:grpSpPr>
        <p:grpSp>
          <p:nvGrpSpPr>
            <p:cNvPr id="39" name="组合 31">
              <a:extLst>
                <a:ext uri="{FF2B5EF4-FFF2-40B4-BE49-F238E27FC236}">
                  <a16:creationId xmlns:a16="http://schemas.microsoft.com/office/drawing/2014/main" id="{78CEB220-2CC5-4AA4-ADC7-AE5D32C33396}"/>
                </a:ext>
              </a:extLst>
            </p:cNvPr>
            <p:cNvGrpSpPr>
              <a:grpSpLocks/>
            </p:cNvGrpSpPr>
            <p:nvPr/>
          </p:nvGrpSpPr>
          <p:grpSpPr bwMode="auto">
            <a:xfrm>
              <a:off x="1954425" y="1314359"/>
              <a:ext cx="1296144" cy="1728192"/>
              <a:chOff x="1925509" y="1314359"/>
              <a:chExt cx="1296144" cy="1728192"/>
            </a:xfrm>
          </p:grpSpPr>
          <p:sp>
            <p:nvSpPr>
              <p:cNvPr id="51" name="圆角矩形 24">
                <a:extLst>
                  <a:ext uri="{FF2B5EF4-FFF2-40B4-BE49-F238E27FC236}">
                    <a16:creationId xmlns:a16="http://schemas.microsoft.com/office/drawing/2014/main" id="{67A5419A-BB51-4E78-9F79-9BFD2D77228E}"/>
                  </a:ext>
                </a:extLst>
              </p:cNvPr>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15.2</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52" name="圆角矩形 25">
                <a:extLst>
                  <a:ext uri="{FF2B5EF4-FFF2-40B4-BE49-F238E27FC236}">
                    <a16:creationId xmlns:a16="http://schemas.microsoft.com/office/drawing/2014/main" id="{C752391B-496C-4A75-880B-273FE04B58E4}"/>
                  </a:ext>
                </a:extLst>
              </p:cNvPr>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50" name="圆角矩形 5">
              <a:extLst>
                <a:ext uri="{FF2B5EF4-FFF2-40B4-BE49-F238E27FC236}">
                  <a16:creationId xmlns:a16="http://schemas.microsoft.com/office/drawing/2014/main" id="{B848C250-6A63-49FF-AD4B-402823FE911D}"/>
                </a:ext>
              </a:extLst>
            </p:cNvPr>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40" name="直接连接符 39">
            <a:extLst>
              <a:ext uri="{FF2B5EF4-FFF2-40B4-BE49-F238E27FC236}">
                <a16:creationId xmlns:a16="http://schemas.microsoft.com/office/drawing/2014/main" id="{551FC198-1ACF-4DA2-A777-2AA84099C3A1}"/>
              </a:ext>
            </a:extLst>
          </p:cNvPr>
          <p:cNvCxnSpPr/>
          <p:nvPr/>
        </p:nvCxnSpPr>
        <p:spPr bwMode="auto">
          <a:xfrm>
            <a:off x="2784988" y="4781064"/>
            <a:ext cx="2946400"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41" name="矩形 35">
            <a:extLst>
              <a:ext uri="{FF2B5EF4-FFF2-40B4-BE49-F238E27FC236}">
                <a16:creationId xmlns:a16="http://schemas.microsoft.com/office/drawing/2014/main" id="{86FD8E17-41F8-488A-B0C0-CE60FA993AB8}"/>
              </a:ext>
            </a:extLst>
          </p:cNvPr>
          <p:cNvSpPr>
            <a:spLocks noChangeArrowheads="1"/>
          </p:cNvSpPr>
          <p:nvPr/>
        </p:nvSpPr>
        <p:spPr bwMode="auto">
          <a:xfrm>
            <a:off x="2776262" y="4454194"/>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编写项目代码</a:t>
            </a:r>
            <a:endParaRPr lang="en-US" altLang="zh-CN" dirty="0">
              <a:latin typeface="微软雅黑" panose="020B0503020204020204" pitchFamily="34" charset="-122"/>
              <a:ea typeface="微软雅黑" panose="020B0503020204020204" pitchFamily="34" charset="-122"/>
            </a:endParaRPr>
          </a:p>
        </p:txBody>
      </p:sp>
      <p:grpSp>
        <p:nvGrpSpPr>
          <p:cNvPr id="42" name="组合 29">
            <a:extLst>
              <a:ext uri="{FF2B5EF4-FFF2-40B4-BE49-F238E27FC236}">
                <a16:creationId xmlns:a16="http://schemas.microsoft.com/office/drawing/2014/main" id="{A4DA8154-41F7-43C0-A3FC-F25E265E1D6D}"/>
              </a:ext>
            </a:extLst>
          </p:cNvPr>
          <p:cNvGrpSpPr>
            <a:grpSpLocks/>
          </p:cNvGrpSpPr>
          <p:nvPr/>
        </p:nvGrpSpPr>
        <p:grpSpPr bwMode="auto">
          <a:xfrm rot="-12767">
            <a:off x="1558009" y="4496764"/>
            <a:ext cx="1005156" cy="547688"/>
            <a:chOff x="1931297" y="1314359"/>
            <a:chExt cx="1319272" cy="1728192"/>
          </a:xfrm>
        </p:grpSpPr>
        <p:grpSp>
          <p:nvGrpSpPr>
            <p:cNvPr id="43" name="组合 31">
              <a:extLst>
                <a:ext uri="{FF2B5EF4-FFF2-40B4-BE49-F238E27FC236}">
                  <a16:creationId xmlns:a16="http://schemas.microsoft.com/office/drawing/2014/main" id="{A17B99B5-1991-42F7-BCBC-D27066944184}"/>
                </a:ext>
              </a:extLst>
            </p:cNvPr>
            <p:cNvGrpSpPr>
              <a:grpSpLocks/>
            </p:cNvGrpSpPr>
            <p:nvPr/>
          </p:nvGrpSpPr>
          <p:grpSpPr bwMode="auto">
            <a:xfrm>
              <a:off x="1954425" y="1314359"/>
              <a:ext cx="1296144" cy="1728192"/>
              <a:chOff x="1925509" y="1314359"/>
              <a:chExt cx="1296144" cy="1728192"/>
            </a:xfrm>
          </p:grpSpPr>
          <p:sp>
            <p:nvSpPr>
              <p:cNvPr id="45" name="圆角矩形 24">
                <a:extLst>
                  <a:ext uri="{FF2B5EF4-FFF2-40B4-BE49-F238E27FC236}">
                    <a16:creationId xmlns:a16="http://schemas.microsoft.com/office/drawing/2014/main" id="{2A86F7A1-64FB-40FB-84CB-2A0A4819EDE3}"/>
                  </a:ext>
                </a:extLst>
              </p:cNvPr>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15.5</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46" name="圆角矩形 25">
                <a:extLst>
                  <a:ext uri="{FF2B5EF4-FFF2-40B4-BE49-F238E27FC236}">
                    <a16:creationId xmlns:a16="http://schemas.microsoft.com/office/drawing/2014/main" id="{F7D5EEFC-6790-4749-89FF-070AC5EF335C}"/>
                  </a:ext>
                </a:extLst>
              </p:cNvPr>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44" name="圆角矩形 5">
              <a:extLst>
                <a:ext uri="{FF2B5EF4-FFF2-40B4-BE49-F238E27FC236}">
                  <a16:creationId xmlns:a16="http://schemas.microsoft.com/office/drawing/2014/main" id="{0739D1C5-BE02-49C9-8137-5110A0473727}"/>
                </a:ext>
              </a:extLst>
            </p:cNvPr>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grpSp>
        <p:nvGrpSpPr>
          <p:cNvPr id="47" name="组合 195">
            <a:extLst>
              <a:ext uri="{FF2B5EF4-FFF2-40B4-BE49-F238E27FC236}">
                <a16:creationId xmlns:a16="http://schemas.microsoft.com/office/drawing/2014/main" id="{02A5EF4D-8BFD-4660-9CBB-A1C076C00816}"/>
              </a:ext>
            </a:extLst>
          </p:cNvPr>
          <p:cNvGrpSpPr>
            <a:grpSpLocks/>
          </p:cNvGrpSpPr>
          <p:nvPr/>
        </p:nvGrpSpPr>
        <p:grpSpPr bwMode="auto">
          <a:xfrm>
            <a:off x="2915860" y="3535640"/>
            <a:ext cx="4141720" cy="584665"/>
            <a:chOff x="1707622" y="1197695"/>
            <a:chExt cx="4045478" cy="656772"/>
          </a:xfrm>
        </p:grpSpPr>
        <p:sp>
          <p:nvSpPr>
            <p:cNvPr id="48" name="圆角矩形 5">
              <a:extLst>
                <a:ext uri="{FF2B5EF4-FFF2-40B4-BE49-F238E27FC236}">
                  <a16:creationId xmlns:a16="http://schemas.microsoft.com/office/drawing/2014/main" id="{508BD5DF-F1CC-4920-AC5A-BE1878619D88}"/>
                </a:ext>
              </a:extLst>
            </p:cNvPr>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49" name="直接连接符 48">
              <a:extLst>
                <a:ext uri="{FF2B5EF4-FFF2-40B4-BE49-F238E27FC236}">
                  <a16:creationId xmlns:a16="http://schemas.microsoft.com/office/drawing/2014/main" id="{7CFB2A00-271A-488F-8EC4-75726B5F64E3}"/>
                </a:ext>
              </a:extLst>
            </p:cNvPr>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53" name="矩形 52">
              <a:extLst>
                <a:ext uri="{FF2B5EF4-FFF2-40B4-BE49-F238E27FC236}">
                  <a16:creationId xmlns:a16="http://schemas.microsoft.com/office/drawing/2014/main" id="{C775DA0D-F91C-4470-B58E-088A84200041}"/>
                </a:ext>
              </a:extLst>
            </p:cNvPr>
            <p:cNvSpPr>
              <a:spLocks noChangeArrowheads="1"/>
            </p:cNvSpPr>
            <p:nvPr/>
          </p:nvSpPr>
          <p:spPr bwMode="auto">
            <a:xfrm>
              <a:off x="2752767" y="1197695"/>
              <a:ext cx="1533185" cy="41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编写配置文件</a:t>
              </a:r>
              <a:endParaRPr lang="en-US" altLang="zh-CN" dirty="0">
                <a:latin typeface="微软雅黑" panose="020B0503020204020204" pitchFamily="34" charset="-122"/>
                <a:ea typeface="微软雅黑" panose="020B0503020204020204" pitchFamily="34" charset="-122"/>
              </a:endParaRPr>
            </a:p>
          </p:txBody>
        </p:sp>
      </p:grpSp>
      <p:grpSp>
        <p:nvGrpSpPr>
          <p:cNvPr id="54" name="组合 29">
            <a:extLst>
              <a:ext uri="{FF2B5EF4-FFF2-40B4-BE49-F238E27FC236}">
                <a16:creationId xmlns:a16="http://schemas.microsoft.com/office/drawing/2014/main" id="{B146BEE6-BBC6-42F6-BDBC-8721F50CD63C}"/>
              </a:ext>
            </a:extLst>
          </p:cNvPr>
          <p:cNvGrpSpPr>
            <a:grpSpLocks/>
          </p:cNvGrpSpPr>
          <p:nvPr/>
        </p:nvGrpSpPr>
        <p:grpSpPr bwMode="auto">
          <a:xfrm rot="-12767">
            <a:off x="2905232" y="3540112"/>
            <a:ext cx="1005156" cy="547688"/>
            <a:chOff x="1931297" y="1314359"/>
            <a:chExt cx="1319272" cy="1728192"/>
          </a:xfrm>
        </p:grpSpPr>
        <p:grpSp>
          <p:nvGrpSpPr>
            <p:cNvPr id="55" name="组合 31">
              <a:extLst>
                <a:ext uri="{FF2B5EF4-FFF2-40B4-BE49-F238E27FC236}">
                  <a16:creationId xmlns:a16="http://schemas.microsoft.com/office/drawing/2014/main" id="{B88006D5-AD7F-4732-BD09-551D870D3E3E}"/>
                </a:ext>
              </a:extLst>
            </p:cNvPr>
            <p:cNvGrpSpPr>
              <a:grpSpLocks/>
            </p:cNvGrpSpPr>
            <p:nvPr/>
          </p:nvGrpSpPr>
          <p:grpSpPr bwMode="auto">
            <a:xfrm>
              <a:off x="1954425" y="1314359"/>
              <a:ext cx="1296144" cy="1728192"/>
              <a:chOff x="1925509" y="1314359"/>
              <a:chExt cx="1296144" cy="1728192"/>
            </a:xfrm>
          </p:grpSpPr>
          <p:sp>
            <p:nvSpPr>
              <p:cNvPr id="57" name="圆角矩形 24">
                <a:extLst>
                  <a:ext uri="{FF2B5EF4-FFF2-40B4-BE49-F238E27FC236}">
                    <a16:creationId xmlns:a16="http://schemas.microsoft.com/office/drawing/2014/main" id="{79EE65ED-3B08-4F1E-8292-7D984AE47957}"/>
                  </a:ext>
                </a:extLst>
              </p:cNvPr>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15.4</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58" name="圆角矩形 25">
                <a:extLst>
                  <a:ext uri="{FF2B5EF4-FFF2-40B4-BE49-F238E27FC236}">
                    <a16:creationId xmlns:a16="http://schemas.microsoft.com/office/drawing/2014/main" id="{31338342-D500-4B9D-89DF-1EFC1A331D34}"/>
                  </a:ext>
                </a:extLst>
              </p:cNvPr>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56" name="圆角矩形 5">
              <a:extLst>
                <a:ext uri="{FF2B5EF4-FFF2-40B4-BE49-F238E27FC236}">
                  <a16:creationId xmlns:a16="http://schemas.microsoft.com/office/drawing/2014/main" id="{2D8C0B6D-888C-4CF4-BC8D-E09F7CB7770F}"/>
                </a:ext>
              </a:extLst>
            </p:cNvPr>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grpSp>
        <p:nvGrpSpPr>
          <p:cNvPr id="59" name="组合 195">
            <a:extLst>
              <a:ext uri="{FF2B5EF4-FFF2-40B4-BE49-F238E27FC236}">
                <a16:creationId xmlns:a16="http://schemas.microsoft.com/office/drawing/2014/main" id="{4C0F8DCF-BC24-431C-9B55-111598577E88}"/>
              </a:ext>
            </a:extLst>
          </p:cNvPr>
          <p:cNvGrpSpPr>
            <a:grpSpLocks/>
          </p:cNvGrpSpPr>
          <p:nvPr/>
        </p:nvGrpSpPr>
        <p:grpSpPr bwMode="auto">
          <a:xfrm>
            <a:off x="2933481" y="5306886"/>
            <a:ext cx="4141720" cy="584665"/>
            <a:chOff x="1707622" y="1197695"/>
            <a:chExt cx="4045478" cy="656772"/>
          </a:xfrm>
        </p:grpSpPr>
        <p:sp>
          <p:nvSpPr>
            <p:cNvPr id="60" name="圆角矩形 5">
              <a:extLst>
                <a:ext uri="{FF2B5EF4-FFF2-40B4-BE49-F238E27FC236}">
                  <a16:creationId xmlns:a16="http://schemas.microsoft.com/office/drawing/2014/main" id="{86B2C66C-FAD2-437E-A4A7-90736E2C5482}"/>
                </a:ext>
              </a:extLst>
            </p:cNvPr>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61" name="直接连接符 60">
              <a:extLst>
                <a:ext uri="{FF2B5EF4-FFF2-40B4-BE49-F238E27FC236}">
                  <a16:creationId xmlns:a16="http://schemas.microsoft.com/office/drawing/2014/main" id="{FD0C03FC-73E5-4BF8-AB5D-E6AA4D5577B2}"/>
                </a:ext>
              </a:extLst>
            </p:cNvPr>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62" name="矩形 61">
              <a:extLst>
                <a:ext uri="{FF2B5EF4-FFF2-40B4-BE49-F238E27FC236}">
                  <a16:creationId xmlns:a16="http://schemas.microsoft.com/office/drawing/2014/main" id="{98E442CD-A854-483F-8147-7929A4310ABC}"/>
                </a:ext>
              </a:extLst>
            </p:cNvPr>
            <p:cNvSpPr>
              <a:spLocks noChangeArrowheads="1"/>
            </p:cNvSpPr>
            <p:nvPr/>
          </p:nvSpPr>
          <p:spPr bwMode="auto">
            <a:xfrm>
              <a:off x="2752767" y="1197695"/>
              <a:ext cx="1533185" cy="41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整合应用测试</a:t>
              </a:r>
              <a:endParaRPr lang="en-US" altLang="zh-CN" dirty="0">
                <a:latin typeface="微软雅黑" panose="020B0503020204020204" pitchFamily="34" charset="-122"/>
                <a:ea typeface="微软雅黑" panose="020B0503020204020204" pitchFamily="34" charset="-122"/>
              </a:endParaRPr>
            </a:p>
          </p:txBody>
        </p:sp>
      </p:grpSp>
      <p:grpSp>
        <p:nvGrpSpPr>
          <p:cNvPr id="63" name="组合 29">
            <a:extLst>
              <a:ext uri="{FF2B5EF4-FFF2-40B4-BE49-F238E27FC236}">
                <a16:creationId xmlns:a16="http://schemas.microsoft.com/office/drawing/2014/main" id="{E1B08605-3572-47F4-8999-B6E8B2CE5839}"/>
              </a:ext>
            </a:extLst>
          </p:cNvPr>
          <p:cNvGrpSpPr>
            <a:grpSpLocks/>
          </p:cNvGrpSpPr>
          <p:nvPr/>
        </p:nvGrpSpPr>
        <p:grpSpPr bwMode="auto">
          <a:xfrm rot="-12767">
            <a:off x="2922853" y="5311358"/>
            <a:ext cx="1005156" cy="547688"/>
            <a:chOff x="1931297" y="1314359"/>
            <a:chExt cx="1319272" cy="1728192"/>
          </a:xfrm>
        </p:grpSpPr>
        <p:grpSp>
          <p:nvGrpSpPr>
            <p:cNvPr id="64" name="组合 31">
              <a:extLst>
                <a:ext uri="{FF2B5EF4-FFF2-40B4-BE49-F238E27FC236}">
                  <a16:creationId xmlns:a16="http://schemas.microsoft.com/office/drawing/2014/main" id="{7F7E81B4-E1B6-4BA2-BEC9-AF76CC754275}"/>
                </a:ext>
              </a:extLst>
            </p:cNvPr>
            <p:cNvGrpSpPr>
              <a:grpSpLocks/>
            </p:cNvGrpSpPr>
            <p:nvPr/>
          </p:nvGrpSpPr>
          <p:grpSpPr bwMode="auto">
            <a:xfrm>
              <a:off x="1954425" y="1314359"/>
              <a:ext cx="1296144" cy="1728192"/>
              <a:chOff x="1925509" y="1314359"/>
              <a:chExt cx="1296144" cy="1728192"/>
            </a:xfrm>
          </p:grpSpPr>
          <p:sp>
            <p:nvSpPr>
              <p:cNvPr id="66" name="圆角矩形 24">
                <a:extLst>
                  <a:ext uri="{FF2B5EF4-FFF2-40B4-BE49-F238E27FC236}">
                    <a16:creationId xmlns:a16="http://schemas.microsoft.com/office/drawing/2014/main" id="{B27DF590-36C7-4892-8CBC-8A4803F5F09C}"/>
                  </a:ext>
                </a:extLst>
              </p:cNvPr>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15.6</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67" name="圆角矩形 25">
                <a:extLst>
                  <a:ext uri="{FF2B5EF4-FFF2-40B4-BE49-F238E27FC236}">
                    <a16:creationId xmlns:a16="http://schemas.microsoft.com/office/drawing/2014/main" id="{397363D1-65A5-4845-9134-70ADD2CAFE46}"/>
                  </a:ext>
                </a:extLst>
              </p:cNvPr>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65" name="圆角矩形 5">
              <a:extLst>
                <a:ext uri="{FF2B5EF4-FFF2-40B4-BE49-F238E27FC236}">
                  <a16:creationId xmlns:a16="http://schemas.microsoft.com/office/drawing/2014/main" id="{65C3D246-B55F-4486-AAD1-727A3CA11381}"/>
                </a:ext>
              </a:extLst>
            </p:cNvPr>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Tree>
    <p:extLst>
      <p:ext uri="{BB962C8B-B14F-4D97-AF65-F5344CB8AC3E}">
        <p14:creationId xmlns:p14="http://schemas.microsoft.com/office/powerpoint/2010/main" val="36521011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50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par>
                                <p:cTn id="8" presetID="14" presetClass="entr" presetSubtype="10"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par>
                          <p:cTn id="14" fill="hold">
                            <p:stCondLst>
                              <p:cond delay="1000"/>
                            </p:stCondLst>
                            <p:childTnLst>
                              <p:par>
                                <p:cTn id="15" presetID="14" presetClass="entr" presetSubtype="10" fill="hold"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randombar(horizontal)">
                                      <p:cBhvr>
                                        <p:cTn id="17" dur="500"/>
                                        <p:tgtEl>
                                          <p:spTgt spid="33"/>
                                        </p:tgtEl>
                                      </p:cBhvr>
                                    </p:animEffect>
                                  </p:childTnLst>
                                </p:cTn>
                              </p:par>
                              <p:par>
                                <p:cTn id="18" presetID="14" presetClass="entr" presetSubtype="1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randombar(horizontal)">
                                      <p:cBhvr>
                                        <p:cTn id="20" dur="500"/>
                                        <p:tgtEl>
                                          <p:spTgt spid="38"/>
                                        </p:tgtEl>
                                      </p:cBhvr>
                                    </p:animEffect>
                                  </p:childTnLst>
                                </p:cTn>
                              </p:par>
                            </p:childTnLst>
                          </p:cTn>
                        </p:par>
                        <p:par>
                          <p:cTn id="21" fill="hold">
                            <p:stCondLst>
                              <p:cond delay="1500"/>
                            </p:stCondLst>
                            <p:childTnLst>
                              <p:par>
                                <p:cTn id="22" presetID="14" presetClass="entr" presetSubtype="10" fill="hold" nodeType="afterEffect">
                                  <p:stCondLst>
                                    <p:cond delay="500"/>
                                  </p:stCondLst>
                                  <p:childTnLst>
                                    <p:set>
                                      <p:cBhvr>
                                        <p:cTn id="23" dur="1" fill="hold">
                                          <p:stCondLst>
                                            <p:cond delay="0"/>
                                          </p:stCondLst>
                                        </p:cTn>
                                        <p:tgtEl>
                                          <p:spTgt spid="23"/>
                                        </p:tgtEl>
                                        <p:attrNameLst>
                                          <p:attrName>style.visibility</p:attrName>
                                        </p:attrNameLst>
                                      </p:cBhvr>
                                      <p:to>
                                        <p:strVal val="visible"/>
                                      </p:to>
                                    </p:set>
                                    <p:animEffect transition="in" filter="randombar(horizontal)">
                                      <p:cBhvr>
                                        <p:cTn id="24" dur="500"/>
                                        <p:tgtEl>
                                          <p:spTgt spid="23"/>
                                        </p:tgtEl>
                                      </p:cBhvr>
                                    </p:animEffect>
                                  </p:childTnLst>
                                </p:cTn>
                              </p:par>
                              <p:par>
                                <p:cTn id="25" presetID="14" presetClass="entr" presetSubtype="10" fill="hold" nodeType="withEffect">
                                  <p:stCondLst>
                                    <p:cond delay="500"/>
                                  </p:stCondLst>
                                  <p:childTnLst>
                                    <p:set>
                                      <p:cBhvr>
                                        <p:cTn id="26" dur="1" fill="hold">
                                          <p:stCondLst>
                                            <p:cond delay="0"/>
                                          </p:stCondLst>
                                        </p:cTn>
                                        <p:tgtEl>
                                          <p:spTgt spid="20"/>
                                        </p:tgtEl>
                                        <p:attrNameLst>
                                          <p:attrName>style.visibility</p:attrName>
                                        </p:attrNameLst>
                                      </p:cBhvr>
                                      <p:to>
                                        <p:strVal val="visible"/>
                                      </p:to>
                                    </p:set>
                                    <p:animEffect transition="in" filter="randombar(horizontal)">
                                      <p:cBhvr>
                                        <p:cTn id="27" dur="500"/>
                                        <p:tgtEl>
                                          <p:spTgt spid="20"/>
                                        </p:tgtEl>
                                      </p:cBhvr>
                                    </p:animEffect>
                                  </p:childTnLst>
                                </p:cTn>
                              </p:par>
                              <p:par>
                                <p:cTn id="28" presetID="14" presetClass="entr" presetSubtype="10" fill="hold" grpId="0" nodeType="withEffect">
                                  <p:stCondLst>
                                    <p:cond delay="500"/>
                                  </p:stCondLst>
                                  <p:childTnLst>
                                    <p:set>
                                      <p:cBhvr>
                                        <p:cTn id="29" dur="1" fill="hold">
                                          <p:stCondLst>
                                            <p:cond delay="0"/>
                                          </p:stCondLst>
                                        </p:cTn>
                                        <p:tgtEl>
                                          <p:spTgt spid="21"/>
                                        </p:tgtEl>
                                        <p:attrNameLst>
                                          <p:attrName>style.visibility</p:attrName>
                                        </p:attrNameLst>
                                      </p:cBhvr>
                                      <p:to>
                                        <p:strVal val="visible"/>
                                      </p:to>
                                    </p:set>
                                    <p:animEffect transition="in" filter="randombar(horizontal)">
                                      <p:cBhvr>
                                        <p:cTn id="30" dur="500"/>
                                        <p:tgtEl>
                                          <p:spTgt spid="21"/>
                                        </p:tgtEl>
                                      </p:cBhvr>
                                    </p:animEffect>
                                  </p:childTnLst>
                                </p:cTn>
                              </p:par>
                            </p:childTnLst>
                          </p:cTn>
                        </p:par>
                        <p:par>
                          <p:cTn id="31" fill="hold">
                            <p:stCondLst>
                              <p:cond delay="2500"/>
                            </p:stCondLst>
                            <p:childTnLst>
                              <p:par>
                                <p:cTn id="32" presetID="14" presetClass="entr" presetSubtype="10" fill="hold" nodeType="afterEffect">
                                  <p:stCondLst>
                                    <p:cond delay="500"/>
                                  </p:stCondLst>
                                  <p:childTnLst>
                                    <p:set>
                                      <p:cBhvr>
                                        <p:cTn id="33" dur="1" fill="hold">
                                          <p:stCondLst>
                                            <p:cond delay="0"/>
                                          </p:stCondLst>
                                        </p:cTn>
                                        <p:tgtEl>
                                          <p:spTgt spid="42"/>
                                        </p:tgtEl>
                                        <p:attrNameLst>
                                          <p:attrName>style.visibility</p:attrName>
                                        </p:attrNameLst>
                                      </p:cBhvr>
                                      <p:to>
                                        <p:strVal val="visible"/>
                                      </p:to>
                                    </p:set>
                                    <p:animEffect transition="in" filter="randombar(horizontal)">
                                      <p:cBhvr>
                                        <p:cTn id="34" dur="500"/>
                                        <p:tgtEl>
                                          <p:spTgt spid="42"/>
                                        </p:tgtEl>
                                      </p:cBhvr>
                                    </p:animEffect>
                                  </p:childTnLst>
                                </p:cTn>
                              </p:par>
                              <p:par>
                                <p:cTn id="35" presetID="14" presetClass="entr" presetSubtype="10" fill="hold" nodeType="withEffect">
                                  <p:stCondLst>
                                    <p:cond delay="500"/>
                                  </p:stCondLst>
                                  <p:childTnLst>
                                    <p:set>
                                      <p:cBhvr>
                                        <p:cTn id="36" dur="1" fill="hold">
                                          <p:stCondLst>
                                            <p:cond delay="0"/>
                                          </p:stCondLst>
                                        </p:cTn>
                                        <p:tgtEl>
                                          <p:spTgt spid="40"/>
                                        </p:tgtEl>
                                        <p:attrNameLst>
                                          <p:attrName>style.visibility</p:attrName>
                                        </p:attrNameLst>
                                      </p:cBhvr>
                                      <p:to>
                                        <p:strVal val="visible"/>
                                      </p:to>
                                    </p:set>
                                    <p:animEffect transition="in" filter="randombar(horizontal)">
                                      <p:cBhvr>
                                        <p:cTn id="37" dur="500"/>
                                        <p:tgtEl>
                                          <p:spTgt spid="40"/>
                                        </p:tgtEl>
                                      </p:cBhvr>
                                    </p:animEffect>
                                  </p:childTnLst>
                                </p:cTn>
                              </p:par>
                              <p:par>
                                <p:cTn id="38" presetID="14" presetClass="entr" presetSubtype="10" fill="hold" grpId="0" nodeType="withEffect">
                                  <p:stCondLst>
                                    <p:cond delay="500"/>
                                  </p:stCondLst>
                                  <p:childTnLst>
                                    <p:set>
                                      <p:cBhvr>
                                        <p:cTn id="39" dur="1" fill="hold">
                                          <p:stCondLst>
                                            <p:cond delay="0"/>
                                          </p:stCondLst>
                                        </p:cTn>
                                        <p:tgtEl>
                                          <p:spTgt spid="41"/>
                                        </p:tgtEl>
                                        <p:attrNameLst>
                                          <p:attrName>style.visibility</p:attrName>
                                        </p:attrNameLst>
                                      </p:cBhvr>
                                      <p:to>
                                        <p:strVal val="visible"/>
                                      </p:to>
                                    </p:set>
                                    <p:animEffect transition="in" filter="randombar(horizontal)">
                                      <p:cBhvr>
                                        <p:cTn id="40" dur="500"/>
                                        <p:tgtEl>
                                          <p:spTgt spid="41"/>
                                        </p:tgtEl>
                                      </p:cBhvr>
                                    </p:animEffect>
                                  </p:childTnLst>
                                </p:cTn>
                              </p:par>
                            </p:childTnLst>
                          </p:cTn>
                        </p:par>
                        <p:par>
                          <p:cTn id="41" fill="hold">
                            <p:stCondLst>
                              <p:cond delay="3500"/>
                            </p:stCondLst>
                            <p:childTnLst>
                              <p:par>
                                <p:cTn id="42" presetID="14" presetClass="entr" presetSubtype="10" fill="hold" nodeType="after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randombar(horizontal)">
                                      <p:cBhvr>
                                        <p:cTn id="44" dur="500"/>
                                        <p:tgtEl>
                                          <p:spTgt spid="59"/>
                                        </p:tgtEl>
                                      </p:cBhvr>
                                    </p:animEffect>
                                  </p:childTnLst>
                                </p:cTn>
                              </p:par>
                              <p:par>
                                <p:cTn id="45" presetID="14" presetClass="entr" presetSubtype="10" fill="hold" nodeType="withEffect">
                                  <p:stCondLst>
                                    <p:cond delay="0"/>
                                  </p:stCondLst>
                                  <p:childTnLst>
                                    <p:set>
                                      <p:cBhvr>
                                        <p:cTn id="46" dur="1" fill="hold">
                                          <p:stCondLst>
                                            <p:cond delay="0"/>
                                          </p:stCondLst>
                                        </p:cTn>
                                        <p:tgtEl>
                                          <p:spTgt spid="63"/>
                                        </p:tgtEl>
                                        <p:attrNameLst>
                                          <p:attrName>style.visibility</p:attrName>
                                        </p:attrNameLst>
                                      </p:cBhvr>
                                      <p:to>
                                        <p:strVal val="visible"/>
                                      </p:to>
                                    </p:set>
                                    <p:animEffect transition="in" filter="randombar(horizontal)">
                                      <p:cBhvr>
                                        <p:cTn id="47" dur="500"/>
                                        <p:tgtEl>
                                          <p:spTgt spid="63"/>
                                        </p:tgtEl>
                                      </p:cBhvr>
                                    </p:animEffect>
                                  </p:childTnLst>
                                </p:cTn>
                              </p:par>
                            </p:childTnLst>
                          </p:cTn>
                        </p:par>
                        <p:par>
                          <p:cTn id="48" fill="hold">
                            <p:stCondLst>
                              <p:cond delay="4000"/>
                            </p:stCondLst>
                            <p:childTnLst>
                              <p:par>
                                <p:cTn id="49" presetID="14" presetClass="entr" presetSubtype="10" fill="hold" nodeType="after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randombar(horizontal)">
                                      <p:cBhvr>
                                        <p:cTn id="51" dur="500"/>
                                        <p:tgtEl>
                                          <p:spTgt spid="47"/>
                                        </p:tgtEl>
                                      </p:cBhvr>
                                    </p:animEffect>
                                  </p:childTnLst>
                                </p:cTn>
                              </p:par>
                              <p:par>
                                <p:cTn id="52" presetID="14" presetClass="entr" presetSubtype="10" fill="hold" nodeType="withEffect">
                                  <p:stCondLst>
                                    <p:cond delay="0"/>
                                  </p:stCondLst>
                                  <p:childTnLst>
                                    <p:set>
                                      <p:cBhvr>
                                        <p:cTn id="53" dur="1" fill="hold">
                                          <p:stCondLst>
                                            <p:cond delay="0"/>
                                          </p:stCondLst>
                                        </p:cTn>
                                        <p:tgtEl>
                                          <p:spTgt spid="54"/>
                                        </p:tgtEl>
                                        <p:attrNameLst>
                                          <p:attrName>style.visibility</p:attrName>
                                        </p:attrNameLst>
                                      </p:cBhvr>
                                      <p:to>
                                        <p:strVal val="visible"/>
                                      </p:to>
                                    </p:set>
                                    <p:animEffect transition="in" filter="randombar(horizontal)">
                                      <p:cBhvr>
                                        <p:cTn id="5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p:bldP spid="4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a:extLst>
              <a:ext uri="{FF2B5EF4-FFF2-40B4-BE49-F238E27FC236}">
                <a16:creationId xmlns:a16="http://schemas.microsoft.com/office/drawing/2014/main" id="{C43C7FF5-285E-41E7-8918-D42CFD33A2CB}"/>
              </a:ext>
            </a:extLst>
          </p:cNvPr>
          <p:cNvGraphicFramePr>
            <a:graphicFrameLocks/>
          </p:cNvGraphicFramePr>
          <p:nvPr/>
        </p:nvGraphicFramePr>
        <p:xfrm>
          <a:off x="-396552" y="1795159"/>
          <a:ext cx="6984776" cy="3786151"/>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130">
            <a:extLst>
              <a:ext uri="{FF2B5EF4-FFF2-40B4-BE49-F238E27FC236}">
                <a16:creationId xmlns:a16="http://schemas.microsoft.com/office/drawing/2014/main" id="{975C9CC6-49CB-4EBA-9935-58C3B833AB3D}"/>
              </a:ext>
            </a:extLst>
          </p:cNvPr>
          <p:cNvSpPr txBox="1"/>
          <p:nvPr/>
        </p:nvSpPr>
        <p:spPr bwMode="auto">
          <a:xfrm rot="18760561">
            <a:off x="3196833" y="2412903"/>
            <a:ext cx="1021445"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了解</a:t>
            </a:r>
          </a:p>
        </p:txBody>
      </p:sp>
      <p:sp>
        <p:nvSpPr>
          <p:cNvPr id="4" name="TextBox 126">
            <a:extLst>
              <a:ext uri="{FF2B5EF4-FFF2-40B4-BE49-F238E27FC236}">
                <a16:creationId xmlns:a16="http://schemas.microsoft.com/office/drawing/2014/main" id="{ED846E87-A52C-48DA-8F93-F6BF4A23ED62}"/>
              </a:ext>
            </a:extLst>
          </p:cNvPr>
          <p:cNvSpPr txBox="1"/>
          <p:nvPr/>
        </p:nvSpPr>
        <p:spPr bwMode="auto">
          <a:xfrm rot="2839439" flipH="1">
            <a:off x="5028118" y="2603962"/>
            <a:ext cx="1021445"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理解</a:t>
            </a:r>
          </a:p>
        </p:txBody>
      </p:sp>
      <p:sp>
        <p:nvSpPr>
          <p:cNvPr id="5" name="TextBox 127">
            <a:extLst>
              <a:ext uri="{FF2B5EF4-FFF2-40B4-BE49-F238E27FC236}">
                <a16:creationId xmlns:a16="http://schemas.microsoft.com/office/drawing/2014/main" id="{6995DFE1-1536-42B0-B90A-D4927EF2C5ED}"/>
              </a:ext>
            </a:extLst>
          </p:cNvPr>
          <p:cNvSpPr txBox="1"/>
          <p:nvPr/>
        </p:nvSpPr>
        <p:spPr bwMode="auto">
          <a:xfrm rot="13580827" flipV="1">
            <a:off x="3210085" y="4331646"/>
            <a:ext cx="1021445"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p>
        </p:txBody>
      </p:sp>
      <p:sp>
        <p:nvSpPr>
          <p:cNvPr id="6" name="TextBox 126">
            <a:extLst>
              <a:ext uri="{FF2B5EF4-FFF2-40B4-BE49-F238E27FC236}">
                <a16:creationId xmlns:a16="http://schemas.microsoft.com/office/drawing/2014/main" id="{7658F896-761C-4E05-A912-B063A57EA69E}"/>
              </a:ext>
            </a:extLst>
          </p:cNvPr>
          <p:cNvSpPr txBox="1"/>
          <p:nvPr/>
        </p:nvSpPr>
        <p:spPr bwMode="auto">
          <a:xfrm rot="18947968" flipH="1">
            <a:off x="5082055" y="4033116"/>
            <a:ext cx="1067741"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理解</a:t>
            </a:r>
          </a:p>
        </p:txBody>
      </p:sp>
      <p:grpSp>
        <p:nvGrpSpPr>
          <p:cNvPr id="7" name="组合 18">
            <a:extLst>
              <a:ext uri="{FF2B5EF4-FFF2-40B4-BE49-F238E27FC236}">
                <a16:creationId xmlns:a16="http://schemas.microsoft.com/office/drawing/2014/main" id="{AFD3DE5E-DE1B-4AB3-933C-71F7B339C6D7}"/>
              </a:ext>
            </a:extLst>
          </p:cNvPr>
          <p:cNvGrpSpPr>
            <a:grpSpLocks/>
          </p:cNvGrpSpPr>
          <p:nvPr/>
        </p:nvGrpSpPr>
        <p:grpSpPr bwMode="auto">
          <a:xfrm>
            <a:off x="504865" y="1176077"/>
            <a:ext cx="3131030" cy="1481496"/>
            <a:chOff x="547807" y="2015821"/>
            <a:chExt cx="3130097" cy="1482112"/>
          </a:xfrm>
        </p:grpSpPr>
        <p:sp>
          <p:nvSpPr>
            <p:cNvPr id="8" name="矩形 5">
              <a:extLst>
                <a:ext uri="{FF2B5EF4-FFF2-40B4-BE49-F238E27FC236}">
                  <a16:creationId xmlns:a16="http://schemas.microsoft.com/office/drawing/2014/main" id="{DE58DEFB-82AA-4EB3-A10F-99314526A157}"/>
                </a:ext>
              </a:extLst>
            </p:cNvPr>
            <p:cNvSpPr>
              <a:spLocks noChangeArrowheads="1"/>
            </p:cNvSpPr>
            <p:nvPr/>
          </p:nvSpPr>
          <p:spPr bwMode="auto">
            <a:xfrm>
              <a:off x="1176708" y="2015821"/>
              <a:ext cx="2501196" cy="1435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pPr>
              <a:r>
                <a:rPr lang="zh-CN" altLang="en-US" sz="2400" b="1" dirty="0">
                  <a:latin typeface="微软雅黑" panose="020B0503020204020204" pitchFamily="34" charset="-122"/>
                  <a:ea typeface="微软雅黑" panose="020B0503020204020204" pitchFamily="34" charset="-122"/>
                </a:rPr>
                <a:t>了解</a:t>
              </a:r>
              <a:r>
                <a:rPr lang="zh-CN" altLang="en-US" sz="2400" b="1" dirty="0">
                  <a:solidFill>
                    <a:srgbClr val="2383C6"/>
                  </a:solidFill>
                  <a:latin typeface="微软雅黑" panose="020B0503020204020204" pitchFamily="34" charset="-122"/>
                  <a:ea typeface="微软雅黑" panose="020B0503020204020204" pitchFamily="34" charset="-122"/>
                </a:rPr>
                <a:t>整合环境的搭建和整合的</a:t>
              </a:r>
              <a:r>
                <a:rPr lang="en-US" altLang="zh-CN" sz="2400" b="1" dirty="0">
                  <a:solidFill>
                    <a:srgbClr val="2383C6"/>
                  </a:solidFill>
                  <a:latin typeface="微软雅黑" panose="020B0503020204020204" pitchFamily="34" charset="-122"/>
                  <a:ea typeface="微软雅黑" panose="020B0503020204020204" pitchFamily="34" charset="-122"/>
                </a:rPr>
                <a:t>jar</a:t>
              </a:r>
              <a:r>
                <a:rPr lang="zh-CN" altLang="en-US" sz="2400" b="1" dirty="0">
                  <a:solidFill>
                    <a:srgbClr val="2383C6"/>
                  </a:solidFill>
                  <a:latin typeface="微软雅黑" panose="020B0503020204020204" pitchFamily="34" charset="-122"/>
                  <a:ea typeface="微软雅黑" panose="020B0503020204020204" pitchFamily="34" charset="-122"/>
                </a:rPr>
                <a:t>包</a:t>
              </a:r>
              <a:endParaRPr lang="en-US" altLang="zh-CN" sz="2400" b="1" dirty="0">
                <a:latin typeface="微软雅黑" panose="020B0503020204020204" pitchFamily="34" charset="-122"/>
                <a:ea typeface="微软雅黑" panose="020B0503020204020204" pitchFamily="34" charset="-122"/>
              </a:endParaRPr>
            </a:p>
          </p:txBody>
        </p:sp>
        <p:grpSp>
          <p:nvGrpSpPr>
            <p:cNvPr id="9" name="组合 16">
              <a:extLst>
                <a:ext uri="{FF2B5EF4-FFF2-40B4-BE49-F238E27FC236}">
                  <a16:creationId xmlns:a16="http://schemas.microsoft.com/office/drawing/2014/main" id="{4F36D0D6-3FC6-4A37-85D9-CA10C7044AE5}"/>
                </a:ext>
              </a:extLst>
            </p:cNvPr>
            <p:cNvGrpSpPr>
              <a:grpSpLocks/>
            </p:cNvGrpSpPr>
            <p:nvPr/>
          </p:nvGrpSpPr>
          <p:grpSpPr bwMode="auto">
            <a:xfrm>
              <a:off x="860198" y="2845720"/>
              <a:ext cx="2178276" cy="652213"/>
              <a:chOff x="860198" y="2352244"/>
              <a:chExt cx="2178276" cy="652213"/>
            </a:xfrm>
          </p:grpSpPr>
          <p:cxnSp>
            <p:nvCxnSpPr>
              <p:cNvPr id="13" name="直接连接符 7">
                <a:extLst>
                  <a:ext uri="{FF2B5EF4-FFF2-40B4-BE49-F238E27FC236}">
                    <a16:creationId xmlns:a16="http://schemas.microsoft.com/office/drawing/2014/main" id="{DDF80053-9E3D-44A5-94BE-1E21DEAA152E}"/>
                  </a:ext>
                </a:extLst>
              </p:cNvPr>
              <p:cNvCxnSpPr>
                <a:cxnSpLocks noChangeShapeType="1"/>
              </p:cNvCxnSpPr>
              <p:nvPr/>
            </p:nvCxnSpPr>
            <p:spPr bwMode="auto">
              <a:xfrm>
                <a:off x="860198" y="2352244"/>
                <a:ext cx="372267" cy="652213"/>
              </a:xfrm>
              <a:prstGeom prst="line">
                <a:avLst/>
              </a:prstGeom>
              <a:noFill/>
              <a:ln w="28575" algn="ctr">
                <a:solidFill>
                  <a:srgbClr val="2383C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0">
                <a:extLst>
                  <a:ext uri="{FF2B5EF4-FFF2-40B4-BE49-F238E27FC236}">
                    <a16:creationId xmlns:a16="http://schemas.microsoft.com/office/drawing/2014/main" id="{CB879EC2-9B56-482B-8125-7B64D13C526F}"/>
                  </a:ext>
                </a:extLst>
              </p:cNvPr>
              <p:cNvCxnSpPr>
                <a:cxnSpLocks noChangeShapeType="1"/>
              </p:cNvCxnSpPr>
              <p:nvPr/>
            </p:nvCxnSpPr>
            <p:spPr bwMode="auto">
              <a:xfrm>
                <a:off x="1222939" y="3004457"/>
                <a:ext cx="1815535" cy="0"/>
              </a:xfrm>
              <a:prstGeom prst="line">
                <a:avLst/>
              </a:prstGeom>
              <a:noFill/>
              <a:ln w="28575" algn="ctr">
                <a:solidFill>
                  <a:srgbClr val="2383C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 name="组合 15">
              <a:extLst>
                <a:ext uri="{FF2B5EF4-FFF2-40B4-BE49-F238E27FC236}">
                  <a16:creationId xmlns:a16="http://schemas.microsoft.com/office/drawing/2014/main" id="{8859BE08-A178-4BC4-83B8-AC61E18842FD}"/>
                </a:ext>
              </a:extLst>
            </p:cNvPr>
            <p:cNvGrpSpPr>
              <a:grpSpLocks/>
            </p:cNvGrpSpPr>
            <p:nvPr/>
          </p:nvGrpSpPr>
          <p:grpSpPr bwMode="auto">
            <a:xfrm>
              <a:off x="547807" y="2345525"/>
              <a:ext cx="482428" cy="522503"/>
              <a:chOff x="1232465" y="3518931"/>
              <a:chExt cx="482428" cy="522503"/>
            </a:xfrm>
          </p:grpSpPr>
          <p:sp>
            <p:nvSpPr>
              <p:cNvPr id="11" name="椭圆 10">
                <a:extLst>
                  <a:ext uri="{FF2B5EF4-FFF2-40B4-BE49-F238E27FC236}">
                    <a16:creationId xmlns:a16="http://schemas.microsoft.com/office/drawing/2014/main" id="{907485A4-5441-49DA-8146-AA7C37B848C1}"/>
                  </a:ext>
                </a:extLst>
              </p:cNvPr>
              <p:cNvSpPr/>
              <p:nvPr/>
            </p:nvSpPr>
            <p:spPr bwMode="auto">
              <a:xfrm>
                <a:off x="1232465" y="3558042"/>
                <a:ext cx="474520" cy="474858"/>
              </a:xfrm>
              <a:prstGeom prst="ellipse">
                <a:avLst/>
              </a:prstGeom>
              <a:solidFill>
                <a:srgbClr val="2484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p>
            </p:txBody>
          </p:sp>
          <p:sp>
            <p:nvSpPr>
              <p:cNvPr id="12" name="TextBox 94">
                <a:extLst>
                  <a:ext uri="{FF2B5EF4-FFF2-40B4-BE49-F238E27FC236}">
                    <a16:creationId xmlns:a16="http://schemas.microsoft.com/office/drawing/2014/main" id="{3EAB7315-F61C-4685-A786-ABDC41472060}"/>
                  </a:ext>
                </a:extLst>
              </p:cNvPr>
              <p:cNvSpPr txBox="1"/>
              <p:nvPr/>
            </p:nvSpPr>
            <p:spPr>
              <a:xfrm>
                <a:off x="1295918" y="3518931"/>
                <a:ext cx="418975" cy="522503"/>
              </a:xfrm>
              <a:prstGeom prst="rect">
                <a:avLst/>
              </a:prstGeom>
              <a:noFill/>
              <a:effectLst>
                <a:outerShdw blurRad="12700" dist="12700" dir="2700000" algn="tl" rotWithShape="0">
                  <a:prstClr val="black">
                    <a:alpha val="40000"/>
                  </a:prstClr>
                </a:outerShdw>
              </a:effectLst>
            </p:spPr>
            <p:txBody>
              <a:bodyPr wrap="square">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1</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grpSp>
      <p:grpSp>
        <p:nvGrpSpPr>
          <p:cNvPr id="15" name="组合 17">
            <a:extLst>
              <a:ext uri="{FF2B5EF4-FFF2-40B4-BE49-F238E27FC236}">
                <a16:creationId xmlns:a16="http://schemas.microsoft.com/office/drawing/2014/main" id="{0F835BA1-F9FA-4937-8F5D-84C66BC9D4FF}"/>
              </a:ext>
            </a:extLst>
          </p:cNvPr>
          <p:cNvGrpSpPr>
            <a:grpSpLocks/>
          </p:cNvGrpSpPr>
          <p:nvPr/>
        </p:nvGrpSpPr>
        <p:grpSpPr bwMode="auto">
          <a:xfrm>
            <a:off x="681306" y="4708111"/>
            <a:ext cx="2660205" cy="1261449"/>
            <a:chOff x="547807" y="3950799"/>
            <a:chExt cx="2659747" cy="1260718"/>
          </a:xfrm>
        </p:grpSpPr>
        <p:sp>
          <p:nvSpPr>
            <p:cNvPr id="16" name="矩形 21">
              <a:extLst>
                <a:ext uri="{FF2B5EF4-FFF2-40B4-BE49-F238E27FC236}">
                  <a16:creationId xmlns:a16="http://schemas.microsoft.com/office/drawing/2014/main" id="{D48DFC1C-121A-4137-AF3D-1C8714C2371D}"/>
                </a:ext>
              </a:extLst>
            </p:cNvPr>
            <p:cNvSpPr>
              <a:spLocks noChangeArrowheads="1"/>
            </p:cNvSpPr>
            <p:nvPr/>
          </p:nvSpPr>
          <p:spPr bwMode="auto">
            <a:xfrm>
              <a:off x="1245404" y="4238609"/>
              <a:ext cx="1962150" cy="972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buFont typeface="Calibri" panose="020F050202020403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掌握</a:t>
              </a:r>
              <a:r>
                <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整合思路</a:t>
              </a:r>
              <a:endParaRPr lang="en-US" altLang="zh-CN"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7" name="组合 26">
              <a:extLst>
                <a:ext uri="{FF2B5EF4-FFF2-40B4-BE49-F238E27FC236}">
                  <a16:creationId xmlns:a16="http://schemas.microsoft.com/office/drawing/2014/main" id="{AA826732-F22A-4E92-8CE3-CC50230E9640}"/>
                </a:ext>
              </a:extLst>
            </p:cNvPr>
            <p:cNvGrpSpPr>
              <a:grpSpLocks/>
            </p:cNvGrpSpPr>
            <p:nvPr/>
          </p:nvGrpSpPr>
          <p:grpSpPr bwMode="auto">
            <a:xfrm rot="10800000" flipH="1">
              <a:off x="860198" y="3950799"/>
              <a:ext cx="2178276" cy="652213"/>
              <a:chOff x="860198" y="2352244"/>
              <a:chExt cx="2178276" cy="652213"/>
            </a:xfrm>
          </p:grpSpPr>
          <p:cxnSp>
            <p:nvCxnSpPr>
              <p:cNvPr id="21" name="直接连接符 27">
                <a:extLst>
                  <a:ext uri="{FF2B5EF4-FFF2-40B4-BE49-F238E27FC236}">
                    <a16:creationId xmlns:a16="http://schemas.microsoft.com/office/drawing/2014/main" id="{FFA5CB07-A056-4052-8B6F-D13766030379}"/>
                  </a:ext>
                </a:extLst>
              </p:cNvPr>
              <p:cNvCxnSpPr>
                <a:cxnSpLocks noChangeShapeType="1"/>
              </p:cNvCxnSpPr>
              <p:nvPr/>
            </p:nvCxnSpPr>
            <p:spPr bwMode="auto">
              <a:xfrm>
                <a:off x="860198" y="2352244"/>
                <a:ext cx="372267" cy="652213"/>
              </a:xfrm>
              <a:prstGeom prst="line">
                <a:avLst/>
              </a:prstGeom>
              <a:noFill/>
              <a:ln w="28575" algn="ctr">
                <a:solidFill>
                  <a:srgbClr val="2383C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8">
                <a:extLst>
                  <a:ext uri="{FF2B5EF4-FFF2-40B4-BE49-F238E27FC236}">
                    <a16:creationId xmlns:a16="http://schemas.microsoft.com/office/drawing/2014/main" id="{26C2FB9C-F702-427F-BFBB-DB332E50886A}"/>
                  </a:ext>
                </a:extLst>
              </p:cNvPr>
              <p:cNvCxnSpPr>
                <a:cxnSpLocks noChangeShapeType="1"/>
              </p:cNvCxnSpPr>
              <p:nvPr/>
            </p:nvCxnSpPr>
            <p:spPr bwMode="auto">
              <a:xfrm>
                <a:off x="1222939" y="3004457"/>
                <a:ext cx="1815535" cy="0"/>
              </a:xfrm>
              <a:prstGeom prst="line">
                <a:avLst/>
              </a:prstGeom>
              <a:noFill/>
              <a:ln w="28575" algn="ctr">
                <a:solidFill>
                  <a:srgbClr val="2383C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8" name="组合 29">
              <a:extLst>
                <a:ext uri="{FF2B5EF4-FFF2-40B4-BE49-F238E27FC236}">
                  <a16:creationId xmlns:a16="http://schemas.microsoft.com/office/drawing/2014/main" id="{28EA6E57-64F3-429C-B324-1C222128ED58}"/>
                </a:ext>
              </a:extLst>
            </p:cNvPr>
            <p:cNvGrpSpPr>
              <a:grpSpLocks/>
            </p:cNvGrpSpPr>
            <p:nvPr/>
          </p:nvGrpSpPr>
          <p:grpSpPr bwMode="auto">
            <a:xfrm>
              <a:off x="547807" y="4523744"/>
              <a:ext cx="474580" cy="523571"/>
              <a:chOff x="1232465" y="3525955"/>
              <a:chExt cx="474580" cy="523571"/>
            </a:xfrm>
          </p:grpSpPr>
          <p:sp>
            <p:nvSpPr>
              <p:cNvPr id="19" name="椭圆 18">
                <a:extLst>
                  <a:ext uri="{FF2B5EF4-FFF2-40B4-BE49-F238E27FC236}">
                    <a16:creationId xmlns:a16="http://schemas.microsoft.com/office/drawing/2014/main" id="{9C879F45-1DC0-4D4E-AA6A-97FB605002B3}"/>
                  </a:ext>
                </a:extLst>
              </p:cNvPr>
              <p:cNvSpPr/>
              <p:nvPr/>
            </p:nvSpPr>
            <p:spPr bwMode="auto">
              <a:xfrm>
                <a:off x="1232465" y="3559083"/>
                <a:ext cx="474580" cy="474388"/>
              </a:xfrm>
              <a:prstGeom prst="ellipse">
                <a:avLst/>
              </a:prstGeom>
              <a:solidFill>
                <a:srgbClr val="2383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p>
            </p:txBody>
          </p:sp>
          <p:sp>
            <p:nvSpPr>
              <p:cNvPr id="20" name="TextBox 102">
                <a:extLst>
                  <a:ext uri="{FF2B5EF4-FFF2-40B4-BE49-F238E27FC236}">
                    <a16:creationId xmlns:a16="http://schemas.microsoft.com/office/drawing/2014/main" id="{7165A313-5EAC-41FE-BF0D-09891890DEB9}"/>
                  </a:ext>
                </a:extLst>
              </p:cNvPr>
              <p:cNvSpPr txBox="1"/>
              <p:nvPr/>
            </p:nvSpPr>
            <p:spPr>
              <a:xfrm>
                <a:off x="1278361" y="3525955"/>
                <a:ext cx="334905" cy="523571"/>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4</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grpSp>
      <p:grpSp>
        <p:nvGrpSpPr>
          <p:cNvPr id="23" name="组合 22">
            <a:extLst>
              <a:ext uri="{FF2B5EF4-FFF2-40B4-BE49-F238E27FC236}">
                <a16:creationId xmlns:a16="http://schemas.microsoft.com/office/drawing/2014/main" id="{36565572-5E2E-41B3-B521-5E1FA94D532E}"/>
              </a:ext>
            </a:extLst>
          </p:cNvPr>
          <p:cNvGrpSpPr>
            <a:grpSpLocks/>
          </p:cNvGrpSpPr>
          <p:nvPr/>
        </p:nvGrpSpPr>
        <p:grpSpPr bwMode="auto">
          <a:xfrm>
            <a:off x="5450906" y="1406909"/>
            <a:ext cx="2831791" cy="1185205"/>
            <a:chOff x="5864534" y="2024889"/>
            <a:chExt cx="2831791" cy="1185036"/>
          </a:xfrm>
        </p:grpSpPr>
        <p:grpSp>
          <p:nvGrpSpPr>
            <p:cNvPr id="24" name="组合 32">
              <a:extLst>
                <a:ext uri="{FF2B5EF4-FFF2-40B4-BE49-F238E27FC236}">
                  <a16:creationId xmlns:a16="http://schemas.microsoft.com/office/drawing/2014/main" id="{AAC4D77E-8AB4-4C18-B082-23198063AA26}"/>
                </a:ext>
              </a:extLst>
            </p:cNvPr>
            <p:cNvGrpSpPr>
              <a:grpSpLocks/>
            </p:cNvGrpSpPr>
            <p:nvPr/>
          </p:nvGrpSpPr>
          <p:grpSpPr bwMode="auto">
            <a:xfrm flipH="1">
              <a:off x="6469063" y="2557463"/>
              <a:ext cx="1962150" cy="652462"/>
              <a:chOff x="860198" y="2352244"/>
              <a:chExt cx="1962354" cy="652213"/>
            </a:xfrm>
          </p:grpSpPr>
          <p:cxnSp>
            <p:nvCxnSpPr>
              <p:cNvPr id="29" name="直接连接符 33">
                <a:extLst>
                  <a:ext uri="{FF2B5EF4-FFF2-40B4-BE49-F238E27FC236}">
                    <a16:creationId xmlns:a16="http://schemas.microsoft.com/office/drawing/2014/main" id="{62451B3C-CC7C-4DD0-AB21-4DD5188EEA9C}"/>
                  </a:ext>
                </a:extLst>
              </p:cNvPr>
              <p:cNvCxnSpPr>
                <a:cxnSpLocks noChangeShapeType="1"/>
              </p:cNvCxnSpPr>
              <p:nvPr/>
            </p:nvCxnSpPr>
            <p:spPr bwMode="auto">
              <a:xfrm>
                <a:off x="860198" y="2352244"/>
                <a:ext cx="372267" cy="652213"/>
              </a:xfrm>
              <a:prstGeom prst="line">
                <a:avLst/>
              </a:prstGeom>
              <a:noFill/>
              <a:ln w="28575" algn="ctr">
                <a:solidFill>
                  <a:srgbClr val="2383C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34">
                <a:extLst>
                  <a:ext uri="{FF2B5EF4-FFF2-40B4-BE49-F238E27FC236}">
                    <a16:creationId xmlns:a16="http://schemas.microsoft.com/office/drawing/2014/main" id="{321DB899-E797-4D1B-8A87-C801452CC6BF}"/>
                  </a:ext>
                </a:extLst>
              </p:cNvPr>
              <p:cNvCxnSpPr>
                <a:cxnSpLocks noChangeShapeType="1"/>
              </p:cNvCxnSpPr>
              <p:nvPr/>
            </p:nvCxnSpPr>
            <p:spPr bwMode="auto">
              <a:xfrm>
                <a:off x="1222938" y="3004457"/>
                <a:ext cx="1599614" cy="0"/>
              </a:xfrm>
              <a:prstGeom prst="line">
                <a:avLst/>
              </a:prstGeom>
              <a:noFill/>
              <a:ln w="28575" algn="ctr">
                <a:solidFill>
                  <a:srgbClr val="2484C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5" name="组合 35">
              <a:extLst>
                <a:ext uri="{FF2B5EF4-FFF2-40B4-BE49-F238E27FC236}">
                  <a16:creationId xmlns:a16="http://schemas.microsoft.com/office/drawing/2014/main" id="{CBCC9909-E1DA-4A27-96D3-FC64F40D6963}"/>
                </a:ext>
              </a:extLst>
            </p:cNvPr>
            <p:cNvGrpSpPr>
              <a:grpSpLocks/>
            </p:cNvGrpSpPr>
            <p:nvPr/>
          </p:nvGrpSpPr>
          <p:grpSpPr bwMode="auto">
            <a:xfrm>
              <a:off x="8223250" y="2094756"/>
              <a:ext cx="473075" cy="522212"/>
              <a:chOff x="1232465" y="3514976"/>
              <a:chExt cx="474415" cy="522667"/>
            </a:xfrm>
          </p:grpSpPr>
          <p:sp>
            <p:nvSpPr>
              <p:cNvPr id="27" name="椭圆 26">
                <a:extLst>
                  <a:ext uri="{FF2B5EF4-FFF2-40B4-BE49-F238E27FC236}">
                    <a16:creationId xmlns:a16="http://schemas.microsoft.com/office/drawing/2014/main" id="{51AFEEB1-F4B9-4DA2-846E-DB318E2EE13A}"/>
                  </a:ext>
                </a:extLst>
              </p:cNvPr>
              <p:cNvSpPr/>
              <p:nvPr/>
            </p:nvSpPr>
            <p:spPr bwMode="auto">
              <a:xfrm>
                <a:off x="1232465" y="3558773"/>
                <a:ext cx="474415" cy="475007"/>
              </a:xfrm>
              <a:prstGeom prst="ellipse">
                <a:avLst/>
              </a:prstGeom>
              <a:solidFill>
                <a:srgbClr val="2484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p>
            </p:txBody>
          </p:sp>
          <p:sp>
            <p:nvSpPr>
              <p:cNvPr id="28" name="TextBox 110">
                <a:extLst>
                  <a:ext uri="{FF2B5EF4-FFF2-40B4-BE49-F238E27FC236}">
                    <a16:creationId xmlns:a16="http://schemas.microsoft.com/office/drawing/2014/main" id="{A2303BC2-F14B-4627-9E80-70538E749A2C}"/>
                  </a:ext>
                </a:extLst>
              </p:cNvPr>
              <p:cNvSpPr txBox="1"/>
              <p:nvPr/>
            </p:nvSpPr>
            <p:spPr>
              <a:xfrm>
                <a:off x="1288136" y="3514976"/>
                <a:ext cx="335911" cy="522667"/>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2</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sp>
          <p:nvSpPr>
            <p:cNvPr id="26" name="矩形 46">
              <a:extLst>
                <a:ext uri="{FF2B5EF4-FFF2-40B4-BE49-F238E27FC236}">
                  <a16:creationId xmlns:a16="http://schemas.microsoft.com/office/drawing/2014/main" id="{3BF8F4FF-525B-4F2E-BC76-4A134EFB586B}"/>
                </a:ext>
              </a:extLst>
            </p:cNvPr>
            <p:cNvSpPr>
              <a:spLocks noChangeArrowheads="1"/>
            </p:cNvSpPr>
            <p:nvPr/>
          </p:nvSpPr>
          <p:spPr bwMode="auto">
            <a:xfrm>
              <a:off x="5864534" y="2024889"/>
              <a:ext cx="2285951" cy="973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pPr>
              <a:r>
                <a:rPr lang="zh-CN" altLang="en-US" sz="2400" b="1" dirty="0">
                  <a:latin typeface="微软雅黑" panose="020B0503020204020204" pitchFamily="34" charset="-122"/>
                  <a:ea typeface="微软雅黑" panose="020B0503020204020204" pitchFamily="34" charset="-122"/>
                </a:rPr>
                <a:t>理解</a:t>
              </a:r>
              <a:r>
                <a:rPr lang="zh-CN" altLang="en-US" sz="2400" b="1" dirty="0">
                  <a:solidFill>
                    <a:srgbClr val="2383C6"/>
                  </a:solidFill>
                  <a:latin typeface="微软雅黑" panose="020B0503020204020204" pitchFamily="34" charset="-122"/>
                  <a:ea typeface="微软雅黑" panose="020B0503020204020204" pitchFamily="34" charset="-122"/>
                </a:rPr>
                <a:t>整合的代码编写</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grpSp>
      <p:grpSp>
        <p:nvGrpSpPr>
          <p:cNvPr id="31" name="组合 30">
            <a:extLst>
              <a:ext uri="{FF2B5EF4-FFF2-40B4-BE49-F238E27FC236}">
                <a16:creationId xmlns:a16="http://schemas.microsoft.com/office/drawing/2014/main" id="{D6FFE53F-352D-49F8-8876-7133145B726C}"/>
              </a:ext>
            </a:extLst>
          </p:cNvPr>
          <p:cNvGrpSpPr>
            <a:grpSpLocks/>
          </p:cNvGrpSpPr>
          <p:nvPr/>
        </p:nvGrpSpPr>
        <p:grpSpPr bwMode="auto">
          <a:xfrm>
            <a:off x="5481070" y="4660871"/>
            <a:ext cx="2905092" cy="1288410"/>
            <a:chOff x="5813082" y="4225925"/>
            <a:chExt cx="2905092" cy="1289062"/>
          </a:xfrm>
        </p:grpSpPr>
        <p:grpSp>
          <p:nvGrpSpPr>
            <p:cNvPr id="32" name="组合 38">
              <a:extLst>
                <a:ext uri="{FF2B5EF4-FFF2-40B4-BE49-F238E27FC236}">
                  <a16:creationId xmlns:a16="http://schemas.microsoft.com/office/drawing/2014/main" id="{44E9182E-B430-41AB-AD5D-EFA8725FA4E8}"/>
                </a:ext>
              </a:extLst>
            </p:cNvPr>
            <p:cNvGrpSpPr>
              <a:grpSpLocks/>
            </p:cNvGrpSpPr>
            <p:nvPr/>
          </p:nvGrpSpPr>
          <p:grpSpPr bwMode="auto">
            <a:xfrm rot="10800000">
              <a:off x="6268941" y="4225925"/>
              <a:ext cx="2162272" cy="652465"/>
              <a:chOff x="860198" y="2352242"/>
              <a:chExt cx="2162496" cy="652215"/>
            </a:xfrm>
          </p:grpSpPr>
          <p:cxnSp>
            <p:nvCxnSpPr>
              <p:cNvPr id="37" name="直接连接符 39">
                <a:extLst>
                  <a:ext uri="{FF2B5EF4-FFF2-40B4-BE49-F238E27FC236}">
                    <a16:creationId xmlns:a16="http://schemas.microsoft.com/office/drawing/2014/main" id="{43D1B809-D62B-4877-AB8D-45A92389547C}"/>
                  </a:ext>
                </a:extLst>
              </p:cNvPr>
              <p:cNvCxnSpPr>
                <a:cxnSpLocks noChangeShapeType="1"/>
              </p:cNvCxnSpPr>
              <p:nvPr/>
            </p:nvCxnSpPr>
            <p:spPr bwMode="auto">
              <a:xfrm>
                <a:off x="860198" y="2352242"/>
                <a:ext cx="372267" cy="652213"/>
              </a:xfrm>
              <a:prstGeom prst="line">
                <a:avLst/>
              </a:prstGeom>
              <a:noFill/>
              <a:ln w="28575" algn="ctr">
                <a:solidFill>
                  <a:srgbClr val="2383C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连接符 40">
                <a:extLst>
                  <a:ext uri="{FF2B5EF4-FFF2-40B4-BE49-F238E27FC236}">
                    <a16:creationId xmlns:a16="http://schemas.microsoft.com/office/drawing/2014/main" id="{E9B17DFA-340C-44BC-9AC9-EE1E9A5B3476}"/>
                  </a:ext>
                </a:extLst>
              </p:cNvPr>
              <p:cNvCxnSpPr>
                <a:cxnSpLocks noChangeShapeType="1"/>
              </p:cNvCxnSpPr>
              <p:nvPr/>
            </p:nvCxnSpPr>
            <p:spPr bwMode="auto">
              <a:xfrm rot="10800000" flipH="1">
                <a:off x="1222937" y="3004455"/>
                <a:ext cx="1799757" cy="2"/>
              </a:xfrm>
              <a:prstGeom prst="line">
                <a:avLst/>
              </a:prstGeom>
              <a:noFill/>
              <a:ln w="28575" algn="ctr">
                <a:solidFill>
                  <a:srgbClr val="2484C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3" name="组合 41">
              <a:extLst>
                <a:ext uri="{FF2B5EF4-FFF2-40B4-BE49-F238E27FC236}">
                  <a16:creationId xmlns:a16="http://schemas.microsoft.com/office/drawing/2014/main" id="{27263468-5C62-4358-BB91-FD78290E575E}"/>
                </a:ext>
              </a:extLst>
            </p:cNvPr>
            <p:cNvGrpSpPr>
              <a:grpSpLocks/>
            </p:cNvGrpSpPr>
            <p:nvPr/>
          </p:nvGrpSpPr>
          <p:grpSpPr bwMode="auto">
            <a:xfrm flipH="1">
              <a:off x="8245099" y="4779187"/>
              <a:ext cx="473075" cy="524142"/>
              <a:chOff x="1210554" y="3505896"/>
              <a:chExt cx="474415" cy="523486"/>
            </a:xfrm>
          </p:grpSpPr>
          <p:sp>
            <p:nvSpPr>
              <p:cNvPr id="35" name="椭圆 34">
                <a:extLst>
                  <a:ext uri="{FF2B5EF4-FFF2-40B4-BE49-F238E27FC236}">
                    <a16:creationId xmlns:a16="http://schemas.microsoft.com/office/drawing/2014/main" id="{3F627AC4-305E-412D-9CD9-5A838154B5F0}"/>
                  </a:ext>
                </a:extLst>
              </p:cNvPr>
              <p:cNvSpPr/>
              <p:nvPr/>
            </p:nvSpPr>
            <p:spPr bwMode="auto">
              <a:xfrm>
                <a:off x="1210554" y="3548703"/>
                <a:ext cx="474415" cy="474310"/>
              </a:xfrm>
              <a:prstGeom prst="ellipse">
                <a:avLst/>
              </a:prstGeom>
              <a:solidFill>
                <a:srgbClr val="2383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p>
            </p:txBody>
          </p:sp>
          <p:sp>
            <p:nvSpPr>
              <p:cNvPr id="36" name="TextBox 118">
                <a:extLst>
                  <a:ext uri="{FF2B5EF4-FFF2-40B4-BE49-F238E27FC236}">
                    <a16:creationId xmlns:a16="http://schemas.microsoft.com/office/drawing/2014/main" id="{BEC116EB-87F3-43C0-8A66-1437D4D8D6D3}"/>
                  </a:ext>
                </a:extLst>
              </p:cNvPr>
              <p:cNvSpPr txBox="1"/>
              <p:nvPr/>
            </p:nvSpPr>
            <p:spPr>
              <a:xfrm>
                <a:off x="1278961" y="3505896"/>
                <a:ext cx="335911" cy="523486"/>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3</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sp>
          <p:nvSpPr>
            <p:cNvPr id="34" name="矩形 51">
              <a:extLst>
                <a:ext uri="{FF2B5EF4-FFF2-40B4-BE49-F238E27FC236}">
                  <a16:creationId xmlns:a16="http://schemas.microsoft.com/office/drawing/2014/main" id="{7682C1A8-BD10-49B2-88A6-EFDBE8D2AEFC}"/>
                </a:ext>
              </a:extLst>
            </p:cNvPr>
            <p:cNvSpPr>
              <a:spLocks noChangeArrowheads="1"/>
            </p:cNvSpPr>
            <p:nvPr/>
          </p:nvSpPr>
          <p:spPr bwMode="auto">
            <a:xfrm>
              <a:off x="5813082" y="4541022"/>
              <a:ext cx="2403298" cy="97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buFont typeface="Calibri" panose="020F050202020403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理解</a:t>
              </a:r>
              <a:r>
                <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整合的配置文件</a:t>
              </a:r>
              <a:endParaRPr lang="en-US" altLang="zh-CN"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39" name="标题 1">
            <a:extLst>
              <a:ext uri="{FF2B5EF4-FFF2-40B4-BE49-F238E27FC236}">
                <a16:creationId xmlns:a16="http://schemas.microsoft.com/office/drawing/2014/main" id="{7AC9FC8B-E8B4-4EC8-948C-324469EF5C54}"/>
              </a:ext>
            </a:extLst>
          </p:cNvPr>
          <p:cNvSpPr>
            <a:spLocks noChangeArrowheads="1"/>
          </p:cNvSpPr>
          <p:nvPr/>
        </p:nvSpPr>
        <p:spPr bwMode="auto">
          <a:xfrm>
            <a:off x="1366083" y="332930"/>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学习目标</a:t>
            </a:r>
          </a:p>
        </p:txBody>
      </p:sp>
    </p:spTree>
    <p:extLst>
      <p:ext uri="{BB962C8B-B14F-4D97-AF65-F5344CB8AC3E}">
        <p14:creationId xmlns:p14="http://schemas.microsoft.com/office/powerpoint/2010/main" val="109170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1.94444E-6 -3.7037E-6 L -0.08177 -0.09583 " pathEditMode="relative" rAng="0" ptsTypes="AA">
                                      <p:cBhvr>
                                        <p:cTn id="28" dur="2000" fill="hold"/>
                                        <p:tgtEl>
                                          <p:spTgt spid="3"/>
                                        </p:tgtEl>
                                        <p:attrNameLst>
                                          <p:attrName>ppt_x</p:attrName>
                                          <p:attrName>ppt_y</p:attrName>
                                        </p:attrNameLst>
                                      </p:cBhvr>
                                      <p:rCtr x="-4097" y="-4792"/>
                                    </p:animMotion>
                                  </p:childTnLst>
                                </p:cTn>
                              </p:par>
                              <p:par>
                                <p:cTn id="29" presetID="10" presetClass="exit" presetSubtype="0" fill="hold" grpId="2" nodeType="withEffect">
                                  <p:stCondLst>
                                    <p:cond delay="0"/>
                                  </p:stCondLst>
                                  <p:childTnLst>
                                    <p:animEffect transition="out" filter="fade">
                                      <p:cBhvr>
                                        <p:cTn id="30" dur="2000"/>
                                        <p:tgtEl>
                                          <p:spTgt spid="3"/>
                                        </p:tgtEl>
                                      </p:cBhvr>
                                    </p:animEffect>
                                    <p:set>
                                      <p:cBhvr>
                                        <p:cTn id="31" dur="1" fill="hold">
                                          <p:stCondLst>
                                            <p:cond delay="1999"/>
                                          </p:stCondLst>
                                        </p:cTn>
                                        <p:tgtEl>
                                          <p:spTgt spid="3"/>
                                        </p:tgtEl>
                                        <p:attrNameLst>
                                          <p:attrName>style.visibility</p:attrName>
                                        </p:attrNameLst>
                                      </p:cBhvr>
                                      <p:to>
                                        <p:strVal val="hidden"/>
                                      </p:to>
                                    </p:set>
                                  </p:childTnLst>
                                </p:cTn>
                              </p:par>
                              <p:par>
                                <p:cTn id="32" presetID="10" presetClass="entr" presetSubtype="0" fill="hold" nodeType="withEffect">
                                  <p:stCondLst>
                                    <p:cond delay="5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1" nodeType="clickEffect">
                                  <p:stCondLst>
                                    <p:cond delay="0"/>
                                  </p:stCondLst>
                                  <p:childTnLst>
                                    <p:animMotion origin="layout" path="M 8.33333E-7 -1.48148E-6 L 0.08264 -0.0868 " pathEditMode="relative" rAng="0" ptsTypes="AA">
                                      <p:cBhvr>
                                        <p:cTn id="38" dur="2000" fill="hold"/>
                                        <p:tgtEl>
                                          <p:spTgt spid="4"/>
                                        </p:tgtEl>
                                        <p:attrNameLst>
                                          <p:attrName>ppt_x</p:attrName>
                                          <p:attrName>ppt_y</p:attrName>
                                        </p:attrNameLst>
                                      </p:cBhvr>
                                      <p:rCtr x="4132" y="-4352"/>
                                    </p:animMotion>
                                  </p:childTnLst>
                                </p:cTn>
                              </p:par>
                              <p:par>
                                <p:cTn id="39" presetID="10" presetClass="exit" presetSubtype="0" fill="hold" grpId="2" nodeType="withEffect">
                                  <p:stCondLst>
                                    <p:cond delay="0"/>
                                  </p:stCondLst>
                                  <p:childTnLst>
                                    <p:animEffect transition="out" filter="fade">
                                      <p:cBhvr>
                                        <p:cTn id="40" dur="2000"/>
                                        <p:tgtEl>
                                          <p:spTgt spid="4"/>
                                        </p:tgtEl>
                                      </p:cBhvr>
                                    </p:animEffect>
                                    <p:set>
                                      <p:cBhvr>
                                        <p:cTn id="41" dur="1" fill="hold">
                                          <p:stCondLst>
                                            <p:cond delay="1999"/>
                                          </p:stCondLst>
                                        </p:cTn>
                                        <p:tgtEl>
                                          <p:spTgt spid="4"/>
                                        </p:tgtEl>
                                        <p:attrNameLst>
                                          <p:attrName>style.visibility</p:attrName>
                                        </p:attrNameLst>
                                      </p:cBhvr>
                                      <p:to>
                                        <p:strVal val="hidden"/>
                                      </p:to>
                                    </p:set>
                                  </p:childTnLst>
                                </p:cTn>
                              </p:par>
                              <p:par>
                                <p:cTn id="42" presetID="10" presetClass="entr" presetSubtype="0" fill="hold" nodeType="withEffect">
                                  <p:stCondLst>
                                    <p:cond delay="50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1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1" nodeType="clickEffect">
                                  <p:stCondLst>
                                    <p:cond delay="0"/>
                                  </p:stCondLst>
                                  <p:childTnLst>
                                    <p:animMotion origin="layout" path="M -2.5E-6 3.7037E-6 L 0.07466 0.10324 " pathEditMode="relative" rAng="0" ptsTypes="AA">
                                      <p:cBhvr>
                                        <p:cTn id="48" dur="2000" fill="hold"/>
                                        <p:tgtEl>
                                          <p:spTgt spid="6"/>
                                        </p:tgtEl>
                                        <p:attrNameLst>
                                          <p:attrName>ppt_x</p:attrName>
                                          <p:attrName>ppt_y</p:attrName>
                                        </p:attrNameLst>
                                      </p:cBhvr>
                                      <p:rCtr x="3733" y="5162"/>
                                    </p:animMotion>
                                  </p:childTnLst>
                                </p:cTn>
                              </p:par>
                              <p:par>
                                <p:cTn id="49" presetID="10" presetClass="exit" presetSubtype="0" fill="hold" grpId="2" nodeType="withEffect">
                                  <p:stCondLst>
                                    <p:cond delay="0"/>
                                  </p:stCondLst>
                                  <p:childTnLst>
                                    <p:animEffect transition="out" filter="fade">
                                      <p:cBhvr>
                                        <p:cTn id="50" dur="2000"/>
                                        <p:tgtEl>
                                          <p:spTgt spid="6"/>
                                        </p:tgtEl>
                                      </p:cBhvr>
                                    </p:animEffect>
                                    <p:set>
                                      <p:cBhvr>
                                        <p:cTn id="51" dur="1" fill="hold">
                                          <p:stCondLst>
                                            <p:cond delay="1999"/>
                                          </p:stCondLst>
                                        </p:cTn>
                                        <p:tgtEl>
                                          <p:spTgt spid="6"/>
                                        </p:tgtEl>
                                        <p:attrNameLst>
                                          <p:attrName>style.visibility</p:attrName>
                                        </p:attrNameLst>
                                      </p:cBhvr>
                                      <p:to>
                                        <p:strVal val="hidden"/>
                                      </p:to>
                                    </p:set>
                                  </p:childTnLst>
                                </p:cTn>
                              </p:par>
                              <p:par>
                                <p:cTn id="52" presetID="10" presetClass="entr" presetSubtype="0" fill="hold" nodeType="withEffect">
                                  <p:stCondLst>
                                    <p:cond delay="50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500"/>
                                        <p:tgtEl>
                                          <p:spTgt spid="31"/>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1" nodeType="clickEffect">
                                  <p:stCondLst>
                                    <p:cond delay="0"/>
                                  </p:stCondLst>
                                  <p:childTnLst>
                                    <p:animMotion origin="layout" path="M -4.44444E-6 -4.81481E-6 L -0.07708 0.10163 " pathEditMode="relative" rAng="0" ptsTypes="AA">
                                      <p:cBhvr>
                                        <p:cTn id="58" dur="2000" fill="hold"/>
                                        <p:tgtEl>
                                          <p:spTgt spid="5"/>
                                        </p:tgtEl>
                                        <p:attrNameLst>
                                          <p:attrName>ppt_x</p:attrName>
                                          <p:attrName>ppt_y</p:attrName>
                                        </p:attrNameLst>
                                      </p:cBhvr>
                                      <p:rCtr x="-3854" y="5069"/>
                                    </p:animMotion>
                                  </p:childTnLst>
                                </p:cTn>
                              </p:par>
                              <p:par>
                                <p:cTn id="59" presetID="10" presetClass="exit" presetSubtype="0" fill="hold" grpId="2" nodeType="withEffect">
                                  <p:stCondLst>
                                    <p:cond delay="0"/>
                                  </p:stCondLst>
                                  <p:childTnLst>
                                    <p:animEffect transition="out" filter="fade">
                                      <p:cBhvr>
                                        <p:cTn id="60" dur="2000"/>
                                        <p:tgtEl>
                                          <p:spTgt spid="5"/>
                                        </p:tgtEl>
                                      </p:cBhvr>
                                    </p:animEffect>
                                    <p:set>
                                      <p:cBhvr>
                                        <p:cTn id="61" dur="1" fill="hold">
                                          <p:stCondLst>
                                            <p:cond delay="1999"/>
                                          </p:stCondLst>
                                        </p:cTn>
                                        <p:tgtEl>
                                          <p:spTgt spid="5"/>
                                        </p:tgtEl>
                                        <p:attrNameLst>
                                          <p:attrName>style.visibility</p:attrName>
                                        </p:attrNameLst>
                                      </p:cBhvr>
                                      <p:to>
                                        <p:strVal val="hidden"/>
                                      </p:to>
                                    </p:set>
                                  </p:childTnLst>
                                </p:cTn>
                              </p:par>
                              <p:par>
                                <p:cTn id="62" presetID="10" presetClass="entr" presetSubtype="0" fill="hold" nodeType="withEffect">
                                  <p:stCondLst>
                                    <p:cond delay="50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1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3" grpId="0"/>
      <p:bldP spid="3" grpId="1"/>
      <p:bldP spid="3" grpId="2"/>
      <p:bldP spid="4" grpId="0"/>
      <p:bldP spid="4" grpId="1"/>
      <p:bldP spid="4" grpId="2"/>
      <p:bldP spid="5" grpId="0"/>
      <p:bldP spid="5" grpId="1"/>
      <p:bldP spid="5" grpId="2"/>
      <p:bldP spid="6" grpId="0"/>
      <p:bldP spid="6" grpId="1"/>
      <p:bldP spid="6" grpId="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15.1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整合环境搭建</a:t>
            </a: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170540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项目的开发通常采用三层结构，即界面层（</a:t>
            </a:r>
            <a:r>
              <a:rPr lang="en-US" altLang="zh-CN" dirty="0">
                <a:latin typeface="微软雅黑" panose="020B0503020204020204" pitchFamily="34" charset="-122"/>
                <a:ea typeface="微软雅黑" panose="020B0503020204020204" pitchFamily="34" charset="-122"/>
              </a:rPr>
              <a:t>User Interface layer</a:t>
            </a:r>
            <a:r>
              <a:rPr lang="zh-CN" altLang="en-US" dirty="0">
                <a:latin typeface="微软雅黑" panose="020B0503020204020204" pitchFamily="34" charset="-122"/>
                <a:ea typeface="微软雅黑" panose="020B0503020204020204" pitchFamily="34" charset="-122"/>
              </a:rPr>
              <a:t>）、业务逻辑层（</a:t>
            </a:r>
            <a:r>
              <a:rPr lang="en-US" altLang="zh-CN" dirty="0">
                <a:latin typeface="微软雅黑" panose="020B0503020204020204" pitchFamily="34" charset="-122"/>
                <a:ea typeface="微软雅黑" panose="020B0503020204020204" pitchFamily="34" charset="-122"/>
              </a:rPr>
              <a:t>Business Logic Layer</a:t>
            </a:r>
            <a:r>
              <a:rPr lang="zh-CN" altLang="en-US" dirty="0">
                <a:latin typeface="微软雅黑" panose="020B0503020204020204" pitchFamily="34" charset="-122"/>
                <a:ea typeface="微软雅黑" panose="020B0503020204020204" pitchFamily="34" charset="-122"/>
              </a:rPr>
              <a:t>）和数据访问层（</a:t>
            </a:r>
            <a:r>
              <a:rPr lang="en-US" altLang="zh-CN" dirty="0">
                <a:latin typeface="微软雅黑" panose="020B0503020204020204" pitchFamily="34" charset="-122"/>
                <a:ea typeface="微软雅黑" panose="020B0503020204020204" pitchFamily="34" charset="-122"/>
              </a:rPr>
              <a:t>Data access layer</a:t>
            </a:r>
            <a:r>
              <a:rPr lang="zh-CN" altLang="en-US" dirty="0">
                <a:latin typeface="微软雅黑" panose="020B0503020204020204" pitchFamily="34" charset="-122"/>
                <a:ea typeface="微软雅黑" panose="020B0503020204020204" pitchFamily="34" charset="-122"/>
              </a:rPr>
              <a:t>），区分层次的目的是为了满足“高内聚低耦合”的编程思想。在</a:t>
            </a:r>
            <a:r>
              <a:rPr lang="en-US" altLang="zh-CN" dirty="0">
                <a:latin typeface="微软雅黑" panose="020B0503020204020204" pitchFamily="34" charset="-122"/>
                <a:ea typeface="微软雅黑" panose="020B0503020204020204" pitchFamily="34" charset="-122"/>
              </a:rPr>
              <a:t>SSM</a:t>
            </a:r>
            <a:r>
              <a:rPr lang="zh-CN" altLang="en-US" dirty="0">
                <a:latin typeface="微软雅黑" panose="020B0503020204020204" pitchFamily="34" charset="-122"/>
                <a:ea typeface="微软雅黑" panose="020B0503020204020204" pitchFamily="34" charset="-122"/>
              </a:rPr>
              <a:t>的整合中需要配备如表所示的开发环境。</a:t>
            </a:r>
          </a:p>
        </p:txBody>
      </p:sp>
      <p:pic>
        <p:nvPicPr>
          <p:cNvPr id="3" name="图片 2">
            <a:extLst>
              <a:ext uri="{FF2B5EF4-FFF2-40B4-BE49-F238E27FC236}">
                <a16:creationId xmlns:a16="http://schemas.microsoft.com/office/drawing/2014/main" id="{AF67AC1F-1221-4467-A1B2-FB7430E1EA29}"/>
              </a:ext>
            </a:extLst>
          </p:cNvPr>
          <p:cNvPicPr>
            <a:picLocks noChangeAspect="1"/>
          </p:cNvPicPr>
          <p:nvPr/>
        </p:nvPicPr>
        <p:blipFill rotWithShape="1">
          <a:blip r:embed="rId2"/>
          <a:srcRect b="7438"/>
          <a:stretch/>
        </p:blipFill>
        <p:spPr>
          <a:xfrm>
            <a:off x="1901389" y="3320576"/>
            <a:ext cx="5341222" cy="1705403"/>
          </a:xfrm>
          <a:prstGeom prst="rect">
            <a:avLst/>
          </a:prstGeom>
        </p:spPr>
      </p:pic>
      <p:sp>
        <p:nvSpPr>
          <p:cNvPr id="5" name="矩形 4">
            <a:extLst>
              <a:ext uri="{FF2B5EF4-FFF2-40B4-BE49-F238E27FC236}">
                <a16:creationId xmlns:a16="http://schemas.microsoft.com/office/drawing/2014/main" id="{FA4449CB-7D2D-498D-B373-1A9B9195DACA}"/>
              </a:ext>
            </a:extLst>
          </p:cNvPr>
          <p:cNvSpPr/>
          <p:nvPr/>
        </p:nvSpPr>
        <p:spPr>
          <a:xfrm>
            <a:off x="0" y="4992285"/>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为了使整合能够顺利完成，大家在学习时应当尽量按照表中所列举的条件配置开发环境，从而保证系统运行平稳、响应及时。</a:t>
            </a:r>
          </a:p>
        </p:txBody>
      </p:sp>
    </p:spTree>
    <p:extLst>
      <p:ext uri="{BB962C8B-B14F-4D97-AF65-F5344CB8AC3E}">
        <p14:creationId xmlns:p14="http://schemas.microsoft.com/office/powerpoint/2010/main" val="16291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446890" y="279892"/>
            <a:ext cx="566319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15.2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整合思路</a:t>
            </a: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176952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本次</a:t>
            </a:r>
            <a:r>
              <a:rPr lang="en-US" altLang="zh-CN" dirty="0">
                <a:latin typeface="微软雅黑" panose="020B0503020204020204" pitchFamily="34" charset="-122"/>
                <a:ea typeface="微软雅黑" panose="020B0503020204020204" pitchFamily="34" charset="-122"/>
              </a:rPr>
              <a:t>SSM</a:t>
            </a:r>
            <a:r>
              <a:rPr lang="zh-CN" altLang="en-US" dirty="0">
                <a:latin typeface="微软雅黑" panose="020B0503020204020204" pitchFamily="34" charset="-122"/>
                <a:ea typeface="微软雅黑" panose="020B0503020204020204" pitchFamily="34" charset="-122"/>
              </a:rPr>
              <a:t>的整合，在开发过程中整体采用三层模型的思路，即从数据库库表设计、实体的创建开始到应用层代码的实现，最后再编写展示信息的页面。</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下面将通过</a:t>
            </a:r>
            <a:r>
              <a:rPr lang="en-US" altLang="zh-CN" dirty="0">
                <a:latin typeface="微软雅黑" panose="020B0503020204020204" pitchFamily="34" charset="-122"/>
                <a:ea typeface="微软雅黑" panose="020B0503020204020204" pitchFamily="34" charset="-122"/>
              </a:rPr>
              <a:t>SSM</a:t>
            </a:r>
            <a:r>
              <a:rPr lang="zh-CN" altLang="en-US" dirty="0">
                <a:latin typeface="微软雅黑" panose="020B0503020204020204" pitchFamily="34" charset="-122"/>
                <a:ea typeface="微软雅黑" panose="020B0503020204020204" pitchFamily="34" charset="-122"/>
              </a:rPr>
              <a:t>整合来实现一个学校信息的统计管理。首先，在数据库的选择上，本次开发使用</a:t>
            </a:r>
            <a:r>
              <a:rPr lang="en-US" altLang="zh-CN" dirty="0">
                <a:latin typeface="微软雅黑" panose="020B0503020204020204" pitchFamily="34" charset="-122"/>
                <a:ea typeface="微软雅黑" panose="020B0503020204020204" pitchFamily="34" charset="-122"/>
              </a:rPr>
              <a:t>MySQL</a:t>
            </a:r>
            <a:r>
              <a:rPr lang="zh-CN" altLang="en-US" dirty="0">
                <a:latin typeface="微软雅黑" panose="020B0503020204020204" pitchFamily="34" charset="-122"/>
                <a:ea typeface="微软雅黑" panose="020B0503020204020204" pitchFamily="34" charset="-122"/>
              </a:rPr>
              <a:t>作为数据库。数据库文件信息如例所示。</a:t>
            </a:r>
          </a:p>
        </p:txBody>
      </p:sp>
      <p:pic>
        <p:nvPicPr>
          <p:cNvPr id="3" name="图片 2">
            <a:extLst>
              <a:ext uri="{FF2B5EF4-FFF2-40B4-BE49-F238E27FC236}">
                <a16:creationId xmlns:a16="http://schemas.microsoft.com/office/drawing/2014/main" id="{DA7112B9-4FD5-4287-80D7-56EF59643B1A}"/>
              </a:ext>
            </a:extLst>
          </p:cNvPr>
          <p:cNvPicPr>
            <a:picLocks noChangeAspect="1"/>
          </p:cNvPicPr>
          <p:nvPr/>
        </p:nvPicPr>
        <p:blipFill rotWithShape="1">
          <a:blip r:embed="rId2"/>
          <a:srcRect b="23476"/>
          <a:stretch/>
        </p:blipFill>
        <p:spPr>
          <a:xfrm>
            <a:off x="862811" y="3380743"/>
            <a:ext cx="5040000" cy="716369"/>
          </a:xfrm>
          <a:prstGeom prst="rect">
            <a:avLst/>
          </a:prstGeom>
        </p:spPr>
      </p:pic>
      <p:sp>
        <p:nvSpPr>
          <p:cNvPr id="5" name="矩形 4">
            <a:extLst>
              <a:ext uri="{FF2B5EF4-FFF2-40B4-BE49-F238E27FC236}">
                <a16:creationId xmlns:a16="http://schemas.microsoft.com/office/drawing/2014/main" id="{5E94455E-3752-44D5-BD19-0827B7F05CBB}"/>
              </a:ext>
            </a:extLst>
          </p:cNvPr>
          <p:cNvSpPr/>
          <p:nvPr/>
        </p:nvSpPr>
        <p:spPr>
          <a:xfrm>
            <a:off x="0" y="4034463"/>
            <a:ext cx="9144000" cy="218502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在上述代码中实现了数据库的创建和数据库表的创建，其中数据表中的</a:t>
            </a:r>
            <a:r>
              <a:rPr lang="en-US" altLang="zh-CN" dirty="0">
                <a:latin typeface="微软雅黑" panose="020B0503020204020204" pitchFamily="34" charset="-122"/>
                <a:ea typeface="微软雅黑" panose="020B0503020204020204" pitchFamily="34" charset="-122"/>
              </a:rPr>
              <a:t>id</a:t>
            </a:r>
            <a:r>
              <a:rPr lang="zh-CN" altLang="en-US" dirty="0">
                <a:latin typeface="微软雅黑" panose="020B0503020204020204" pitchFamily="34" charset="-122"/>
                <a:ea typeface="微软雅黑" panose="020B0503020204020204" pitchFamily="34" charset="-122"/>
              </a:rPr>
              <a:t>属性作为自增主键。</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数据库表创建完成之后就开始准备</a:t>
            </a:r>
            <a:r>
              <a:rPr lang="en-US" altLang="zh-CN" dirty="0">
                <a:latin typeface="微软雅黑" panose="020B0503020204020204" pitchFamily="34" charset="-122"/>
                <a:ea typeface="微软雅黑" panose="020B0503020204020204" pitchFamily="34" charset="-122"/>
              </a:rPr>
              <a:t>jar</a:t>
            </a:r>
            <a:r>
              <a:rPr lang="zh-CN" altLang="en-US" dirty="0">
                <a:latin typeface="微软雅黑" panose="020B0503020204020204" pitchFamily="34" charset="-122"/>
                <a:ea typeface="微软雅黑" panose="020B0503020204020204" pitchFamily="34" charset="-122"/>
              </a:rPr>
              <a:t>包，编写项目所需的配置文件，然后编写数据层到业务逻辑层再到显示层的代码，通过</a:t>
            </a:r>
            <a:r>
              <a:rPr lang="en-US" altLang="zh-CN" dirty="0" err="1">
                <a:latin typeface="微软雅黑" panose="020B0503020204020204" pitchFamily="34" charset="-122"/>
                <a:ea typeface="微软雅黑" panose="020B0503020204020204" pitchFamily="34" charset="-122"/>
              </a:rPr>
              <a:t>jsp</a:t>
            </a:r>
            <a:r>
              <a:rPr lang="zh-CN" altLang="en-US" dirty="0">
                <a:latin typeface="微软雅黑" panose="020B0503020204020204" pitchFamily="34" charset="-122"/>
                <a:ea typeface="微软雅黑" panose="020B0503020204020204" pitchFamily="34" charset="-122"/>
              </a:rPr>
              <a:t>实现所需的页面操作。最后进行项目整体的运行测试就可以了。</a:t>
            </a:r>
          </a:p>
        </p:txBody>
      </p:sp>
    </p:spTree>
    <p:extLst>
      <p:ext uri="{BB962C8B-B14F-4D97-AF65-F5344CB8AC3E}">
        <p14:creationId xmlns:p14="http://schemas.microsoft.com/office/powerpoint/2010/main" val="244137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2" presetClass="entr" presetSubtype="8"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291666"/>
            <a:ext cx="5697064"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15.3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准备所需</a:t>
            </a:r>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jar</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包</a:t>
            </a: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4572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在整理所需的</a:t>
            </a:r>
            <a:r>
              <a:rPr lang="en-US" altLang="zh-CN" dirty="0">
                <a:latin typeface="微软雅黑" panose="020B0503020204020204" pitchFamily="34" charset="-122"/>
                <a:ea typeface="微软雅黑" panose="020B0503020204020204" pitchFamily="34" charset="-122"/>
              </a:rPr>
              <a:t>jar</a:t>
            </a:r>
            <a:r>
              <a:rPr lang="zh-CN" altLang="en-US" dirty="0">
                <a:latin typeface="微软雅黑" panose="020B0503020204020204" pitchFamily="34" charset="-122"/>
                <a:ea typeface="微软雅黑" panose="020B0503020204020204" pitchFamily="34" charset="-122"/>
              </a:rPr>
              <a:t>包之前，首先创建本次的整合项目，如图所示。</a:t>
            </a:r>
          </a:p>
        </p:txBody>
      </p:sp>
      <p:pic>
        <p:nvPicPr>
          <p:cNvPr id="3" name="图片 2">
            <a:extLst>
              <a:ext uri="{FF2B5EF4-FFF2-40B4-BE49-F238E27FC236}">
                <a16:creationId xmlns:a16="http://schemas.microsoft.com/office/drawing/2014/main" id="{09241FE8-644A-4918-B521-686F43534D17}"/>
              </a:ext>
            </a:extLst>
          </p:cNvPr>
          <p:cNvPicPr>
            <a:picLocks noChangeAspect="1"/>
          </p:cNvPicPr>
          <p:nvPr/>
        </p:nvPicPr>
        <p:blipFill>
          <a:blip r:embed="rId2"/>
          <a:stretch>
            <a:fillRect/>
          </a:stretch>
        </p:blipFill>
        <p:spPr>
          <a:xfrm>
            <a:off x="4572000" y="1024366"/>
            <a:ext cx="3600000" cy="5259510"/>
          </a:xfrm>
          <a:prstGeom prst="rect">
            <a:avLst/>
          </a:prstGeom>
        </p:spPr>
      </p:pic>
    </p:spTree>
    <p:extLst>
      <p:ext uri="{BB962C8B-B14F-4D97-AF65-F5344CB8AC3E}">
        <p14:creationId xmlns:p14="http://schemas.microsoft.com/office/powerpoint/2010/main" val="161069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291666"/>
            <a:ext cx="5697064"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15.3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准备所需</a:t>
            </a:r>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jar</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包</a:t>
            </a: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135402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注意：在创建</a:t>
            </a:r>
            <a:r>
              <a:rPr lang="en-US" altLang="zh-CN" dirty="0">
                <a:latin typeface="微软雅黑" panose="020B0503020204020204" pitchFamily="34" charset="-122"/>
                <a:ea typeface="微软雅黑" panose="020B0503020204020204" pitchFamily="34" charset="-122"/>
              </a:rPr>
              <a:t>Web</a:t>
            </a:r>
            <a:r>
              <a:rPr lang="zh-CN" altLang="en-US" dirty="0">
                <a:latin typeface="微软雅黑" panose="020B0503020204020204" pitchFamily="34" charset="-122"/>
                <a:ea typeface="微软雅黑" panose="020B0503020204020204" pitchFamily="34" charset="-122"/>
              </a:rPr>
              <a:t>项目时，需要拥有</a:t>
            </a:r>
            <a:r>
              <a:rPr lang="en-US" altLang="zh-CN" dirty="0">
                <a:latin typeface="微软雅黑" panose="020B0503020204020204" pitchFamily="34" charset="-122"/>
                <a:ea typeface="微软雅黑" panose="020B0503020204020204" pitchFamily="34" charset="-122"/>
              </a:rPr>
              <a:t>web.xml</a:t>
            </a:r>
            <a:r>
              <a:rPr lang="zh-CN" altLang="en-US" dirty="0">
                <a:latin typeface="微软雅黑" panose="020B0503020204020204" pitchFamily="34" charset="-122"/>
                <a:ea typeface="微软雅黑" panose="020B0503020204020204" pitchFamily="34" charset="-122"/>
              </a:rPr>
              <a:t>文件进行整个项目的全局设置。项目创建完成之后，接下来根据整合的框架整理所需要的</a:t>
            </a:r>
            <a:r>
              <a:rPr lang="en-US" altLang="zh-CN" dirty="0">
                <a:latin typeface="微软雅黑" panose="020B0503020204020204" pitchFamily="34" charset="-122"/>
                <a:ea typeface="微软雅黑" panose="020B0503020204020204" pitchFamily="34" charset="-122"/>
              </a:rPr>
              <a:t>jar</a:t>
            </a:r>
            <a:r>
              <a:rPr lang="zh-CN" altLang="en-US" dirty="0">
                <a:latin typeface="微软雅黑" panose="020B0503020204020204" pitchFamily="34" charset="-122"/>
                <a:ea typeface="微软雅黑" panose="020B0503020204020204" pitchFamily="34" charset="-122"/>
              </a:rPr>
              <a:t>包。</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框架对应的</a:t>
            </a:r>
            <a:r>
              <a:rPr lang="en-US" altLang="zh-CN" dirty="0">
                <a:latin typeface="微软雅黑" panose="020B0503020204020204" pitchFamily="34" charset="-122"/>
                <a:ea typeface="微软雅黑" panose="020B0503020204020204" pitchFamily="34" charset="-122"/>
              </a:rPr>
              <a:t>jar</a:t>
            </a:r>
            <a:r>
              <a:rPr lang="zh-CN" altLang="en-US" dirty="0">
                <a:latin typeface="微软雅黑" panose="020B0503020204020204" pitchFamily="34" charset="-122"/>
                <a:ea typeface="微软雅黑" panose="020B0503020204020204" pitchFamily="34" charset="-122"/>
              </a:rPr>
              <a:t>包如图所示。</a:t>
            </a:r>
          </a:p>
        </p:txBody>
      </p:sp>
      <p:pic>
        <p:nvPicPr>
          <p:cNvPr id="5" name="图片 4">
            <a:extLst>
              <a:ext uri="{FF2B5EF4-FFF2-40B4-BE49-F238E27FC236}">
                <a16:creationId xmlns:a16="http://schemas.microsoft.com/office/drawing/2014/main" id="{BED8AFE8-7506-4F85-B827-209FD1725629}"/>
              </a:ext>
            </a:extLst>
          </p:cNvPr>
          <p:cNvPicPr>
            <a:picLocks noChangeAspect="1"/>
          </p:cNvPicPr>
          <p:nvPr/>
        </p:nvPicPr>
        <p:blipFill>
          <a:blip r:embed="rId2"/>
          <a:stretch>
            <a:fillRect/>
          </a:stretch>
        </p:blipFill>
        <p:spPr>
          <a:xfrm>
            <a:off x="2590628" y="2994027"/>
            <a:ext cx="3962743" cy="1322947"/>
          </a:xfrm>
          <a:prstGeom prst="rect">
            <a:avLst/>
          </a:prstGeom>
        </p:spPr>
      </p:pic>
      <p:sp>
        <p:nvSpPr>
          <p:cNvPr id="6" name="矩形 5">
            <a:extLst>
              <a:ext uri="{FF2B5EF4-FFF2-40B4-BE49-F238E27FC236}">
                <a16:creationId xmlns:a16="http://schemas.microsoft.com/office/drawing/2014/main" id="{59C72463-B3B0-40B1-B875-3B18F1178157}"/>
              </a:ext>
            </a:extLst>
          </p:cNvPr>
          <p:cNvSpPr/>
          <p:nvPr/>
        </p:nvSpPr>
        <p:spPr>
          <a:xfrm>
            <a:off x="-1" y="4283107"/>
            <a:ext cx="9144000" cy="45890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SpringMVC</a:t>
            </a:r>
            <a:r>
              <a:rPr lang="zh-CN" altLang="en-US" dirty="0">
                <a:latin typeface="微软雅黑" panose="020B0503020204020204" pitchFamily="34" charset="-122"/>
                <a:ea typeface="微软雅黑" panose="020B0503020204020204" pitchFamily="34" charset="-122"/>
              </a:rPr>
              <a:t>框架所需的</a:t>
            </a:r>
            <a:r>
              <a:rPr lang="en-US" altLang="zh-CN" dirty="0">
                <a:latin typeface="微软雅黑" panose="020B0503020204020204" pitchFamily="34" charset="-122"/>
                <a:ea typeface="微软雅黑" panose="020B0503020204020204" pitchFamily="34" charset="-122"/>
              </a:rPr>
              <a:t>jar</a:t>
            </a:r>
            <a:r>
              <a:rPr lang="zh-CN" altLang="en-US"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spring-webmvc-5.0.8.RELEASE.jar</a:t>
            </a:r>
            <a:r>
              <a:rPr lang="zh-CN" altLang="en-US" dirty="0">
                <a:latin typeface="微软雅黑" panose="020B0503020204020204" pitchFamily="34" charset="-122"/>
                <a:ea typeface="微软雅黑" panose="020B0503020204020204" pitchFamily="34" charset="-122"/>
              </a:rPr>
              <a:t>，如图所示。</a:t>
            </a:r>
          </a:p>
        </p:txBody>
      </p:sp>
      <p:pic>
        <p:nvPicPr>
          <p:cNvPr id="7" name="图片 6">
            <a:extLst>
              <a:ext uri="{FF2B5EF4-FFF2-40B4-BE49-F238E27FC236}">
                <a16:creationId xmlns:a16="http://schemas.microsoft.com/office/drawing/2014/main" id="{55DFC2F0-E816-48FD-B1F8-4642B8C77C5B}"/>
              </a:ext>
            </a:extLst>
          </p:cNvPr>
          <p:cNvPicPr>
            <a:picLocks noChangeAspect="1"/>
          </p:cNvPicPr>
          <p:nvPr/>
        </p:nvPicPr>
        <p:blipFill>
          <a:blip r:embed="rId3"/>
          <a:stretch>
            <a:fillRect/>
          </a:stretch>
        </p:blipFill>
        <p:spPr>
          <a:xfrm>
            <a:off x="2590628" y="4799209"/>
            <a:ext cx="3962743" cy="280440"/>
          </a:xfrm>
          <a:prstGeom prst="rect">
            <a:avLst/>
          </a:prstGeom>
        </p:spPr>
      </p:pic>
      <p:sp>
        <p:nvSpPr>
          <p:cNvPr id="8" name="矩形 7">
            <a:extLst>
              <a:ext uri="{FF2B5EF4-FFF2-40B4-BE49-F238E27FC236}">
                <a16:creationId xmlns:a16="http://schemas.microsoft.com/office/drawing/2014/main" id="{A8544AC0-620B-4198-9B34-B26E05A14A3C}"/>
              </a:ext>
            </a:extLst>
          </p:cNvPr>
          <p:cNvSpPr/>
          <p:nvPr/>
        </p:nvSpPr>
        <p:spPr>
          <a:xfrm>
            <a:off x="0" y="5079649"/>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框架内部有日志记录，采用的是</a:t>
            </a:r>
            <a:r>
              <a:rPr lang="en-US" altLang="zh-CN" dirty="0">
                <a:latin typeface="微软雅黑" panose="020B0503020204020204" pitchFamily="34" charset="-122"/>
                <a:ea typeface="微软雅黑" panose="020B0503020204020204" pitchFamily="34" charset="-122"/>
              </a:rPr>
              <a:t>common-logging</a:t>
            </a:r>
            <a:r>
              <a:rPr lang="zh-CN" altLang="en-US" dirty="0">
                <a:latin typeface="微软雅黑" panose="020B0503020204020204" pitchFamily="34" charset="-122"/>
                <a:ea typeface="微软雅黑" panose="020B0503020204020204" pitchFamily="34" charset="-122"/>
              </a:rPr>
              <a:t>日志工具，需要的</a:t>
            </a:r>
            <a:r>
              <a:rPr lang="en-US" altLang="zh-CN" dirty="0">
                <a:latin typeface="微软雅黑" panose="020B0503020204020204" pitchFamily="34" charset="-122"/>
                <a:ea typeface="微软雅黑" panose="020B0503020204020204" pitchFamily="34" charset="-122"/>
              </a:rPr>
              <a:t>jar</a:t>
            </a:r>
            <a:r>
              <a:rPr lang="zh-CN" altLang="en-US" dirty="0">
                <a:latin typeface="微软雅黑" panose="020B0503020204020204" pitchFamily="34" charset="-122"/>
                <a:ea typeface="微软雅黑" panose="020B0503020204020204" pitchFamily="34" charset="-122"/>
              </a:rPr>
              <a:t>如图所示。</a:t>
            </a:r>
          </a:p>
        </p:txBody>
      </p:sp>
      <p:pic>
        <p:nvPicPr>
          <p:cNvPr id="9" name="图片 8">
            <a:extLst>
              <a:ext uri="{FF2B5EF4-FFF2-40B4-BE49-F238E27FC236}">
                <a16:creationId xmlns:a16="http://schemas.microsoft.com/office/drawing/2014/main" id="{EBF1D1DE-B231-4DB6-AFE4-F55A4C4ACA1D}"/>
              </a:ext>
            </a:extLst>
          </p:cNvPr>
          <p:cNvPicPr>
            <a:picLocks noChangeAspect="1"/>
          </p:cNvPicPr>
          <p:nvPr/>
        </p:nvPicPr>
        <p:blipFill>
          <a:blip r:embed="rId4"/>
          <a:stretch>
            <a:fillRect/>
          </a:stretch>
        </p:blipFill>
        <p:spPr>
          <a:xfrm>
            <a:off x="2590627" y="5917367"/>
            <a:ext cx="3962743" cy="140220"/>
          </a:xfrm>
          <a:prstGeom prst="rect">
            <a:avLst/>
          </a:prstGeom>
        </p:spPr>
      </p:pic>
    </p:spTree>
    <p:extLst>
      <p:ext uri="{BB962C8B-B14F-4D97-AF65-F5344CB8AC3E}">
        <p14:creationId xmlns:p14="http://schemas.microsoft.com/office/powerpoint/2010/main" val="70356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291666"/>
            <a:ext cx="5697064"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15.3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准备所需</a:t>
            </a:r>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jar</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包</a:t>
            </a: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整合</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持久化操作，少不了</a:t>
            </a:r>
            <a:r>
              <a:rPr lang="en-US" altLang="zh-CN" dirty="0" err="1">
                <a:latin typeface="微软雅黑" panose="020B0503020204020204" pitchFamily="34" charset="-122"/>
                <a:ea typeface="微软雅黑" panose="020B0503020204020204" pitchFamily="34" charset="-122"/>
              </a:rPr>
              <a:t>Mysql</a:t>
            </a:r>
            <a:r>
              <a:rPr lang="zh-CN" altLang="en-US" dirty="0">
                <a:latin typeface="微软雅黑" panose="020B0503020204020204" pitchFamily="34" charset="-122"/>
                <a:ea typeface="微软雅黑" panose="020B0503020204020204" pitchFamily="34" charset="-122"/>
              </a:rPr>
              <a:t>的驱动和数据库连接池，数据库连接池还是选用</a:t>
            </a:r>
            <a:r>
              <a:rPr lang="en-US" altLang="zh-CN" dirty="0">
                <a:latin typeface="微软雅黑" panose="020B0503020204020204" pitchFamily="34" charset="-122"/>
                <a:ea typeface="微软雅黑" panose="020B0503020204020204" pitchFamily="34" charset="-122"/>
              </a:rPr>
              <a:t>C3P0</a:t>
            </a:r>
            <a:r>
              <a:rPr lang="zh-CN" altLang="en-US" dirty="0">
                <a:latin typeface="微软雅黑" panose="020B0503020204020204" pitchFamily="34" charset="-122"/>
                <a:ea typeface="微软雅黑" panose="020B0503020204020204" pitchFamily="34" charset="-122"/>
              </a:rPr>
              <a:t>技术。本次整合的完整</a:t>
            </a:r>
            <a:r>
              <a:rPr lang="en-US" altLang="zh-CN" dirty="0">
                <a:latin typeface="微软雅黑" panose="020B0503020204020204" pitchFamily="34" charset="-122"/>
                <a:ea typeface="微软雅黑" panose="020B0503020204020204" pitchFamily="34" charset="-122"/>
              </a:rPr>
              <a:t>jar</a:t>
            </a:r>
            <a:r>
              <a:rPr lang="zh-CN" altLang="en-US" dirty="0">
                <a:latin typeface="微软雅黑" panose="020B0503020204020204" pitchFamily="34" charset="-122"/>
                <a:ea typeface="微软雅黑" panose="020B0503020204020204" pitchFamily="34" charset="-122"/>
              </a:rPr>
              <a:t>如下图所示。</a:t>
            </a:r>
          </a:p>
        </p:txBody>
      </p:sp>
      <p:pic>
        <p:nvPicPr>
          <p:cNvPr id="3" name="图片 2">
            <a:extLst>
              <a:ext uri="{FF2B5EF4-FFF2-40B4-BE49-F238E27FC236}">
                <a16:creationId xmlns:a16="http://schemas.microsoft.com/office/drawing/2014/main" id="{C13C55DF-D919-40A5-AB8D-390B80100CDD}"/>
              </a:ext>
            </a:extLst>
          </p:cNvPr>
          <p:cNvPicPr>
            <a:picLocks noChangeAspect="1"/>
          </p:cNvPicPr>
          <p:nvPr/>
        </p:nvPicPr>
        <p:blipFill>
          <a:blip r:embed="rId2"/>
          <a:stretch>
            <a:fillRect/>
          </a:stretch>
        </p:blipFill>
        <p:spPr>
          <a:xfrm>
            <a:off x="2941308" y="2542068"/>
            <a:ext cx="2877561" cy="3603048"/>
          </a:xfrm>
          <a:prstGeom prst="rect">
            <a:avLst/>
          </a:prstGeom>
        </p:spPr>
      </p:pic>
    </p:spTree>
    <p:extLst>
      <p:ext uri="{BB962C8B-B14F-4D97-AF65-F5344CB8AC3E}">
        <p14:creationId xmlns:p14="http://schemas.microsoft.com/office/powerpoint/2010/main" val="1501893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291666"/>
            <a:ext cx="5697064"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15.4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编写配置文件</a:t>
            </a:r>
          </a:p>
        </p:txBody>
      </p:sp>
      <p:sp>
        <p:nvSpPr>
          <p:cNvPr id="4" name="矩形 3">
            <a:extLst>
              <a:ext uri="{FF2B5EF4-FFF2-40B4-BE49-F238E27FC236}">
                <a16:creationId xmlns:a16="http://schemas.microsoft.com/office/drawing/2014/main" id="{D5761004-958D-47CB-B926-5799EB67C520}"/>
              </a:ext>
            </a:extLst>
          </p:cNvPr>
          <p:cNvSpPr/>
          <p:nvPr/>
        </p:nvSpPr>
        <p:spPr>
          <a:xfrm>
            <a:off x="0" y="1312621"/>
            <a:ext cx="9144000" cy="253640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项目创建完成并导入相关</a:t>
            </a:r>
            <a:r>
              <a:rPr lang="en-US" altLang="zh-CN" dirty="0">
                <a:latin typeface="微软雅黑" panose="020B0503020204020204" pitchFamily="34" charset="-122"/>
                <a:ea typeface="微软雅黑" panose="020B0503020204020204" pitchFamily="34" charset="-122"/>
              </a:rPr>
              <a:t>jar</a:t>
            </a:r>
            <a:r>
              <a:rPr lang="zh-CN" altLang="en-US" dirty="0">
                <a:latin typeface="微软雅黑" panose="020B0503020204020204" pitchFamily="34" charset="-122"/>
                <a:ea typeface="微软雅黑" panose="020B0503020204020204" pitchFamily="34" charset="-122"/>
              </a:rPr>
              <a:t>包后，进行项目配置文件的编写。</a:t>
            </a:r>
            <a:r>
              <a:rPr lang="en-US" altLang="zh-CN" dirty="0">
                <a:latin typeface="微软雅黑" panose="020B0503020204020204" pitchFamily="34" charset="-122"/>
                <a:ea typeface="微软雅黑" panose="020B0503020204020204" pitchFamily="34" charset="-122"/>
              </a:rPr>
              <a:t>SSM</a:t>
            </a:r>
            <a:r>
              <a:rPr lang="zh-CN" altLang="en-US" dirty="0">
                <a:latin typeface="微软雅黑" panose="020B0503020204020204" pitchFamily="34" charset="-122"/>
                <a:ea typeface="微软雅黑" panose="020B0503020204020204" pitchFamily="34" charset="-122"/>
              </a:rPr>
              <a:t>整合中的配置文件主要有四个部分，第一个是数据库连接信息文件，用来标记数据库的地址和用户密码等信息，第二个是</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框架的配置文件，用来实现数据库连接信息的配置和数据库连接池</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的一些配置。第三个是</a:t>
            </a:r>
            <a:r>
              <a:rPr lang="en-US" altLang="zh-CN" dirty="0">
                <a:latin typeface="微软雅黑" panose="020B0503020204020204" pitchFamily="34" charset="-122"/>
                <a:ea typeface="微软雅黑" panose="020B0503020204020204" pitchFamily="34" charset="-122"/>
              </a:rPr>
              <a:t>SpringMVC</a:t>
            </a:r>
            <a:r>
              <a:rPr lang="zh-CN" altLang="en-US" dirty="0">
                <a:latin typeface="微软雅黑" panose="020B0503020204020204" pitchFamily="34" charset="-122"/>
                <a:ea typeface="微软雅黑" panose="020B0503020204020204" pitchFamily="34" charset="-122"/>
              </a:rPr>
              <a:t>框架的配置文件，用来实现控制器的一些配置信息。第四个是在项目启动的时候完成</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监听器的监听和</a:t>
            </a:r>
            <a:r>
              <a:rPr lang="en-US" altLang="zh-CN" dirty="0">
                <a:latin typeface="微软雅黑" panose="020B0503020204020204" pitchFamily="34" charset="-122"/>
                <a:ea typeface="微软雅黑" panose="020B0503020204020204" pitchFamily="34" charset="-122"/>
              </a:rPr>
              <a:t>SpringMVC</a:t>
            </a:r>
            <a:r>
              <a:rPr lang="zh-CN" altLang="en-US" dirty="0">
                <a:latin typeface="微软雅黑" panose="020B0503020204020204" pitchFamily="34" charset="-122"/>
                <a:ea typeface="微软雅黑" panose="020B0503020204020204" pitchFamily="34" charset="-122"/>
              </a:rPr>
              <a:t>前端控制器的配置实现。</a:t>
            </a:r>
          </a:p>
        </p:txBody>
      </p:sp>
      <p:pic>
        <p:nvPicPr>
          <p:cNvPr id="3" name="图片 2">
            <a:extLst>
              <a:ext uri="{FF2B5EF4-FFF2-40B4-BE49-F238E27FC236}">
                <a16:creationId xmlns:a16="http://schemas.microsoft.com/office/drawing/2014/main" id="{CF085F2E-BBF3-4651-BD4B-E35CA07F40C4}"/>
              </a:ext>
            </a:extLst>
          </p:cNvPr>
          <p:cNvPicPr>
            <a:picLocks noChangeAspect="1"/>
          </p:cNvPicPr>
          <p:nvPr/>
        </p:nvPicPr>
        <p:blipFill>
          <a:blip r:embed="rId2"/>
          <a:stretch>
            <a:fillRect/>
          </a:stretch>
        </p:blipFill>
        <p:spPr>
          <a:xfrm>
            <a:off x="4849130" y="3964282"/>
            <a:ext cx="2877561" cy="2432515"/>
          </a:xfrm>
          <a:prstGeom prst="rect">
            <a:avLst/>
          </a:prstGeom>
        </p:spPr>
      </p:pic>
      <p:sp>
        <p:nvSpPr>
          <p:cNvPr id="5" name="矩形 4">
            <a:extLst>
              <a:ext uri="{FF2B5EF4-FFF2-40B4-BE49-F238E27FC236}">
                <a16:creationId xmlns:a16="http://schemas.microsoft.com/office/drawing/2014/main" id="{22D93404-6C0C-4ABE-83FA-6D1B8870DEEE}"/>
              </a:ext>
            </a:extLst>
          </p:cNvPr>
          <p:cNvSpPr/>
          <p:nvPr/>
        </p:nvSpPr>
        <p:spPr>
          <a:xfrm>
            <a:off x="0" y="3829620"/>
            <a:ext cx="4572000" cy="212090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首先在项目的</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下右击</a:t>
            </a:r>
            <a:r>
              <a:rPr lang="en-US" altLang="zh-CN" dirty="0">
                <a:latin typeface="微软雅黑" panose="020B0503020204020204" pitchFamily="34" charset="-122"/>
                <a:ea typeface="微软雅黑" panose="020B0503020204020204" pitchFamily="34" charset="-122"/>
              </a:rPr>
              <a:t>New Source Folder </a:t>
            </a:r>
            <a:r>
              <a:rPr lang="zh-CN" altLang="en-US" dirty="0">
                <a:latin typeface="微软雅黑" panose="020B0503020204020204" pitchFamily="34" charset="-122"/>
                <a:ea typeface="微软雅黑" panose="020B0503020204020204" pitchFamily="34" charset="-122"/>
              </a:rPr>
              <a:t>创建资源文件夹（在编译时会编译到</a:t>
            </a:r>
            <a:r>
              <a:rPr lang="en-US" altLang="zh-CN" dirty="0" err="1">
                <a:latin typeface="微软雅黑" panose="020B0503020204020204" pitchFamily="34" charset="-122"/>
                <a:ea typeface="微软雅黑" panose="020B0503020204020204" pitchFamily="34" charset="-122"/>
              </a:rPr>
              <a:t>classpath</a:t>
            </a:r>
            <a:r>
              <a:rPr lang="zh-CN" altLang="en-US" dirty="0">
                <a:latin typeface="微软雅黑" panose="020B0503020204020204" pitchFamily="34" charset="-122"/>
                <a:ea typeface="微软雅黑" panose="020B0503020204020204" pitchFamily="34" charset="-122"/>
              </a:rPr>
              <a:t>路径下面），用于存储本次整合的配置文件，如图所示。</a:t>
            </a:r>
          </a:p>
        </p:txBody>
      </p:sp>
    </p:spTree>
    <p:extLst>
      <p:ext uri="{BB962C8B-B14F-4D97-AF65-F5344CB8AC3E}">
        <p14:creationId xmlns:p14="http://schemas.microsoft.com/office/powerpoint/2010/main" val="424387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0-#ppt_w/2"/>
                                          </p:val>
                                        </p:tav>
                                        <p:tav tm="100000">
                                          <p:val>
                                            <p:strVal val="#ppt_x"/>
                                          </p:val>
                                        </p:tav>
                                      </p:tavLst>
                                    </p:anim>
                                    <p:anim calcmode="lin" valueType="num">
                                      <p:cBhvr additive="base">
                                        <p:cTn id="17" dur="500" fill="hold"/>
                                        <p:tgtEl>
                                          <p:spTgt spid="5"/>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1063</TotalTime>
  <Words>2005</Words>
  <Application>Microsoft Office PowerPoint</Application>
  <PresentationFormat>全屏显示(4:3)</PresentationFormat>
  <Paragraphs>88</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等线</vt:lpstr>
      <vt:lpstr>等线 Light</vt:lpstr>
      <vt:lpstr>微软雅黑</vt:lpstr>
      <vt:lpstr>Arial</vt:lpstr>
      <vt:lpstr>Calibri</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47</cp:revision>
  <dcterms:created xsi:type="dcterms:W3CDTF">2018-11-10T03:16:20Z</dcterms:created>
  <dcterms:modified xsi:type="dcterms:W3CDTF">2019-06-04T05:54:06Z</dcterms:modified>
</cp:coreProperties>
</file>