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7" r:id="rId2"/>
    <p:sldId id="259" r:id="rId3"/>
    <p:sldId id="256" r:id="rId4"/>
    <p:sldId id="260" r:id="rId5"/>
    <p:sldId id="261"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264" r:id="rId27"/>
    <p:sldId id="284" r:id="rId28"/>
    <p:sldId id="315" r:id="rId29"/>
    <p:sldId id="316" r:id="rId30"/>
    <p:sldId id="289" r:id="rId31"/>
    <p:sldId id="288" r:id="rId32"/>
    <p:sldId id="317" r:id="rId33"/>
    <p:sldId id="318" r:id="rId34"/>
    <p:sldId id="319" r:id="rId35"/>
    <p:sldId id="290" r:id="rId36"/>
    <p:sldId id="291" r:id="rId37"/>
    <p:sldId id="285" r:id="rId38"/>
    <p:sldId id="320" r:id="rId39"/>
    <p:sldId id="321" r:id="rId40"/>
    <p:sldId id="286" r:id="rId41"/>
    <p:sldId id="287" r:id="rId42"/>
    <p:sldId id="322" r:id="rId43"/>
    <p:sldId id="323" r:id="rId44"/>
    <p:sldId id="324" r:id="rId45"/>
    <p:sldId id="325" r:id="rId46"/>
    <p:sldId id="326" r:id="rId47"/>
    <p:sldId id="327" r:id="rId48"/>
    <p:sldId id="292" r:id="rId49"/>
    <p:sldId id="328" r:id="rId50"/>
    <p:sldId id="329" r:id="rId51"/>
    <p:sldId id="330" r:id="rId52"/>
    <p:sldId id="331" r:id="rId53"/>
    <p:sldId id="293" r:id="rId54"/>
    <p:sldId id="332" r:id="rId55"/>
    <p:sldId id="333" r:id="rId56"/>
    <p:sldId id="334" r:id="rId57"/>
    <p:sldId id="335" r:id="rId58"/>
    <p:sldId id="294" r:id="rId59"/>
    <p:sldId id="336" r:id="rId60"/>
    <p:sldId id="337" r:id="rId61"/>
    <p:sldId id="338" r:id="rId62"/>
    <p:sldId id="282" r:id="rId63"/>
    <p:sldId id="258" r:id="rId6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398BBE7-18F1-489F-AAD2-66029CFEAFDF}">
          <p14:sldIdLst>
            <p14:sldId id="257"/>
            <p14:sldId id="259"/>
            <p14:sldId id="256"/>
          </p14:sldIdLst>
        </p14:section>
        <p14:section name="16.1" id="{DE1AC804-C500-4236-B7B3-58C1531DDA84}">
          <p14:sldIdLst>
            <p14:sldId id="260"/>
            <p14:sldId id="261"/>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Lst>
        </p14:section>
        <p14:section name="16.2" id="{1846694F-255A-432E-A32D-F13E5EA8ECD1}">
          <p14:sldIdLst>
            <p14:sldId id="264"/>
            <p14:sldId id="284"/>
            <p14:sldId id="315"/>
            <p14:sldId id="316"/>
          </p14:sldIdLst>
        </p14:section>
        <p14:section name="16.3" id="{B1C017BD-BEE7-43A7-BAB2-3B114FE0AECA}">
          <p14:sldIdLst>
            <p14:sldId id="289"/>
            <p14:sldId id="288"/>
            <p14:sldId id="317"/>
            <p14:sldId id="318"/>
            <p14:sldId id="319"/>
          </p14:sldIdLst>
        </p14:section>
        <p14:section name="16.4" id="{F086E19C-174E-4606-BFEC-F81E59A6C8CF}">
          <p14:sldIdLst>
            <p14:sldId id="290"/>
            <p14:sldId id="291"/>
          </p14:sldIdLst>
        </p14:section>
        <p14:section name="16.5" id="{15712F70-6C8A-4F1B-B179-678AFDFD8218}">
          <p14:sldIdLst>
            <p14:sldId id="285"/>
            <p14:sldId id="320"/>
            <p14:sldId id="321"/>
          </p14:sldIdLst>
        </p14:section>
        <p14:section name="16.6" id="{4F647542-4094-4428-9F6D-759E2B415498}">
          <p14:sldIdLst>
            <p14:sldId id="286"/>
            <p14:sldId id="287"/>
            <p14:sldId id="322"/>
            <p14:sldId id="323"/>
            <p14:sldId id="324"/>
            <p14:sldId id="325"/>
            <p14:sldId id="326"/>
            <p14:sldId id="327"/>
          </p14:sldIdLst>
        </p14:section>
        <p14:section name="16.7" id="{71FE26AD-383F-4A52-A6B3-D0842AA4F885}">
          <p14:sldIdLst>
            <p14:sldId id="292"/>
            <p14:sldId id="328"/>
            <p14:sldId id="329"/>
            <p14:sldId id="330"/>
            <p14:sldId id="331"/>
          </p14:sldIdLst>
        </p14:section>
        <p14:section name="16.8" id="{1589C2C6-EE50-4063-A760-F66D578E25BA}">
          <p14:sldIdLst>
            <p14:sldId id="293"/>
            <p14:sldId id="332"/>
            <p14:sldId id="333"/>
            <p14:sldId id="334"/>
            <p14:sldId id="335"/>
          </p14:sldIdLst>
        </p14:section>
        <p14:section name="16.9" id="{0D643630-135F-4B68-8B5A-420A21BFFE56}">
          <p14:sldIdLst>
            <p14:sldId id="294"/>
            <p14:sldId id="336"/>
            <p14:sldId id="337"/>
            <p14:sldId id="338"/>
          </p14:sldIdLst>
        </p14:section>
        <p14:section name="小结" id="{C2045922-DDA9-4F12-9B1E-C71A342DBA99}">
          <p14:sldIdLst>
            <p14:sldId id="282"/>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83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84" autoAdjust="0"/>
    <p:restoredTop sz="94660"/>
  </p:normalViewPr>
  <p:slideViewPr>
    <p:cSldViewPr snapToGrid="0">
      <p:cViewPr varScale="1">
        <p:scale>
          <a:sx n="90" d="100"/>
          <a:sy n="90" d="100"/>
        </p:scale>
        <p:origin x="5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0.41308333343970632"/>
          <c:y val="0"/>
          <c:w val="0.58691666656029373"/>
          <c:h val="0.9294044581312092"/>
        </c:manualLayout>
      </c:layout>
      <c:doughnutChart>
        <c:varyColors val="1"/>
        <c:ser>
          <c:idx val="0"/>
          <c:order val="0"/>
          <c:tx>
            <c:strRef>
              <c:f>Sheet1!$B$1</c:f>
              <c:strCache>
                <c:ptCount val="1"/>
                <c:pt idx="0">
                  <c:v>销售额</c:v>
                </c:pt>
              </c:strCache>
            </c:strRef>
          </c:tx>
          <c:dPt>
            <c:idx val="0"/>
            <c:bubble3D val="0"/>
            <c:spPr>
              <a:solidFill>
                <a:srgbClr val="AED6EE"/>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8B04-4405-B22A-5024BBCD2FD8}"/>
              </c:ext>
            </c:extLst>
          </c:dPt>
          <c:dPt>
            <c:idx val="1"/>
            <c:bubble3D val="0"/>
            <c:spPr>
              <a:solidFill>
                <a:srgbClr val="2484C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8B04-4405-B22A-5024BBCD2FD8}"/>
              </c:ext>
            </c:extLst>
          </c:dPt>
          <c:dPt>
            <c:idx val="2"/>
            <c:bubble3D val="0"/>
            <c:spPr>
              <a:solidFill>
                <a:srgbClr val="AED6EE"/>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8B04-4405-B22A-5024BBCD2FD8}"/>
              </c:ext>
            </c:extLst>
          </c:dPt>
          <c:dPt>
            <c:idx val="3"/>
            <c:bubble3D val="0"/>
            <c:spPr>
              <a:solidFill>
                <a:srgbClr val="2383C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8B04-4405-B22A-5024BBCD2FD8}"/>
              </c:ext>
            </c:extLst>
          </c:dPt>
          <c:dLbls>
            <c:delete val="1"/>
          </c:dLbls>
          <c:cat>
            <c:strRef>
              <c:f>Sheet1!$A$2:$A$5</c:f>
              <c:strCache>
                <c:ptCount val="4"/>
                <c:pt idx="0">
                  <c:v>掌握知识</c:v>
                </c:pt>
                <c:pt idx="1">
                  <c:v>理解知识</c:v>
                </c:pt>
                <c:pt idx="2">
                  <c:v>熟悉知识</c:v>
                </c:pt>
                <c:pt idx="3">
                  <c:v>了解知识</c:v>
                </c:pt>
              </c:strCache>
            </c:strRef>
          </c:cat>
          <c:val>
            <c:numRef>
              <c:f>Sheet1!$B$2:$B$5</c:f>
              <c:numCache>
                <c:formatCode>g/"通""用""格""式"</c:formatCode>
                <c:ptCount val="4"/>
                <c:pt idx="0">
                  <c:v>2.5</c:v>
                </c:pt>
                <c:pt idx="1">
                  <c:v>2.5</c:v>
                </c:pt>
                <c:pt idx="2">
                  <c:v>2.5</c:v>
                </c:pt>
                <c:pt idx="3">
                  <c:v>2.5</c:v>
                </c:pt>
              </c:numCache>
            </c:numRef>
          </c:val>
          <c:extLst>
            <c:ext xmlns:c16="http://schemas.microsoft.com/office/drawing/2014/chart" uri="{C3380CC4-5D6E-409C-BE32-E72D297353CC}">
              <c16:uniqueId val="{00000008-8B04-4405-B22A-5024BBCD2FD8}"/>
            </c:ext>
          </c:extLst>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39A190-AEDE-48E6-B526-EE49C104AF4E}" type="datetimeFigureOut">
              <a:rPr lang="zh-CN" altLang="en-US" smtClean="0"/>
              <a:t>2019/6/4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D04A2A-B483-414C-997D-41A988BF9D6F}" type="slidenum">
              <a:rPr lang="zh-CN" altLang="en-US" smtClean="0"/>
              <a:t>‹#›</a:t>
            </a:fld>
            <a:endParaRPr lang="zh-CN" altLang="en-US"/>
          </a:p>
        </p:txBody>
      </p:sp>
    </p:spTree>
    <p:extLst>
      <p:ext uri="{BB962C8B-B14F-4D97-AF65-F5344CB8AC3E}">
        <p14:creationId xmlns:p14="http://schemas.microsoft.com/office/powerpoint/2010/main" val="2610677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D04A2A-B483-414C-997D-41A988BF9D6F}" type="slidenum">
              <a:rPr lang="zh-CN" altLang="en-US" smtClean="0"/>
              <a:t>4</a:t>
            </a:fld>
            <a:endParaRPr lang="zh-CN" altLang="en-US"/>
          </a:p>
        </p:txBody>
      </p:sp>
    </p:spTree>
    <p:extLst>
      <p:ext uri="{BB962C8B-B14F-4D97-AF65-F5344CB8AC3E}">
        <p14:creationId xmlns:p14="http://schemas.microsoft.com/office/powerpoint/2010/main" val="68775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D04A2A-B483-414C-997D-41A988BF9D6F}" type="slidenum">
              <a:rPr lang="zh-CN" altLang="en-US" smtClean="0"/>
              <a:t>30</a:t>
            </a:fld>
            <a:endParaRPr lang="zh-CN" altLang="en-US"/>
          </a:p>
        </p:txBody>
      </p:sp>
    </p:spTree>
    <p:extLst>
      <p:ext uri="{BB962C8B-B14F-4D97-AF65-F5344CB8AC3E}">
        <p14:creationId xmlns:p14="http://schemas.microsoft.com/office/powerpoint/2010/main" val="3372021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D04A2A-B483-414C-997D-41A988BF9D6F}" type="slidenum">
              <a:rPr lang="zh-CN" altLang="en-US" smtClean="0"/>
              <a:t>35</a:t>
            </a:fld>
            <a:endParaRPr lang="zh-CN" altLang="en-US"/>
          </a:p>
        </p:txBody>
      </p:sp>
    </p:spTree>
    <p:extLst>
      <p:ext uri="{BB962C8B-B14F-4D97-AF65-F5344CB8AC3E}">
        <p14:creationId xmlns:p14="http://schemas.microsoft.com/office/powerpoint/2010/main" val="16799558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EFA3446-9CE6-45CF-85B7-042CDC440CA8}"/>
              </a:ext>
            </a:extLst>
          </p:cNvPr>
          <p:cNvSpPr>
            <a:spLocks noGrp="1"/>
          </p:cNvSpPr>
          <p:nvPr>
            <p:ph type="dt" sz="half" idx="10"/>
          </p:nvPr>
        </p:nvSpPr>
        <p:spPr>
          <a:xfrm>
            <a:off x="628650" y="6356353"/>
            <a:ext cx="2057400" cy="365125"/>
          </a:xfrm>
          <a:prstGeom prst="rect">
            <a:avLst/>
          </a:prstGeom>
        </p:spPr>
        <p:txBody>
          <a:bodyPr/>
          <a:lstStyle/>
          <a:p>
            <a:fld id="{380B983C-DD5B-406D-92F6-7F4F44A82394}" type="datetimeFigureOut">
              <a:rPr lang="zh-CN" altLang="en-US" smtClean="0"/>
              <a:t>2019/6/4</a:t>
            </a:fld>
            <a:endParaRPr lang="zh-CN" altLang="en-US"/>
          </a:p>
        </p:txBody>
      </p:sp>
      <p:sp>
        <p:nvSpPr>
          <p:cNvPr id="5" name="页脚占位符 4">
            <a:extLst>
              <a:ext uri="{FF2B5EF4-FFF2-40B4-BE49-F238E27FC236}">
                <a16:creationId xmlns:a16="http://schemas.microsoft.com/office/drawing/2014/main" id="{38A46A0D-9FCF-4E79-955D-6E9550AFF1A9}"/>
              </a:ext>
            </a:extLst>
          </p:cNvPr>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8461C7E-F34A-424B-B28D-6D064CF1A8A0}"/>
              </a:ext>
            </a:extLst>
          </p:cNvPr>
          <p:cNvSpPr>
            <a:spLocks noGrp="1"/>
          </p:cNvSpPr>
          <p:nvPr>
            <p:ph type="sldNum" sz="quarter" idx="12"/>
          </p:nvPr>
        </p:nvSpPr>
        <p:spPr>
          <a:xfrm>
            <a:off x="6457950" y="6356353"/>
            <a:ext cx="2057400" cy="365125"/>
          </a:xfrm>
          <a:prstGeom prst="rect">
            <a:avLst/>
          </a:prstGeom>
        </p:spPr>
        <p:txBody>
          <a:bodyPr/>
          <a:lstStyle/>
          <a:p>
            <a:fld id="{B6B1F536-6F1C-475A-95EA-6A0099F78989}" type="slidenum">
              <a:rPr lang="zh-CN" altLang="en-US" smtClean="0"/>
              <a:t>‹#›</a:t>
            </a:fld>
            <a:endParaRPr lang="zh-CN" altLang="en-US"/>
          </a:p>
        </p:txBody>
      </p:sp>
      <p:pic>
        <p:nvPicPr>
          <p:cNvPr id="12" name="图片 11">
            <a:extLst>
              <a:ext uri="{FF2B5EF4-FFF2-40B4-BE49-F238E27FC236}">
                <a16:creationId xmlns:a16="http://schemas.microsoft.com/office/drawing/2014/main" id="{7F2FBBF3-A982-4E9F-B1C4-EB2094FA95B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407853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1167C8-835D-44C2-A177-1132457B1BCC}"/>
              </a:ext>
            </a:extLst>
          </p:cNvPr>
          <p:cNvSpPr>
            <a:spLocks noGrp="1"/>
          </p:cNvSpPr>
          <p:nvPr>
            <p:ph type="title"/>
          </p:nvPr>
        </p:nvSpPr>
        <p:spPr>
          <a:xfrm>
            <a:off x="628650" y="365128"/>
            <a:ext cx="78867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D3D1286-73E5-4447-B88F-C15A91742282}"/>
              </a:ext>
            </a:extLst>
          </p:cNvPr>
          <p:cNvSpPr>
            <a:spLocks noGrp="1"/>
          </p:cNvSpPr>
          <p:nvPr>
            <p:ph type="body" orient="vert" idx="1"/>
          </p:nvPr>
        </p:nvSpPr>
        <p:spPr>
          <a:xfrm>
            <a:off x="628650" y="1825625"/>
            <a:ext cx="78867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73B1556-7556-484C-83C5-7F336371AC6A}"/>
              </a:ext>
            </a:extLst>
          </p:cNvPr>
          <p:cNvSpPr>
            <a:spLocks noGrp="1"/>
          </p:cNvSpPr>
          <p:nvPr>
            <p:ph type="dt" sz="half" idx="10"/>
          </p:nvPr>
        </p:nvSpPr>
        <p:spPr>
          <a:xfrm>
            <a:off x="628650" y="6356353"/>
            <a:ext cx="2057400" cy="365125"/>
          </a:xfrm>
          <a:prstGeom prst="rect">
            <a:avLst/>
          </a:prstGeom>
        </p:spPr>
        <p:txBody>
          <a:bodyPr/>
          <a:lstStyle/>
          <a:p>
            <a:fld id="{380B983C-DD5B-406D-92F6-7F4F44A82394}" type="datetimeFigureOut">
              <a:rPr lang="zh-CN" altLang="en-US" smtClean="0"/>
              <a:t>2019/6/4</a:t>
            </a:fld>
            <a:endParaRPr lang="zh-CN" altLang="en-US"/>
          </a:p>
        </p:txBody>
      </p:sp>
      <p:sp>
        <p:nvSpPr>
          <p:cNvPr id="5" name="页脚占位符 4">
            <a:extLst>
              <a:ext uri="{FF2B5EF4-FFF2-40B4-BE49-F238E27FC236}">
                <a16:creationId xmlns:a16="http://schemas.microsoft.com/office/drawing/2014/main" id="{744CE29B-080D-4D53-9F68-658315B96E45}"/>
              </a:ext>
            </a:extLst>
          </p:cNvPr>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6DBF6F6-B549-4D34-B6C4-F5CF79AA2C9F}"/>
              </a:ext>
            </a:extLst>
          </p:cNvPr>
          <p:cNvSpPr>
            <a:spLocks noGrp="1"/>
          </p:cNvSpPr>
          <p:nvPr>
            <p:ph type="sldNum" sz="quarter" idx="12"/>
          </p:nvPr>
        </p:nvSpPr>
        <p:spPr>
          <a:xfrm>
            <a:off x="6457950" y="6356353"/>
            <a:ext cx="2057400" cy="365125"/>
          </a:xfrm>
          <a:prstGeom prst="rect">
            <a:avLst/>
          </a:prstGeom>
        </p:spPr>
        <p:txBody>
          <a:bodyPr/>
          <a:lstStyle/>
          <a:p>
            <a:fld id="{B6B1F536-6F1C-475A-95EA-6A0099F78989}" type="slidenum">
              <a:rPr lang="zh-CN" altLang="en-US" smtClean="0"/>
              <a:t>‹#›</a:t>
            </a:fld>
            <a:endParaRPr lang="zh-CN" altLang="en-US"/>
          </a:p>
        </p:txBody>
      </p:sp>
    </p:spTree>
    <p:extLst>
      <p:ext uri="{BB962C8B-B14F-4D97-AF65-F5344CB8AC3E}">
        <p14:creationId xmlns:p14="http://schemas.microsoft.com/office/powerpoint/2010/main" val="1822480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255BD79-B256-4A59-A9F7-2E5157DDD242}"/>
              </a:ext>
            </a:extLst>
          </p:cNvPr>
          <p:cNvSpPr>
            <a:spLocks noGrp="1"/>
          </p:cNvSpPr>
          <p:nvPr>
            <p:ph type="title" orient="vert"/>
          </p:nvPr>
        </p:nvSpPr>
        <p:spPr>
          <a:xfrm>
            <a:off x="6543676" y="365125"/>
            <a:ext cx="1971675"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07C9B64-04EC-4C98-B4B0-927BD5A6473A}"/>
              </a:ext>
            </a:extLst>
          </p:cNvPr>
          <p:cNvSpPr>
            <a:spLocks noGrp="1"/>
          </p:cNvSpPr>
          <p:nvPr>
            <p:ph type="body" orient="vert" idx="1"/>
          </p:nvPr>
        </p:nvSpPr>
        <p:spPr>
          <a:xfrm>
            <a:off x="628651" y="365125"/>
            <a:ext cx="5800725"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79CD61B-AE88-4435-A7F9-D3B29DF25A6B}"/>
              </a:ext>
            </a:extLst>
          </p:cNvPr>
          <p:cNvSpPr>
            <a:spLocks noGrp="1"/>
          </p:cNvSpPr>
          <p:nvPr>
            <p:ph type="dt" sz="half" idx="10"/>
          </p:nvPr>
        </p:nvSpPr>
        <p:spPr>
          <a:xfrm>
            <a:off x="628650" y="6356353"/>
            <a:ext cx="2057400" cy="365125"/>
          </a:xfrm>
          <a:prstGeom prst="rect">
            <a:avLst/>
          </a:prstGeom>
        </p:spPr>
        <p:txBody>
          <a:bodyPr/>
          <a:lstStyle/>
          <a:p>
            <a:fld id="{380B983C-DD5B-406D-92F6-7F4F44A82394}" type="datetimeFigureOut">
              <a:rPr lang="zh-CN" altLang="en-US" smtClean="0"/>
              <a:t>2019/6/4</a:t>
            </a:fld>
            <a:endParaRPr lang="zh-CN" altLang="en-US"/>
          </a:p>
        </p:txBody>
      </p:sp>
      <p:sp>
        <p:nvSpPr>
          <p:cNvPr id="5" name="页脚占位符 4">
            <a:extLst>
              <a:ext uri="{FF2B5EF4-FFF2-40B4-BE49-F238E27FC236}">
                <a16:creationId xmlns:a16="http://schemas.microsoft.com/office/drawing/2014/main" id="{96AF91FC-2B91-4CED-B57B-CB33D1A3D446}"/>
              </a:ext>
            </a:extLst>
          </p:cNvPr>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1A627CA8-BF00-464C-ABF7-30A31D3BE7AD}"/>
              </a:ext>
            </a:extLst>
          </p:cNvPr>
          <p:cNvSpPr>
            <a:spLocks noGrp="1"/>
          </p:cNvSpPr>
          <p:nvPr>
            <p:ph type="sldNum" sz="quarter" idx="12"/>
          </p:nvPr>
        </p:nvSpPr>
        <p:spPr>
          <a:xfrm>
            <a:off x="6457950" y="6356353"/>
            <a:ext cx="2057400" cy="365125"/>
          </a:xfrm>
          <a:prstGeom prst="rect">
            <a:avLst/>
          </a:prstGeom>
        </p:spPr>
        <p:txBody>
          <a:bodyPr/>
          <a:lstStyle/>
          <a:p>
            <a:fld id="{B6B1F536-6F1C-475A-95EA-6A0099F78989}" type="slidenum">
              <a:rPr lang="zh-CN" altLang="en-US" smtClean="0"/>
              <a:t>‹#›</a:t>
            </a:fld>
            <a:endParaRPr lang="zh-CN" altLang="en-US"/>
          </a:p>
        </p:txBody>
      </p:sp>
    </p:spTree>
    <p:extLst>
      <p:ext uri="{BB962C8B-B14F-4D97-AF65-F5344CB8AC3E}">
        <p14:creationId xmlns:p14="http://schemas.microsoft.com/office/powerpoint/2010/main" val="3039446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139779D2-E860-47CA-AFDC-A6F5F281E88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406"/>
            <a:ext cx="9144000" cy="6853187"/>
          </a:xfrm>
          <a:prstGeom prst="rect">
            <a:avLst/>
          </a:prstGeom>
        </p:spPr>
      </p:pic>
    </p:spTree>
    <p:extLst>
      <p:ext uri="{BB962C8B-B14F-4D97-AF65-F5344CB8AC3E}">
        <p14:creationId xmlns:p14="http://schemas.microsoft.com/office/powerpoint/2010/main" val="274091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F922756-3232-4ED4-B25F-80CF9379C4D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838242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481C717-6BC2-4A39-BDBB-3BC0B770B7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225000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91A171-2C27-4922-8B16-94ABCBD063F5}"/>
              </a:ext>
            </a:extLst>
          </p:cNvPr>
          <p:cNvSpPr>
            <a:spLocks noGrp="1"/>
          </p:cNvSpPr>
          <p:nvPr>
            <p:ph type="title"/>
          </p:nvPr>
        </p:nvSpPr>
        <p:spPr>
          <a:xfrm>
            <a:off x="628650" y="365128"/>
            <a:ext cx="78867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3A3E2DF-AE41-4E9E-8D57-44A13671700E}"/>
              </a:ext>
            </a:extLst>
          </p:cNvPr>
          <p:cNvSpPr>
            <a:spLocks noGrp="1"/>
          </p:cNvSpPr>
          <p:nvPr>
            <p:ph type="dt" sz="half" idx="10"/>
          </p:nvPr>
        </p:nvSpPr>
        <p:spPr/>
        <p:txBody>
          <a:bodyPr/>
          <a:lstStyle/>
          <a:p>
            <a:fld id="{7C9A9458-A01F-4F69-8319-255F668B231D}" type="datetimeFigureOut">
              <a:rPr lang="zh-CN" altLang="en-US" smtClean="0"/>
              <a:t>2019/6/4</a:t>
            </a:fld>
            <a:endParaRPr lang="zh-CN" altLang="en-US"/>
          </a:p>
        </p:txBody>
      </p:sp>
      <p:sp>
        <p:nvSpPr>
          <p:cNvPr id="4" name="页脚占位符 3">
            <a:extLst>
              <a:ext uri="{FF2B5EF4-FFF2-40B4-BE49-F238E27FC236}">
                <a16:creationId xmlns:a16="http://schemas.microsoft.com/office/drawing/2014/main" id="{4FC37198-F1EF-49BA-B634-423826F12F5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ECBED9F-2EEA-4CA5-8DF3-3A97AACA322B}"/>
              </a:ext>
            </a:extLst>
          </p:cNvPr>
          <p:cNvSpPr>
            <a:spLocks noGrp="1"/>
          </p:cNvSpPr>
          <p:nvPr>
            <p:ph type="sldNum" sz="quarter" idx="12"/>
          </p:nvPr>
        </p:nvSpPr>
        <p:spPr/>
        <p:txBody>
          <a:bodyPr/>
          <a:lstStyle/>
          <a:p>
            <a:fld id="{13BD5A1E-4BC5-40E2-B826-5B7CAE386440}" type="slidenum">
              <a:rPr lang="zh-CN" altLang="en-US" smtClean="0"/>
              <a:t>‹#›</a:t>
            </a:fld>
            <a:endParaRPr lang="zh-CN" altLang="en-US"/>
          </a:p>
        </p:txBody>
      </p:sp>
      <p:pic>
        <p:nvPicPr>
          <p:cNvPr id="6" name="图片 5">
            <a:extLst>
              <a:ext uri="{FF2B5EF4-FFF2-40B4-BE49-F238E27FC236}">
                <a16:creationId xmlns:a16="http://schemas.microsoft.com/office/drawing/2014/main" id="{2D239E6E-1229-48F7-8AB7-819EE36F91B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Tree>
    <p:extLst>
      <p:ext uri="{BB962C8B-B14F-4D97-AF65-F5344CB8AC3E}">
        <p14:creationId xmlns:p14="http://schemas.microsoft.com/office/powerpoint/2010/main" val="3944646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25591A-8764-4B3A-8DC0-AE67F23653F3}"/>
              </a:ext>
            </a:extLst>
          </p:cNvPr>
          <p:cNvSpPr>
            <a:spLocks noGrp="1"/>
          </p:cNvSpPr>
          <p:nvPr>
            <p:ph type="title"/>
          </p:nvPr>
        </p:nvSpPr>
        <p:spPr>
          <a:xfrm>
            <a:off x="628650" y="365128"/>
            <a:ext cx="78867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872C08F-C325-48E6-991E-FE70199431C0}"/>
              </a:ext>
            </a:extLst>
          </p:cNvPr>
          <p:cNvSpPr>
            <a:spLocks noGrp="1"/>
          </p:cNvSpPr>
          <p:nvPr>
            <p:ph type="dt" sz="half" idx="10"/>
          </p:nvPr>
        </p:nvSpPr>
        <p:spPr>
          <a:xfrm>
            <a:off x="628650" y="6356353"/>
            <a:ext cx="2057400" cy="365125"/>
          </a:xfrm>
          <a:prstGeom prst="rect">
            <a:avLst/>
          </a:prstGeom>
        </p:spPr>
        <p:txBody>
          <a:bodyPr/>
          <a:lstStyle/>
          <a:p>
            <a:fld id="{380B983C-DD5B-406D-92F6-7F4F44A82394}" type="datetimeFigureOut">
              <a:rPr lang="zh-CN" altLang="en-US" smtClean="0"/>
              <a:t>2019/6/4</a:t>
            </a:fld>
            <a:endParaRPr lang="zh-CN" altLang="en-US"/>
          </a:p>
        </p:txBody>
      </p:sp>
      <p:sp>
        <p:nvSpPr>
          <p:cNvPr id="4" name="页脚占位符 3">
            <a:extLst>
              <a:ext uri="{FF2B5EF4-FFF2-40B4-BE49-F238E27FC236}">
                <a16:creationId xmlns:a16="http://schemas.microsoft.com/office/drawing/2014/main" id="{9EFDB7A1-612C-4489-BE96-41CB08C6491A}"/>
              </a:ext>
            </a:extLst>
          </p:cNvPr>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05104F74-A6BB-4E27-A764-B9A0AD529F12}"/>
              </a:ext>
            </a:extLst>
          </p:cNvPr>
          <p:cNvSpPr>
            <a:spLocks noGrp="1"/>
          </p:cNvSpPr>
          <p:nvPr>
            <p:ph type="sldNum" sz="quarter" idx="12"/>
          </p:nvPr>
        </p:nvSpPr>
        <p:spPr>
          <a:xfrm>
            <a:off x="6457950" y="6356353"/>
            <a:ext cx="2057400" cy="365125"/>
          </a:xfrm>
          <a:prstGeom prst="rect">
            <a:avLst/>
          </a:prstGeom>
        </p:spPr>
        <p:txBody>
          <a:bodyPr/>
          <a:lstStyle/>
          <a:p>
            <a:fld id="{B6B1F536-6F1C-475A-95EA-6A0099F78989}" type="slidenum">
              <a:rPr lang="zh-CN" altLang="en-US" smtClean="0"/>
              <a:t>‹#›</a:t>
            </a:fld>
            <a:endParaRPr lang="zh-CN" altLang="en-US"/>
          </a:p>
        </p:txBody>
      </p:sp>
    </p:spTree>
    <p:extLst>
      <p:ext uri="{BB962C8B-B14F-4D97-AF65-F5344CB8AC3E}">
        <p14:creationId xmlns:p14="http://schemas.microsoft.com/office/powerpoint/2010/main" val="2211556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3DF22CE-4A74-4B58-8D0A-F43352C10F6B}"/>
              </a:ext>
            </a:extLst>
          </p:cNvPr>
          <p:cNvSpPr>
            <a:spLocks noGrp="1"/>
          </p:cNvSpPr>
          <p:nvPr>
            <p:ph type="dt" sz="half" idx="10"/>
          </p:nvPr>
        </p:nvSpPr>
        <p:spPr>
          <a:xfrm>
            <a:off x="628650" y="6356353"/>
            <a:ext cx="2057400" cy="365125"/>
          </a:xfrm>
          <a:prstGeom prst="rect">
            <a:avLst/>
          </a:prstGeom>
        </p:spPr>
        <p:txBody>
          <a:bodyPr/>
          <a:lstStyle/>
          <a:p>
            <a:fld id="{380B983C-DD5B-406D-92F6-7F4F44A82394}" type="datetimeFigureOut">
              <a:rPr lang="zh-CN" altLang="en-US" smtClean="0"/>
              <a:t>2019/6/4</a:t>
            </a:fld>
            <a:endParaRPr lang="zh-CN" altLang="en-US"/>
          </a:p>
        </p:txBody>
      </p:sp>
      <p:sp>
        <p:nvSpPr>
          <p:cNvPr id="3" name="页脚占位符 2">
            <a:extLst>
              <a:ext uri="{FF2B5EF4-FFF2-40B4-BE49-F238E27FC236}">
                <a16:creationId xmlns:a16="http://schemas.microsoft.com/office/drawing/2014/main" id="{8A982E05-9967-43AE-8DF9-6846166C5DF2}"/>
              </a:ext>
            </a:extLst>
          </p:cNvPr>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183F29F0-A080-4058-A431-2E1BF192556F}"/>
              </a:ext>
            </a:extLst>
          </p:cNvPr>
          <p:cNvSpPr>
            <a:spLocks noGrp="1"/>
          </p:cNvSpPr>
          <p:nvPr>
            <p:ph type="sldNum" sz="quarter" idx="12"/>
          </p:nvPr>
        </p:nvSpPr>
        <p:spPr>
          <a:xfrm>
            <a:off x="6457950" y="6356353"/>
            <a:ext cx="2057400" cy="365125"/>
          </a:xfrm>
          <a:prstGeom prst="rect">
            <a:avLst/>
          </a:prstGeom>
        </p:spPr>
        <p:txBody>
          <a:bodyPr/>
          <a:lstStyle/>
          <a:p>
            <a:fld id="{B6B1F536-6F1C-475A-95EA-6A0099F78989}" type="slidenum">
              <a:rPr lang="zh-CN" altLang="en-US" smtClean="0"/>
              <a:t>‹#›</a:t>
            </a:fld>
            <a:endParaRPr lang="zh-CN" altLang="en-US"/>
          </a:p>
        </p:txBody>
      </p:sp>
    </p:spTree>
    <p:extLst>
      <p:ext uri="{BB962C8B-B14F-4D97-AF65-F5344CB8AC3E}">
        <p14:creationId xmlns:p14="http://schemas.microsoft.com/office/powerpoint/2010/main" val="2057673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3C632D-4BDE-4D1E-9C27-23A34B46A9FB}"/>
              </a:ext>
            </a:extLst>
          </p:cNvPr>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69943D87-047A-4753-86E9-4EED426E54CE}"/>
              </a:ext>
            </a:extLst>
          </p:cNvPr>
          <p:cNvSpPr>
            <a:spLocks noGrp="1"/>
          </p:cNvSpPr>
          <p:nvPr>
            <p:ph idx="1"/>
          </p:nvPr>
        </p:nvSpPr>
        <p:spPr>
          <a:xfrm>
            <a:off x="3887391" y="987428"/>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45F6158-E0E8-4C4F-AC3A-A4828FCAF56A}"/>
              </a:ext>
            </a:extLst>
          </p:cNvPr>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3AAD3386-07B3-48B9-905A-5F27098ED172}"/>
              </a:ext>
            </a:extLst>
          </p:cNvPr>
          <p:cNvSpPr>
            <a:spLocks noGrp="1"/>
          </p:cNvSpPr>
          <p:nvPr>
            <p:ph type="dt" sz="half" idx="10"/>
          </p:nvPr>
        </p:nvSpPr>
        <p:spPr>
          <a:xfrm>
            <a:off x="628650" y="6356353"/>
            <a:ext cx="2057400" cy="365125"/>
          </a:xfrm>
          <a:prstGeom prst="rect">
            <a:avLst/>
          </a:prstGeom>
        </p:spPr>
        <p:txBody>
          <a:bodyPr/>
          <a:lstStyle/>
          <a:p>
            <a:fld id="{380B983C-DD5B-406D-92F6-7F4F44A82394}" type="datetimeFigureOut">
              <a:rPr lang="zh-CN" altLang="en-US" smtClean="0"/>
              <a:t>2019/6/4</a:t>
            </a:fld>
            <a:endParaRPr lang="zh-CN" altLang="en-US"/>
          </a:p>
        </p:txBody>
      </p:sp>
      <p:sp>
        <p:nvSpPr>
          <p:cNvPr id="6" name="页脚占位符 5">
            <a:extLst>
              <a:ext uri="{FF2B5EF4-FFF2-40B4-BE49-F238E27FC236}">
                <a16:creationId xmlns:a16="http://schemas.microsoft.com/office/drawing/2014/main" id="{362535D0-A8FB-4DC0-85E7-F1AF1150BB10}"/>
              </a:ext>
            </a:extLst>
          </p:cNvPr>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7C133BD-337A-4191-8745-0AFA6E7ED0E2}"/>
              </a:ext>
            </a:extLst>
          </p:cNvPr>
          <p:cNvSpPr>
            <a:spLocks noGrp="1"/>
          </p:cNvSpPr>
          <p:nvPr>
            <p:ph type="sldNum" sz="quarter" idx="12"/>
          </p:nvPr>
        </p:nvSpPr>
        <p:spPr>
          <a:xfrm>
            <a:off x="6457950" y="6356353"/>
            <a:ext cx="2057400" cy="365125"/>
          </a:xfrm>
          <a:prstGeom prst="rect">
            <a:avLst/>
          </a:prstGeom>
        </p:spPr>
        <p:txBody>
          <a:bodyPr/>
          <a:lstStyle/>
          <a:p>
            <a:fld id="{B6B1F536-6F1C-475A-95EA-6A0099F78989}" type="slidenum">
              <a:rPr lang="zh-CN" altLang="en-US" smtClean="0"/>
              <a:t>‹#›</a:t>
            </a:fld>
            <a:endParaRPr lang="zh-CN" altLang="en-US"/>
          </a:p>
        </p:txBody>
      </p:sp>
    </p:spTree>
    <p:extLst>
      <p:ext uri="{BB962C8B-B14F-4D97-AF65-F5344CB8AC3E}">
        <p14:creationId xmlns:p14="http://schemas.microsoft.com/office/powerpoint/2010/main" val="3693898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7CA1CD-41CE-4DE0-A0DE-D72B85334805}"/>
              </a:ext>
            </a:extLst>
          </p:cNvPr>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0A4F64A2-0952-4609-A186-C8BB9F790E59}"/>
              </a:ext>
            </a:extLst>
          </p:cNvPr>
          <p:cNvSpPr>
            <a:spLocks noGrp="1"/>
          </p:cNvSpPr>
          <p:nvPr>
            <p:ph type="pic" idx="1"/>
          </p:nvPr>
        </p:nvSpPr>
        <p:spPr>
          <a:xfrm>
            <a:off x="3887391" y="987428"/>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F47F499B-9C3A-49CB-BEB5-2836F10A1526}"/>
              </a:ext>
            </a:extLst>
          </p:cNvPr>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235D9B39-98C5-4FD0-B8FB-B19C302D8E19}"/>
              </a:ext>
            </a:extLst>
          </p:cNvPr>
          <p:cNvSpPr>
            <a:spLocks noGrp="1"/>
          </p:cNvSpPr>
          <p:nvPr>
            <p:ph type="dt" sz="half" idx="10"/>
          </p:nvPr>
        </p:nvSpPr>
        <p:spPr>
          <a:xfrm>
            <a:off x="628650" y="6356353"/>
            <a:ext cx="2057400" cy="365125"/>
          </a:xfrm>
          <a:prstGeom prst="rect">
            <a:avLst/>
          </a:prstGeom>
        </p:spPr>
        <p:txBody>
          <a:bodyPr/>
          <a:lstStyle/>
          <a:p>
            <a:fld id="{380B983C-DD5B-406D-92F6-7F4F44A82394}" type="datetimeFigureOut">
              <a:rPr lang="zh-CN" altLang="en-US" smtClean="0"/>
              <a:t>2019/6/4</a:t>
            </a:fld>
            <a:endParaRPr lang="zh-CN" altLang="en-US"/>
          </a:p>
        </p:txBody>
      </p:sp>
      <p:sp>
        <p:nvSpPr>
          <p:cNvPr id="6" name="页脚占位符 5">
            <a:extLst>
              <a:ext uri="{FF2B5EF4-FFF2-40B4-BE49-F238E27FC236}">
                <a16:creationId xmlns:a16="http://schemas.microsoft.com/office/drawing/2014/main" id="{0CB5898B-08CD-4D58-A3B7-CFC3CE9C53AC}"/>
              </a:ext>
            </a:extLst>
          </p:cNvPr>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8395E5E4-83E4-40E7-AA67-CB9960A38D46}"/>
              </a:ext>
            </a:extLst>
          </p:cNvPr>
          <p:cNvSpPr>
            <a:spLocks noGrp="1"/>
          </p:cNvSpPr>
          <p:nvPr>
            <p:ph type="sldNum" sz="quarter" idx="12"/>
          </p:nvPr>
        </p:nvSpPr>
        <p:spPr>
          <a:xfrm>
            <a:off x="6457950" y="6356353"/>
            <a:ext cx="2057400" cy="365125"/>
          </a:xfrm>
          <a:prstGeom prst="rect">
            <a:avLst/>
          </a:prstGeom>
        </p:spPr>
        <p:txBody>
          <a:bodyPr/>
          <a:lstStyle/>
          <a:p>
            <a:fld id="{B6B1F536-6F1C-475A-95EA-6A0099F78989}" type="slidenum">
              <a:rPr lang="zh-CN" altLang="en-US" smtClean="0"/>
              <a:t>‹#›</a:t>
            </a:fld>
            <a:endParaRPr lang="zh-CN" altLang="en-US"/>
          </a:p>
        </p:txBody>
      </p:sp>
    </p:spTree>
    <p:extLst>
      <p:ext uri="{BB962C8B-B14F-4D97-AF65-F5344CB8AC3E}">
        <p14:creationId xmlns:p14="http://schemas.microsoft.com/office/powerpoint/2010/main" val="977024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3088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40.xml"/><Relationship Id="rId2" Type="http://schemas.openxmlformats.org/officeDocument/2006/relationships/slide" Target="slide63.xml"/><Relationship Id="rId1" Type="http://schemas.openxmlformats.org/officeDocument/2006/relationships/slideLayout" Target="../slideLayouts/slideLayout3.xml"/><Relationship Id="rId6" Type="http://schemas.openxmlformats.org/officeDocument/2006/relationships/slide" Target="slide30.xml"/><Relationship Id="rId5" Type="http://schemas.openxmlformats.org/officeDocument/2006/relationships/slide" Target="slide35.xml"/><Relationship Id="rId4" Type="http://schemas.openxmlformats.org/officeDocument/2006/relationships/slide" Target="slide26.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27.xml"/><Relationship Id="rId1" Type="http://schemas.openxmlformats.org/officeDocument/2006/relationships/slideLayout" Target="../slideLayouts/slideLayout4.xml"/><Relationship Id="rId6" Type="http://schemas.openxmlformats.org/officeDocument/2006/relationships/slide" Target="slide28.xml"/><Relationship Id="rId5" Type="http://schemas.microsoft.com/office/2007/relationships/hdphoto" Target="../media/hdphoto1.wdp"/><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slide" Target="slide33.xml"/><Relationship Id="rId3" Type="http://schemas.openxmlformats.org/officeDocument/2006/relationships/slide" Target="slide31.xml"/><Relationship Id="rId7" Type="http://schemas.openxmlformats.org/officeDocument/2006/relationships/slide" Target="slide32.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slide" Target="slide2.xml"/><Relationship Id="rId9" Type="http://schemas.openxmlformats.org/officeDocument/2006/relationships/slide" Target="slide3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slide" Target="slide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slide" Target="slide5.xml"/><Relationship Id="rId7" Type="http://schemas.openxmlformats.org/officeDocument/2006/relationships/slide" Target="slide6.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slide" Target="slide1.xml"/><Relationship Id="rId9" Type="http://schemas.openxmlformats.org/officeDocument/2006/relationships/slide" Target="slide8.xml"/></Relationships>
</file>

<file path=ppt/slides/_rels/slide4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41.xml"/><Relationship Id="rId1" Type="http://schemas.openxmlformats.org/officeDocument/2006/relationships/slideLayout" Target="../slideLayouts/slideLayout4.xml"/><Relationship Id="rId6" Type="http://schemas.openxmlformats.org/officeDocument/2006/relationships/slide" Target="slide44.xml"/><Relationship Id="rId5" Type="http://schemas.microsoft.com/office/2007/relationships/hdphoto" Target="../media/hdphoto1.wdp"/><Relationship Id="rId4" Type="http://schemas.openxmlformats.org/officeDocument/2006/relationships/image" Target="../media/image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2">
            <a:extLst>
              <a:ext uri="{FF2B5EF4-FFF2-40B4-BE49-F238E27FC236}">
                <a16:creationId xmlns:a16="http://schemas.microsoft.com/office/drawing/2014/main" id="{8751B408-D7CF-436D-B86E-D450E3DF78CC}"/>
              </a:ext>
            </a:extLst>
          </p:cNvPr>
          <p:cNvSpPr txBox="1">
            <a:spLocks/>
          </p:cNvSpPr>
          <p:nvPr/>
        </p:nvSpPr>
        <p:spPr bwMode="auto">
          <a:xfrm>
            <a:off x="1620004" y="2253197"/>
            <a:ext cx="6248351" cy="600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ts val="1000"/>
              </a:spcBef>
              <a:buFont typeface="Arial" panose="020B0604020202020204" pitchFamily="34" charset="0"/>
              <a:buNone/>
            </a:pPr>
            <a:r>
              <a:rPr lang="zh-CN" altLang="en-US" sz="2800" b="1" dirty="0">
                <a:solidFill>
                  <a:srgbClr val="455052"/>
                </a:solidFill>
                <a:latin typeface="微软雅黑" panose="020B0503020204020204" pitchFamily="34" charset="-122"/>
                <a:ea typeface="微软雅黑" panose="020B0503020204020204" pitchFamily="34" charset="-122"/>
              </a:rPr>
              <a:t>第</a:t>
            </a:r>
            <a:r>
              <a:rPr lang="en-US" altLang="zh-CN" sz="2800" b="1" dirty="0">
                <a:solidFill>
                  <a:srgbClr val="455052"/>
                </a:solidFill>
                <a:latin typeface="微软雅黑" panose="020B0503020204020204" pitchFamily="34" charset="-122"/>
                <a:ea typeface="微软雅黑" panose="020B0503020204020204" pitchFamily="34" charset="-122"/>
              </a:rPr>
              <a:t>16</a:t>
            </a:r>
            <a:r>
              <a:rPr lang="zh-CN" altLang="en-US" sz="2800" b="1" dirty="0">
                <a:solidFill>
                  <a:srgbClr val="455052"/>
                </a:solidFill>
                <a:latin typeface="微软雅黑" panose="020B0503020204020204" pitchFamily="34" charset="-122"/>
                <a:ea typeface="微软雅黑" panose="020B0503020204020204" pitchFamily="34" charset="-122"/>
              </a:rPr>
              <a:t>章 </a:t>
            </a:r>
            <a:r>
              <a:rPr lang="en-US" altLang="zh-CN" sz="2800" b="1" dirty="0">
                <a:solidFill>
                  <a:srgbClr val="455052"/>
                </a:solidFill>
                <a:latin typeface="微软雅黑" panose="020B0503020204020204" pitchFamily="34" charset="-122"/>
                <a:ea typeface="微软雅黑" panose="020B0503020204020204" pitchFamily="34" charset="-122"/>
              </a:rPr>
              <a:t>SSM</a:t>
            </a:r>
            <a:r>
              <a:rPr lang="zh-CN" altLang="en-US" sz="2800" b="1" dirty="0">
                <a:solidFill>
                  <a:srgbClr val="455052"/>
                </a:solidFill>
                <a:latin typeface="微软雅黑" panose="020B0503020204020204" pitchFamily="34" charset="-122"/>
                <a:ea typeface="微软雅黑" panose="020B0503020204020204" pitchFamily="34" charset="-122"/>
              </a:rPr>
              <a:t>整合开发案例</a:t>
            </a:r>
            <a:r>
              <a:rPr lang="en-US" altLang="zh-CN" sz="2800" b="1" dirty="0">
                <a:solidFill>
                  <a:srgbClr val="455052"/>
                </a:solidFill>
                <a:latin typeface="微软雅黑" panose="020B0503020204020204" pitchFamily="34" charset="-122"/>
                <a:ea typeface="微软雅黑" panose="020B0503020204020204" pitchFamily="34" charset="-122"/>
              </a:rPr>
              <a:t>—</a:t>
            </a:r>
            <a:r>
              <a:rPr lang="zh-CN" altLang="en-US" sz="2800" b="1" dirty="0">
                <a:solidFill>
                  <a:srgbClr val="455052"/>
                </a:solidFill>
                <a:latin typeface="微软雅黑" panose="020B0503020204020204" pitchFamily="34" charset="-122"/>
                <a:ea typeface="微软雅黑" panose="020B0503020204020204" pitchFamily="34" charset="-122"/>
              </a:rPr>
              <a:t>锋迷网</a:t>
            </a:r>
            <a:endParaRPr lang="en-US" altLang="zh-CN" sz="2800" b="1" dirty="0">
              <a:solidFill>
                <a:srgbClr val="455052"/>
              </a:solidFill>
              <a:latin typeface="微软雅黑" panose="020B0503020204020204" pitchFamily="34" charset="-122"/>
              <a:ea typeface="微软雅黑" panose="020B0503020204020204" pitchFamily="34" charset="-122"/>
            </a:endParaRPr>
          </a:p>
          <a:p>
            <a:pPr algn="ctr" eaLnBrk="1" hangingPunct="1">
              <a:lnSpc>
                <a:spcPct val="90000"/>
              </a:lnSpc>
              <a:spcBef>
                <a:spcPts val="1000"/>
              </a:spcBef>
              <a:buFont typeface="Arial" panose="020B0604020202020204" pitchFamily="34" charset="0"/>
              <a:buNone/>
            </a:pPr>
            <a:endParaRPr lang="zh-CN" altLang="en-US" sz="3200" b="1" dirty="0">
              <a:solidFill>
                <a:srgbClr val="455052"/>
              </a:solidFill>
              <a:latin typeface="微软雅黑" panose="020B0503020204020204" pitchFamily="34" charset="-122"/>
              <a:ea typeface="微软雅黑" panose="020B0503020204020204" pitchFamily="34" charset="-122"/>
            </a:endParaRPr>
          </a:p>
        </p:txBody>
      </p:sp>
      <p:sp>
        <p:nvSpPr>
          <p:cNvPr id="3" name="矩形 7">
            <a:extLst>
              <a:ext uri="{FF2B5EF4-FFF2-40B4-BE49-F238E27FC236}">
                <a16:creationId xmlns:a16="http://schemas.microsoft.com/office/drawing/2014/main" id="{8172C123-FFF0-40B6-864F-FB12C24398F9}"/>
              </a:ext>
            </a:extLst>
          </p:cNvPr>
          <p:cNvSpPr>
            <a:spLocks noChangeArrowheads="1"/>
          </p:cNvSpPr>
          <p:nvPr/>
        </p:nvSpPr>
        <p:spPr bwMode="auto">
          <a:xfrm>
            <a:off x="2472142" y="3909273"/>
            <a:ext cx="3748036" cy="2797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项目背景及系统架构</a:t>
            </a:r>
            <a:endPar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Char char="•"/>
            </a:pPr>
            <a:r>
              <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SSM</a:t>
            </a:r>
            <a:r>
              <a:rPr lang="zh-CN" altLang="en-US"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框架整合</a:t>
            </a:r>
            <a:endPar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Char char="•"/>
            </a:pPr>
            <a:r>
              <a:rPr lang="zh-CN" altLang="en-US"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锋迷网数据库设计</a:t>
            </a:r>
            <a:endPar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Char char="•"/>
            </a:pPr>
            <a:r>
              <a:rPr lang="zh-CN" altLang="en-US"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完成通用模块</a:t>
            </a:r>
            <a:endPar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Char char="•"/>
            </a:pPr>
            <a:r>
              <a:rPr lang="zh-CN" altLang="en-US"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用户模块</a:t>
            </a:r>
            <a:endPar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矩形 7">
            <a:extLst>
              <a:ext uri="{FF2B5EF4-FFF2-40B4-BE49-F238E27FC236}">
                <a16:creationId xmlns:a16="http://schemas.microsoft.com/office/drawing/2014/main" id="{D0FF484F-722A-44ED-AC5D-2DABCC7B73DB}"/>
              </a:ext>
            </a:extLst>
          </p:cNvPr>
          <p:cNvSpPr>
            <a:spLocks noChangeArrowheads="1"/>
          </p:cNvSpPr>
          <p:nvPr/>
        </p:nvSpPr>
        <p:spPr bwMode="auto">
          <a:xfrm>
            <a:off x="5649964" y="3906946"/>
            <a:ext cx="3748036" cy="22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商品模块</a:t>
            </a:r>
            <a:endPar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Char char="•"/>
            </a:pPr>
            <a:r>
              <a:rPr lang="zh-CN" altLang="en-US"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购物车模块</a:t>
            </a:r>
            <a:endPar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Char char="•"/>
            </a:pPr>
            <a:r>
              <a:rPr lang="zh-CN" altLang="en-US"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订单模块</a:t>
            </a:r>
            <a:endPar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Char char="•"/>
            </a:pPr>
            <a:r>
              <a:rPr lang="zh-CN" altLang="en-US"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收货地址模块</a:t>
            </a:r>
            <a:endPar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9095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8" fill="hold" grpId="0" nodeType="afterEffect">
                                  <p:stCondLst>
                                    <p:cond delay="100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16.1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项目背景及系统架构</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16.1.4 </a:t>
            </a:r>
            <a:r>
              <a:rPr lang="zh-CN" altLang="en-US" sz="2400" b="1" dirty="0">
                <a:solidFill>
                  <a:srgbClr val="2383C6"/>
                </a:solidFill>
                <a:latin typeface="微软雅黑" panose="020B0503020204020204" pitchFamily="34" charset="-122"/>
                <a:ea typeface="微软雅黑" panose="020B0503020204020204" pitchFamily="34" charset="-122"/>
              </a:rPr>
              <a:t>运行效果</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1" y="1673869"/>
            <a:ext cx="5357075" cy="128990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以用户管理下的子菜单为例，当单击会员管理菜单项时，右侧会弹出所有注册的会员信息并以列表的形式展现，具体如图所示。</a:t>
            </a:r>
          </a:p>
        </p:txBody>
      </p:sp>
      <p:sp>
        <p:nvSpPr>
          <p:cNvPr id="7" name="矩形 6">
            <a:extLst>
              <a:ext uri="{FF2B5EF4-FFF2-40B4-BE49-F238E27FC236}">
                <a16:creationId xmlns:a16="http://schemas.microsoft.com/office/drawing/2014/main" id="{8B4EB166-59CD-48FA-A5CC-13E60AF66571}"/>
              </a:ext>
            </a:extLst>
          </p:cNvPr>
          <p:cNvSpPr/>
          <p:nvPr/>
        </p:nvSpPr>
        <p:spPr>
          <a:xfrm>
            <a:off x="-1" y="2955124"/>
            <a:ext cx="9144001" cy="218502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该列表页面可以实现会员管理的一些基本操作。管理员可以在用户名后的输入框中输入用户名和勾选性别，从数据库中查询到符合条件的会员，还可以在操作栏中单击“删除” 按钮，将该行会员信息从数据库用户表中移除。在用户名输入框中输入“</a:t>
            </a:r>
            <a:r>
              <a:rPr lang="en-US" altLang="zh-CN" dirty="0">
                <a:latin typeface="微软雅黑" panose="020B0503020204020204" pitchFamily="34" charset="-122"/>
                <a:ea typeface="微软雅黑" panose="020B0503020204020204" pitchFamily="34" charset="-122"/>
              </a:rPr>
              <a:t>admin”</a:t>
            </a:r>
            <a:r>
              <a:rPr lang="zh-CN" altLang="en-US" dirty="0">
                <a:latin typeface="微软雅黑" panose="020B0503020204020204" pitchFamily="34" charset="-122"/>
                <a:ea typeface="微软雅黑" panose="020B0503020204020204" pitchFamily="34" charset="-122"/>
              </a:rPr>
              <a:t>，性别选项勾选“男”，可以查询到用户名为</a:t>
            </a:r>
            <a:r>
              <a:rPr lang="en-US" altLang="zh-CN" dirty="0">
                <a:latin typeface="微软雅黑" panose="020B0503020204020204" pitchFamily="34" charset="-122"/>
                <a:ea typeface="微软雅黑" panose="020B0503020204020204" pitchFamily="34" charset="-122"/>
              </a:rPr>
              <a:t>admin</a:t>
            </a:r>
            <a:r>
              <a:rPr lang="zh-CN" altLang="en-US" dirty="0">
                <a:latin typeface="微软雅黑" panose="020B0503020204020204" pitchFamily="34" charset="-122"/>
                <a:ea typeface="微软雅黑" panose="020B0503020204020204" pitchFamily="34" charset="-122"/>
              </a:rPr>
              <a:t>的所有男性用户信息。查询结果如图所示。</a:t>
            </a:r>
          </a:p>
        </p:txBody>
      </p:sp>
      <p:pic>
        <p:nvPicPr>
          <p:cNvPr id="5" name="图片 4">
            <a:extLst>
              <a:ext uri="{FF2B5EF4-FFF2-40B4-BE49-F238E27FC236}">
                <a16:creationId xmlns:a16="http://schemas.microsoft.com/office/drawing/2014/main" id="{F6C08606-56CF-4BEB-9800-44BE11BBF1D8}"/>
              </a:ext>
            </a:extLst>
          </p:cNvPr>
          <p:cNvPicPr>
            <a:picLocks noChangeAspect="1"/>
          </p:cNvPicPr>
          <p:nvPr/>
        </p:nvPicPr>
        <p:blipFill>
          <a:blip r:embed="rId2"/>
          <a:stretch>
            <a:fillRect/>
          </a:stretch>
        </p:blipFill>
        <p:spPr>
          <a:xfrm>
            <a:off x="5181257" y="1542008"/>
            <a:ext cx="3962743" cy="1475360"/>
          </a:xfrm>
          <a:prstGeom prst="rect">
            <a:avLst/>
          </a:prstGeom>
        </p:spPr>
      </p:pic>
      <p:pic>
        <p:nvPicPr>
          <p:cNvPr id="8" name="图片 7">
            <a:extLst>
              <a:ext uri="{FF2B5EF4-FFF2-40B4-BE49-F238E27FC236}">
                <a16:creationId xmlns:a16="http://schemas.microsoft.com/office/drawing/2014/main" id="{FCF90022-3160-47DA-80C5-69C2BD4FBECF}"/>
              </a:ext>
            </a:extLst>
          </p:cNvPr>
          <p:cNvPicPr>
            <a:picLocks noChangeAspect="1"/>
          </p:cNvPicPr>
          <p:nvPr/>
        </p:nvPicPr>
        <p:blipFill>
          <a:blip r:embed="rId3"/>
          <a:stretch>
            <a:fillRect/>
          </a:stretch>
        </p:blipFill>
        <p:spPr>
          <a:xfrm>
            <a:off x="4340417" y="4680157"/>
            <a:ext cx="3971429" cy="1733333"/>
          </a:xfrm>
          <a:prstGeom prst="rect">
            <a:avLst/>
          </a:prstGeom>
        </p:spPr>
      </p:pic>
    </p:spTree>
    <p:extLst>
      <p:ext uri="{BB962C8B-B14F-4D97-AF65-F5344CB8AC3E}">
        <p14:creationId xmlns:p14="http://schemas.microsoft.com/office/powerpoint/2010/main" val="2281922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4"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16.1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项目背景及系统架构</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16.1.4 </a:t>
            </a:r>
            <a:r>
              <a:rPr lang="zh-CN" altLang="en-US" sz="2400" b="1" dirty="0">
                <a:solidFill>
                  <a:srgbClr val="2383C6"/>
                </a:solidFill>
                <a:latin typeface="微软雅黑" panose="020B0503020204020204" pitchFamily="34" charset="-122"/>
                <a:ea typeface="微软雅黑" panose="020B0503020204020204" pitchFamily="34" charset="-122"/>
              </a:rPr>
              <a:t>运行效果</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1" y="1673869"/>
            <a:ext cx="9144001" cy="384701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当点击商品类型管理下的查看商品分类子菜单时，网页右侧将查询到已存在的所有商品类型，并以列表形式展示出来。在该列表中，可以看到每个商品类型的级别以及该类型的父类型（所属类型），如果类型为一级，则父类型为空。通过输入商品类型等级和商品类型名称可以查询到该商品类型的详细信息，并且在操作栏中可以单击“删除” 按钮完成对该行类型的删除功能。</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商品类型的管理是为了方便普通用户在登录网上商城时快速定位到自己所要选购的商品。例如用户想要购买橙汁，那么用户可以首先进入酒水饮料这个类型所包含的商品栏中寻找，这样就能方便用户快速定位选购。而且，通过将商品进行分类也可以对网站的页面商品进行归纳，使网页展示做到更加井然有序。</a:t>
            </a:r>
          </a:p>
        </p:txBody>
      </p:sp>
    </p:spTree>
    <p:extLst>
      <p:ext uri="{BB962C8B-B14F-4D97-AF65-F5344CB8AC3E}">
        <p14:creationId xmlns:p14="http://schemas.microsoft.com/office/powerpoint/2010/main" val="321504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16.1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项目背景及系统架构</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16.1.4 </a:t>
            </a:r>
            <a:r>
              <a:rPr lang="zh-CN" altLang="en-US" sz="2400" b="1" dirty="0">
                <a:solidFill>
                  <a:srgbClr val="2383C6"/>
                </a:solidFill>
                <a:latin typeface="微软雅黑" panose="020B0503020204020204" pitchFamily="34" charset="-122"/>
                <a:ea typeface="微软雅黑" panose="020B0503020204020204" pitchFamily="34" charset="-122"/>
              </a:rPr>
              <a:t>运行效果</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1" y="1673869"/>
            <a:ext cx="9144001" cy="45890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商品类型列表展示如图所示。</a:t>
            </a:r>
          </a:p>
        </p:txBody>
      </p:sp>
      <p:pic>
        <p:nvPicPr>
          <p:cNvPr id="5" name="图片 4">
            <a:extLst>
              <a:ext uri="{FF2B5EF4-FFF2-40B4-BE49-F238E27FC236}">
                <a16:creationId xmlns:a16="http://schemas.microsoft.com/office/drawing/2014/main" id="{0AF9C721-83D2-48E2-B446-6A07F7FF496E}"/>
              </a:ext>
            </a:extLst>
          </p:cNvPr>
          <p:cNvPicPr>
            <a:picLocks noChangeAspect="1"/>
          </p:cNvPicPr>
          <p:nvPr/>
        </p:nvPicPr>
        <p:blipFill>
          <a:blip r:embed="rId2"/>
          <a:stretch>
            <a:fillRect/>
          </a:stretch>
        </p:blipFill>
        <p:spPr>
          <a:xfrm>
            <a:off x="3751732" y="1935017"/>
            <a:ext cx="3962743" cy="1932599"/>
          </a:xfrm>
          <a:prstGeom prst="rect">
            <a:avLst/>
          </a:prstGeom>
        </p:spPr>
      </p:pic>
      <p:sp>
        <p:nvSpPr>
          <p:cNvPr id="6" name="矩形 5">
            <a:extLst>
              <a:ext uri="{FF2B5EF4-FFF2-40B4-BE49-F238E27FC236}">
                <a16:creationId xmlns:a16="http://schemas.microsoft.com/office/drawing/2014/main" id="{133E52E3-986E-4C52-908B-2C9E3F052A25}"/>
              </a:ext>
            </a:extLst>
          </p:cNvPr>
          <p:cNvSpPr/>
          <p:nvPr/>
        </p:nvSpPr>
        <p:spPr>
          <a:xfrm>
            <a:off x="-3" y="3815855"/>
            <a:ext cx="9144001"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同样在输入框中输入等级和类型名称就可以搜索到该类型的详细信息，然后单击“删除” ，该类型随之从数据库</a:t>
            </a:r>
            <a:r>
              <a:rPr lang="en-US" altLang="zh-CN" dirty="0" err="1">
                <a:latin typeface="微软雅黑" panose="020B0503020204020204" pitchFamily="34" charset="-122"/>
                <a:ea typeface="微软雅黑" panose="020B0503020204020204" pitchFamily="34" charset="-122"/>
              </a:rPr>
              <a:t>t_goodstype</a:t>
            </a:r>
            <a:r>
              <a:rPr lang="zh-CN" altLang="en-US" dirty="0">
                <a:latin typeface="微软雅黑" panose="020B0503020204020204" pitchFamily="34" charset="-122"/>
                <a:ea typeface="微软雅黑" panose="020B0503020204020204" pitchFamily="34" charset="-122"/>
              </a:rPr>
              <a:t>表中删除。类型搜索效果如图所示。</a:t>
            </a:r>
          </a:p>
        </p:txBody>
      </p:sp>
      <p:pic>
        <p:nvPicPr>
          <p:cNvPr id="7" name="图片 6">
            <a:extLst>
              <a:ext uri="{FF2B5EF4-FFF2-40B4-BE49-F238E27FC236}">
                <a16:creationId xmlns:a16="http://schemas.microsoft.com/office/drawing/2014/main" id="{92DEABB6-41EB-44C8-89A8-33EA73580079}"/>
              </a:ext>
            </a:extLst>
          </p:cNvPr>
          <p:cNvPicPr>
            <a:picLocks noChangeAspect="1"/>
          </p:cNvPicPr>
          <p:nvPr/>
        </p:nvPicPr>
        <p:blipFill>
          <a:blip r:embed="rId3"/>
          <a:stretch>
            <a:fillRect/>
          </a:stretch>
        </p:blipFill>
        <p:spPr>
          <a:xfrm>
            <a:off x="2584530" y="4690262"/>
            <a:ext cx="3974937" cy="1713124"/>
          </a:xfrm>
          <a:prstGeom prst="rect">
            <a:avLst/>
          </a:prstGeom>
        </p:spPr>
      </p:pic>
    </p:spTree>
    <p:extLst>
      <p:ext uri="{BB962C8B-B14F-4D97-AF65-F5344CB8AC3E}">
        <p14:creationId xmlns:p14="http://schemas.microsoft.com/office/powerpoint/2010/main" val="3142511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4" fill="hold" nodeType="after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ppt_x"/>
                                          </p:val>
                                        </p:tav>
                                        <p:tav tm="100000">
                                          <p:val>
                                            <p:strVal val="#ppt_x"/>
                                          </p:val>
                                        </p:tav>
                                      </p:tavLst>
                                    </p:anim>
                                    <p:anim calcmode="lin" valueType="num">
                                      <p:cBhvr additive="base">
                                        <p:cTn id="3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16.1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项目背景及系统架构</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16.1.4 </a:t>
            </a:r>
            <a:r>
              <a:rPr lang="zh-CN" altLang="en-US" sz="2400" b="1" dirty="0">
                <a:solidFill>
                  <a:srgbClr val="2383C6"/>
                </a:solidFill>
                <a:latin typeface="微软雅黑" panose="020B0503020204020204" pitchFamily="34" charset="-122"/>
                <a:ea typeface="微软雅黑" panose="020B0503020204020204" pitchFamily="34" charset="-122"/>
              </a:rPr>
              <a:t>运行效果</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1" y="1673869"/>
            <a:ext cx="9144001" cy="212090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当单击“商品类型” 管理下的添加商品分类子菜单时，在网页右侧将完成商品类型信息的添加，如果添加的类型为一级类型，则所属类型选框中不再选择，直接在种类名称中填写要添加的类型即可，若添加的类型为子类型，则在所属类型的选框中选中该类型的所属类型，即父类型之后再完成商品类型的添加。商品类型添加页面如图所示。</a:t>
            </a:r>
          </a:p>
        </p:txBody>
      </p:sp>
      <p:pic>
        <p:nvPicPr>
          <p:cNvPr id="8" name="图片 7">
            <a:extLst>
              <a:ext uri="{FF2B5EF4-FFF2-40B4-BE49-F238E27FC236}">
                <a16:creationId xmlns:a16="http://schemas.microsoft.com/office/drawing/2014/main" id="{BA510A2E-A891-4103-AFC6-B94B6362A1E1}"/>
              </a:ext>
            </a:extLst>
          </p:cNvPr>
          <p:cNvPicPr>
            <a:picLocks noChangeAspect="1"/>
          </p:cNvPicPr>
          <p:nvPr/>
        </p:nvPicPr>
        <p:blipFill>
          <a:blip r:embed="rId2"/>
          <a:stretch>
            <a:fillRect/>
          </a:stretch>
        </p:blipFill>
        <p:spPr>
          <a:xfrm>
            <a:off x="2584530" y="3794771"/>
            <a:ext cx="3974937" cy="1603387"/>
          </a:xfrm>
          <a:prstGeom prst="rect">
            <a:avLst/>
          </a:prstGeom>
        </p:spPr>
      </p:pic>
    </p:spTree>
    <p:extLst>
      <p:ext uri="{BB962C8B-B14F-4D97-AF65-F5344CB8AC3E}">
        <p14:creationId xmlns:p14="http://schemas.microsoft.com/office/powerpoint/2010/main" val="764357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16.1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项目背景及系统架构</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16.1.4 </a:t>
            </a:r>
            <a:r>
              <a:rPr lang="zh-CN" altLang="en-US" sz="2400" b="1" dirty="0">
                <a:solidFill>
                  <a:srgbClr val="2383C6"/>
                </a:solidFill>
                <a:latin typeface="微软雅黑" panose="020B0503020204020204" pitchFamily="34" charset="-122"/>
                <a:ea typeface="微软雅黑" panose="020B0503020204020204" pitchFamily="34" charset="-122"/>
              </a:rPr>
              <a:t>运行效果</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1" y="1673869"/>
            <a:ext cx="9144001" cy="212090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当单击商品管理下的查看商品子菜单时，网页右侧将会查询到数据库中已存在的所有商品信息，并以列表形式展示出来。管理员可以通过输入商品名称和商品上架的时间搜索到该商品的信息，也可以查看到该商品的所属类型，还可以在操作栏中单击“描述”按钮查看到关于该商品的一些详细信息。最后管理员可以通过单击“删除” 按钮完成选中商品从数据库中删除的操作。商品列表展示如图所示。</a:t>
            </a:r>
          </a:p>
        </p:txBody>
      </p:sp>
      <p:pic>
        <p:nvPicPr>
          <p:cNvPr id="5" name="图片 4">
            <a:extLst>
              <a:ext uri="{FF2B5EF4-FFF2-40B4-BE49-F238E27FC236}">
                <a16:creationId xmlns:a16="http://schemas.microsoft.com/office/drawing/2014/main" id="{8A5DD8C1-D684-4F2D-AE3A-37A77CDF2855}"/>
              </a:ext>
            </a:extLst>
          </p:cNvPr>
          <p:cNvPicPr>
            <a:picLocks noChangeAspect="1"/>
          </p:cNvPicPr>
          <p:nvPr/>
        </p:nvPicPr>
        <p:blipFill>
          <a:blip r:embed="rId2"/>
          <a:stretch>
            <a:fillRect/>
          </a:stretch>
        </p:blipFill>
        <p:spPr>
          <a:xfrm>
            <a:off x="2590627" y="3865657"/>
            <a:ext cx="3962743" cy="2036240"/>
          </a:xfrm>
          <a:prstGeom prst="rect">
            <a:avLst/>
          </a:prstGeom>
        </p:spPr>
      </p:pic>
    </p:spTree>
    <p:extLst>
      <p:ext uri="{BB962C8B-B14F-4D97-AF65-F5344CB8AC3E}">
        <p14:creationId xmlns:p14="http://schemas.microsoft.com/office/powerpoint/2010/main" val="3109518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16.1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项目背景及系统架构</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16.1.4 </a:t>
            </a:r>
            <a:r>
              <a:rPr lang="zh-CN" altLang="en-US" sz="2400" b="1" dirty="0">
                <a:solidFill>
                  <a:srgbClr val="2383C6"/>
                </a:solidFill>
                <a:latin typeface="微软雅黑" panose="020B0503020204020204" pitchFamily="34" charset="-122"/>
                <a:ea typeface="微软雅黑" panose="020B0503020204020204" pitchFamily="34" charset="-122"/>
              </a:rPr>
              <a:t>运行效果</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1" y="1673869"/>
            <a:ext cx="9144001" cy="1769523"/>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商品的查询和删除功能的效果图与商品类型类似，此处不再演示。</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当单击“商品管理” 下的添加商品子菜单时，在网页右侧将完成商品信息的添加，在添加商品信息时需要注意选择商品类型，上传图片时注意图片存储的路径，否则图片显示不出来。页面中还添加了信息重置按钮。新增商品的页面如图所示。</a:t>
            </a:r>
          </a:p>
        </p:txBody>
      </p:sp>
      <p:pic>
        <p:nvPicPr>
          <p:cNvPr id="6" name="图片 5">
            <a:extLst>
              <a:ext uri="{FF2B5EF4-FFF2-40B4-BE49-F238E27FC236}">
                <a16:creationId xmlns:a16="http://schemas.microsoft.com/office/drawing/2014/main" id="{BBD1EB03-BE79-4A0A-9F10-7EC9B854FDC9}"/>
              </a:ext>
            </a:extLst>
          </p:cNvPr>
          <p:cNvPicPr>
            <a:picLocks noChangeAspect="1"/>
          </p:cNvPicPr>
          <p:nvPr/>
        </p:nvPicPr>
        <p:blipFill>
          <a:blip r:embed="rId2"/>
          <a:stretch>
            <a:fillRect/>
          </a:stretch>
        </p:blipFill>
        <p:spPr>
          <a:xfrm>
            <a:off x="2363389" y="3553259"/>
            <a:ext cx="3962743" cy="1993565"/>
          </a:xfrm>
          <a:prstGeom prst="rect">
            <a:avLst/>
          </a:prstGeom>
        </p:spPr>
      </p:pic>
    </p:spTree>
    <p:extLst>
      <p:ext uri="{BB962C8B-B14F-4D97-AF65-F5344CB8AC3E}">
        <p14:creationId xmlns:p14="http://schemas.microsoft.com/office/powerpoint/2010/main" val="2310228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16.1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项目背景及系统架构</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16.1.4 </a:t>
            </a:r>
            <a:r>
              <a:rPr lang="zh-CN" altLang="en-US" sz="2400" b="1" dirty="0">
                <a:solidFill>
                  <a:srgbClr val="2383C6"/>
                </a:solidFill>
                <a:latin typeface="微软雅黑" panose="020B0503020204020204" pitchFamily="34" charset="-122"/>
                <a:ea typeface="微软雅黑" panose="020B0503020204020204" pitchFamily="34" charset="-122"/>
              </a:rPr>
              <a:t>运行效果</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1" y="1673869"/>
            <a:ext cx="9144001" cy="212090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当单击订单管理下的查看订单子菜单时，右侧将会展示出所有用户的下单信息，可以通过输入用户名和选择订单状态查询到该用户不同状态下的订单信息，一共将订单分为五个状态（未支付、 已支付，待发货、 已发货待收货、 已收货，未评价、 完成订单）。在操作栏中可以选择对该订单完成发货处理，订单管理页面如图所示。</a:t>
            </a:r>
          </a:p>
        </p:txBody>
      </p:sp>
      <p:pic>
        <p:nvPicPr>
          <p:cNvPr id="5" name="图片 4">
            <a:extLst>
              <a:ext uri="{FF2B5EF4-FFF2-40B4-BE49-F238E27FC236}">
                <a16:creationId xmlns:a16="http://schemas.microsoft.com/office/drawing/2014/main" id="{66304B07-2931-49BB-A44B-DF9178AC14CF}"/>
              </a:ext>
            </a:extLst>
          </p:cNvPr>
          <p:cNvPicPr>
            <a:picLocks noChangeAspect="1"/>
          </p:cNvPicPr>
          <p:nvPr/>
        </p:nvPicPr>
        <p:blipFill>
          <a:blip r:embed="rId2"/>
          <a:stretch>
            <a:fillRect/>
          </a:stretch>
        </p:blipFill>
        <p:spPr>
          <a:xfrm>
            <a:off x="2590625" y="3662700"/>
            <a:ext cx="3962743" cy="1755800"/>
          </a:xfrm>
          <a:prstGeom prst="rect">
            <a:avLst/>
          </a:prstGeom>
        </p:spPr>
      </p:pic>
      <p:sp>
        <p:nvSpPr>
          <p:cNvPr id="7" name="矩形 6">
            <a:extLst>
              <a:ext uri="{FF2B5EF4-FFF2-40B4-BE49-F238E27FC236}">
                <a16:creationId xmlns:a16="http://schemas.microsoft.com/office/drawing/2014/main" id="{E535691B-340F-4F71-9DF7-15695FC060A7}"/>
              </a:ext>
            </a:extLst>
          </p:cNvPr>
          <p:cNvSpPr/>
          <p:nvPr/>
        </p:nvSpPr>
        <p:spPr>
          <a:xfrm>
            <a:off x="0" y="5546824"/>
            <a:ext cx="9144001" cy="45890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最后点击页面右上角的注销按钮即可退出该后台管理系统。</a:t>
            </a:r>
          </a:p>
        </p:txBody>
      </p:sp>
    </p:spTree>
    <p:extLst>
      <p:ext uri="{BB962C8B-B14F-4D97-AF65-F5344CB8AC3E}">
        <p14:creationId xmlns:p14="http://schemas.microsoft.com/office/powerpoint/2010/main" val="1666296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16.1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项目背景及系统架构</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16.1.4 </a:t>
            </a:r>
            <a:r>
              <a:rPr lang="zh-CN" altLang="en-US" sz="2400" b="1" dirty="0">
                <a:solidFill>
                  <a:srgbClr val="2383C6"/>
                </a:solidFill>
                <a:latin typeface="微软雅黑" panose="020B0503020204020204" pitchFamily="34" charset="-122"/>
                <a:ea typeface="微软雅黑" panose="020B0503020204020204" pitchFamily="34" charset="-122"/>
              </a:rPr>
              <a:t>运行效果</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1" y="1673869"/>
            <a:ext cx="9144001" cy="128990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后台管理系统的内容大致如上所述，接下来将进行网上商城系统相关页面的展示。该系统有用户模块、商品模块、购物车模块、订单模块等，访问网站的主页，如图所示。</a:t>
            </a:r>
          </a:p>
        </p:txBody>
      </p:sp>
      <p:pic>
        <p:nvPicPr>
          <p:cNvPr id="6" name="图片 5">
            <a:extLst>
              <a:ext uri="{FF2B5EF4-FFF2-40B4-BE49-F238E27FC236}">
                <a16:creationId xmlns:a16="http://schemas.microsoft.com/office/drawing/2014/main" id="{5A7F6D25-ECB3-4D6F-9FB7-74A1506132EA}"/>
              </a:ext>
            </a:extLst>
          </p:cNvPr>
          <p:cNvPicPr>
            <a:picLocks noChangeAspect="1"/>
          </p:cNvPicPr>
          <p:nvPr/>
        </p:nvPicPr>
        <p:blipFill>
          <a:blip r:embed="rId2"/>
          <a:stretch>
            <a:fillRect/>
          </a:stretch>
        </p:blipFill>
        <p:spPr>
          <a:xfrm>
            <a:off x="2363389" y="3111953"/>
            <a:ext cx="3962743" cy="2292295"/>
          </a:xfrm>
          <a:prstGeom prst="rect">
            <a:avLst/>
          </a:prstGeom>
        </p:spPr>
      </p:pic>
    </p:spTree>
    <p:extLst>
      <p:ext uri="{BB962C8B-B14F-4D97-AF65-F5344CB8AC3E}">
        <p14:creationId xmlns:p14="http://schemas.microsoft.com/office/powerpoint/2010/main" val="3988186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16.1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项目背景及系统架构</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16.1.4 </a:t>
            </a:r>
            <a:r>
              <a:rPr lang="zh-CN" altLang="en-US" sz="2400" b="1" dirty="0">
                <a:solidFill>
                  <a:srgbClr val="2383C6"/>
                </a:solidFill>
                <a:latin typeface="微软雅黑" panose="020B0503020204020204" pitchFamily="34" charset="-122"/>
                <a:ea typeface="微软雅黑" panose="020B0503020204020204" pitchFamily="34" charset="-122"/>
              </a:rPr>
              <a:t>运行效果</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1" y="1673869"/>
            <a:ext cx="9144001"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在网站主页的右上角点击登录链接即可跳转至会员登录页面，如果之前没有注册过账号可以点击注册链接，完成注册，具体页面如下面两图所示。</a:t>
            </a:r>
          </a:p>
        </p:txBody>
      </p:sp>
      <p:pic>
        <p:nvPicPr>
          <p:cNvPr id="5" name="图片 4">
            <a:extLst>
              <a:ext uri="{FF2B5EF4-FFF2-40B4-BE49-F238E27FC236}">
                <a16:creationId xmlns:a16="http://schemas.microsoft.com/office/drawing/2014/main" id="{56FE4495-5117-4045-B4E8-A23CBE2F84C7}"/>
              </a:ext>
            </a:extLst>
          </p:cNvPr>
          <p:cNvPicPr>
            <a:picLocks noChangeAspect="1"/>
          </p:cNvPicPr>
          <p:nvPr/>
        </p:nvPicPr>
        <p:blipFill>
          <a:blip r:embed="rId2"/>
          <a:stretch>
            <a:fillRect/>
          </a:stretch>
        </p:blipFill>
        <p:spPr>
          <a:xfrm>
            <a:off x="609256" y="2792455"/>
            <a:ext cx="3962743" cy="1792379"/>
          </a:xfrm>
          <a:prstGeom prst="rect">
            <a:avLst/>
          </a:prstGeom>
        </p:spPr>
      </p:pic>
      <p:pic>
        <p:nvPicPr>
          <p:cNvPr id="7" name="图片 6">
            <a:extLst>
              <a:ext uri="{FF2B5EF4-FFF2-40B4-BE49-F238E27FC236}">
                <a16:creationId xmlns:a16="http://schemas.microsoft.com/office/drawing/2014/main" id="{6C8F7056-71C8-447E-9D6F-8413DAD86D23}"/>
              </a:ext>
            </a:extLst>
          </p:cNvPr>
          <p:cNvPicPr>
            <a:picLocks noChangeAspect="1"/>
          </p:cNvPicPr>
          <p:nvPr/>
        </p:nvPicPr>
        <p:blipFill>
          <a:blip r:embed="rId3"/>
          <a:stretch>
            <a:fillRect/>
          </a:stretch>
        </p:blipFill>
        <p:spPr>
          <a:xfrm>
            <a:off x="4821485" y="2792455"/>
            <a:ext cx="3971429" cy="2380952"/>
          </a:xfrm>
          <a:prstGeom prst="rect">
            <a:avLst/>
          </a:prstGeom>
        </p:spPr>
      </p:pic>
    </p:spTree>
    <p:extLst>
      <p:ext uri="{BB962C8B-B14F-4D97-AF65-F5344CB8AC3E}">
        <p14:creationId xmlns:p14="http://schemas.microsoft.com/office/powerpoint/2010/main" val="14252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4"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16.1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项目背景及系统架构</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16.1.4 </a:t>
            </a:r>
            <a:r>
              <a:rPr lang="zh-CN" altLang="en-US" sz="2400" b="1" dirty="0">
                <a:solidFill>
                  <a:srgbClr val="2383C6"/>
                </a:solidFill>
                <a:latin typeface="微软雅黑" panose="020B0503020204020204" pitchFamily="34" charset="-122"/>
                <a:ea typeface="微软雅黑" panose="020B0503020204020204" pitchFamily="34" charset="-122"/>
              </a:rPr>
              <a:t>运行效果</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1" y="1673869"/>
            <a:ext cx="9144001" cy="212090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登录成功后可以看到网站的主页，该页面的上中部位有一行分类标签，该标签就是根据商品的类型进行分类的，单击标签可以展示该标签类型下的商品列表。在该页面的上右部位还有一个搜索框，可以实现对商品的模糊查询功能。此外，页面中还有推广活动的轮播图和一些热销商品的展示。在搜索框中输入关键字“酒”，即可查询到所有名字中带有“酒”字样的商品，如图所示。</a:t>
            </a:r>
          </a:p>
        </p:txBody>
      </p:sp>
      <p:pic>
        <p:nvPicPr>
          <p:cNvPr id="6" name="图片 5">
            <a:extLst>
              <a:ext uri="{FF2B5EF4-FFF2-40B4-BE49-F238E27FC236}">
                <a16:creationId xmlns:a16="http://schemas.microsoft.com/office/drawing/2014/main" id="{84148507-87B9-4C2A-A68D-71C4CD27C8D8}"/>
              </a:ext>
            </a:extLst>
          </p:cNvPr>
          <p:cNvPicPr>
            <a:picLocks noChangeAspect="1"/>
          </p:cNvPicPr>
          <p:nvPr/>
        </p:nvPicPr>
        <p:blipFill>
          <a:blip r:embed="rId2"/>
          <a:stretch>
            <a:fillRect/>
          </a:stretch>
        </p:blipFill>
        <p:spPr>
          <a:xfrm>
            <a:off x="2383275" y="3965889"/>
            <a:ext cx="3942857" cy="2200000"/>
          </a:xfrm>
          <a:prstGeom prst="rect">
            <a:avLst/>
          </a:prstGeom>
        </p:spPr>
      </p:pic>
    </p:spTree>
    <p:extLst>
      <p:ext uri="{BB962C8B-B14F-4D97-AF65-F5344CB8AC3E}">
        <p14:creationId xmlns:p14="http://schemas.microsoft.com/office/powerpoint/2010/main" val="2732677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1F7B8CC7-252F-4AE9-89A5-F792C449CDC4}"/>
              </a:ext>
            </a:extLst>
          </p:cNvPr>
          <p:cNvCxnSpPr/>
          <p:nvPr/>
        </p:nvCxnSpPr>
        <p:spPr bwMode="auto">
          <a:xfrm>
            <a:off x="2643540" y="1319913"/>
            <a:ext cx="2946400"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3" name="矩形 35">
            <a:extLst>
              <a:ext uri="{FF2B5EF4-FFF2-40B4-BE49-F238E27FC236}">
                <a16:creationId xmlns:a16="http://schemas.microsoft.com/office/drawing/2014/main" id="{D7A2BC64-F56F-42C9-BE93-FC5FCC944DD5}"/>
              </a:ext>
            </a:extLst>
          </p:cNvPr>
          <p:cNvSpPr>
            <a:spLocks noChangeArrowheads="1"/>
          </p:cNvSpPr>
          <p:nvPr/>
        </p:nvSpPr>
        <p:spPr bwMode="auto">
          <a:xfrm>
            <a:off x="2634814" y="993043"/>
            <a:ext cx="22621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项目背景及系统架构</a:t>
            </a:r>
            <a:endParaRPr lang="en-US" altLang="zh-CN" dirty="0">
              <a:latin typeface="微软雅黑" panose="020B0503020204020204" pitchFamily="34" charset="-122"/>
              <a:ea typeface="微软雅黑" panose="020B0503020204020204" pitchFamily="34" charset="-122"/>
            </a:endParaRPr>
          </a:p>
        </p:txBody>
      </p:sp>
      <p:sp>
        <p:nvSpPr>
          <p:cNvPr id="14" name="TextBox 126">
            <a:hlinkClick r:id="rId2" action="ppaction://hlinksldjump"/>
            <a:extLst>
              <a:ext uri="{FF2B5EF4-FFF2-40B4-BE49-F238E27FC236}">
                <a16:creationId xmlns:a16="http://schemas.microsoft.com/office/drawing/2014/main" id="{85254393-07E3-48C7-B6DA-BDBF5BAA5A90}"/>
              </a:ext>
            </a:extLst>
          </p:cNvPr>
          <p:cNvSpPr txBox="1">
            <a:spLocks noChangeArrowheads="1"/>
          </p:cNvSpPr>
          <p:nvPr/>
        </p:nvSpPr>
        <p:spPr bwMode="auto">
          <a:xfrm>
            <a:off x="2591961" y="1341733"/>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dirty="0">
                <a:solidFill>
                  <a:srgbClr val="D9D9D9"/>
                </a:solidFill>
                <a:latin typeface="微软雅黑" panose="020B0503020204020204" pitchFamily="34" charset="-122"/>
                <a:ea typeface="微软雅黑" panose="020B0503020204020204" pitchFamily="34" charset="-122"/>
                <a:hlinkClick r:id="rId3" action="ppaction://hlinksldjump"/>
              </a:rPr>
              <a:t>☞</a:t>
            </a:r>
            <a:r>
              <a:rPr lang="zh-CN" altLang="en-US" sz="1400" u="sng" dirty="0">
                <a:solidFill>
                  <a:srgbClr val="D9D9D9"/>
                </a:solidFill>
                <a:latin typeface="微软雅黑" panose="020B0503020204020204" pitchFamily="34" charset="-122"/>
                <a:ea typeface="微软雅黑" panose="020B0503020204020204" pitchFamily="34" charset="-122"/>
                <a:hlinkClick r:id="rId3" action="ppaction://hlinksldjump"/>
              </a:rPr>
              <a:t>点击查看本小节知识架构</a:t>
            </a:r>
            <a:endParaRPr lang="zh-CN" altLang="en-US" sz="1400" u="sng" dirty="0">
              <a:solidFill>
                <a:srgbClr val="D9D9D9"/>
              </a:solidFill>
              <a:latin typeface="微软雅黑" panose="020B0503020204020204" pitchFamily="34" charset="-122"/>
              <a:ea typeface="微软雅黑" panose="020B0503020204020204" pitchFamily="34" charset="-122"/>
            </a:endParaRPr>
          </a:p>
        </p:txBody>
      </p:sp>
      <p:grpSp>
        <p:nvGrpSpPr>
          <p:cNvPr id="25" name="组合 29">
            <a:extLst>
              <a:ext uri="{FF2B5EF4-FFF2-40B4-BE49-F238E27FC236}">
                <a16:creationId xmlns:a16="http://schemas.microsoft.com/office/drawing/2014/main" id="{4984757D-9FCB-4C94-B261-6C80715DA11A}"/>
              </a:ext>
            </a:extLst>
          </p:cNvPr>
          <p:cNvGrpSpPr>
            <a:grpSpLocks/>
          </p:cNvGrpSpPr>
          <p:nvPr/>
        </p:nvGrpSpPr>
        <p:grpSpPr bwMode="auto">
          <a:xfrm rot="-12767">
            <a:off x="1416561" y="1035613"/>
            <a:ext cx="1005156" cy="547688"/>
            <a:chOff x="1931297" y="1314359"/>
            <a:chExt cx="1319272" cy="1728192"/>
          </a:xfrm>
        </p:grpSpPr>
        <p:grpSp>
          <p:nvGrpSpPr>
            <p:cNvPr id="26" name="组合 31">
              <a:extLst>
                <a:ext uri="{FF2B5EF4-FFF2-40B4-BE49-F238E27FC236}">
                  <a16:creationId xmlns:a16="http://schemas.microsoft.com/office/drawing/2014/main" id="{121DCF84-1B06-42D6-BA73-3B42C05831D2}"/>
                </a:ext>
              </a:extLst>
            </p:cNvPr>
            <p:cNvGrpSpPr>
              <a:grpSpLocks/>
            </p:cNvGrpSpPr>
            <p:nvPr/>
          </p:nvGrpSpPr>
          <p:grpSpPr bwMode="auto">
            <a:xfrm>
              <a:off x="1954425" y="1314359"/>
              <a:ext cx="1296144" cy="1728192"/>
              <a:chOff x="1925509" y="1314359"/>
              <a:chExt cx="1296144" cy="1728192"/>
            </a:xfrm>
          </p:grpSpPr>
          <p:sp>
            <p:nvSpPr>
              <p:cNvPr id="28" name="圆角矩形 24">
                <a:extLst>
                  <a:ext uri="{FF2B5EF4-FFF2-40B4-BE49-F238E27FC236}">
                    <a16:creationId xmlns:a16="http://schemas.microsoft.com/office/drawing/2014/main" id="{B19ABFC4-B14D-4836-9C5A-02584A31D87A}"/>
                  </a:ext>
                </a:extLst>
              </p:cNvPr>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16.1</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29" name="圆角矩形 25">
                <a:extLst>
                  <a:ext uri="{FF2B5EF4-FFF2-40B4-BE49-F238E27FC236}">
                    <a16:creationId xmlns:a16="http://schemas.microsoft.com/office/drawing/2014/main" id="{731DD944-65A0-47BA-883E-FEDDA64224D1}"/>
                  </a:ext>
                </a:extLst>
              </p:cNvPr>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27" name="圆角矩形 5">
              <a:extLst>
                <a:ext uri="{FF2B5EF4-FFF2-40B4-BE49-F238E27FC236}">
                  <a16:creationId xmlns:a16="http://schemas.microsoft.com/office/drawing/2014/main" id="{9B2A10DA-A06B-41C9-BEAB-3F9A61571C39}"/>
                </a:ext>
              </a:extLst>
            </p:cNvPr>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grpSp>
        <p:nvGrpSpPr>
          <p:cNvPr id="40" name="组合 195">
            <a:extLst>
              <a:ext uri="{FF2B5EF4-FFF2-40B4-BE49-F238E27FC236}">
                <a16:creationId xmlns:a16="http://schemas.microsoft.com/office/drawing/2014/main" id="{5B492AE2-6D23-4710-8479-57D037EF5EDA}"/>
              </a:ext>
            </a:extLst>
          </p:cNvPr>
          <p:cNvGrpSpPr>
            <a:grpSpLocks/>
          </p:cNvGrpSpPr>
          <p:nvPr/>
        </p:nvGrpSpPr>
        <p:grpSpPr bwMode="auto">
          <a:xfrm>
            <a:off x="2718448" y="1649332"/>
            <a:ext cx="4141720" cy="584665"/>
            <a:chOff x="1707622" y="1197695"/>
            <a:chExt cx="4045478" cy="656772"/>
          </a:xfrm>
        </p:grpSpPr>
        <p:sp>
          <p:nvSpPr>
            <p:cNvPr id="41" name="圆角矩形 5">
              <a:extLst>
                <a:ext uri="{FF2B5EF4-FFF2-40B4-BE49-F238E27FC236}">
                  <a16:creationId xmlns:a16="http://schemas.microsoft.com/office/drawing/2014/main" id="{C56F6575-70C6-403B-9841-B59801F7153B}"/>
                </a:ext>
              </a:extLst>
            </p:cNvPr>
            <p:cNvSpPr/>
            <p:nvPr/>
          </p:nvSpPr>
          <p:spPr bwMode="auto">
            <a:xfrm rot="21587233">
              <a:off x="1707622" y="1535259"/>
              <a:ext cx="855938" cy="319208"/>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cxnSp>
          <p:nvCxnSpPr>
            <p:cNvPr id="42" name="直接连接符 41">
              <a:extLst>
                <a:ext uri="{FF2B5EF4-FFF2-40B4-BE49-F238E27FC236}">
                  <a16:creationId xmlns:a16="http://schemas.microsoft.com/office/drawing/2014/main" id="{FE815DE2-1FD3-456E-96F1-BFDEF6AA61CB}"/>
                </a:ext>
              </a:extLst>
            </p:cNvPr>
            <p:cNvCxnSpPr/>
            <p:nvPr/>
          </p:nvCxnSpPr>
          <p:spPr bwMode="auto">
            <a:xfrm>
              <a:off x="2810041" y="1570935"/>
              <a:ext cx="2943059"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43" name="矩形 35">
              <a:extLst>
                <a:ext uri="{FF2B5EF4-FFF2-40B4-BE49-F238E27FC236}">
                  <a16:creationId xmlns:a16="http://schemas.microsoft.com/office/drawing/2014/main" id="{120A8B9F-EE5D-4949-90DC-2A98D802D422}"/>
                </a:ext>
              </a:extLst>
            </p:cNvPr>
            <p:cNvSpPr>
              <a:spLocks noChangeArrowheads="1"/>
            </p:cNvSpPr>
            <p:nvPr/>
          </p:nvSpPr>
          <p:spPr bwMode="auto">
            <a:xfrm>
              <a:off x="2752767" y="1197695"/>
              <a:ext cx="1562936" cy="414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SSM</a:t>
              </a:r>
              <a:r>
                <a:rPr lang="zh-CN" altLang="en-US" dirty="0">
                  <a:latin typeface="微软雅黑" panose="020B0503020204020204" pitchFamily="34" charset="-122"/>
                  <a:ea typeface="微软雅黑" panose="020B0503020204020204" pitchFamily="34" charset="-122"/>
                </a:rPr>
                <a:t>框架整合</a:t>
              </a:r>
              <a:endParaRPr lang="en-US" altLang="zh-CN" dirty="0">
                <a:latin typeface="微软雅黑" panose="020B0503020204020204" pitchFamily="34" charset="-122"/>
                <a:ea typeface="微软雅黑" panose="020B0503020204020204" pitchFamily="34" charset="-122"/>
              </a:endParaRPr>
            </a:p>
          </p:txBody>
        </p:sp>
      </p:grpSp>
      <p:grpSp>
        <p:nvGrpSpPr>
          <p:cNvPr id="45" name="组合 29">
            <a:extLst>
              <a:ext uri="{FF2B5EF4-FFF2-40B4-BE49-F238E27FC236}">
                <a16:creationId xmlns:a16="http://schemas.microsoft.com/office/drawing/2014/main" id="{7D46BF4F-24CC-44D6-B0C9-9AFA8E40B273}"/>
              </a:ext>
            </a:extLst>
          </p:cNvPr>
          <p:cNvGrpSpPr>
            <a:grpSpLocks/>
          </p:cNvGrpSpPr>
          <p:nvPr/>
        </p:nvGrpSpPr>
        <p:grpSpPr bwMode="auto">
          <a:xfrm rot="-12767">
            <a:off x="2707820" y="1653804"/>
            <a:ext cx="1005156" cy="547688"/>
            <a:chOff x="1931297" y="1314359"/>
            <a:chExt cx="1319272" cy="1728192"/>
          </a:xfrm>
        </p:grpSpPr>
        <p:grpSp>
          <p:nvGrpSpPr>
            <p:cNvPr id="46" name="组合 31">
              <a:extLst>
                <a:ext uri="{FF2B5EF4-FFF2-40B4-BE49-F238E27FC236}">
                  <a16:creationId xmlns:a16="http://schemas.microsoft.com/office/drawing/2014/main" id="{E77D9F81-B64C-49AB-9E1B-41AD8DFC49FB}"/>
                </a:ext>
              </a:extLst>
            </p:cNvPr>
            <p:cNvGrpSpPr>
              <a:grpSpLocks/>
            </p:cNvGrpSpPr>
            <p:nvPr/>
          </p:nvGrpSpPr>
          <p:grpSpPr bwMode="auto">
            <a:xfrm>
              <a:off x="1954425" y="1314359"/>
              <a:ext cx="1296144" cy="1728192"/>
              <a:chOff x="1925509" y="1314359"/>
              <a:chExt cx="1296144" cy="1728192"/>
            </a:xfrm>
          </p:grpSpPr>
          <p:sp>
            <p:nvSpPr>
              <p:cNvPr id="48" name="圆角矩形 24">
                <a:extLst>
                  <a:ext uri="{FF2B5EF4-FFF2-40B4-BE49-F238E27FC236}">
                    <a16:creationId xmlns:a16="http://schemas.microsoft.com/office/drawing/2014/main" id="{3B20A25A-B28A-4066-8CDF-87B2DBD0D478}"/>
                  </a:ext>
                </a:extLst>
              </p:cNvPr>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16.2</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49" name="圆角矩形 25">
                <a:extLst>
                  <a:ext uri="{FF2B5EF4-FFF2-40B4-BE49-F238E27FC236}">
                    <a16:creationId xmlns:a16="http://schemas.microsoft.com/office/drawing/2014/main" id="{4C9AB31A-AAD7-48CD-9520-37F12BF1596C}"/>
                  </a:ext>
                </a:extLst>
              </p:cNvPr>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47" name="圆角矩形 5">
              <a:extLst>
                <a:ext uri="{FF2B5EF4-FFF2-40B4-BE49-F238E27FC236}">
                  <a16:creationId xmlns:a16="http://schemas.microsoft.com/office/drawing/2014/main" id="{9BB0FE66-28D3-4FF7-AB4C-84161D7BB17F}"/>
                </a:ext>
              </a:extLst>
            </p:cNvPr>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20" name="直接连接符 19">
            <a:extLst>
              <a:ext uri="{FF2B5EF4-FFF2-40B4-BE49-F238E27FC236}">
                <a16:creationId xmlns:a16="http://schemas.microsoft.com/office/drawing/2014/main" id="{6FB33732-9A7B-4455-9B80-F329FACB791E}"/>
              </a:ext>
            </a:extLst>
          </p:cNvPr>
          <p:cNvCxnSpPr/>
          <p:nvPr/>
        </p:nvCxnSpPr>
        <p:spPr bwMode="auto">
          <a:xfrm>
            <a:off x="2652266" y="2575940"/>
            <a:ext cx="2946400"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21" name="矩形 35">
            <a:extLst>
              <a:ext uri="{FF2B5EF4-FFF2-40B4-BE49-F238E27FC236}">
                <a16:creationId xmlns:a16="http://schemas.microsoft.com/office/drawing/2014/main" id="{7F275F2E-AA5E-46F0-8A96-851FE7D7169B}"/>
              </a:ext>
            </a:extLst>
          </p:cNvPr>
          <p:cNvSpPr>
            <a:spLocks noChangeArrowheads="1"/>
          </p:cNvSpPr>
          <p:nvPr/>
        </p:nvSpPr>
        <p:spPr bwMode="auto">
          <a:xfrm>
            <a:off x="2643540" y="2249070"/>
            <a:ext cx="2031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锋迷网数据库设计</a:t>
            </a:r>
            <a:endParaRPr lang="en-US" altLang="zh-CN" dirty="0">
              <a:latin typeface="微软雅黑" panose="020B0503020204020204" pitchFamily="34" charset="-122"/>
              <a:ea typeface="微软雅黑" panose="020B0503020204020204" pitchFamily="34" charset="-122"/>
            </a:endParaRPr>
          </a:p>
        </p:txBody>
      </p:sp>
      <p:sp>
        <p:nvSpPr>
          <p:cNvPr id="22" name="TextBox 126">
            <a:hlinkClick r:id="rId2" action="ppaction://hlinksldjump"/>
            <a:extLst>
              <a:ext uri="{FF2B5EF4-FFF2-40B4-BE49-F238E27FC236}">
                <a16:creationId xmlns:a16="http://schemas.microsoft.com/office/drawing/2014/main" id="{1E07EF18-76AD-45DC-9C0F-9B88EEF44DBA}"/>
              </a:ext>
            </a:extLst>
          </p:cNvPr>
          <p:cNvSpPr txBox="1">
            <a:spLocks noChangeArrowheads="1"/>
          </p:cNvSpPr>
          <p:nvPr/>
        </p:nvSpPr>
        <p:spPr bwMode="auto">
          <a:xfrm>
            <a:off x="3753185" y="1964642"/>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dirty="0">
                <a:solidFill>
                  <a:srgbClr val="D9D9D9"/>
                </a:solidFill>
                <a:latin typeface="微软雅黑" panose="020B0503020204020204" pitchFamily="34" charset="-122"/>
                <a:ea typeface="微软雅黑" panose="020B0503020204020204" pitchFamily="34" charset="-122"/>
                <a:hlinkClick r:id="rId4" action="ppaction://hlinksldjump"/>
              </a:rPr>
              <a:t>☞</a:t>
            </a:r>
            <a:r>
              <a:rPr lang="zh-CN" altLang="en-US" sz="1400" u="sng" dirty="0">
                <a:solidFill>
                  <a:srgbClr val="D9D9D9"/>
                </a:solidFill>
                <a:latin typeface="微软雅黑" panose="020B0503020204020204" pitchFamily="34" charset="-122"/>
                <a:ea typeface="微软雅黑" panose="020B0503020204020204" pitchFamily="34" charset="-122"/>
                <a:hlinkClick r:id="rId4" action="ppaction://hlinksldjump"/>
              </a:rPr>
              <a:t>点击查看本小节知识架构</a:t>
            </a:r>
            <a:endParaRPr lang="zh-CN" altLang="en-US" sz="1400" u="sng" dirty="0">
              <a:solidFill>
                <a:srgbClr val="D9D9D9"/>
              </a:solidFill>
              <a:latin typeface="微软雅黑" panose="020B0503020204020204" pitchFamily="34" charset="-122"/>
              <a:ea typeface="微软雅黑" panose="020B0503020204020204" pitchFamily="34" charset="-122"/>
            </a:endParaRPr>
          </a:p>
        </p:txBody>
      </p:sp>
      <p:grpSp>
        <p:nvGrpSpPr>
          <p:cNvPr id="23" name="组合 29">
            <a:extLst>
              <a:ext uri="{FF2B5EF4-FFF2-40B4-BE49-F238E27FC236}">
                <a16:creationId xmlns:a16="http://schemas.microsoft.com/office/drawing/2014/main" id="{39ACABC6-8ADB-4D47-A9D1-2EC4073FC9A5}"/>
              </a:ext>
            </a:extLst>
          </p:cNvPr>
          <p:cNvGrpSpPr>
            <a:grpSpLocks/>
          </p:cNvGrpSpPr>
          <p:nvPr/>
        </p:nvGrpSpPr>
        <p:grpSpPr bwMode="auto">
          <a:xfrm rot="-12767">
            <a:off x="1425287" y="2291640"/>
            <a:ext cx="1005156" cy="547688"/>
            <a:chOff x="1931297" y="1314359"/>
            <a:chExt cx="1319272" cy="1728192"/>
          </a:xfrm>
        </p:grpSpPr>
        <p:grpSp>
          <p:nvGrpSpPr>
            <p:cNvPr id="24" name="组合 31">
              <a:extLst>
                <a:ext uri="{FF2B5EF4-FFF2-40B4-BE49-F238E27FC236}">
                  <a16:creationId xmlns:a16="http://schemas.microsoft.com/office/drawing/2014/main" id="{FF6637EB-2985-4919-A2C9-12F0A6B3D1B5}"/>
                </a:ext>
              </a:extLst>
            </p:cNvPr>
            <p:cNvGrpSpPr>
              <a:grpSpLocks/>
            </p:cNvGrpSpPr>
            <p:nvPr/>
          </p:nvGrpSpPr>
          <p:grpSpPr bwMode="auto">
            <a:xfrm>
              <a:off x="1954425" y="1314359"/>
              <a:ext cx="1296144" cy="1728192"/>
              <a:chOff x="1925509" y="1314359"/>
              <a:chExt cx="1296144" cy="1728192"/>
            </a:xfrm>
          </p:grpSpPr>
          <p:sp>
            <p:nvSpPr>
              <p:cNvPr id="31" name="圆角矩形 24">
                <a:extLst>
                  <a:ext uri="{FF2B5EF4-FFF2-40B4-BE49-F238E27FC236}">
                    <a16:creationId xmlns:a16="http://schemas.microsoft.com/office/drawing/2014/main" id="{ED53CFBE-CA72-468F-9792-264BDBF37887}"/>
                  </a:ext>
                </a:extLst>
              </p:cNvPr>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16.3</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32" name="圆角矩形 25">
                <a:extLst>
                  <a:ext uri="{FF2B5EF4-FFF2-40B4-BE49-F238E27FC236}">
                    <a16:creationId xmlns:a16="http://schemas.microsoft.com/office/drawing/2014/main" id="{D228704E-7504-4974-9E1B-1CD587688C0E}"/>
                  </a:ext>
                </a:extLst>
              </p:cNvPr>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30" name="圆角矩形 5">
              <a:extLst>
                <a:ext uri="{FF2B5EF4-FFF2-40B4-BE49-F238E27FC236}">
                  <a16:creationId xmlns:a16="http://schemas.microsoft.com/office/drawing/2014/main" id="{E0E1CA17-5D92-4E0F-916A-7893EAD7CE3B}"/>
                </a:ext>
              </a:extLst>
            </p:cNvPr>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grpSp>
        <p:nvGrpSpPr>
          <p:cNvPr id="33" name="组合 195">
            <a:extLst>
              <a:ext uri="{FF2B5EF4-FFF2-40B4-BE49-F238E27FC236}">
                <a16:creationId xmlns:a16="http://schemas.microsoft.com/office/drawing/2014/main" id="{163F5E14-FCCD-41BA-BFDE-00A1370C3F79}"/>
              </a:ext>
            </a:extLst>
          </p:cNvPr>
          <p:cNvGrpSpPr>
            <a:grpSpLocks/>
          </p:cNvGrpSpPr>
          <p:nvPr/>
        </p:nvGrpSpPr>
        <p:grpSpPr bwMode="auto">
          <a:xfrm>
            <a:off x="2756810" y="2920099"/>
            <a:ext cx="4141720" cy="584665"/>
            <a:chOff x="1707622" y="1197695"/>
            <a:chExt cx="4045478" cy="656772"/>
          </a:xfrm>
        </p:grpSpPr>
        <p:sp>
          <p:nvSpPr>
            <p:cNvPr id="34" name="圆角矩形 5">
              <a:extLst>
                <a:ext uri="{FF2B5EF4-FFF2-40B4-BE49-F238E27FC236}">
                  <a16:creationId xmlns:a16="http://schemas.microsoft.com/office/drawing/2014/main" id="{F1E7B9B7-076A-4889-8E49-814CB106DEDD}"/>
                </a:ext>
              </a:extLst>
            </p:cNvPr>
            <p:cNvSpPr/>
            <p:nvPr/>
          </p:nvSpPr>
          <p:spPr bwMode="auto">
            <a:xfrm rot="21587233">
              <a:off x="1707622" y="1535259"/>
              <a:ext cx="855938" cy="319208"/>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cxnSp>
          <p:nvCxnSpPr>
            <p:cNvPr id="35" name="直接连接符 34">
              <a:extLst>
                <a:ext uri="{FF2B5EF4-FFF2-40B4-BE49-F238E27FC236}">
                  <a16:creationId xmlns:a16="http://schemas.microsoft.com/office/drawing/2014/main" id="{8F0DD4A3-872A-4A63-93D6-F7B4C11C8024}"/>
                </a:ext>
              </a:extLst>
            </p:cNvPr>
            <p:cNvCxnSpPr/>
            <p:nvPr/>
          </p:nvCxnSpPr>
          <p:spPr bwMode="auto">
            <a:xfrm>
              <a:off x="2810041" y="1570935"/>
              <a:ext cx="2943059"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36" name="矩形 35">
              <a:extLst>
                <a:ext uri="{FF2B5EF4-FFF2-40B4-BE49-F238E27FC236}">
                  <a16:creationId xmlns:a16="http://schemas.microsoft.com/office/drawing/2014/main" id="{14D995BF-300A-4374-8147-0C87FF0224EA}"/>
                </a:ext>
              </a:extLst>
            </p:cNvPr>
            <p:cNvSpPr>
              <a:spLocks noChangeArrowheads="1"/>
            </p:cNvSpPr>
            <p:nvPr/>
          </p:nvSpPr>
          <p:spPr bwMode="auto">
            <a:xfrm>
              <a:off x="2752767" y="1197695"/>
              <a:ext cx="1533185" cy="414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完成通用模块</a:t>
              </a:r>
              <a:endParaRPr lang="en-US" altLang="zh-CN" dirty="0">
                <a:latin typeface="微软雅黑" panose="020B0503020204020204" pitchFamily="34" charset="-122"/>
                <a:ea typeface="微软雅黑" panose="020B0503020204020204" pitchFamily="34" charset="-122"/>
              </a:endParaRPr>
            </a:p>
          </p:txBody>
        </p:sp>
      </p:grpSp>
      <p:sp>
        <p:nvSpPr>
          <p:cNvPr id="37" name="TextBox 126">
            <a:extLst>
              <a:ext uri="{FF2B5EF4-FFF2-40B4-BE49-F238E27FC236}">
                <a16:creationId xmlns:a16="http://schemas.microsoft.com/office/drawing/2014/main" id="{FFB4FE6D-2C9A-426E-8CF7-D2319594700B}"/>
              </a:ext>
            </a:extLst>
          </p:cNvPr>
          <p:cNvSpPr txBox="1">
            <a:spLocks noChangeArrowheads="1"/>
          </p:cNvSpPr>
          <p:nvPr/>
        </p:nvSpPr>
        <p:spPr bwMode="auto">
          <a:xfrm>
            <a:off x="3761630" y="3241251"/>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dirty="0">
                <a:solidFill>
                  <a:srgbClr val="D9D9D9"/>
                </a:solidFill>
                <a:latin typeface="微软雅黑" panose="020B0503020204020204" pitchFamily="34" charset="-122"/>
                <a:ea typeface="微软雅黑" panose="020B0503020204020204" pitchFamily="34" charset="-122"/>
                <a:hlinkClick r:id="rId5" action="ppaction://hlinksldjump"/>
              </a:rPr>
              <a:t>☞</a:t>
            </a:r>
            <a:r>
              <a:rPr lang="zh-CN" altLang="en-US" sz="1400" u="sng" dirty="0">
                <a:solidFill>
                  <a:srgbClr val="D9D9D9"/>
                </a:solidFill>
                <a:latin typeface="微软雅黑" panose="020B0503020204020204" pitchFamily="34" charset="-122"/>
                <a:ea typeface="微软雅黑" panose="020B0503020204020204" pitchFamily="34" charset="-122"/>
                <a:hlinkClick r:id="rId5" action="ppaction://hlinksldjump"/>
              </a:rPr>
              <a:t>点击查看本小节知识架构</a:t>
            </a:r>
            <a:endParaRPr lang="zh-CN" altLang="en-US" sz="1400" u="sng" dirty="0">
              <a:solidFill>
                <a:srgbClr val="D9D9D9"/>
              </a:solidFill>
              <a:latin typeface="微软雅黑" panose="020B0503020204020204" pitchFamily="34" charset="-122"/>
              <a:ea typeface="微软雅黑" panose="020B0503020204020204" pitchFamily="34" charset="-122"/>
            </a:endParaRPr>
          </a:p>
        </p:txBody>
      </p:sp>
      <p:grpSp>
        <p:nvGrpSpPr>
          <p:cNvPr id="38" name="组合 29">
            <a:extLst>
              <a:ext uri="{FF2B5EF4-FFF2-40B4-BE49-F238E27FC236}">
                <a16:creationId xmlns:a16="http://schemas.microsoft.com/office/drawing/2014/main" id="{4CFA3A58-4ECB-4573-B945-384F285FBB8D}"/>
              </a:ext>
            </a:extLst>
          </p:cNvPr>
          <p:cNvGrpSpPr>
            <a:grpSpLocks/>
          </p:cNvGrpSpPr>
          <p:nvPr/>
        </p:nvGrpSpPr>
        <p:grpSpPr bwMode="auto">
          <a:xfrm rot="-12767">
            <a:off x="2746182" y="2924571"/>
            <a:ext cx="1005156" cy="547688"/>
            <a:chOff x="1931297" y="1314359"/>
            <a:chExt cx="1319272" cy="1728192"/>
          </a:xfrm>
        </p:grpSpPr>
        <p:grpSp>
          <p:nvGrpSpPr>
            <p:cNvPr id="39" name="组合 31">
              <a:extLst>
                <a:ext uri="{FF2B5EF4-FFF2-40B4-BE49-F238E27FC236}">
                  <a16:creationId xmlns:a16="http://schemas.microsoft.com/office/drawing/2014/main" id="{78CEB220-2CC5-4AA4-ADC7-AE5D32C33396}"/>
                </a:ext>
              </a:extLst>
            </p:cNvPr>
            <p:cNvGrpSpPr>
              <a:grpSpLocks/>
            </p:cNvGrpSpPr>
            <p:nvPr/>
          </p:nvGrpSpPr>
          <p:grpSpPr bwMode="auto">
            <a:xfrm>
              <a:off x="1954425" y="1314359"/>
              <a:ext cx="1296144" cy="1728192"/>
              <a:chOff x="1925509" y="1314359"/>
              <a:chExt cx="1296144" cy="1728192"/>
            </a:xfrm>
          </p:grpSpPr>
          <p:sp>
            <p:nvSpPr>
              <p:cNvPr id="51" name="圆角矩形 24">
                <a:extLst>
                  <a:ext uri="{FF2B5EF4-FFF2-40B4-BE49-F238E27FC236}">
                    <a16:creationId xmlns:a16="http://schemas.microsoft.com/office/drawing/2014/main" id="{67A5419A-BB51-4E78-9F79-9BFD2D77228E}"/>
                  </a:ext>
                </a:extLst>
              </p:cNvPr>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16.4</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52" name="圆角矩形 25">
                <a:extLst>
                  <a:ext uri="{FF2B5EF4-FFF2-40B4-BE49-F238E27FC236}">
                    <a16:creationId xmlns:a16="http://schemas.microsoft.com/office/drawing/2014/main" id="{C752391B-496C-4A75-880B-273FE04B58E4}"/>
                  </a:ext>
                </a:extLst>
              </p:cNvPr>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50" name="圆角矩形 5">
              <a:extLst>
                <a:ext uri="{FF2B5EF4-FFF2-40B4-BE49-F238E27FC236}">
                  <a16:creationId xmlns:a16="http://schemas.microsoft.com/office/drawing/2014/main" id="{B848C250-6A63-49FF-AD4B-402823FE911D}"/>
                </a:ext>
              </a:extLst>
            </p:cNvPr>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
        <p:nvSpPr>
          <p:cNvPr id="44" name="TextBox 126">
            <a:extLst>
              <a:ext uri="{FF2B5EF4-FFF2-40B4-BE49-F238E27FC236}">
                <a16:creationId xmlns:a16="http://schemas.microsoft.com/office/drawing/2014/main" id="{43A06935-5114-4E2E-BEDA-BCCE0B6F7828}"/>
              </a:ext>
            </a:extLst>
          </p:cNvPr>
          <p:cNvSpPr txBox="1">
            <a:spLocks noChangeArrowheads="1"/>
          </p:cNvSpPr>
          <p:nvPr/>
        </p:nvSpPr>
        <p:spPr bwMode="auto">
          <a:xfrm>
            <a:off x="2643540" y="2597759"/>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dirty="0">
                <a:solidFill>
                  <a:srgbClr val="D9D9D9"/>
                </a:solidFill>
                <a:latin typeface="微软雅黑" panose="020B0503020204020204" pitchFamily="34" charset="-122"/>
                <a:ea typeface="微软雅黑" panose="020B0503020204020204" pitchFamily="34" charset="-122"/>
                <a:hlinkClick r:id="rId6" action="ppaction://hlinksldjump"/>
              </a:rPr>
              <a:t>☞</a:t>
            </a:r>
            <a:r>
              <a:rPr lang="zh-CN" altLang="en-US" sz="1400" u="sng" dirty="0">
                <a:solidFill>
                  <a:srgbClr val="D9D9D9"/>
                </a:solidFill>
                <a:latin typeface="微软雅黑" panose="020B0503020204020204" pitchFamily="34" charset="-122"/>
                <a:ea typeface="微软雅黑" panose="020B0503020204020204" pitchFamily="34" charset="-122"/>
                <a:hlinkClick r:id="rId6" action="ppaction://hlinksldjump"/>
              </a:rPr>
              <a:t>点击查看本小节知识架构</a:t>
            </a:r>
            <a:endParaRPr lang="zh-CN" altLang="en-US" sz="1400" u="sng" dirty="0">
              <a:solidFill>
                <a:srgbClr val="D9D9D9"/>
              </a:solidFill>
              <a:latin typeface="微软雅黑" panose="020B0503020204020204" pitchFamily="34" charset="-122"/>
              <a:ea typeface="微软雅黑" panose="020B0503020204020204" pitchFamily="34" charset="-122"/>
            </a:endParaRPr>
          </a:p>
        </p:txBody>
      </p:sp>
      <p:cxnSp>
        <p:nvCxnSpPr>
          <p:cNvPr id="53" name="直接连接符 52">
            <a:extLst>
              <a:ext uri="{FF2B5EF4-FFF2-40B4-BE49-F238E27FC236}">
                <a16:creationId xmlns:a16="http://schemas.microsoft.com/office/drawing/2014/main" id="{14ED2E14-E874-4258-ACAA-049D5230D901}"/>
              </a:ext>
            </a:extLst>
          </p:cNvPr>
          <p:cNvCxnSpPr/>
          <p:nvPr/>
        </p:nvCxnSpPr>
        <p:spPr bwMode="auto">
          <a:xfrm>
            <a:off x="2697069" y="3857249"/>
            <a:ext cx="2946400"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54" name="矩形 35">
            <a:extLst>
              <a:ext uri="{FF2B5EF4-FFF2-40B4-BE49-F238E27FC236}">
                <a16:creationId xmlns:a16="http://schemas.microsoft.com/office/drawing/2014/main" id="{F0F6B816-1D7C-41F7-A241-36DEEBB873B5}"/>
              </a:ext>
            </a:extLst>
          </p:cNvPr>
          <p:cNvSpPr>
            <a:spLocks noChangeArrowheads="1"/>
          </p:cNvSpPr>
          <p:nvPr/>
        </p:nvSpPr>
        <p:spPr bwMode="auto">
          <a:xfrm>
            <a:off x="2688343" y="3530379"/>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用户模块</a:t>
            </a:r>
            <a:endParaRPr lang="en-US" altLang="zh-CN" dirty="0">
              <a:latin typeface="微软雅黑" panose="020B0503020204020204" pitchFamily="34" charset="-122"/>
              <a:ea typeface="微软雅黑" panose="020B0503020204020204" pitchFamily="34" charset="-122"/>
            </a:endParaRPr>
          </a:p>
        </p:txBody>
      </p:sp>
      <p:grpSp>
        <p:nvGrpSpPr>
          <p:cNvPr id="55" name="组合 29">
            <a:extLst>
              <a:ext uri="{FF2B5EF4-FFF2-40B4-BE49-F238E27FC236}">
                <a16:creationId xmlns:a16="http://schemas.microsoft.com/office/drawing/2014/main" id="{96C353A8-359F-46B8-86B3-77199953C0C8}"/>
              </a:ext>
            </a:extLst>
          </p:cNvPr>
          <p:cNvGrpSpPr>
            <a:grpSpLocks/>
          </p:cNvGrpSpPr>
          <p:nvPr/>
        </p:nvGrpSpPr>
        <p:grpSpPr bwMode="auto">
          <a:xfrm rot="-12767">
            <a:off x="1470090" y="3572949"/>
            <a:ext cx="1005156" cy="547688"/>
            <a:chOff x="1931297" y="1314359"/>
            <a:chExt cx="1319272" cy="1728192"/>
          </a:xfrm>
        </p:grpSpPr>
        <p:grpSp>
          <p:nvGrpSpPr>
            <p:cNvPr id="56" name="组合 31">
              <a:extLst>
                <a:ext uri="{FF2B5EF4-FFF2-40B4-BE49-F238E27FC236}">
                  <a16:creationId xmlns:a16="http://schemas.microsoft.com/office/drawing/2014/main" id="{F701B821-AA2F-45A0-9268-4F4BAE0572AA}"/>
                </a:ext>
              </a:extLst>
            </p:cNvPr>
            <p:cNvGrpSpPr>
              <a:grpSpLocks/>
            </p:cNvGrpSpPr>
            <p:nvPr/>
          </p:nvGrpSpPr>
          <p:grpSpPr bwMode="auto">
            <a:xfrm>
              <a:off x="1954425" y="1314359"/>
              <a:ext cx="1296144" cy="1728192"/>
              <a:chOff x="1925509" y="1314359"/>
              <a:chExt cx="1296144" cy="1728192"/>
            </a:xfrm>
          </p:grpSpPr>
          <p:sp>
            <p:nvSpPr>
              <p:cNvPr id="58" name="圆角矩形 24">
                <a:extLst>
                  <a:ext uri="{FF2B5EF4-FFF2-40B4-BE49-F238E27FC236}">
                    <a16:creationId xmlns:a16="http://schemas.microsoft.com/office/drawing/2014/main" id="{9C6F1393-029E-48F7-8B71-0D7BD1BAF5AB}"/>
                  </a:ext>
                </a:extLst>
              </p:cNvPr>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16.5</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59" name="圆角矩形 25">
                <a:extLst>
                  <a:ext uri="{FF2B5EF4-FFF2-40B4-BE49-F238E27FC236}">
                    <a16:creationId xmlns:a16="http://schemas.microsoft.com/office/drawing/2014/main" id="{7CCD4386-188A-481B-A3B6-1C50D0CC85F0}"/>
                  </a:ext>
                </a:extLst>
              </p:cNvPr>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57" name="圆角矩形 5">
              <a:extLst>
                <a:ext uri="{FF2B5EF4-FFF2-40B4-BE49-F238E27FC236}">
                  <a16:creationId xmlns:a16="http://schemas.microsoft.com/office/drawing/2014/main" id="{0D2757E1-F69D-44F6-BFF2-2525659D1841}"/>
                </a:ext>
              </a:extLst>
            </p:cNvPr>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grpSp>
        <p:nvGrpSpPr>
          <p:cNvPr id="60" name="组合 195">
            <a:extLst>
              <a:ext uri="{FF2B5EF4-FFF2-40B4-BE49-F238E27FC236}">
                <a16:creationId xmlns:a16="http://schemas.microsoft.com/office/drawing/2014/main" id="{26B63164-BDF1-4170-933A-8AAC8DFD21E1}"/>
              </a:ext>
            </a:extLst>
          </p:cNvPr>
          <p:cNvGrpSpPr>
            <a:grpSpLocks/>
          </p:cNvGrpSpPr>
          <p:nvPr/>
        </p:nvGrpSpPr>
        <p:grpSpPr bwMode="auto">
          <a:xfrm>
            <a:off x="2807008" y="4072170"/>
            <a:ext cx="4141720" cy="584665"/>
            <a:chOff x="1707622" y="1197695"/>
            <a:chExt cx="4045478" cy="656772"/>
          </a:xfrm>
        </p:grpSpPr>
        <p:sp>
          <p:nvSpPr>
            <p:cNvPr id="61" name="圆角矩形 5">
              <a:extLst>
                <a:ext uri="{FF2B5EF4-FFF2-40B4-BE49-F238E27FC236}">
                  <a16:creationId xmlns:a16="http://schemas.microsoft.com/office/drawing/2014/main" id="{EC490360-45B5-4B72-BA18-93336E3B7430}"/>
                </a:ext>
              </a:extLst>
            </p:cNvPr>
            <p:cNvSpPr/>
            <p:nvPr/>
          </p:nvSpPr>
          <p:spPr bwMode="auto">
            <a:xfrm rot="21587233">
              <a:off x="1707622" y="1535259"/>
              <a:ext cx="855938" cy="319208"/>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cxnSp>
          <p:nvCxnSpPr>
            <p:cNvPr id="62" name="直接连接符 61">
              <a:extLst>
                <a:ext uri="{FF2B5EF4-FFF2-40B4-BE49-F238E27FC236}">
                  <a16:creationId xmlns:a16="http://schemas.microsoft.com/office/drawing/2014/main" id="{95CC7CC8-0079-432A-99E8-FFDFC9151762}"/>
                </a:ext>
              </a:extLst>
            </p:cNvPr>
            <p:cNvCxnSpPr/>
            <p:nvPr/>
          </p:nvCxnSpPr>
          <p:spPr bwMode="auto">
            <a:xfrm>
              <a:off x="2810041" y="1570935"/>
              <a:ext cx="2943059"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63" name="矩形 35">
              <a:extLst>
                <a:ext uri="{FF2B5EF4-FFF2-40B4-BE49-F238E27FC236}">
                  <a16:creationId xmlns:a16="http://schemas.microsoft.com/office/drawing/2014/main" id="{B8CC4678-688D-412A-BFFB-55ED7A59FC4B}"/>
                </a:ext>
              </a:extLst>
            </p:cNvPr>
            <p:cNvSpPr>
              <a:spLocks noChangeArrowheads="1"/>
            </p:cNvSpPr>
            <p:nvPr/>
          </p:nvSpPr>
          <p:spPr bwMode="auto">
            <a:xfrm>
              <a:off x="2752767" y="1197695"/>
              <a:ext cx="1082249" cy="414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商品模块</a:t>
              </a:r>
              <a:endParaRPr lang="en-US" altLang="zh-CN" dirty="0">
                <a:latin typeface="微软雅黑" panose="020B0503020204020204" pitchFamily="34" charset="-122"/>
                <a:ea typeface="微软雅黑" panose="020B0503020204020204" pitchFamily="34" charset="-122"/>
              </a:endParaRPr>
            </a:p>
          </p:txBody>
        </p:sp>
      </p:grpSp>
      <p:grpSp>
        <p:nvGrpSpPr>
          <p:cNvPr id="64" name="组合 29">
            <a:extLst>
              <a:ext uri="{FF2B5EF4-FFF2-40B4-BE49-F238E27FC236}">
                <a16:creationId xmlns:a16="http://schemas.microsoft.com/office/drawing/2014/main" id="{E7EF641C-1E1F-4738-B9D5-A76DADE9C3B7}"/>
              </a:ext>
            </a:extLst>
          </p:cNvPr>
          <p:cNvGrpSpPr>
            <a:grpSpLocks/>
          </p:cNvGrpSpPr>
          <p:nvPr/>
        </p:nvGrpSpPr>
        <p:grpSpPr bwMode="auto">
          <a:xfrm rot="-12767">
            <a:off x="2796380" y="4076642"/>
            <a:ext cx="1005156" cy="547688"/>
            <a:chOff x="1931297" y="1314359"/>
            <a:chExt cx="1319272" cy="1728192"/>
          </a:xfrm>
        </p:grpSpPr>
        <p:grpSp>
          <p:nvGrpSpPr>
            <p:cNvPr id="65" name="组合 31">
              <a:extLst>
                <a:ext uri="{FF2B5EF4-FFF2-40B4-BE49-F238E27FC236}">
                  <a16:creationId xmlns:a16="http://schemas.microsoft.com/office/drawing/2014/main" id="{C673F09D-5CD5-4C2A-9D0E-5840C22CD84D}"/>
                </a:ext>
              </a:extLst>
            </p:cNvPr>
            <p:cNvGrpSpPr>
              <a:grpSpLocks/>
            </p:cNvGrpSpPr>
            <p:nvPr/>
          </p:nvGrpSpPr>
          <p:grpSpPr bwMode="auto">
            <a:xfrm>
              <a:off x="1954425" y="1314359"/>
              <a:ext cx="1296144" cy="1728192"/>
              <a:chOff x="1925509" y="1314359"/>
              <a:chExt cx="1296144" cy="1728192"/>
            </a:xfrm>
          </p:grpSpPr>
          <p:sp>
            <p:nvSpPr>
              <p:cNvPr id="67" name="圆角矩形 24">
                <a:extLst>
                  <a:ext uri="{FF2B5EF4-FFF2-40B4-BE49-F238E27FC236}">
                    <a16:creationId xmlns:a16="http://schemas.microsoft.com/office/drawing/2014/main" id="{9ADD8E00-0478-46EF-AABC-1ADB3A76A2C0}"/>
                  </a:ext>
                </a:extLst>
              </p:cNvPr>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16.6</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68" name="圆角矩形 25">
                <a:extLst>
                  <a:ext uri="{FF2B5EF4-FFF2-40B4-BE49-F238E27FC236}">
                    <a16:creationId xmlns:a16="http://schemas.microsoft.com/office/drawing/2014/main" id="{79C1F317-3F65-4708-95E2-FEB7B47F829E}"/>
                  </a:ext>
                </a:extLst>
              </p:cNvPr>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66" name="圆角矩形 5">
              <a:extLst>
                <a:ext uri="{FF2B5EF4-FFF2-40B4-BE49-F238E27FC236}">
                  <a16:creationId xmlns:a16="http://schemas.microsoft.com/office/drawing/2014/main" id="{7F3DAE82-5A6A-4529-A150-F34C340D5080}"/>
                </a:ext>
              </a:extLst>
            </p:cNvPr>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69" name="直接连接符 68">
            <a:extLst>
              <a:ext uri="{FF2B5EF4-FFF2-40B4-BE49-F238E27FC236}">
                <a16:creationId xmlns:a16="http://schemas.microsoft.com/office/drawing/2014/main" id="{0BC1844A-C170-47FE-AC6E-D0CA957FEDE9}"/>
              </a:ext>
            </a:extLst>
          </p:cNvPr>
          <p:cNvCxnSpPr/>
          <p:nvPr/>
        </p:nvCxnSpPr>
        <p:spPr bwMode="auto">
          <a:xfrm>
            <a:off x="2669833" y="5097969"/>
            <a:ext cx="2946400"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70" name="矩形 35">
            <a:extLst>
              <a:ext uri="{FF2B5EF4-FFF2-40B4-BE49-F238E27FC236}">
                <a16:creationId xmlns:a16="http://schemas.microsoft.com/office/drawing/2014/main" id="{23795A40-62BC-4BFE-9C23-F8BA0461D27A}"/>
              </a:ext>
            </a:extLst>
          </p:cNvPr>
          <p:cNvSpPr>
            <a:spLocks noChangeArrowheads="1"/>
          </p:cNvSpPr>
          <p:nvPr/>
        </p:nvSpPr>
        <p:spPr bwMode="auto">
          <a:xfrm>
            <a:off x="2661107" y="4771099"/>
            <a:ext cx="13388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购物车模块</a:t>
            </a:r>
            <a:endParaRPr lang="en-US" altLang="zh-CN" dirty="0">
              <a:latin typeface="微软雅黑" panose="020B0503020204020204" pitchFamily="34" charset="-122"/>
              <a:ea typeface="微软雅黑" panose="020B0503020204020204" pitchFamily="34" charset="-122"/>
            </a:endParaRPr>
          </a:p>
        </p:txBody>
      </p:sp>
      <p:sp>
        <p:nvSpPr>
          <p:cNvPr id="71" name="TextBox 126">
            <a:hlinkClick r:id="rId2" action="ppaction://hlinksldjump"/>
            <a:extLst>
              <a:ext uri="{FF2B5EF4-FFF2-40B4-BE49-F238E27FC236}">
                <a16:creationId xmlns:a16="http://schemas.microsoft.com/office/drawing/2014/main" id="{7DAFE524-696E-4E90-94DC-6985A943338D}"/>
              </a:ext>
            </a:extLst>
          </p:cNvPr>
          <p:cNvSpPr txBox="1">
            <a:spLocks noChangeArrowheads="1"/>
          </p:cNvSpPr>
          <p:nvPr/>
        </p:nvSpPr>
        <p:spPr bwMode="auto">
          <a:xfrm>
            <a:off x="3841745" y="4387480"/>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dirty="0">
                <a:solidFill>
                  <a:srgbClr val="D9D9D9"/>
                </a:solidFill>
                <a:latin typeface="微软雅黑" panose="020B0503020204020204" pitchFamily="34" charset="-122"/>
                <a:ea typeface="微软雅黑" panose="020B0503020204020204" pitchFamily="34" charset="-122"/>
                <a:hlinkClick r:id="rId7" action="ppaction://hlinksldjump"/>
              </a:rPr>
              <a:t>☞</a:t>
            </a:r>
            <a:r>
              <a:rPr lang="zh-CN" altLang="en-US" sz="1400" u="sng" dirty="0">
                <a:solidFill>
                  <a:srgbClr val="D9D9D9"/>
                </a:solidFill>
                <a:latin typeface="微软雅黑" panose="020B0503020204020204" pitchFamily="34" charset="-122"/>
                <a:ea typeface="微软雅黑" panose="020B0503020204020204" pitchFamily="34" charset="-122"/>
                <a:hlinkClick r:id="rId7" action="ppaction://hlinksldjump"/>
              </a:rPr>
              <a:t>点击查看本小节知识架构</a:t>
            </a:r>
            <a:endParaRPr lang="zh-CN" altLang="en-US" sz="1400" u="sng" dirty="0">
              <a:solidFill>
                <a:srgbClr val="D9D9D9"/>
              </a:solidFill>
              <a:latin typeface="微软雅黑" panose="020B0503020204020204" pitchFamily="34" charset="-122"/>
              <a:ea typeface="微软雅黑" panose="020B0503020204020204" pitchFamily="34" charset="-122"/>
            </a:endParaRPr>
          </a:p>
        </p:txBody>
      </p:sp>
      <p:grpSp>
        <p:nvGrpSpPr>
          <p:cNvPr id="72" name="组合 29">
            <a:extLst>
              <a:ext uri="{FF2B5EF4-FFF2-40B4-BE49-F238E27FC236}">
                <a16:creationId xmlns:a16="http://schemas.microsoft.com/office/drawing/2014/main" id="{7ABFAE79-96A7-4DF5-914F-C769796BDFEF}"/>
              </a:ext>
            </a:extLst>
          </p:cNvPr>
          <p:cNvGrpSpPr>
            <a:grpSpLocks/>
          </p:cNvGrpSpPr>
          <p:nvPr/>
        </p:nvGrpSpPr>
        <p:grpSpPr bwMode="auto">
          <a:xfrm rot="-12767">
            <a:off x="1442854" y="4813669"/>
            <a:ext cx="1005156" cy="547688"/>
            <a:chOff x="1931297" y="1314359"/>
            <a:chExt cx="1319272" cy="1728192"/>
          </a:xfrm>
        </p:grpSpPr>
        <p:grpSp>
          <p:nvGrpSpPr>
            <p:cNvPr id="73" name="组合 31">
              <a:extLst>
                <a:ext uri="{FF2B5EF4-FFF2-40B4-BE49-F238E27FC236}">
                  <a16:creationId xmlns:a16="http://schemas.microsoft.com/office/drawing/2014/main" id="{655A2111-2536-4647-9441-914B232A2C4E}"/>
                </a:ext>
              </a:extLst>
            </p:cNvPr>
            <p:cNvGrpSpPr>
              <a:grpSpLocks/>
            </p:cNvGrpSpPr>
            <p:nvPr/>
          </p:nvGrpSpPr>
          <p:grpSpPr bwMode="auto">
            <a:xfrm>
              <a:off x="1954425" y="1314359"/>
              <a:ext cx="1296144" cy="1728192"/>
              <a:chOff x="1925509" y="1314359"/>
              <a:chExt cx="1296144" cy="1728192"/>
            </a:xfrm>
          </p:grpSpPr>
          <p:sp>
            <p:nvSpPr>
              <p:cNvPr id="75" name="圆角矩形 24">
                <a:extLst>
                  <a:ext uri="{FF2B5EF4-FFF2-40B4-BE49-F238E27FC236}">
                    <a16:creationId xmlns:a16="http://schemas.microsoft.com/office/drawing/2014/main" id="{992CFCAD-746C-461D-879E-F342FDF7AC17}"/>
                  </a:ext>
                </a:extLst>
              </p:cNvPr>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16.7</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76" name="圆角矩形 25">
                <a:extLst>
                  <a:ext uri="{FF2B5EF4-FFF2-40B4-BE49-F238E27FC236}">
                    <a16:creationId xmlns:a16="http://schemas.microsoft.com/office/drawing/2014/main" id="{B92DA0DF-9C0B-488E-9AD1-5D501205D2DA}"/>
                  </a:ext>
                </a:extLst>
              </p:cNvPr>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74" name="圆角矩形 5">
              <a:extLst>
                <a:ext uri="{FF2B5EF4-FFF2-40B4-BE49-F238E27FC236}">
                  <a16:creationId xmlns:a16="http://schemas.microsoft.com/office/drawing/2014/main" id="{B92B97D5-D30C-4B67-87E4-2501DDD9C033}"/>
                </a:ext>
              </a:extLst>
            </p:cNvPr>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grpSp>
        <p:nvGrpSpPr>
          <p:cNvPr id="77" name="组合 195">
            <a:extLst>
              <a:ext uri="{FF2B5EF4-FFF2-40B4-BE49-F238E27FC236}">
                <a16:creationId xmlns:a16="http://schemas.microsoft.com/office/drawing/2014/main" id="{ACE99657-CA27-46F5-95C7-AA636702C8FC}"/>
              </a:ext>
            </a:extLst>
          </p:cNvPr>
          <p:cNvGrpSpPr>
            <a:grpSpLocks/>
          </p:cNvGrpSpPr>
          <p:nvPr/>
        </p:nvGrpSpPr>
        <p:grpSpPr bwMode="auto">
          <a:xfrm>
            <a:off x="2797009" y="5278327"/>
            <a:ext cx="4141720" cy="584665"/>
            <a:chOff x="1707622" y="1197695"/>
            <a:chExt cx="4045478" cy="656772"/>
          </a:xfrm>
        </p:grpSpPr>
        <p:sp>
          <p:nvSpPr>
            <p:cNvPr id="78" name="圆角矩形 5">
              <a:extLst>
                <a:ext uri="{FF2B5EF4-FFF2-40B4-BE49-F238E27FC236}">
                  <a16:creationId xmlns:a16="http://schemas.microsoft.com/office/drawing/2014/main" id="{D1D197F6-DFFB-4E9A-BC8D-3E131CA6B128}"/>
                </a:ext>
              </a:extLst>
            </p:cNvPr>
            <p:cNvSpPr/>
            <p:nvPr/>
          </p:nvSpPr>
          <p:spPr bwMode="auto">
            <a:xfrm rot="21587233">
              <a:off x="1707622" y="1535259"/>
              <a:ext cx="855938" cy="319208"/>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cxnSp>
          <p:nvCxnSpPr>
            <p:cNvPr id="79" name="直接连接符 78">
              <a:extLst>
                <a:ext uri="{FF2B5EF4-FFF2-40B4-BE49-F238E27FC236}">
                  <a16:creationId xmlns:a16="http://schemas.microsoft.com/office/drawing/2014/main" id="{AD0A8AEA-3E2D-4892-976F-27EDB8CE233F}"/>
                </a:ext>
              </a:extLst>
            </p:cNvPr>
            <p:cNvCxnSpPr/>
            <p:nvPr/>
          </p:nvCxnSpPr>
          <p:spPr bwMode="auto">
            <a:xfrm>
              <a:off x="2810041" y="1570935"/>
              <a:ext cx="2943059"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80" name="矩形 79">
              <a:extLst>
                <a:ext uri="{FF2B5EF4-FFF2-40B4-BE49-F238E27FC236}">
                  <a16:creationId xmlns:a16="http://schemas.microsoft.com/office/drawing/2014/main" id="{E3EC9747-BBC2-4D56-BCD3-FCBD6C545808}"/>
                </a:ext>
              </a:extLst>
            </p:cNvPr>
            <p:cNvSpPr>
              <a:spLocks noChangeArrowheads="1"/>
            </p:cNvSpPr>
            <p:nvPr/>
          </p:nvSpPr>
          <p:spPr bwMode="auto">
            <a:xfrm>
              <a:off x="2752767" y="1197695"/>
              <a:ext cx="1082249" cy="414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订单模块</a:t>
              </a:r>
              <a:endParaRPr lang="en-US" altLang="zh-CN" dirty="0">
                <a:latin typeface="微软雅黑" panose="020B0503020204020204" pitchFamily="34" charset="-122"/>
                <a:ea typeface="微软雅黑" panose="020B0503020204020204" pitchFamily="34" charset="-122"/>
              </a:endParaRPr>
            </a:p>
          </p:txBody>
        </p:sp>
      </p:grpSp>
      <p:grpSp>
        <p:nvGrpSpPr>
          <p:cNvPr id="82" name="组合 29">
            <a:extLst>
              <a:ext uri="{FF2B5EF4-FFF2-40B4-BE49-F238E27FC236}">
                <a16:creationId xmlns:a16="http://schemas.microsoft.com/office/drawing/2014/main" id="{796EAE7E-3F60-4E2B-8142-D6B104B58F31}"/>
              </a:ext>
            </a:extLst>
          </p:cNvPr>
          <p:cNvGrpSpPr>
            <a:grpSpLocks/>
          </p:cNvGrpSpPr>
          <p:nvPr/>
        </p:nvGrpSpPr>
        <p:grpSpPr bwMode="auto">
          <a:xfrm rot="-12767">
            <a:off x="2786381" y="5282799"/>
            <a:ext cx="1005156" cy="547688"/>
            <a:chOff x="1931297" y="1314359"/>
            <a:chExt cx="1319272" cy="1728192"/>
          </a:xfrm>
        </p:grpSpPr>
        <p:grpSp>
          <p:nvGrpSpPr>
            <p:cNvPr id="83" name="组合 31">
              <a:extLst>
                <a:ext uri="{FF2B5EF4-FFF2-40B4-BE49-F238E27FC236}">
                  <a16:creationId xmlns:a16="http://schemas.microsoft.com/office/drawing/2014/main" id="{3F031F4B-604A-4BBB-BFB2-A864C9A5678D}"/>
                </a:ext>
              </a:extLst>
            </p:cNvPr>
            <p:cNvGrpSpPr>
              <a:grpSpLocks/>
            </p:cNvGrpSpPr>
            <p:nvPr/>
          </p:nvGrpSpPr>
          <p:grpSpPr bwMode="auto">
            <a:xfrm>
              <a:off x="1954425" y="1314359"/>
              <a:ext cx="1296144" cy="1728192"/>
              <a:chOff x="1925509" y="1314359"/>
              <a:chExt cx="1296144" cy="1728192"/>
            </a:xfrm>
          </p:grpSpPr>
          <p:sp>
            <p:nvSpPr>
              <p:cNvPr id="85" name="圆角矩形 24">
                <a:extLst>
                  <a:ext uri="{FF2B5EF4-FFF2-40B4-BE49-F238E27FC236}">
                    <a16:creationId xmlns:a16="http://schemas.microsoft.com/office/drawing/2014/main" id="{64AAE6F0-BFC6-4983-BF78-2999D9D79457}"/>
                  </a:ext>
                </a:extLst>
              </p:cNvPr>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16.8</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86" name="圆角矩形 25">
                <a:extLst>
                  <a:ext uri="{FF2B5EF4-FFF2-40B4-BE49-F238E27FC236}">
                    <a16:creationId xmlns:a16="http://schemas.microsoft.com/office/drawing/2014/main" id="{F0F0EA80-8EAF-4FB2-9642-332E712F14C1}"/>
                  </a:ext>
                </a:extLst>
              </p:cNvPr>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84" name="圆角矩形 5">
              <a:extLst>
                <a:ext uri="{FF2B5EF4-FFF2-40B4-BE49-F238E27FC236}">
                  <a16:creationId xmlns:a16="http://schemas.microsoft.com/office/drawing/2014/main" id="{AE4C2567-6D64-4918-8AEF-016017E736E7}"/>
                </a:ext>
              </a:extLst>
            </p:cNvPr>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88" name="直接连接符 87">
            <a:extLst>
              <a:ext uri="{FF2B5EF4-FFF2-40B4-BE49-F238E27FC236}">
                <a16:creationId xmlns:a16="http://schemas.microsoft.com/office/drawing/2014/main" id="{D32F5461-4A9D-42BB-9BCB-CF09861FF340}"/>
              </a:ext>
            </a:extLst>
          </p:cNvPr>
          <p:cNvCxnSpPr/>
          <p:nvPr/>
        </p:nvCxnSpPr>
        <p:spPr bwMode="auto">
          <a:xfrm>
            <a:off x="2479589" y="6212410"/>
            <a:ext cx="2946400"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89" name="矩形 35">
            <a:extLst>
              <a:ext uri="{FF2B5EF4-FFF2-40B4-BE49-F238E27FC236}">
                <a16:creationId xmlns:a16="http://schemas.microsoft.com/office/drawing/2014/main" id="{71DC62CF-2FDE-4D20-A8DD-E6302D1A30D7}"/>
              </a:ext>
            </a:extLst>
          </p:cNvPr>
          <p:cNvSpPr>
            <a:spLocks noChangeArrowheads="1"/>
          </p:cNvSpPr>
          <p:nvPr/>
        </p:nvSpPr>
        <p:spPr bwMode="auto">
          <a:xfrm>
            <a:off x="2470863" y="5885540"/>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收货地址模块</a:t>
            </a:r>
            <a:endParaRPr lang="en-US" altLang="zh-CN" dirty="0">
              <a:latin typeface="微软雅黑" panose="020B0503020204020204" pitchFamily="34" charset="-122"/>
              <a:ea typeface="微软雅黑" panose="020B0503020204020204" pitchFamily="34" charset="-122"/>
            </a:endParaRPr>
          </a:p>
        </p:txBody>
      </p:sp>
      <p:grpSp>
        <p:nvGrpSpPr>
          <p:cNvPr id="90" name="组合 29">
            <a:extLst>
              <a:ext uri="{FF2B5EF4-FFF2-40B4-BE49-F238E27FC236}">
                <a16:creationId xmlns:a16="http://schemas.microsoft.com/office/drawing/2014/main" id="{4EE44711-508B-4E94-B32A-FD131B3DD9CC}"/>
              </a:ext>
            </a:extLst>
          </p:cNvPr>
          <p:cNvGrpSpPr>
            <a:grpSpLocks/>
          </p:cNvGrpSpPr>
          <p:nvPr/>
        </p:nvGrpSpPr>
        <p:grpSpPr bwMode="auto">
          <a:xfrm rot="-12767">
            <a:off x="1440209" y="5859929"/>
            <a:ext cx="1005156" cy="547688"/>
            <a:chOff x="1931297" y="1314359"/>
            <a:chExt cx="1319272" cy="1728192"/>
          </a:xfrm>
        </p:grpSpPr>
        <p:grpSp>
          <p:nvGrpSpPr>
            <p:cNvPr id="91" name="组合 31">
              <a:extLst>
                <a:ext uri="{FF2B5EF4-FFF2-40B4-BE49-F238E27FC236}">
                  <a16:creationId xmlns:a16="http://schemas.microsoft.com/office/drawing/2014/main" id="{A3CC8B79-E8B5-4928-B636-16908A60A0F4}"/>
                </a:ext>
              </a:extLst>
            </p:cNvPr>
            <p:cNvGrpSpPr>
              <a:grpSpLocks/>
            </p:cNvGrpSpPr>
            <p:nvPr/>
          </p:nvGrpSpPr>
          <p:grpSpPr bwMode="auto">
            <a:xfrm>
              <a:off x="1954425" y="1314359"/>
              <a:ext cx="1296144" cy="1728192"/>
              <a:chOff x="1925509" y="1314359"/>
              <a:chExt cx="1296144" cy="1728192"/>
            </a:xfrm>
          </p:grpSpPr>
          <p:sp>
            <p:nvSpPr>
              <p:cNvPr id="93" name="圆角矩形 24">
                <a:extLst>
                  <a:ext uri="{FF2B5EF4-FFF2-40B4-BE49-F238E27FC236}">
                    <a16:creationId xmlns:a16="http://schemas.microsoft.com/office/drawing/2014/main" id="{BE341B1C-BBF7-49B1-8AEE-F0D28E01DA2B}"/>
                  </a:ext>
                </a:extLst>
              </p:cNvPr>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16.9</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94" name="圆角矩形 25">
                <a:extLst>
                  <a:ext uri="{FF2B5EF4-FFF2-40B4-BE49-F238E27FC236}">
                    <a16:creationId xmlns:a16="http://schemas.microsoft.com/office/drawing/2014/main" id="{5C3CB6E1-C2D7-4E72-90C3-D79D736159DB}"/>
                  </a:ext>
                </a:extLst>
              </p:cNvPr>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92" name="圆角矩形 5">
              <a:extLst>
                <a:ext uri="{FF2B5EF4-FFF2-40B4-BE49-F238E27FC236}">
                  <a16:creationId xmlns:a16="http://schemas.microsoft.com/office/drawing/2014/main" id="{6F30E5B9-EC44-4CC4-A433-784B1C8B3241}"/>
                </a:ext>
              </a:extLst>
            </p:cNvPr>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Tree>
    <p:extLst>
      <p:ext uri="{BB962C8B-B14F-4D97-AF65-F5344CB8AC3E}">
        <p14:creationId xmlns:p14="http://schemas.microsoft.com/office/powerpoint/2010/main" val="36521011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50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par>
                                <p:cTn id="8" presetID="14" presetClass="entr" presetSubtype="10" fill="hold"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par>
                                <p:cTn id="11" presetID="14" presetClass="entr" presetSubtype="10" fill="hold" grpId="0" nodeType="withEffect">
                                  <p:stCondLst>
                                    <p:cond delay="50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par>
                                <p:cTn id="14" presetID="14" presetClass="entr" presetSubtype="10" fill="hold" grpId="0" nodeType="withEffect">
                                  <p:stCondLst>
                                    <p:cond delay="500"/>
                                  </p:stCondLst>
                                  <p:childTnLst>
                                    <p:set>
                                      <p:cBhvr>
                                        <p:cTn id="15" dur="1" fill="hold">
                                          <p:stCondLst>
                                            <p:cond delay="0"/>
                                          </p:stCondLst>
                                        </p:cTn>
                                        <p:tgtEl>
                                          <p:spTgt spid="3"/>
                                        </p:tgtEl>
                                        <p:attrNameLst>
                                          <p:attrName>style.visibility</p:attrName>
                                        </p:attrNameLst>
                                      </p:cBhvr>
                                      <p:to>
                                        <p:strVal val="visible"/>
                                      </p:to>
                                    </p:set>
                                    <p:animEffect transition="in" filter="randombar(horizontal)">
                                      <p:cBhvr>
                                        <p:cTn id="16" dur="500"/>
                                        <p:tgtEl>
                                          <p:spTgt spid="3"/>
                                        </p:tgtEl>
                                      </p:cBhvr>
                                    </p:animEffect>
                                  </p:childTnLst>
                                </p:cTn>
                              </p:par>
                            </p:childTnLst>
                          </p:cTn>
                        </p:par>
                        <p:par>
                          <p:cTn id="17" fill="hold">
                            <p:stCondLst>
                              <p:cond delay="1000"/>
                            </p:stCondLst>
                            <p:childTnLst>
                              <p:par>
                                <p:cTn id="18" presetID="14" presetClass="entr" presetSubtype="10" fill="hold" nodeType="after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randombar(horizontal)">
                                      <p:cBhvr>
                                        <p:cTn id="20" dur="500"/>
                                        <p:tgtEl>
                                          <p:spTgt spid="40"/>
                                        </p:tgtEl>
                                      </p:cBhvr>
                                    </p:animEffect>
                                  </p:childTnLst>
                                </p:cTn>
                              </p:par>
                              <p:par>
                                <p:cTn id="21" presetID="14" presetClass="entr" presetSubtype="10" fill="hold" nodeType="with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randombar(horizontal)">
                                      <p:cBhvr>
                                        <p:cTn id="23" dur="500"/>
                                        <p:tgtEl>
                                          <p:spTgt spid="45"/>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randombar(horizontal)">
                                      <p:cBhvr>
                                        <p:cTn id="26" dur="500"/>
                                        <p:tgtEl>
                                          <p:spTgt spid="22"/>
                                        </p:tgtEl>
                                      </p:cBhvr>
                                    </p:animEffect>
                                  </p:childTnLst>
                                </p:cTn>
                              </p:par>
                            </p:childTnLst>
                          </p:cTn>
                        </p:par>
                        <p:par>
                          <p:cTn id="27" fill="hold">
                            <p:stCondLst>
                              <p:cond delay="1500"/>
                            </p:stCondLst>
                            <p:childTnLst>
                              <p:par>
                                <p:cTn id="28" presetID="14" presetClass="entr" presetSubtype="10" fill="hold" nodeType="afterEffect">
                                  <p:stCondLst>
                                    <p:cond delay="500"/>
                                  </p:stCondLst>
                                  <p:childTnLst>
                                    <p:set>
                                      <p:cBhvr>
                                        <p:cTn id="29" dur="1" fill="hold">
                                          <p:stCondLst>
                                            <p:cond delay="0"/>
                                          </p:stCondLst>
                                        </p:cTn>
                                        <p:tgtEl>
                                          <p:spTgt spid="23"/>
                                        </p:tgtEl>
                                        <p:attrNameLst>
                                          <p:attrName>style.visibility</p:attrName>
                                        </p:attrNameLst>
                                      </p:cBhvr>
                                      <p:to>
                                        <p:strVal val="visible"/>
                                      </p:to>
                                    </p:set>
                                    <p:animEffect transition="in" filter="randombar(horizontal)">
                                      <p:cBhvr>
                                        <p:cTn id="30" dur="500"/>
                                        <p:tgtEl>
                                          <p:spTgt spid="23"/>
                                        </p:tgtEl>
                                      </p:cBhvr>
                                    </p:animEffect>
                                  </p:childTnLst>
                                </p:cTn>
                              </p:par>
                              <p:par>
                                <p:cTn id="31" presetID="14" presetClass="entr" presetSubtype="10" fill="hold" nodeType="withEffect">
                                  <p:stCondLst>
                                    <p:cond delay="500"/>
                                  </p:stCondLst>
                                  <p:childTnLst>
                                    <p:set>
                                      <p:cBhvr>
                                        <p:cTn id="32" dur="1" fill="hold">
                                          <p:stCondLst>
                                            <p:cond delay="0"/>
                                          </p:stCondLst>
                                        </p:cTn>
                                        <p:tgtEl>
                                          <p:spTgt spid="20"/>
                                        </p:tgtEl>
                                        <p:attrNameLst>
                                          <p:attrName>style.visibility</p:attrName>
                                        </p:attrNameLst>
                                      </p:cBhvr>
                                      <p:to>
                                        <p:strVal val="visible"/>
                                      </p:to>
                                    </p:set>
                                    <p:animEffect transition="in" filter="randombar(horizontal)">
                                      <p:cBhvr>
                                        <p:cTn id="33" dur="500"/>
                                        <p:tgtEl>
                                          <p:spTgt spid="20"/>
                                        </p:tgtEl>
                                      </p:cBhvr>
                                    </p:animEffect>
                                  </p:childTnLst>
                                </p:cTn>
                              </p:par>
                              <p:par>
                                <p:cTn id="34" presetID="14" presetClass="entr" presetSubtype="10" fill="hold" grpId="0" nodeType="withEffect">
                                  <p:stCondLst>
                                    <p:cond delay="500"/>
                                  </p:stCondLst>
                                  <p:childTnLst>
                                    <p:set>
                                      <p:cBhvr>
                                        <p:cTn id="35" dur="1" fill="hold">
                                          <p:stCondLst>
                                            <p:cond delay="0"/>
                                          </p:stCondLst>
                                        </p:cTn>
                                        <p:tgtEl>
                                          <p:spTgt spid="21"/>
                                        </p:tgtEl>
                                        <p:attrNameLst>
                                          <p:attrName>style.visibility</p:attrName>
                                        </p:attrNameLst>
                                      </p:cBhvr>
                                      <p:to>
                                        <p:strVal val="visible"/>
                                      </p:to>
                                    </p:set>
                                    <p:animEffect transition="in" filter="randombar(horizontal)">
                                      <p:cBhvr>
                                        <p:cTn id="36" dur="500"/>
                                        <p:tgtEl>
                                          <p:spTgt spid="21"/>
                                        </p:tgtEl>
                                      </p:cBhvr>
                                    </p:animEffect>
                                  </p:childTnLst>
                                </p:cTn>
                              </p:par>
                              <p:par>
                                <p:cTn id="37" presetID="14" presetClass="entr" presetSubtype="10" fill="hold" grpId="0" nodeType="withEffect">
                                  <p:stCondLst>
                                    <p:cond delay="500"/>
                                  </p:stCondLst>
                                  <p:childTnLst>
                                    <p:set>
                                      <p:cBhvr>
                                        <p:cTn id="38" dur="1" fill="hold">
                                          <p:stCondLst>
                                            <p:cond delay="0"/>
                                          </p:stCondLst>
                                        </p:cTn>
                                        <p:tgtEl>
                                          <p:spTgt spid="44"/>
                                        </p:tgtEl>
                                        <p:attrNameLst>
                                          <p:attrName>style.visibility</p:attrName>
                                        </p:attrNameLst>
                                      </p:cBhvr>
                                      <p:to>
                                        <p:strVal val="visible"/>
                                      </p:to>
                                    </p:set>
                                    <p:animEffect transition="in" filter="randombar(horizontal)">
                                      <p:cBhvr>
                                        <p:cTn id="39" dur="500"/>
                                        <p:tgtEl>
                                          <p:spTgt spid="44"/>
                                        </p:tgtEl>
                                      </p:cBhvr>
                                    </p:animEffect>
                                  </p:childTnLst>
                                </p:cTn>
                              </p:par>
                            </p:childTnLst>
                          </p:cTn>
                        </p:par>
                        <p:par>
                          <p:cTn id="40" fill="hold">
                            <p:stCondLst>
                              <p:cond delay="2500"/>
                            </p:stCondLst>
                            <p:childTnLst>
                              <p:par>
                                <p:cTn id="41" presetID="14" presetClass="entr" presetSubtype="10" fill="hold" nodeType="after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randombar(horizontal)">
                                      <p:cBhvr>
                                        <p:cTn id="43" dur="500"/>
                                        <p:tgtEl>
                                          <p:spTgt spid="33"/>
                                        </p:tgtEl>
                                      </p:cBhvr>
                                    </p:animEffect>
                                  </p:childTnLst>
                                </p:cTn>
                              </p:par>
                              <p:par>
                                <p:cTn id="44" presetID="14" presetClass="entr" presetSubtype="10" fill="hold" nodeType="with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randombar(horizontal)">
                                      <p:cBhvr>
                                        <p:cTn id="46" dur="500"/>
                                        <p:tgtEl>
                                          <p:spTgt spid="38"/>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randombar(horizontal)">
                                      <p:cBhvr>
                                        <p:cTn id="49" dur="500"/>
                                        <p:tgtEl>
                                          <p:spTgt spid="37"/>
                                        </p:tgtEl>
                                      </p:cBhvr>
                                    </p:animEffect>
                                  </p:childTnLst>
                                </p:cTn>
                              </p:par>
                            </p:childTnLst>
                          </p:cTn>
                        </p:par>
                        <p:par>
                          <p:cTn id="50" fill="hold">
                            <p:stCondLst>
                              <p:cond delay="3000"/>
                            </p:stCondLst>
                            <p:childTnLst>
                              <p:par>
                                <p:cTn id="51" presetID="14" presetClass="entr" presetSubtype="10" fill="hold" nodeType="afterEffect">
                                  <p:stCondLst>
                                    <p:cond delay="500"/>
                                  </p:stCondLst>
                                  <p:childTnLst>
                                    <p:set>
                                      <p:cBhvr>
                                        <p:cTn id="52" dur="1" fill="hold">
                                          <p:stCondLst>
                                            <p:cond delay="0"/>
                                          </p:stCondLst>
                                        </p:cTn>
                                        <p:tgtEl>
                                          <p:spTgt spid="55"/>
                                        </p:tgtEl>
                                        <p:attrNameLst>
                                          <p:attrName>style.visibility</p:attrName>
                                        </p:attrNameLst>
                                      </p:cBhvr>
                                      <p:to>
                                        <p:strVal val="visible"/>
                                      </p:to>
                                    </p:set>
                                    <p:animEffect transition="in" filter="randombar(horizontal)">
                                      <p:cBhvr>
                                        <p:cTn id="53" dur="500"/>
                                        <p:tgtEl>
                                          <p:spTgt spid="55"/>
                                        </p:tgtEl>
                                      </p:cBhvr>
                                    </p:animEffect>
                                  </p:childTnLst>
                                </p:cTn>
                              </p:par>
                              <p:par>
                                <p:cTn id="54" presetID="14" presetClass="entr" presetSubtype="10" fill="hold" nodeType="withEffect">
                                  <p:stCondLst>
                                    <p:cond delay="500"/>
                                  </p:stCondLst>
                                  <p:childTnLst>
                                    <p:set>
                                      <p:cBhvr>
                                        <p:cTn id="55" dur="1" fill="hold">
                                          <p:stCondLst>
                                            <p:cond delay="0"/>
                                          </p:stCondLst>
                                        </p:cTn>
                                        <p:tgtEl>
                                          <p:spTgt spid="53"/>
                                        </p:tgtEl>
                                        <p:attrNameLst>
                                          <p:attrName>style.visibility</p:attrName>
                                        </p:attrNameLst>
                                      </p:cBhvr>
                                      <p:to>
                                        <p:strVal val="visible"/>
                                      </p:to>
                                    </p:set>
                                    <p:animEffect transition="in" filter="randombar(horizontal)">
                                      <p:cBhvr>
                                        <p:cTn id="56" dur="500"/>
                                        <p:tgtEl>
                                          <p:spTgt spid="53"/>
                                        </p:tgtEl>
                                      </p:cBhvr>
                                    </p:animEffect>
                                  </p:childTnLst>
                                </p:cTn>
                              </p:par>
                              <p:par>
                                <p:cTn id="57" presetID="14" presetClass="entr" presetSubtype="10" fill="hold" grpId="0" nodeType="withEffect">
                                  <p:stCondLst>
                                    <p:cond delay="500"/>
                                  </p:stCondLst>
                                  <p:childTnLst>
                                    <p:set>
                                      <p:cBhvr>
                                        <p:cTn id="58" dur="1" fill="hold">
                                          <p:stCondLst>
                                            <p:cond delay="0"/>
                                          </p:stCondLst>
                                        </p:cTn>
                                        <p:tgtEl>
                                          <p:spTgt spid="54"/>
                                        </p:tgtEl>
                                        <p:attrNameLst>
                                          <p:attrName>style.visibility</p:attrName>
                                        </p:attrNameLst>
                                      </p:cBhvr>
                                      <p:to>
                                        <p:strVal val="visible"/>
                                      </p:to>
                                    </p:set>
                                    <p:animEffect transition="in" filter="randombar(horizontal)">
                                      <p:cBhvr>
                                        <p:cTn id="59" dur="500"/>
                                        <p:tgtEl>
                                          <p:spTgt spid="54"/>
                                        </p:tgtEl>
                                      </p:cBhvr>
                                    </p:animEffect>
                                  </p:childTnLst>
                                </p:cTn>
                              </p:par>
                            </p:childTnLst>
                          </p:cTn>
                        </p:par>
                        <p:par>
                          <p:cTn id="60" fill="hold">
                            <p:stCondLst>
                              <p:cond delay="4000"/>
                            </p:stCondLst>
                            <p:childTnLst>
                              <p:par>
                                <p:cTn id="61" presetID="14" presetClass="entr" presetSubtype="10" fill="hold" nodeType="afterEffect">
                                  <p:stCondLst>
                                    <p:cond delay="0"/>
                                  </p:stCondLst>
                                  <p:childTnLst>
                                    <p:set>
                                      <p:cBhvr>
                                        <p:cTn id="62" dur="1" fill="hold">
                                          <p:stCondLst>
                                            <p:cond delay="0"/>
                                          </p:stCondLst>
                                        </p:cTn>
                                        <p:tgtEl>
                                          <p:spTgt spid="60"/>
                                        </p:tgtEl>
                                        <p:attrNameLst>
                                          <p:attrName>style.visibility</p:attrName>
                                        </p:attrNameLst>
                                      </p:cBhvr>
                                      <p:to>
                                        <p:strVal val="visible"/>
                                      </p:to>
                                    </p:set>
                                    <p:animEffect transition="in" filter="randombar(horizontal)">
                                      <p:cBhvr>
                                        <p:cTn id="63" dur="500"/>
                                        <p:tgtEl>
                                          <p:spTgt spid="60"/>
                                        </p:tgtEl>
                                      </p:cBhvr>
                                    </p:animEffect>
                                  </p:childTnLst>
                                </p:cTn>
                              </p:par>
                              <p:par>
                                <p:cTn id="64" presetID="14" presetClass="entr" presetSubtype="10" fill="hold" nodeType="withEffect">
                                  <p:stCondLst>
                                    <p:cond delay="0"/>
                                  </p:stCondLst>
                                  <p:childTnLst>
                                    <p:set>
                                      <p:cBhvr>
                                        <p:cTn id="65" dur="1" fill="hold">
                                          <p:stCondLst>
                                            <p:cond delay="0"/>
                                          </p:stCondLst>
                                        </p:cTn>
                                        <p:tgtEl>
                                          <p:spTgt spid="64"/>
                                        </p:tgtEl>
                                        <p:attrNameLst>
                                          <p:attrName>style.visibility</p:attrName>
                                        </p:attrNameLst>
                                      </p:cBhvr>
                                      <p:to>
                                        <p:strVal val="visible"/>
                                      </p:to>
                                    </p:set>
                                    <p:animEffect transition="in" filter="randombar(horizontal)">
                                      <p:cBhvr>
                                        <p:cTn id="66" dur="500"/>
                                        <p:tgtEl>
                                          <p:spTgt spid="64"/>
                                        </p:tgtEl>
                                      </p:cBhvr>
                                    </p:animEffect>
                                  </p:childTnLst>
                                </p:cTn>
                              </p:par>
                              <p:par>
                                <p:cTn id="67" presetID="14" presetClass="entr" presetSubtype="10" fill="hold" grpId="0" nodeType="withEffect">
                                  <p:stCondLst>
                                    <p:cond delay="0"/>
                                  </p:stCondLst>
                                  <p:childTnLst>
                                    <p:set>
                                      <p:cBhvr>
                                        <p:cTn id="68" dur="1" fill="hold">
                                          <p:stCondLst>
                                            <p:cond delay="0"/>
                                          </p:stCondLst>
                                        </p:cTn>
                                        <p:tgtEl>
                                          <p:spTgt spid="71"/>
                                        </p:tgtEl>
                                        <p:attrNameLst>
                                          <p:attrName>style.visibility</p:attrName>
                                        </p:attrNameLst>
                                      </p:cBhvr>
                                      <p:to>
                                        <p:strVal val="visible"/>
                                      </p:to>
                                    </p:set>
                                    <p:animEffect transition="in" filter="randombar(horizontal)">
                                      <p:cBhvr>
                                        <p:cTn id="69" dur="500"/>
                                        <p:tgtEl>
                                          <p:spTgt spid="71"/>
                                        </p:tgtEl>
                                      </p:cBhvr>
                                    </p:animEffect>
                                  </p:childTnLst>
                                </p:cTn>
                              </p:par>
                            </p:childTnLst>
                          </p:cTn>
                        </p:par>
                        <p:par>
                          <p:cTn id="70" fill="hold">
                            <p:stCondLst>
                              <p:cond delay="4500"/>
                            </p:stCondLst>
                            <p:childTnLst>
                              <p:par>
                                <p:cTn id="71" presetID="14" presetClass="entr" presetSubtype="10" fill="hold" nodeType="afterEffect">
                                  <p:stCondLst>
                                    <p:cond delay="500"/>
                                  </p:stCondLst>
                                  <p:childTnLst>
                                    <p:set>
                                      <p:cBhvr>
                                        <p:cTn id="72" dur="1" fill="hold">
                                          <p:stCondLst>
                                            <p:cond delay="0"/>
                                          </p:stCondLst>
                                        </p:cTn>
                                        <p:tgtEl>
                                          <p:spTgt spid="72"/>
                                        </p:tgtEl>
                                        <p:attrNameLst>
                                          <p:attrName>style.visibility</p:attrName>
                                        </p:attrNameLst>
                                      </p:cBhvr>
                                      <p:to>
                                        <p:strVal val="visible"/>
                                      </p:to>
                                    </p:set>
                                    <p:animEffect transition="in" filter="randombar(horizontal)">
                                      <p:cBhvr>
                                        <p:cTn id="73" dur="500"/>
                                        <p:tgtEl>
                                          <p:spTgt spid="72"/>
                                        </p:tgtEl>
                                      </p:cBhvr>
                                    </p:animEffect>
                                  </p:childTnLst>
                                </p:cTn>
                              </p:par>
                              <p:par>
                                <p:cTn id="74" presetID="14" presetClass="entr" presetSubtype="10" fill="hold" nodeType="withEffect">
                                  <p:stCondLst>
                                    <p:cond delay="500"/>
                                  </p:stCondLst>
                                  <p:childTnLst>
                                    <p:set>
                                      <p:cBhvr>
                                        <p:cTn id="75" dur="1" fill="hold">
                                          <p:stCondLst>
                                            <p:cond delay="0"/>
                                          </p:stCondLst>
                                        </p:cTn>
                                        <p:tgtEl>
                                          <p:spTgt spid="69"/>
                                        </p:tgtEl>
                                        <p:attrNameLst>
                                          <p:attrName>style.visibility</p:attrName>
                                        </p:attrNameLst>
                                      </p:cBhvr>
                                      <p:to>
                                        <p:strVal val="visible"/>
                                      </p:to>
                                    </p:set>
                                    <p:animEffect transition="in" filter="randombar(horizontal)">
                                      <p:cBhvr>
                                        <p:cTn id="76" dur="500"/>
                                        <p:tgtEl>
                                          <p:spTgt spid="69"/>
                                        </p:tgtEl>
                                      </p:cBhvr>
                                    </p:animEffect>
                                  </p:childTnLst>
                                </p:cTn>
                              </p:par>
                              <p:par>
                                <p:cTn id="77" presetID="14" presetClass="entr" presetSubtype="10" fill="hold" grpId="0" nodeType="withEffect">
                                  <p:stCondLst>
                                    <p:cond delay="500"/>
                                  </p:stCondLst>
                                  <p:childTnLst>
                                    <p:set>
                                      <p:cBhvr>
                                        <p:cTn id="78" dur="1" fill="hold">
                                          <p:stCondLst>
                                            <p:cond delay="0"/>
                                          </p:stCondLst>
                                        </p:cTn>
                                        <p:tgtEl>
                                          <p:spTgt spid="70"/>
                                        </p:tgtEl>
                                        <p:attrNameLst>
                                          <p:attrName>style.visibility</p:attrName>
                                        </p:attrNameLst>
                                      </p:cBhvr>
                                      <p:to>
                                        <p:strVal val="visible"/>
                                      </p:to>
                                    </p:set>
                                    <p:animEffect transition="in" filter="randombar(horizontal)">
                                      <p:cBhvr>
                                        <p:cTn id="79" dur="500"/>
                                        <p:tgtEl>
                                          <p:spTgt spid="70"/>
                                        </p:tgtEl>
                                      </p:cBhvr>
                                    </p:animEffect>
                                  </p:childTnLst>
                                </p:cTn>
                              </p:par>
                            </p:childTnLst>
                          </p:cTn>
                        </p:par>
                        <p:par>
                          <p:cTn id="80" fill="hold">
                            <p:stCondLst>
                              <p:cond delay="5500"/>
                            </p:stCondLst>
                            <p:childTnLst>
                              <p:par>
                                <p:cTn id="81" presetID="14" presetClass="entr" presetSubtype="10" fill="hold" nodeType="afterEffect">
                                  <p:stCondLst>
                                    <p:cond delay="0"/>
                                  </p:stCondLst>
                                  <p:childTnLst>
                                    <p:set>
                                      <p:cBhvr>
                                        <p:cTn id="82" dur="1" fill="hold">
                                          <p:stCondLst>
                                            <p:cond delay="0"/>
                                          </p:stCondLst>
                                        </p:cTn>
                                        <p:tgtEl>
                                          <p:spTgt spid="77"/>
                                        </p:tgtEl>
                                        <p:attrNameLst>
                                          <p:attrName>style.visibility</p:attrName>
                                        </p:attrNameLst>
                                      </p:cBhvr>
                                      <p:to>
                                        <p:strVal val="visible"/>
                                      </p:to>
                                    </p:set>
                                    <p:animEffect transition="in" filter="randombar(horizontal)">
                                      <p:cBhvr>
                                        <p:cTn id="83" dur="500"/>
                                        <p:tgtEl>
                                          <p:spTgt spid="77"/>
                                        </p:tgtEl>
                                      </p:cBhvr>
                                    </p:animEffect>
                                  </p:childTnLst>
                                </p:cTn>
                              </p:par>
                              <p:par>
                                <p:cTn id="84" presetID="14" presetClass="entr" presetSubtype="10" fill="hold" nodeType="withEffect">
                                  <p:stCondLst>
                                    <p:cond delay="0"/>
                                  </p:stCondLst>
                                  <p:childTnLst>
                                    <p:set>
                                      <p:cBhvr>
                                        <p:cTn id="85" dur="1" fill="hold">
                                          <p:stCondLst>
                                            <p:cond delay="0"/>
                                          </p:stCondLst>
                                        </p:cTn>
                                        <p:tgtEl>
                                          <p:spTgt spid="82"/>
                                        </p:tgtEl>
                                        <p:attrNameLst>
                                          <p:attrName>style.visibility</p:attrName>
                                        </p:attrNameLst>
                                      </p:cBhvr>
                                      <p:to>
                                        <p:strVal val="visible"/>
                                      </p:to>
                                    </p:set>
                                    <p:animEffect transition="in" filter="randombar(horizontal)">
                                      <p:cBhvr>
                                        <p:cTn id="86" dur="500"/>
                                        <p:tgtEl>
                                          <p:spTgt spid="82"/>
                                        </p:tgtEl>
                                      </p:cBhvr>
                                    </p:animEffect>
                                  </p:childTnLst>
                                </p:cTn>
                              </p:par>
                            </p:childTnLst>
                          </p:cTn>
                        </p:par>
                        <p:par>
                          <p:cTn id="87" fill="hold">
                            <p:stCondLst>
                              <p:cond delay="6000"/>
                            </p:stCondLst>
                            <p:childTnLst>
                              <p:par>
                                <p:cTn id="88" presetID="14" presetClass="entr" presetSubtype="10" fill="hold" nodeType="afterEffect">
                                  <p:stCondLst>
                                    <p:cond delay="500"/>
                                  </p:stCondLst>
                                  <p:childTnLst>
                                    <p:set>
                                      <p:cBhvr>
                                        <p:cTn id="89" dur="1" fill="hold">
                                          <p:stCondLst>
                                            <p:cond delay="0"/>
                                          </p:stCondLst>
                                        </p:cTn>
                                        <p:tgtEl>
                                          <p:spTgt spid="90"/>
                                        </p:tgtEl>
                                        <p:attrNameLst>
                                          <p:attrName>style.visibility</p:attrName>
                                        </p:attrNameLst>
                                      </p:cBhvr>
                                      <p:to>
                                        <p:strVal val="visible"/>
                                      </p:to>
                                    </p:set>
                                    <p:animEffect transition="in" filter="randombar(horizontal)">
                                      <p:cBhvr>
                                        <p:cTn id="90" dur="500"/>
                                        <p:tgtEl>
                                          <p:spTgt spid="90"/>
                                        </p:tgtEl>
                                      </p:cBhvr>
                                    </p:animEffect>
                                  </p:childTnLst>
                                </p:cTn>
                              </p:par>
                              <p:par>
                                <p:cTn id="91" presetID="14" presetClass="entr" presetSubtype="10" fill="hold" nodeType="withEffect">
                                  <p:stCondLst>
                                    <p:cond delay="500"/>
                                  </p:stCondLst>
                                  <p:childTnLst>
                                    <p:set>
                                      <p:cBhvr>
                                        <p:cTn id="92" dur="1" fill="hold">
                                          <p:stCondLst>
                                            <p:cond delay="0"/>
                                          </p:stCondLst>
                                        </p:cTn>
                                        <p:tgtEl>
                                          <p:spTgt spid="88"/>
                                        </p:tgtEl>
                                        <p:attrNameLst>
                                          <p:attrName>style.visibility</p:attrName>
                                        </p:attrNameLst>
                                      </p:cBhvr>
                                      <p:to>
                                        <p:strVal val="visible"/>
                                      </p:to>
                                    </p:set>
                                    <p:animEffect transition="in" filter="randombar(horizontal)">
                                      <p:cBhvr>
                                        <p:cTn id="93" dur="500"/>
                                        <p:tgtEl>
                                          <p:spTgt spid="88"/>
                                        </p:tgtEl>
                                      </p:cBhvr>
                                    </p:animEffect>
                                  </p:childTnLst>
                                </p:cTn>
                              </p:par>
                              <p:par>
                                <p:cTn id="94" presetID="14" presetClass="entr" presetSubtype="10" fill="hold" grpId="0" nodeType="withEffect">
                                  <p:stCondLst>
                                    <p:cond delay="500"/>
                                  </p:stCondLst>
                                  <p:childTnLst>
                                    <p:set>
                                      <p:cBhvr>
                                        <p:cTn id="95" dur="1" fill="hold">
                                          <p:stCondLst>
                                            <p:cond delay="0"/>
                                          </p:stCondLst>
                                        </p:cTn>
                                        <p:tgtEl>
                                          <p:spTgt spid="89"/>
                                        </p:tgtEl>
                                        <p:attrNameLst>
                                          <p:attrName>style.visibility</p:attrName>
                                        </p:attrNameLst>
                                      </p:cBhvr>
                                      <p:to>
                                        <p:strVal val="visible"/>
                                      </p:to>
                                    </p:set>
                                    <p:animEffect transition="in" filter="randombar(horizontal)">
                                      <p:cBhvr>
                                        <p:cTn id="96"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P spid="21" grpId="0"/>
      <p:bldP spid="22" grpId="0"/>
      <p:bldP spid="37" grpId="0"/>
      <p:bldP spid="44" grpId="0"/>
      <p:bldP spid="54" grpId="0"/>
      <p:bldP spid="70" grpId="0"/>
      <p:bldP spid="71" grpId="0"/>
      <p:bldP spid="8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16.1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项目背景及系统架构</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16.1.4 </a:t>
            </a:r>
            <a:r>
              <a:rPr lang="zh-CN" altLang="en-US" sz="2400" b="1" dirty="0">
                <a:solidFill>
                  <a:srgbClr val="2383C6"/>
                </a:solidFill>
                <a:latin typeface="微软雅黑" panose="020B0503020204020204" pitchFamily="34" charset="-122"/>
                <a:ea typeface="微软雅黑" panose="020B0503020204020204" pitchFamily="34" charset="-122"/>
              </a:rPr>
              <a:t>运行效果</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73869"/>
            <a:ext cx="4809068" cy="128990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单击网页上方酒水饮料的类型链接，就可以浏览当前网站的酒水饮料对应的商品列表，具体如图所示。</a:t>
            </a:r>
          </a:p>
        </p:txBody>
      </p:sp>
      <p:pic>
        <p:nvPicPr>
          <p:cNvPr id="5" name="图片 4">
            <a:extLst>
              <a:ext uri="{FF2B5EF4-FFF2-40B4-BE49-F238E27FC236}">
                <a16:creationId xmlns:a16="http://schemas.microsoft.com/office/drawing/2014/main" id="{7D435743-4EA9-49D7-9E12-2DB6839FDC09}"/>
              </a:ext>
            </a:extLst>
          </p:cNvPr>
          <p:cNvPicPr>
            <a:picLocks noChangeAspect="1"/>
          </p:cNvPicPr>
          <p:nvPr/>
        </p:nvPicPr>
        <p:blipFill>
          <a:blip r:embed="rId2"/>
          <a:stretch>
            <a:fillRect/>
          </a:stretch>
        </p:blipFill>
        <p:spPr>
          <a:xfrm>
            <a:off x="4809068" y="1032849"/>
            <a:ext cx="3962743" cy="2054530"/>
          </a:xfrm>
          <a:prstGeom prst="rect">
            <a:avLst/>
          </a:prstGeom>
        </p:spPr>
      </p:pic>
      <p:sp>
        <p:nvSpPr>
          <p:cNvPr id="7" name="矩形 6">
            <a:extLst>
              <a:ext uri="{FF2B5EF4-FFF2-40B4-BE49-F238E27FC236}">
                <a16:creationId xmlns:a16="http://schemas.microsoft.com/office/drawing/2014/main" id="{2F31E834-B82B-4395-8418-4283F6BF36CA}"/>
              </a:ext>
            </a:extLst>
          </p:cNvPr>
          <p:cNvSpPr/>
          <p:nvPr/>
        </p:nvSpPr>
        <p:spPr>
          <a:xfrm>
            <a:off x="0" y="2990450"/>
            <a:ext cx="9144001" cy="128990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上图中可以看到商品的详细信息，如商品名称、热销指数、上架日期、以及对应的价格等，在这些详细信息的上面有与之对应的商品图片。单击商品的名称可以看到该商品的详情信息，如图所示。</a:t>
            </a:r>
          </a:p>
        </p:txBody>
      </p:sp>
      <p:pic>
        <p:nvPicPr>
          <p:cNvPr id="8" name="图片 7">
            <a:extLst>
              <a:ext uri="{FF2B5EF4-FFF2-40B4-BE49-F238E27FC236}">
                <a16:creationId xmlns:a16="http://schemas.microsoft.com/office/drawing/2014/main" id="{B511D88B-36C7-4DCB-BB4E-3050D7F895BC}"/>
              </a:ext>
            </a:extLst>
          </p:cNvPr>
          <p:cNvPicPr>
            <a:picLocks noChangeAspect="1"/>
          </p:cNvPicPr>
          <p:nvPr/>
        </p:nvPicPr>
        <p:blipFill>
          <a:blip r:embed="rId3"/>
          <a:stretch>
            <a:fillRect/>
          </a:stretch>
        </p:blipFill>
        <p:spPr>
          <a:xfrm>
            <a:off x="4335656" y="3955559"/>
            <a:ext cx="3980952" cy="2457143"/>
          </a:xfrm>
          <a:prstGeom prst="rect">
            <a:avLst/>
          </a:prstGeom>
        </p:spPr>
      </p:pic>
    </p:spTree>
    <p:extLst>
      <p:ext uri="{BB962C8B-B14F-4D97-AF65-F5344CB8AC3E}">
        <p14:creationId xmlns:p14="http://schemas.microsoft.com/office/powerpoint/2010/main" val="3792700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4"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16.1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项目背景及系统架构</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16.1.4 </a:t>
            </a:r>
            <a:r>
              <a:rPr lang="zh-CN" altLang="en-US" sz="2400" b="1" dirty="0">
                <a:solidFill>
                  <a:srgbClr val="2383C6"/>
                </a:solidFill>
                <a:latin typeface="微软雅黑" panose="020B0503020204020204" pitchFamily="34" charset="-122"/>
                <a:ea typeface="微软雅黑" panose="020B0503020204020204" pitchFamily="34" charset="-122"/>
              </a:rPr>
              <a:t>运行效果</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73869"/>
            <a:ext cx="9144000" cy="212090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通过该页面可以实现向购物车中添加商品的操作，此时，需要注意，如果目前用户处于未登录状态，则系统会跳转至登录页面，要求用户完成登录，如果用户有账号就使用账号密码进行登录，如果没有账号就先注册然后再登录。登录成功之后才能选择需要加入购物车的商品，完成购物车的添加，查看购物车的内容，如图所示。</a:t>
            </a:r>
          </a:p>
        </p:txBody>
      </p:sp>
      <p:sp>
        <p:nvSpPr>
          <p:cNvPr id="7" name="矩形 6">
            <a:extLst>
              <a:ext uri="{FF2B5EF4-FFF2-40B4-BE49-F238E27FC236}">
                <a16:creationId xmlns:a16="http://schemas.microsoft.com/office/drawing/2014/main" id="{2F31E834-B82B-4395-8418-4283F6BF36CA}"/>
              </a:ext>
            </a:extLst>
          </p:cNvPr>
          <p:cNvSpPr/>
          <p:nvPr/>
        </p:nvSpPr>
        <p:spPr>
          <a:xfrm>
            <a:off x="0" y="5477434"/>
            <a:ext cx="8681155"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上图中可以在“数量”栏中单击“</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或者“</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可以减少或者增加购买商品的数量，商品的总金额也会随之改变。</a:t>
            </a:r>
          </a:p>
        </p:txBody>
      </p:sp>
      <p:pic>
        <p:nvPicPr>
          <p:cNvPr id="6" name="图片 5">
            <a:extLst>
              <a:ext uri="{FF2B5EF4-FFF2-40B4-BE49-F238E27FC236}">
                <a16:creationId xmlns:a16="http://schemas.microsoft.com/office/drawing/2014/main" id="{DC84B5E0-5B47-4648-AB72-AC93CF0131C2}"/>
              </a:ext>
            </a:extLst>
          </p:cNvPr>
          <p:cNvPicPr>
            <a:picLocks noChangeAspect="1"/>
          </p:cNvPicPr>
          <p:nvPr/>
        </p:nvPicPr>
        <p:blipFill>
          <a:blip r:embed="rId2"/>
          <a:stretch>
            <a:fillRect/>
          </a:stretch>
        </p:blipFill>
        <p:spPr>
          <a:xfrm>
            <a:off x="2590628" y="3429000"/>
            <a:ext cx="3962743" cy="2048434"/>
          </a:xfrm>
          <a:prstGeom prst="rect">
            <a:avLst/>
          </a:prstGeom>
        </p:spPr>
      </p:pic>
    </p:spTree>
    <p:extLst>
      <p:ext uri="{BB962C8B-B14F-4D97-AF65-F5344CB8AC3E}">
        <p14:creationId xmlns:p14="http://schemas.microsoft.com/office/powerpoint/2010/main" val="4041063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16.1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项目背景及系统架构</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16.1.4 </a:t>
            </a:r>
            <a:r>
              <a:rPr lang="zh-CN" altLang="en-US" sz="2400" b="1" dirty="0">
                <a:solidFill>
                  <a:srgbClr val="2383C6"/>
                </a:solidFill>
                <a:latin typeface="微软雅黑" panose="020B0503020204020204" pitchFamily="34" charset="-122"/>
                <a:ea typeface="微软雅黑" panose="020B0503020204020204" pitchFamily="34" charset="-122"/>
              </a:rPr>
              <a:t>运行效果</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73869"/>
            <a:ext cx="9144000" cy="128990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在购物车页面中单击“结算” 就进入到了订单预览页面，注意该页面需要设置收货地址，如果尚未添加收货地址，则需要先添加收货地址，然后再完成下单，否则订单无法生成，如图所示。</a:t>
            </a:r>
          </a:p>
        </p:txBody>
      </p:sp>
      <p:pic>
        <p:nvPicPr>
          <p:cNvPr id="5" name="图片 4">
            <a:extLst>
              <a:ext uri="{FF2B5EF4-FFF2-40B4-BE49-F238E27FC236}">
                <a16:creationId xmlns:a16="http://schemas.microsoft.com/office/drawing/2014/main" id="{9569ADA4-FC76-4032-92AF-12E55CC8DAB8}"/>
              </a:ext>
            </a:extLst>
          </p:cNvPr>
          <p:cNvPicPr>
            <a:picLocks noChangeAspect="1"/>
          </p:cNvPicPr>
          <p:nvPr/>
        </p:nvPicPr>
        <p:blipFill>
          <a:blip r:embed="rId2"/>
          <a:stretch>
            <a:fillRect/>
          </a:stretch>
        </p:blipFill>
        <p:spPr>
          <a:xfrm>
            <a:off x="2477739" y="2963774"/>
            <a:ext cx="3962743" cy="2054530"/>
          </a:xfrm>
          <a:prstGeom prst="rect">
            <a:avLst/>
          </a:prstGeom>
        </p:spPr>
      </p:pic>
    </p:spTree>
    <p:extLst>
      <p:ext uri="{BB962C8B-B14F-4D97-AF65-F5344CB8AC3E}">
        <p14:creationId xmlns:p14="http://schemas.microsoft.com/office/powerpoint/2010/main" val="145074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16.1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项目背景及系统架构</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16.1.4 </a:t>
            </a:r>
            <a:r>
              <a:rPr lang="zh-CN" altLang="en-US" sz="2400" b="1" dirty="0">
                <a:solidFill>
                  <a:srgbClr val="2383C6"/>
                </a:solidFill>
                <a:latin typeface="微软雅黑" panose="020B0503020204020204" pitchFamily="34" charset="-122"/>
                <a:ea typeface="微软雅黑" panose="020B0503020204020204" pitchFamily="34" charset="-122"/>
              </a:rPr>
              <a:t>运行效果</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73869"/>
            <a:ext cx="5093349" cy="1705403"/>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单击“收货地址” 框下的链接，添加收货地址。可以依次填写联系人、手机号和收货地址的详细信息，填写完成后单击“添加地址”按钮即可，如图所示。</a:t>
            </a:r>
          </a:p>
        </p:txBody>
      </p:sp>
      <p:pic>
        <p:nvPicPr>
          <p:cNvPr id="6" name="图片 5">
            <a:extLst>
              <a:ext uri="{FF2B5EF4-FFF2-40B4-BE49-F238E27FC236}">
                <a16:creationId xmlns:a16="http://schemas.microsoft.com/office/drawing/2014/main" id="{B771A6C9-E453-40A6-BFFD-C5DC21F61D24}"/>
              </a:ext>
            </a:extLst>
          </p:cNvPr>
          <p:cNvPicPr>
            <a:picLocks noChangeAspect="1"/>
          </p:cNvPicPr>
          <p:nvPr/>
        </p:nvPicPr>
        <p:blipFill>
          <a:blip r:embed="rId2"/>
          <a:stretch>
            <a:fillRect/>
          </a:stretch>
        </p:blipFill>
        <p:spPr>
          <a:xfrm>
            <a:off x="5093349" y="1374470"/>
            <a:ext cx="3962743" cy="2054530"/>
          </a:xfrm>
          <a:prstGeom prst="rect">
            <a:avLst/>
          </a:prstGeom>
        </p:spPr>
      </p:pic>
      <p:sp>
        <p:nvSpPr>
          <p:cNvPr id="7" name="矩形 6">
            <a:extLst>
              <a:ext uri="{FF2B5EF4-FFF2-40B4-BE49-F238E27FC236}">
                <a16:creationId xmlns:a16="http://schemas.microsoft.com/office/drawing/2014/main" id="{5E454AC4-D38C-4B22-BD7E-20BC83D110EB}"/>
              </a:ext>
            </a:extLst>
          </p:cNvPr>
          <p:cNvSpPr/>
          <p:nvPr/>
        </p:nvSpPr>
        <p:spPr>
          <a:xfrm>
            <a:off x="-1" y="3492294"/>
            <a:ext cx="9144001"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收货地址添加成功后可以在当前页面浏览到添加的地址信息，而且可以在操作栏中单击“修改” 按钮，完成错误地址信息的修改，如图所示。</a:t>
            </a:r>
          </a:p>
        </p:txBody>
      </p:sp>
      <p:pic>
        <p:nvPicPr>
          <p:cNvPr id="8" name="图片 7">
            <a:extLst>
              <a:ext uri="{FF2B5EF4-FFF2-40B4-BE49-F238E27FC236}">
                <a16:creationId xmlns:a16="http://schemas.microsoft.com/office/drawing/2014/main" id="{F6489F80-3CD3-455C-A559-0F4D10D4693E}"/>
              </a:ext>
            </a:extLst>
          </p:cNvPr>
          <p:cNvPicPr>
            <a:picLocks noChangeAspect="1"/>
          </p:cNvPicPr>
          <p:nvPr/>
        </p:nvPicPr>
        <p:blipFill>
          <a:blip r:embed="rId3"/>
          <a:stretch>
            <a:fillRect/>
          </a:stretch>
        </p:blipFill>
        <p:spPr>
          <a:xfrm>
            <a:off x="2850273" y="4366701"/>
            <a:ext cx="3962743" cy="2054530"/>
          </a:xfrm>
          <a:prstGeom prst="rect">
            <a:avLst/>
          </a:prstGeom>
        </p:spPr>
      </p:pic>
    </p:spTree>
    <p:extLst>
      <p:ext uri="{BB962C8B-B14F-4D97-AF65-F5344CB8AC3E}">
        <p14:creationId xmlns:p14="http://schemas.microsoft.com/office/powerpoint/2010/main" val="365829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4"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16.1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项目背景及系统架构</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16.1.4 </a:t>
            </a:r>
            <a:r>
              <a:rPr lang="zh-CN" altLang="en-US" sz="2400" b="1" dirty="0">
                <a:solidFill>
                  <a:srgbClr val="2383C6"/>
                </a:solidFill>
                <a:latin typeface="微软雅黑" panose="020B0503020204020204" pitchFamily="34" charset="-122"/>
                <a:ea typeface="微软雅黑" panose="020B0503020204020204" pitchFamily="34" charset="-122"/>
              </a:rPr>
              <a:t>运行效果</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73869"/>
            <a:ext cx="9144000" cy="260052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上图中可以看到，用户单击“修改” 按钮后，页面会弹出一个信息修改的弹框，用户可以在弹框中填写想要修改的内容，然后单击左下方的“修改”按钮，即可完成收货信息的修改。</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一个用户可以添加多条收货地址，还可以挑选其中一条设为默认地址，被设为默认的地址会在操作栏中标注出来，以后每次提交订单时，系统会为该订单自动匹配该默认地址。如图所示。</a:t>
            </a:r>
          </a:p>
        </p:txBody>
      </p:sp>
      <p:pic>
        <p:nvPicPr>
          <p:cNvPr id="5" name="图片 4">
            <a:extLst>
              <a:ext uri="{FF2B5EF4-FFF2-40B4-BE49-F238E27FC236}">
                <a16:creationId xmlns:a16="http://schemas.microsoft.com/office/drawing/2014/main" id="{377603E5-E78A-4FE2-8246-9BF435F4B7A8}"/>
              </a:ext>
            </a:extLst>
          </p:cNvPr>
          <p:cNvPicPr>
            <a:picLocks noChangeAspect="1"/>
          </p:cNvPicPr>
          <p:nvPr/>
        </p:nvPicPr>
        <p:blipFill>
          <a:blip r:embed="rId2"/>
          <a:stretch>
            <a:fillRect/>
          </a:stretch>
        </p:blipFill>
        <p:spPr>
          <a:xfrm>
            <a:off x="2590628" y="4274389"/>
            <a:ext cx="3962743" cy="2054530"/>
          </a:xfrm>
          <a:prstGeom prst="rect">
            <a:avLst/>
          </a:prstGeom>
        </p:spPr>
      </p:pic>
    </p:spTree>
    <p:extLst>
      <p:ext uri="{BB962C8B-B14F-4D97-AF65-F5344CB8AC3E}">
        <p14:creationId xmlns:p14="http://schemas.microsoft.com/office/powerpoint/2010/main" val="236244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16.1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项目背景及系统架构</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16.1.4 </a:t>
            </a:r>
            <a:r>
              <a:rPr lang="zh-CN" altLang="en-US" sz="2400" b="1" dirty="0">
                <a:solidFill>
                  <a:srgbClr val="2383C6"/>
                </a:solidFill>
                <a:latin typeface="微软雅黑" panose="020B0503020204020204" pitchFamily="34" charset="-122"/>
                <a:ea typeface="微软雅黑" panose="020B0503020204020204" pitchFamily="34" charset="-122"/>
              </a:rPr>
              <a:t>运行效果</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73869"/>
            <a:ext cx="5181257" cy="301601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地址设置完成后点击页面左下方的返回购物车即可重新提交订单。 </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用户可以在自己的订单中心查看到自己未支付、已支付、派送中等各种状态的订单信息，还可以在操作栏中完成查看订单详情、删除订单、确认收货一系列操作，如图所示。</a:t>
            </a:r>
          </a:p>
        </p:txBody>
      </p:sp>
      <p:pic>
        <p:nvPicPr>
          <p:cNvPr id="6" name="图片 5">
            <a:extLst>
              <a:ext uri="{FF2B5EF4-FFF2-40B4-BE49-F238E27FC236}">
                <a16:creationId xmlns:a16="http://schemas.microsoft.com/office/drawing/2014/main" id="{D0051EDC-D9D7-441E-AF64-7F5E228AECB6}"/>
              </a:ext>
            </a:extLst>
          </p:cNvPr>
          <p:cNvPicPr>
            <a:picLocks noChangeAspect="1"/>
          </p:cNvPicPr>
          <p:nvPr/>
        </p:nvPicPr>
        <p:blipFill>
          <a:blip r:embed="rId2"/>
          <a:stretch>
            <a:fillRect/>
          </a:stretch>
        </p:blipFill>
        <p:spPr>
          <a:xfrm>
            <a:off x="5181257" y="1893667"/>
            <a:ext cx="3962743" cy="2054530"/>
          </a:xfrm>
          <a:prstGeom prst="rect">
            <a:avLst/>
          </a:prstGeom>
        </p:spPr>
      </p:pic>
      <p:sp>
        <p:nvSpPr>
          <p:cNvPr id="7" name="矩形 6">
            <a:extLst>
              <a:ext uri="{FF2B5EF4-FFF2-40B4-BE49-F238E27FC236}">
                <a16:creationId xmlns:a16="http://schemas.microsoft.com/office/drawing/2014/main" id="{F9259151-A516-4FFA-8CD9-E2FE1E3E6B1F}"/>
              </a:ext>
            </a:extLst>
          </p:cNvPr>
          <p:cNvSpPr/>
          <p:nvPr/>
        </p:nvSpPr>
        <p:spPr>
          <a:xfrm>
            <a:off x="0" y="4689887"/>
            <a:ext cx="9144000" cy="128990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最后单击页面右上方的“注销” 即可退出登录。上述就是锋迷网系统一些主要页面的运行展示，通过这些页面功能的展示，可以更直观地了解一个电商网站的业务逻辑和需求，接下来将开始锋迷网的代码编写工作。</a:t>
            </a:r>
          </a:p>
        </p:txBody>
      </p:sp>
    </p:spTree>
    <p:extLst>
      <p:ext uri="{BB962C8B-B14F-4D97-AF65-F5344CB8AC3E}">
        <p14:creationId xmlns:p14="http://schemas.microsoft.com/office/powerpoint/2010/main" val="1864712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a:extLst>
              <a:ext uri="{FF2B5EF4-FFF2-40B4-BE49-F238E27FC236}">
                <a16:creationId xmlns:a16="http://schemas.microsoft.com/office/drawing/2014/main" id="{1753E114-1B5D-4BAE-886B-B868ECE6297D}"/>
              </a:ext>
            </a:extLst>
          </p:cNvPr>
          <p:cNvSpPr>
            <a:spLocks noChangeArrowheads="1"/>
          </p:cNvSpPr>
          <p:nvPr/>
        </p:nvSpPr>
        <p:spPr bwMode="auto">
          <a:xfrm>
            <a:off x="409047" y="1201674"/>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 name="AutoShape 208">
            <a:extLst>
              <a:ext uri="{FF2B5EF4-FFF2-40B4-BE49-F238E27FC236}">
                <a16:creationId xmlns:a16="http://schemas.microsoft.com/office/drawing/2014/main" id="{FDE7AD7D-22D8-4BE5-987F-34AFD41555B1}"/>
              </a:ext>
            </a:extLst>
          </p:cNvPr>
          <p:cNvSpPr>
            <a:spLocks noChangeArrowheads="1"/>
          </p:cNvSpPr>
          <p:nvPr/>
        </p:nvSpPr>
        <p:spPr bwMode="auto">
          <a:xfrm>
            <a:off x="2687109" y="1430850"/>
            <a:ext cx="5976938" cy="850900"/>
          </a:xfrm>
          <a:prstGeom prst="roundRect">
            <a:avLst>
              <a:gd name="adj" fmla="val 17352"/>
            </a:avLst>
          </a:prstGeom>
          <a:solidFill>
            <a:srgbClr val="AED6EE"/>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4" name="组合 153">
            <a:extLst>
              <a:ext uri="{FF2B5EF4-FFF2-40B4-BE49-F238E27FC236}">
                <a16:creationId xmlns:a16="http://schemas.microsoft.com/office/drawing/2014/main" id="{B25DCF2F-BF45-4431-862E-CB2BE5D9D73C}"/>
              </a:ext>
            </a:extLst>
          </p:cNvPr>
          <p:cNvGrpSpPr>
            <a:grpSpLocks/>
          </p:cNvGrpSpPr>
          <p:nvPr/>
        </p:nvGrpSpPr>
        <p:grpSpPr bwMode="auto">
          <a:xfrm>
            <a:off x="1095411" y="3154785"/>
            <a:ext cx="6625480" cy="684212"/>
            <a:chOff x="1029300" y="5045322"/>
            <a:chExt cx="6624959" cy="683275"/>
          </a:xfrm>
        </p:grpSpPr>
        <p:grpSp>
          <p:nvGrpSpPr>
            <p:cNvPr id="5" name="组合 219">
              <a:extLst>
                <a:ext uri="{FF2B5EF4-FFF2-40B4-BE49-F238E27FC236}">
                  <a16:creationId xmlns:a16="http://schemas.microsoft.com/office/drawing/2014/main" id="{3F22C5B1-4B46-4A19-B29A-C03EEC7E45EB}"/>
                </a:ext>
              </a:extLst>
            </p:cNvPr>
            <p:cNvGrpSpPr>
              <a:grpSpLocks/>
            </p:cNvGrpSpPr>
            <p:nvPr/>
          </p:nvGrpSpPr>
          <p:grpSpPr bwMode="auto">
            <a:xfrm>
              <a:off x="2521433" y="5045323"/>
              <a:ext cx="5132826" cy="683274"/>
              <a:chOff x="2521433" y="4924675"/>
              <a:chExt cx="5132826" cy="806497"/>
            </a:xfrm>
          </p:grpSpPr>
          <p:sp>
            <p:nvSpPr>
              <p:cNvPr id="10" name="AutoShape 218">
                <a:extLst>
                  <a:ext uri="{FF2B5EF4-FFF2-40B4-BE49-F238E27FC236}">
                    <a16:creationId xmlns:a16="http://schemas.microsoft.com/office/drawing/2014/main" id="{579642CC-06DE-4756-B8E4-F71E105F466A}"/>
                  </a:ext>
                </a:extLst>
              </p:cNvPr>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1" name="组合 225">
                <a:extLst>
                  <a:ext uri="{FF2B5EF4-FFF2-40B4-BE49-F238E27FC236}">
                    <a16:creationId xmlns:a16="http://schemas.microsoft.com/office/drawing/2014/main" id="{E99AF641-98B5-4E56-AAF9-CD6B7EF22875}"/>
                  </a:ext>
                </a:extLst>
              </p:cNvPr>
              <p:cNvGrpSpPr>
                <a:grpSpLocks/>
              </p:cNvGrpSpPr>
              <p:nvPr/>
            </p:nvGrpSpPr>
            <p:grpSpPr bwMode="auto">
              <a:xfrm>
                <a:off x="2521433" y="4924675"/>
                <a:ext cx="5043090" cy="664285"/>
                <a:chOff x="2521433" y="4868192"/>
                <a:chExt cx="5043090" cy="720768"/>
              </a:xfrm>
            </p:grpSpPr>
            <p:sp>
              <p:nvSpPr>
                <p:cNvPr id="12" name="AutoShape 181">
                  <a:extLst>
                    <a:ext uri="{FF2B5EF4-FFF2-40B4-BE49-F238E27FC236}">
                      <a16:creationId xmlns:a16="http://schemas.microsoft.com/office/drawing/2014/main" id="{48741F52-223F-4A58-9D28-A8666F0EC943}"/>
                    </a:ext>
                  </a:extLst>
                </p:cNvPr>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3" name="AutoShape 202">
                  <a:extLst>
                    <a:ext uri="{FF2B5EF4-FFF2-40B4-BE49-F238E27FC236}">
                      <a16:creationId xmlns:a16="http://schemas.microsoft.com/office/drawing/2014/main" id="{E4C4C8E0-E483-4D1D-ABB6-5BC1F4907779}"/>
                    </a:ext>
                  </a:extLst>
                </p:cNvPr>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6" name="Line 188">
              <a:extLst>
                <a:ext uri="{FF2B5EF4-FFF2-40B4-BE49-F238E27FC236}">
                  <a16:creationId xmlns:a16="http://schemas.microsoft.com/office/drawing/2014/main" id="{477EEE0B-71D5-4AC0-8870-57D826C509F4}"/>
                </a:ext>
              </a:extLst>
            </p:cNvPr>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7" name="组合 221">
              <a:extLst>
                <a:ext uri="{FF2B5EF4-FFF2-40B4-BE49-F238E27FC236}">
                  <a16:creationId xmlns:a16="http://schemas.microsoft.com/office/drawing/2014/main" id="{9B9F5CCF-AF57-4891-8056-E2623C22F700}"/>
                </a:ext>
              </a:extLst>
            </p:cNvPr>
            <p:cNvGrpSpPr>
              <a:grpSpLocks/>
            </p:cNvGrpSpPr>
            <p:nvPr/>
          </p:nvGrpSpPr>
          <p:grpSpPr bwMode="auto">
            <a:xfrm>
              <a:off x="1029300" y="5045322"/>
              <a:ext cx="635025" cy="637257"/>
              <a:chOff x="1098627" y="4776118"/>
              <a:chExt cx="903287" cy="906462"/>
            </a:xfrm>
          </p:grpSpPr>
          <p:sp>
            <p:nvSpPr>
              <p:cNvPr id="8" name="Oval 148">
                <a:extLst>
                  <a:ext uri="{FF2B5EF4-FFF2-40B4-BE49-F238E27FC236}">
                    <a16:creationId xmlns:a16="http://schemas.microsoft.com/office/drawing/2014/main" id="{BC522BEB-59FD-4E00-9B70-20D6230E8B90}"/>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9" name="Oval 151">
                <a:extLst>
                  <a:ext uri="{FF2B5EF4-FFF2-40B4-BE49-F238E27FC236}">
                    <a16:creationId xmlns:a16="http://schemas.microsoft.com/office/drawing/2014/main" id="{B43BD1FC-B00C-4B67-A99D-A7E013E192B1}"/>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14" name="TextBox 154">
            <a:extLst>
              <a:ext uri="{FF2B5EF4-FFF2-40B4-BE49-F238E27FC236}">
                <a16:creationId xmlns:a16="http://schemas.microsoft.com/office/drawing/2014/main" id="{169D8E60-F87C-4B21-85DD-BEC7032798CE}"/>
              </a:ext>
            </a:extLst>
          </p:cNvPr>
          <p:cNvSpPr txBox="1">
            <a:spLocks noChangeArrowheads="1"/>
          </p:cNvSpPr>
          <p:nvPr/>
        </p:nvSpPr>
        <p:spPr bwMode="auto">
          <a:xfrm>
            <a:off x="2652666" y="1556345"/>
            <a:ext cx="59769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16.2  SSM</a:t>
            </a:r>
            <a:r>
              <a:rPr lang="zh-CN" altLang="en-US" sz="2800" b="1" dirty="0"/>
              <a:t>框架整合</a:t>
            </a:r>
            <a:endParaRPr lang="zh-CN" altLang="en-US" sz="2800" b="1" dirty="0">
              <a:latin typeface="微软雅黑" panose="020B0503020204020204" pitchFamily="34" charset="-122"/>
              <a:ea typeface="微软雅黑" panose="020B0503020204020204" pitchFamily="34" charset="-122"/>
            </a:endParaRPr>
          </a:p>
        </p:txBody>
      </p:sp>
      <p:sp>
        <p:nvSpPr>
          <p:cNvPr id="15" name="TextBox 163">
            <a:extLst>
              <a:ext uri="{FF2B5EF4-FFF2-40B4-BE49-F238E27FC236}">
                <a16:creationId xmlns:a16="http://schemas.microsoft.com/office/drawing/2014/main" id="{99109919-B093-4011-970D-0FCF3B60DAE8}"/>
              </a:ext>
            </a:extLst>
          </p:cNvPr>
          <p:cNvSpPr txBox="1">
            <a:spLocks noChangeArrowheads="1"/>
          </p:cNvSpPr>
          <p:nvPr/>
        </p:nvSpPr>
        <p:spPr bwMode="auto">
          <a:xfrm>
            <a:off x="980941" y="3278462"/>
            <a:ext cx="8843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16.2.1</a:t>
            </a:r>
            <a:endParaRPr lang="zh-CN" altLang="en-US" dirty="0"/>
          </a:p>
        </p:txBody>
      </p:sp>
      <p:sp>
        <p:nvSpPr>
          <p:cNvPr id="16" name="TextBox 168">
            <a:hlinkClick r:id="rId2" action="ppaction://hlinksldjump"/>
            <a:extLst>
              <a:ext uri="{FF2B5EF4-FFF2-40B4-BE49-F238E27FC236}">
                <a16:creationId xmlns:a16="http://schemas.microsoft.com/office/drawing/2014/main" id="{382120EA-C3D8-4E55-8A66-2A6FB0C37535}"/>
              </a:ext>
            </a:extLst>
          </p:cNvPr>
          <p:cNvSpPr txBox="1">
            <a:spLocks noChangeArrowheads="1"/>
          </p:cNvSpPr>
          <p:nvPr/>
        </p:nvSpPr>
        <p:spPr bwMode="auto">
          <a:xfrm>
            <a:off x="3063715" y="3278462"/>
            <a:ext cx="27017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配置</a:t>
            </a:r>
            <a:r>
              <a:rPr lang="en-US" altLang="zh-CN" dirty="0">
                <a:latin typeface="微软雅黑" panose="020B0503020204020204" pitchFamily="34" charset="-122"/>
                <a:ea typeface="微软雅黑" panose="020B0503020204020204" pitchFamily="34" charset="-122"/>
              </a:rPr>
              <a:t>SSM</a:t>
            </a:r>
            <a:r>
              <a:rPr lang="zh-CN" altLang="en-US" dirty="0">
                <a:latin typeface="微软雅黑" panose="020B0503020204020204" pitchFamily="34" charset="-122"/>
                <a:ea typeface="微软雅黑" panose="020B0503020204020204" pitchFamily="34" charset="-122"/>
              </a:rPr>
              <a:t>开发环境</a:t>
            </a:r>
          </a:p>
        </p:txBody>
      </p:sp>
      <p:sp>
        <p:nvSpPr>
          <p:cNvPr id="17" name="AutoShape 864">
            <a:extLst>
              <a:ext uri="{FF2B5EF4-FFF2-40B4-BE49-F238E27FC236}">
                <a16:creationId xmlns:a16="http://schemas.microsoft.com/office/drawing/2014/main" id="{8A5C16A2-AE03-47EF-9A14-CADAB226785E}"/>
              </a:ext>
            </a:extLst>
          </p:cNvPr>
          <p:cNvSpPr>
            <a:spLocks noChangeArrowheads="1"/>
          </p:cNvSpPr>
          <p:nvPr/>
        </p:nvSpPr>
        <p:spPr bwMode="auto">
          <a:xfrm>
            <a:off x="470279" y="1969181"/>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headEnd/>
            <a:tailE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ko-KR" sz="2000" b="1" i="0" u="none" strike="noStrike" kern="0" cap="none" spc="0" normalizeH="0" baseline="0" noProof="0" dirty="0">
              <a:ln>
                <a:noFill/>
              </a:ln>
              <a:solidFill>
                <a:srgbClr val="FFFFFF"/>
              </a:solidFill>
              <a:effectLst/>
              <a:uLnTx/>
              <a:uFillTx/>
              <a:latin typeface="Times New Roman" pitchFamily="18" charset="0"/>
              <a:ea typeface="굴림"/>
              <a:cs typeface="Times New Roman" pitchFamily="18" charset="0"/>
            </a:endParaRPr>
          </a:p>
        </p:txBody>
      </p:sp>
      <p:sp>
        <p:nvSpPr>
          <p:cNvPr id="18" name="矩形 17">
            <a:hlinkClick r:id="" action="ppaction://noaction"/>
            <a:extLst>
              <a:ext uri="{FF2B5EF4-FFF2-40B4-BE49-F238E27FC236}">
                <a16:creationId xmlns:a16="http://schemas.microsoft.com/office/drawing/2014/main" id="{1DD62A2F-F8D3-4ADE-9CE0-0E167FEC176D}"/>
              </a:ext>
            </a:extLst>
          </p:cNvPr>
          <p:cNvSpPr/>
          <p:nvPr/>
        </p:nvSpPr>
        <p:spPr bwMode="auto">
          <a:xfrm>
            <a:off x="943316" y="2000915"/>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3"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 action="ppaction://noaction"/>
            <a:extLst>
              <a:ext uri="{FF2B5EF4-FFF2-40B4-BE49-F238E27FC236}">
                <a16:creationId xmlns:a16="http://schemas.microsoft.com/office/drawing/2014/main" id="{5382A9CB-C404-4D8B-9A97-8F016062D569}"/>
              </a:ext>
            </a:extLst>
          </p:cNvPr>
          <p:cNvPicPr>
            <a:picLocks noChangeAspect="1"/>
          </p:cNvPicPr>
          <p:nvPr/>
        </p:nvPicPr>
        <p:blipFill>
          <a:blip r:embed="rId4" cstate="print">
            <a:duotone>
              <a:prstClr val="black"/>
              <a:schemeClr val="accent1">
                <a:tint val="45000"/>
                <a:satMod val="400000"/>
              </a:schemeClr>
            </a:duotone>
            <a:extLst>
              <a:ext uri="{BEBA8EAE-BF5A-486C-A8C5-ECC9F3942E4B}">
                <a14:imgProps xmlns:a14="http://schemas.microsoft.com/office/drawing/2010/main">
                  <a14:imgLayer r:embed="rId5">
                    <a14:imgEffect>
                      <a14:sharpenSoften amount="25000"/>
                    </a14:imgEffect>
                    <a14:imgEffect>
                      <a14:saturation sat="66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36541" y="1947951"/>
            <a:ext cx="376076" cy="374830"/>
          </a:xfrm>
          <a:prstGeom prst="rect">
            <a:avLst/>
          </a:prstGeom>
          <a:noFill/>
          <a:ln>
            <a:noFill/>
          </a:ln>
        </p:spPr>
      </p:pic>
      <p:grpSp>
        <p:nvGrpSpPr>
          <p:cNvPr id="20" name="组合 153">
            <a:extLst>
              <a:ext uri="{FF2B5EF4-FFF2-40B4-BE49-F238E27FC236}">
                <a16:creationId xmlns:a16="http://schemas.microsoft.com/office/drawing/2014/main" id="{E34814DF-FECF-4847-AC10-47E72218E7A4}"/>
              </a:ext>
            </a:extLst>
          </p:cNvPr>
          <p:cNvGrpSpPr>
            <a:grpSpLocks/>
          </p:cNvGrpSpPr>
          <p:nvPr/>
        </p:nvGrpSpPr>
        <p:grpSpPr bwMode="auto">
          <a:xfrm>
            <a:off x="1095411" y="4516938"/>
            <a:ext cx="6535740" cy="652952"/>
            <a:chOff x="1029300" y="5045322"/>
            <a:chExt cx="6535226" cy="652058"/>
          </a:xfrm>
        </p:grpSpPr>
        <p:grpSp>
          <p:nvGrpSpPr>
            <p:cNvPr id="21" name="组合 219">
              <a:extLst>
                <a:ext uri="{FF2B5EF4-FFF2-40B4-BE49-F238E27FC236}">
                  <a16:creationId xmlns:a16="http://schemas.microsoft.com/office/drawing/2014/main" id="{F3AE2F8C-0B67-4DA8-8F6A-117EB83FE557}"/>
                </a:ext>
              </a:extLst>
            </p:cNvPr>
            <p:cNvGrpSpPr>
              <a:grpSpLocks/>
            </p:cNvGrpSpPr>
            <p:nvPr/>
          </p:nvGrpSpPr>
          <p:grpSpPr bwMode="auto">
            <a:xfrm>
              <a:off x="2521434" y="5045322"/>
              <a:ext cx="5043092" cy="652058"/>
              <a:chOff x="2521434" y="4924675"/>
              <a:chExt cx="5043092" cy="769652"/>
            </a:xfrm>
          </p:grpSpPr>
          <p:sp>
            <p:nvSpPr>
              <p:cNvPr id="26" name="AutoShape 218">
                <a:extLst>
                  <a:ext uri="{FF2B5EF4-FFF2-40B4-BE49-F238E27FC236}">
                    <a16:creationId xmlns:a16="http://schemas.microsoft.com/office/drawing/2014/main" id="{780EA6D3-CF4C-4D86-9A81-CBFF18C46196}"/>
                  </a:ext>
                </a:extLst>
              </p:cNvPr>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7" name="组合 225">
                <a:extLst>
                  <a:ext uri="{FF2B5EF4-FFF2-40B4-BE49-F238E27FC236}">
                    <a16:creationId xmlns:a16="http://schemas.microsoft.com/office/drawing/2014/main" id="{49C5F2BF-090B-4647-A6F5-9E4C5437DADC}"/>
                  </a:ext>
                </a:extLst>
              </p:cNvPr>
              <p:cNvGrpSpPr>
                <a:grpSpLocks/>
              </p:cNvGrpSpPr>
              <p:nvPr/>
            </p:nvGrpSpPr>
            <p:grpSpPr bwMode="auto">
              <a:xfrm>
                <a:off x="2521434" y="4924675"/>
                <a:ext cx="5043091" cy="664285"/>
                <a:chOff x="2521434" y="4868192"/>
                <a:chExt cx="5043091" cy="720768"/>
              </a:xfrm>
            </p:grpSpPr>
            <p:sp>
              <p:nvSpPr>
                <p:cNvPr id="28" name="AutoShape 181">
                  <a:extLst>
                    <a:ext uri="{FF2B5EF4-FFF2-40B4-BE49-F238E27FC236}">
                      <a16:creationId xmlns:a16="http://schemas.microsoft.com/office/drawing/2014/main" id="{5F645A3D-5174-4A64-BA57-6EEE594B4FC8}"/>
                    </a:ext>
                  </a:extLst>
                </p:cNvPr>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9" name="AutoShape 202">
                  <a:extLst>
                    <a:ext uri="{FF2B5EF4-FFF2-40B4-BE49-F238E27FC236}">
                      <a16:creationId xmlns:a16="http://schemas.microsoft.com/office/drawing/2014/main" id="{7AAFE9CE-92E8-425F-9C74-5086147820BE}"/>
                    </a:ext>
                  </a:extLst>
                </p:cNvPr>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22" name="Line 188">
              <a:extLst>
                <a:ext uri="{FF2B5EF4-FFF2-40B4-BE49-F238E27FC236}">
                  <a16:creationId xmlns:a16="http://schemas.microsoft.com/office/drawing/2014/main" id="{662B03C6-B0CE-4A7A-8626-7F4C1FF29EED}"/>
                </a:ext>
              </a:extLst>
            </p:cNvPr>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3" name="组合 221">
              <a:extLst>
                <a:ext uri="{FF2B5EF4-FFF2-40B4-BE49-F238E27FC236}">
                  <a16:creationId xmlns:a16="http://schemas.microsoft.com/office/drawing/2014/main" id="{6D9E59BA-64D5-47D3-A089-211899C6C3D5}"/>
                </a:ext>
              </a:extLst>
            </p:cNvPr>
            <p:cNvGrpSpPr>
              <a:grpSpLocks/>
            </p:cNvGrpSpPr>
            <p:nvPr/>
          </p:nvGrpSpPr>
          <p:grpSpPr bwMode="auto">
            <a:xfrm>
              <a:off x="1029300" y="5045322"/>
              <a:ext cx="635025" cy="637257"/>
              <a:chOff x="1098627" y="4776118"/>
              <a:chExt cx="903287" cy="906462"/>
            </a:xfrm>
          </p:grpSpPr>
          <p:sp>
            <p:nvSpPr>
              <p:cNvPr id="24" name="Oval 148">
                <a:extLst>
                  <a:ext uri="{FF2B5EF4-FFF2-40B4-BE49-F238E27FC236}">
                    <a16:creationId xmlns:a16="http://schemas.microsoft.com/office/drawing/2014/main" id="{0A3E522F-2F4B-4451-99C4-0102863CB448}"/>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25" name="Oval 151">
                <a:extLst>
                  <a:ext uri="{FF2B5EF4-FFF2-40B4-BE49-F238E27FC236}">
                    <a16:creationId xmlns:a16="http://schemas.microsoft.com/office/drawing/2014/main" id="{4E0C5126-A836-4CD4-B88C-C18B717F11B1}"/>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30" name="TextBox 163">
            <a:extLst>
              <a:ext uri="{FF2B5EF4-FFF2-40B4-BE49-F238E27FC236}">
                <a16:creationId xmlns:a16="http://schemas.microsoft.com/office/drawing/2014/main" id="{8B1771E5-AEDC-47D0-9144-44270A6B8925}"/>
              </a:ext>
            </a:extLst>
          </p:cNvPr>
          <p:cNvSpPr txBox="1">
            <a:spLocks noChangeArrowheads="1"/>
          </p:cNvSpPr>
          <p:nvPr/>
        </p:nvSpPr>
        <p:spPr bwMode="auto">
          <a:xfrm>
            <a:off x="967090" y="4644619"/>
            <a:ext cx="10262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16.2.2</a:t>
            </a:r>
            <a:endParaRPr lang="zh-CN" altLang="en-US" dirty="0"/>
          </a:p>
        </p:txBody>
      </p:sp>
      <p:sp>
        <p:nvSpPr>
          <p:cNvPr id="31" name="TextBox 168">
            <a:hlinkClick r:id="rId6" action="ppaction://hlinksldjump"/>
            <a:extLst>
              <a:ext uri="{FF2B5EF4-FFF2-40B4-BE49-F238E27FC236}">
                <a16:creationId xmlns:a16="http://schemas.microsoft.com/office/drawing/2014/main" id="{A7C1E164-1250-4367-98DA-D437D85B69C3}"/>
              </a:ext>
            </a:extLst>
          </p:cNvPr>
          <p:cNvSpPr txBox="1">
            <a:spLocks noChangeArrowheads="1"/>
          </p:cNvSpPr>
          <p:nvPr/>
        </p:nvSpPr>
        <p:spPr bwMode="auto">
          <a:xfrm>
            <a:off x="3063715" y="4620551"/>
            <a:ext cx="41798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相关的配置文件</a:t>
            </a:r>
          </a:p>
        </p:txBody>
      </p:sp>
    </p:spTree>
    <p:extLst>
      <p:ext uri="{BB962C8B-B14F-4D97-AF65-F5344CB8AC3E}">
        <p14:creationId xmlns:p14="http://schemas.microsoft.com/office/powerpoint/2010/main" val="16015788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69" y="325533"/>
            <a:ext cx="586639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16.2 SSM</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框架集合</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16.2.1 </a:t>
            </a:r>
            <a:r>
              <a:rPr lang="zh-CN" altLang="en-US" sz="2400" b="1" dirty="0">
                <a:solidFill>
                  <a:srgbClr val="2383C6"/>
                </a:solidFill>
                <a:latin typeface="微软雅黑" panose="020B0503020204020204" pitchFamily="34" charset="-122"/>
                <a:ea typeface="微软雅黑" panose="020B0503020204020204" pitchFamily="34" charset="-122"/>
              </a:rPr>
              <a:t>配置</a:t>
            </a:r>
            <a:r>
              <a:rPr lang="en-US" altLang="zh-CN" sz="2400" b="1" dirty="0">
                <a:solidFill>
                  <a:srgbClr val="2383C6"/>
                </a:solidFill>
                <a:latin typeface="微软雅黑" panose="020B0503020204020204" pitchFamily="34" charset="-122"/>
                <a:ea typeface="微软雅黑" panose="020B0503020204020204" pitchFamily="34" charset="-122"/>
              </a:rPr>
              <a:t>SSM</a:t>
            </a:r>
            <a:r>
              <a:rPr lang="zh-CN" altLang="en-US" sz="2400" b="1" dirty="0">
                <a:solidFill>
                  <a:srgbClr val="2383C6"/>
                </a:solidFill>
                <a:latin typeface="微软雅黑" panose="020B0503020204020204" pitchFamily="34" charset="-122"/>
                <a:ea typeface="微软雅黑" panose="020B0503020204020204" pitchFamily="34" charset="-122"/>
              </a:rPr>
              <a:t>开发环境</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40002"/>
            <a:ext cx="5271912" cy="212090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整个项目的框架是基于</a:t>
            </a:r>
            <a:r>
              <a:rPr lang="en-US" altLang="zh-CN" dirty="0" err="1">
                <a:latin typeface="微软雅黑" panose="020B0503020204020204" pitchFamily="34" charset="-122"/>
                <a:ea typeface="微软雅黑" panose="020B0503020204020204" pitchFamily="34" charset="-122"/>
              </a:rPr>
              <a:t>Spring+SpringMVC+Mybatis</a:t>
            </a:r>
            <a:r>
              <a:rPr lang="zh-CN" altLang="en-US" dirty="0">
                <a:latin typeface="微软雅黑" panose="020B0503020204020204" pitchFamily="34" charset="-122"/>
                <a:ea typeface="微软雅黑" panose="020B0503020204020204" pitchFamily="34" charset="-122"/>
              </a:rPr>
              <a:t>实现的，因此，首先完成这三种框架整合所需要的</a:t>
            </a:r>
            <a:r>
              <a:rPr lang="en-US" altLang="zh-CN" dirty="0">
                <a:latin typeface="微软雅黑" panose="020B0503020204020204" pitchFamily="34" charset="-122"/>
                <a:ea typeface="微软雅黑" panose="020B0503020204020204" pitchFamily="34" charset="-122"/>
              </a:rPr>
              <a:t>jar</a:t>
            </a:r>
            <a:r>
              <a:rPr lang="zh-CN" altLang="en-US" dirty="0">
                <a:latin typeface="微软雅黑" panose="020B0503020204020204" pitchFamily="34" charset="-122"/>
                <a:ea typeface="微软雅黑" panose="020B0503020204020204" pitchFamily="34" charset="-122"/>
              </a:rPr>
              <a:t>包，详情可以参考本书的第</a:t>
            </a:r>
            <a:r>
              <a:rPr lang="en-US" altLang="zh-CN" dirty="0">
                <a:latin typeface="微软雅黑" panose="020B0503020204020204" pitchFamily="34" charset="-122"/>
                <a:ea typeface="微软雅黑" panose="020B0503020204020204" pitchFamily="34" charset="-122"/>
              </a:rPr>
              <a:t>15</a:t>
            </a:r>
            <a:r>
              <a:rPr lang="zh-CN" altLang="en-US" dirty="0">
                <a:latin typeface="微软雅黑" panose="020B0503020204020204" pitchFamily="34" charset="-122"/>
                <a:ea typeface="微软雅黑" panose="020B0503020204020204" pitchFamily="34" charset="-122"/>
              </a:rPr>
              <a:t>章。项目所需</a:t>
            </a:r>
            <a:r>
              <a:rPr lang="en-US" altLang="zh-CN" dirty="0">
                <a:latin typeface="微软雅黑" panose="020B0503020204020204" pitchFamily="34" charset="-122"/>
                <a:ea typeface="微软雅黑" panose="020B0503020204020204" pitchFamily="34" charset="-122"/>
              </a:rPr>
              <a:t>jar</a:t>
            </a:r>
            <a:r>
              <a:rPr lang="zh-CN" altLang="en-US" dirty="0">
                <a:latin typeface="微软雅黑" panose="020B0503020204020204" pitchFamily="34" charset="-122"/>
                <a:ea typeface="微软雅黑" panose="020B0503020204020204" pitchFamily="34" charset="-122"/>
              </a:rPr>
              <a:t>包如图所示：</a:t>
            </a:r>
          </a:p>
        </p:txBody>
      </p:sp>
      <p:pic>
        <p:nvPicPr>
          <p:cNvPr id="5" name="图片 4">
            <a:extLst>
              <a:ext uri="{FF2B5EF4-FFF2-40B4-BE49-F238E27FC236}">
                <a16:creationId xmlns:a16="http://schemas.microsoft.com/office/drawing/2014/main" id="{67E40D0A-C3FC-4DD7-8B16-F0029FF6725E}"/>
              </a:ext>
            </a:extLst>
          </p:cNvPr>
          <p:cNvPicPr>
            <a:picLocks noChangeAspect="1"/>
          </p:cNvPicPr>
          <p:nvPr/>
        </p:nvPicPr>
        <p:blipFill>
          <a:blip r:embed="rId2"/>
          <a:stretch>
            <a:fillRect/>
          </a:stretch>
        </p:blipFill>
        <p:spPr>
          <a:xfrm>
            <a:off x="5271912" y="1118415"/>
            <a:ext cx="3286029" cy="4621169"/>
          </a:xfrm>
          <a:prstGeom prst="rect">
            <a:avLst/>
          </a:prstGeom>
        </p:spPr>
      </p:pic>
      <p:sp>
        <p:nvSpPr>
          <p:cNvPr id="6" name="矩形 5">
            <a:extLst>
              <a:ext uri="{FF2B5EF4-FFF2-40B4-BE49-F238E27FC236}">
                <a16:creationId xmlns:a16="http://schemas.microsoft.com/office/drawing/2014/main" id="{3B74F661-E519-476C-A960-F45FAD2270B2}"/>
              </a:ext>
            </a:extLst>
          </p:cNvPr>
          <p:cNvSpPr/>
          <p:nvPr/>
        </p:nvSpPr>
        <p:spPr>
          <a:xfrm>
            <a:off x="0" y="3834506"/>
            <a:ext cx="5271912" cy="128990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将</a:t>
            </a:r>
            <a:r>
              <a:rPr lang="en-US" altLang="zh-CN" dirty="0">
                <a:latin typeface="微软雅黑" panose="020B0503020204020204" pitchFamily="34" charset="-122"/>
                <a:ea typeface="微软雅黑" panose="020B0503020204020204" pitchFamily="34" charset="-122"/>
              </a:rPr>
              <a:t>jar</a:t>
            </a:r>
            <a:r>
              <a:rPr lang="zh-CN" altLang="en-US" dirty="0">
                <a:latin typeface="微软雅黑" panose="020B0503020204020204" pitchFamily="34" charset="-122"/>
                <a:ea typeface="微软雅黑" panose="020B0503020204020204" pitchFamily="34" charset="-122"/>
              </a:rPr>
              <a:t>包复制到项目的</a:t>
            </a:r>
            <a:r>
              <a:rPr lang="en-US" altLang="zh-CN" dirty="0" err="1">
                <a:latin typeface="微软雅黑" panose="020B0503020204020204" pitchFamily="34" charset="-122"/>
                <a:ea typeface="微软雅黑" panose="020B0503020204020204" pitchFamily="34" charset="-122"/>
              </a:rPr>
              <a:t>WebContent</a:t>
            </a:r>
            <a:r>
              <a:rPr lang="zh-CN" altLang="en-US" dirty="0">
                <a:latin typeface="微软雅黑" panose="020B0503020204020204" pitchFamily="34" charset="-122"/>
                <a:ea typeface="微软雅黑" panose="020B0503020204020204" pitchFamily="34" charset="-122"/>
              </a:rPr>
              <a:t>目录下的</a:t>
            </a:r>
            <a:r>
              <a:rPr lang="en-US" altLang="zh-CN" dirty="0">
                <a:latin typeface="微软雅黑" panose="020B0503020204020204" pitchFamily="34" charset="-122"/>
                <a:ea typeface="微软雅黑" panose="020B0503020204020204" pitchFamily="34" charset="-122"/>
              </a:rPr>
              <a:t>WEB-INF</a:t>
            </a:r>
            <a:r>
              <a:rPr lang="zh-CN" altLang="en-US" dirty="0">
                <a:latin typeface="微软雅黑" panose="020B0503020204020204" pitchFamily="34" charset="-122"/>
                <a:ea typeface="微软雅黑" panose="020B0503020204020204" pitchFamily="34" charset="-122"/>
              </a:rPr>
              <a:t>下的</a:t>
            </a:r>
            <a:r>
              <a:rPr lang="en-US" altLang="zh-CN" dirty="0">
                <a:latin typeface="微软雅黑" panose="020B0503020204020204" pitchFamily="34" charset="-122"/>
                <a:ea typeface="微软雅黑" panose="020B0503020204020204" pitchFamily="34" charset="-122"/>
              </a:rPr>
              <a:t>lib</a:t>
            </a:r>
            <a:r>
              <a:rPr lang="zh-CN" altLang="en-US" dirty="0">
                <a:latin typeface="微软雅黑" panose="020B0503020204020204" pitchFamily="34" charset="-122"/>
                <a:ea typeface="微软雅黑" panose="020B0503020204020204" pitchFamily="34" charset="-122"/>
              </a:rPr>
              <a:t>文件夹中，这样项目就可以自动进行依赖了。</a:t>
            </a:r>
          </a:p>
        </p:txBody>
      </p:sp>
    </p:spTree>
    <p:extLst>
      <p:ext uri="{BB962C8B-B14F-4D97-AF65-F5344CB8AC3E}">
        <p14:creationId xmlns:p14="http://schemas.microsoft.com/office/powerpoint/2010/main" val="219041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69" y="325533"/>
            <a:ext cx="586639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16.2 SSM</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框架集合</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16.2.2 </a:t>
            </a:r>
            <a:r>
              <a:rPr lang="zh-CN" altLang="en-US" sz="2400" b="1" dirty="0">
                <a:solidFill>
                  <a:srgbClr val="2383C6"/>
                </a:solidFill>
                <a:latin typeface="微软雅黑" panose="020B0503020204020204" pitchFamily="34" charset="-122"/>
                <a:ea typeface="微软雅黑" panose="020B0503020204020204" pitchFamily="34" charset="-122"/>
              </a:rPr>
              <a:t>相关的配置文件</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40002"/>
            <a:ext cx="9144000" cy="3144259"/>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通过前面的学习，可以知道框架整合除了所需要的</a:t>
            </a:r>
            <a:r>
              <a:rPr lang="en-US" altLang="zh-CN" dirty="0">
                <a:latin typeface="微软雅黑" panose="020B0503020204020204" pitchFamily="34" charset="-122"/>
                <a:ea typeface="微软雅黑" panose="020B0503020204020204" pitchFamily="34" charset="-122"/>
              </a:rPr>
              <a:t>jar</a:t>
            </a:r>
            <a:r>
              <a:rPr lang="zh-CN" altLang="en-US" dirty="0">
                <a:latin typeface="微软雅黑" panose="020B0503020204020204" pitchFamily="34" charset="-122"/>
                <a:ea typeface="微软雅黑" panose="020B0503020204020204" pitchFamily="34" charset="-122"/>
              </a:rPr>
              <a:t>包之外，还需要进行相关的配置。接下来将完成所需配置文件的编写，主要包括数据库的配置文件、</a:t>
            </a: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的配置文件、</a:t>
            </a:r>
            <a:r>
              <a:rPr lang="en-US" altLang="zh-CN" dirty="0" err="1">
                <a:latin typeface="微软雅黑" panose="020B0503020204020204" pitchFamily="34" charset="-122"/>
                <a:ea typeface="微软雅黑" panose="020B0503020204020204" pitchFamily="34" charset="-122"/>
              </a:rPr>
              <a:t>SpringMVC</a:t>
            </a:r>
            <a:r>
              <a:rPr lang="zh-CN" altLang="en-US" dirty="0">
                <a:latin typeface="微软雅黑" panose="020B0503020204020204" pitchFamily="34" charset="-122"/>
                <a:ea typeface="微软雅黑" panose="020B0503020204020204" pitchFamily="34" charset="-122"/>
              </a:rPr>
              <a:t>的配置文件，最后还有</a:t>
            </a:r>
            <a:r>
              <a:rPr lang="en-US" altLang="zh-CN" dirty="0">
                <a:latin typeface="微软雅黑" panose="020B0503020204020204" pitchFamily="34" charset="-122"/>
                <a:ea typeface="微软雅黑" panose="020B0503020204020204" pitchFamily="34" charset="-122"/>
              </a:rPr>
              <a:t>web.xml</a:t>
            </a:r>
            <a:r>
              <a:rPr lang="zh-CN" altLang="en-US" dirty="0">
                <a:latin typeface="微软雅黑" panose="020B0503020204020204" pitchFamily="34" charset="-122"/>
                <a:ea typeface="微软雅黑" panose="020B0503020204020204" pitchFamily="34" charset="-122"/>
              </a:rPr>
              <a:t>的配置文件实现</a:t>
            </a: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和</a:t>
            </a:r>
            <a:r>
              <a:rPr lang="en-US" altLang="zh-CN" dirty="0" err="1">
                <a:latin typeface="微软雅黑" panose="020B0503020204020204" pitchFamily="34" charset="-122"/>
                <a:ea typeface="微软雅黑" panose="020B0503020204020204" pitchFamily="34" charset="-122"/>
              </a:rPr>
              <a:t>SpringMVC</a:t>
            </a:r>
            <a:r>
              <a:rPr lang="zh-CN" altLang="en-US" dirty="0">
                <a:latin typeface="微软雅黑" panose="020B0503020204020204" pitchFamily="34" charset="-122"/>
                <a:ea typeface="微软雅黑" panose="020B0503020204020204" pitchFamily="34" charset="-122"/>
              </a:rPr>
              <a:t>的配置。</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数据库连接小配置文件</a:t>
            </a:r>
            <a:r>
              <a:rPr lang="en-US" altLang="zh-CN" dirty="0" err="1">
                <a:latin typeface="微软雅黑" panose="020B0503020204020204" pitchFamily="34" charset="-122"/>
                <a:ea typeface="微软雅黑" panose="020B0503020204020204" pitchFamily="34" charset="-122"/>
              </a:rPr>
              <a:t>jdbc.properties</a:t>
            </a:r>
            <a:r>
              <a:rPr lang="zh-CN" altLang="en-US" dirty="0">
                <a:latin typeface="微软雅黑" panose="020B0503020204020204" pitchFamily="34" charset="-122"/>
                <a:ea typeface="微软雅黑" panose="020B0503020204020204" pitchFamily="34" charset="-122"/>
              </a:rPr>
              <a:t>的内容如书中例</a:t>
            </a:r>
            <a:r>
              <a:rPr lang="en-US" altLang="zh-CN" dirty="0">
                <a:latin typeface="微软雅黑" panose="020B0503020204020204" pitchFamily="34" charset="-122"/>
                <a:ea typeface="微软雅黑" panose="020B0503020204020204" pitchFamily="34" charset="-122"/>
              </a:rPr>
              <a:t>16-1</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该配置是笔者自己的数据库账号和密码，读者需要更改为自己的。</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接下来需要实现</a:t>
            </a: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配置文件中的相关的配置，具体实现如书中例</a:t>
            </a:r>
            <a:r>
              <a:rPr lang="en-US" altLang="zh-CN" dirty="0">
                <a:latin typeface="微软雅黑" panose="020B0503020204020204" pitchFamily="34" charset="-122"/>
                <a:ea typeface="微软雅黑" panose="020B0503020204020204" pitchFamily="34" charset="-122"/>
              </a:rPr>
              <a:t>16-2</a:t>
            </a:r>
            <a:r>
              <a:rPr lang="zh-CN" altLang="en-US" dirty="0">
                <a:latin typeface="微软雅黑" panose="020B0503020204020204" pitchFamily="34" charset="-122"/>
                <a:ea typeface="微软雅黑" panose="020B0503020204020204" pitchFamily="34" charset="-122"/>
              </a:rPr>
              <a:t>所示。</a:t>
            </a:r>
          </a:p>
        </p:txBody>
      </p:sp>
      <p:sp>
        <p:nvSpPr>
          <p:cNvPr id="6" name="矩形 5">
            <a:extLst>
              <a:ext uri="{FF2B5EF4-FFF2-40B4-BE49-F238E27FC236}">
                <a16:creationId xmlns:a16="http://schemas.microsoft.com/office/drawing/2014/main" id="{3B74F661-E519-476C-A960-F45FAD2270B2}"/>
              </a:ext>
            </a:extLst>
          </p:cNvPr>
          <p:cNvSpPr/>
          <p:nvPr/>
        </p:nvSpPr>
        <p:spPr>
          <a:xfrm>
            <a:off x="0" y="4784261"/>
            <a:ext cx="9144000" cy="128990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在上述的配置中，配置了数据库的连接信息和数据库连接池对象，并且设置</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的扫描信息。由于篇幅有限，所以并没有给出完整的代码，具体代码可以参考本书的源码下载链接。</a:t>
            </a:r>
          </a:p>
        </p:txBody>
      </p:sp>
    </p:spTree>
    <p:extLst>
      <p:ext uri="{BB962C8B-B14F-4D97-AF65-F5344CB8AC3E}">
        <p14:creationId xmlns:p14="http://schemas.microsoft.com/office/powerpoint/2010/main" val="322665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69" y="325533"/>
            <a:ext cx="586639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16.2 SSM</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框架集合</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16.2.2 </a:t>
            </a:r>
            <a:r>
              <a:rPr lang="zh-CN" altLang="en-US" sz="2400" b="1" dirty="0">
                <a:solidFill>
                  <a:srgbClr val="2383C6"/>
                </a:solidFill>
                <a:latin typeface="微软雅黑" panose="020B0503020204020204" pitchFamily="34" charset="-122"/>
                <a:ea typeface="微软雅黑" panose="020B0503020204020204" pitchFamily="34" charset="-122"/>
              </a:rPr>
              <a:t>相关的配置文件</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40002"/>
            <a:ext cx="9144000" cy="1769523"/>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WEB-INF</a:t>
            </a:r>
            <a:r>
              <a:rPr lang="zh-CN" altLang="en-US" dirty="0">
                <a:latin typeface="微软雅黑" panose="020B0503020204020204" pitchFamily="34" charset="-122"/>
                <a:ea typeface="微软雅黑" panose="020B0503020204020204" pitchFamily="34" charset="-122"/>
              </a:rPr>
              <a:t>下创建</a:t>
            </a:r>
            <a:r>
              <a:rPr lang="en-US" altLang="zh-CN" dirty="0" err="1">
                <a:latin typeface="微软雅黑" panose="020B0503020204020204" pitchFamily="34" charset="-122"/>
                <a:ea typeface="微软雅黑" panose="020B0503020204020204" pitchFamily="34" charset="-122"/>
              </a:rPr>
              <a:t>SpringMVC</a:t>
            </a:r>
            <a:r>
              <a:rPr lang="zh-CN" altLang="en-US" dirty="0">
                <a:latin typeface="微软雅黑" panose="020B0503020204020204" pitchFamily="34" charset="-122"/>
                <a:ea typeface="微软雅黑" panose="020B0503020204020204" pitchFamily="34" charset="-122"/>
              </a:rPr>
              <a:t>的配置文件</a:t>
            </a:r>
            <a:r>
              <a:rPr lang="en-US" altLang="zh-CN" dirty="0">
                <a:latin typeface="微软雅黑" panose="020B0503020204020204" pitchFamily="34" charset="-122"/>
                <a:ea typeface="微软雅黑" panose="020B0503020204020204" pitchFamily="34" charset="-122"/>
              </a:rPr>
              <a:t>springMVC-config.xml</a:t>
            </a:r>
            <a:r>
              <a:rPr lang="zh-CN" altLang="en-US" dirty="0">
                <a:latin typeface="微软雅黑" panose="020B0503020204020204" pitchFamily="34" charset="-122"/>
                <a:ea typeface="微软雅黑" panose="020B0503020204020204" pitchFamily="34" charset="-122"/>
              </a:rPr>
              <a:t>，配置扫描的控制器类和文件上传等配置信息，如书中例</a:t>
            </a:r>
            <a:r>
              <a:rPr lang="en-US" altLang="zh-CN" dirty="0">
                <a:latin typeface="微软雅黑" panose="020B0503020204020204" pitchFamily="34" charset="-122"/>
                <a:ea typeface="微软雅黑" panose="020B0503020204020204" pitchFamily="34" charset="-122"/>
              </a:rPr>
              <a:t>16-3</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本系统中由于有大量商品信息的展示，所以少不了使用商品的图片信息。因此，在上述配置中，需要注意的是不要忘记文件上传的配置信息。</a:t>
            </a:r>
          </a:p>
        </p:txBody>
      </p:sp>
    </p:spTree>
    <p:extLst>
      <p:ext uri="{BB962C8B-B14F-4D97-AF65-F5344CB8AC3E}">
        <p14:creationId xmlns:p14="http://schemas.microsoft.com/office/powerpoint/2010/main" val="138256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a:extLst>
              <a:ext uri="{FF2B5EF4-FFF2-40B4-BE49-F238E27FC236}">
                <a16:creationId xmlns:a16="http://schemas.microsoft.com/office/drawing/2014/main" id="{C43C7FF5-285E-41E7-8918-D42CFD33A2CB}"/>
              </a:ext>
            </a:extLst>
          </p:cNvPr>
          <p:cNvGraphicFramePr>
            <a:graphicFrameLocks/>
          </p:cNvGraphicFramePr>
          <p:nvPr/>
        </p:nvGraphicFramePr>
        <p:xfrm>
          <a:off x="-396552" y="1795159"/>
          <a:ext cx="6984776" cy="3786151"/>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130">
            <a:extLst>
              <a:ext uri="{FF2B5EF4-FFF2-40B4-BE49-F238E27FC236}">
                <a16:creationId xmlns:a16="http://schemas.microsoft.com/office/drawing/2014/main" id="{975C9CC6-49CB-4EBA-9935-58C3B833AB3D}"/>
              </a:ext>
            </a:extLst>
          </p:cNvPr>
          <p:cNvSpPr txBox="1"/>
          <p:nvPr/>
        </p:nvSpPr>
        <p:spPr bwMode="auto">
          <a:xfrm rot="18760561">
            <a:off x="3196833" y="2412903"/>
            <a:ext cx="1021445" cy="369332"/>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了解</a:t>
            </a:r>
          </a:p>
        </p:txBody>
      </p:sp>
      <p:sp>
        <p:nvSpPr>
          <p:cNvPr id="4" name="TextBox 126">
            <a:extLst>
              <a:ext uri="{FF2B5EF4-FFF2-40B4-BE49-F238E27FC236}">
                <a16:creationId xmlns:a16="http://schemas.microsoft.com/office/drawing/2014/main" id="{ED846E87-A52C-48DA-8F93-F6BF4A23ED62}"/>
              </a:ext>
            </a:extLst>
          </p:cNvPr>
          <p:cNvSpPr txBox="1"/>
          <p:nvPr/>
        </p:nvSpPr>
        <p:spPr bwMode="auto">
          <a:xfrm rot="2839439" flipH="1">
            <a:off x="5028118" y="2603962"/>
            <a:ext cx="1021445" cy="369332"/>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准备</a:t>
            </a:r>
          </a:p>
        </p:txBody>
      </p:sp>
      <p:sp>
        <p:nvSpPr>
          <p:cNvPr id="5" name="TextBox 127">
            <a:extLst>
              <a:ext uri="{FF2B5EF4-FFF2-40B4-BE49-F238E27FC236}">
                <a16:creationId xmlns:a16="http://schemas.microsoft.com/office/drawing/2014/main" id="{6995DFE1-1536-42B0-B90A-D4927EF2C5ED}"/>
              </a:ext>
            </a:extLst>
          </p:cNvPr>
          <p:cNvSpPr txBox="1"/>
          <p:nvPr/>
        </p:nvSpPr>
        <p:spPr bwMode="auto">
          <a:xfrm rot="13580827" flipV="1">
            <a:off x="3210085" y="4331646"/>
            <a:ext cx="1021445" cy="369332"/>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p>
        </p:txBody>
      </p:sp>
      <p:sp>
        <p:nvSpPr>
          <p:cNvPr id="6" name="TextBox 126">
            <a:extLst>
              <a:ext uri="{FF2B5EF4-FFF2-40B4-BE49-F238E27FC236}">
                <a16:creationId xmlns:a16="http://schemas.microsoft.com/office/drawing/2014/main" id="{7658F896-761C-4E05-A912-B063A57EA69E}"/>
              </a:ext>
            </a:extLst>
          </p:cNvPr>
          <p:cNvSpPr txBox="1"/>
          <p:nvPr/>
        </p:nvSpPr>
        <p:spPr bwMode="auto">
          <a:xfrm rot="18947968" flipH="1">
            <a:off x="5082055" y="4033116"/>
            <a:ext cx="1067741" cy="369332"/>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理解</a:t>
            </a:r>
          </a:p>
        </p:txBody>
      </p:sp>
      <p:grpSp>
        <p:nvGrpSpPr>
          <p:cNvPr id="7" name="组合 18">
            <a:extLst>
              <a:ext uri="{FF2B5EF4-FFF2-40B4-BE49-F238E27FC236}">
                <a16:creationId xmlns:a16="http://schemas.microsoft.com/office/drawing/2014/main" id="{AFD3DE5E-DE1B-4AB3-933C-71F7B339C6D7}"/>
              </a:ext>
            </a:extLst>
          </p:cNvPr>
          <p:cNvGrpSpPr>
            <a:grpSpLocks/>
          </p:cNvGrpSpPr>
          <p:nvPr/>
        </p:nvGrpSpPr>
        <p:grpSpPr bwMode="auto">
          <a:xfrm>
            <a:off x="504865" y="1406909"/>
            <a:ext cx="3131030" cy="1250664"/>
            <a:chOff x="547807" y="2246749"/>
            <a:chExt cx="3130097" cy="1251184"/>
          </a:xfrm>
        </p:grpSpPr>
        <p:sp>
          <p:nvSpPr>
            <p:cNvPr id="8" name="矩形 5">
              <a:extLst>
                <a:ext uri="{FF2B5EF4-FFF2-40B4-BE49-F238E27FC236}">
                  <a16:creationId xmlns:a16="http://schemas.microsoft.com/office/drawing/2014/main" id="{DE58DEFB-82AA-4EB3-A10F-99314526A157}"/>
                </a:ext>
              </a:extLst>
            </p:cNvPr>
            <p:cNvSpPr>
              <a:spLocks noChangeArrowheads="1"/>
            </p:cNvSpPr>
            <p:nvPr/>
          </p:nvSpPr>
          <p:spPr bwMode="auto">
            <a:xfrm>
              <a:off x="1176708" y="2246749"/>
              <a:ext cx="2501196" cy="97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600"/>
                </a:lnSpc>
              </a:pPr>
              <a:r>
                <a:rPr lang="zh-CN" altLang="en-US" sz="2400" b="1" dirty="0">
                  <a:latin typeface="微软雅黑" panose="020B0503020204020204" pitchFamily="34" charset="-122"/>
                  <a:ea typeface="微软雅黑" panose="020B0503020204020204" pitchFamily="34" charset="-122"/>
                </a:rPr>
                <a:t>了解</a:t>
              </a:r>
              <a:r>
                <a:rPr lang="zh-CN" altLang="en-US" sz="2400" b="1" dirty="0">
                  <a:solidFill>
                    <a:srgbClr val="2383C6"/>
                  </a:solidFill>
                  <a:latin typeface="微软雅黑" panose="020B0503020204020204" pitchFamily="34" charset="-122"/>
                  <a:ea typeface="微软雅黑" panose="020B0503020204020204" pitchFamily="34" charset="-122"/>
                </a:rPr>
                <a:t>整合环境搭建和整合思路</a:t>
              </a:r>
              <a:endParaRPr lang="en-US" altLang="zh-CN" sz="2400" b="1" dirty="0">
                <a:latin typeface="微软雅黑" panose="020B0503020204020204" pitchFamily="34" charset="-122"/>
                <a:ea typeface="微软雅黑" panose="020B0503020204020204" pitchFamily="34" charset="-122"/>
              </a:endParaRPr>
            </a:p>
          </p:txBody>
        </p:sp>
        <p:grpSp>
          <p:nvGrpSpPr>
            <p:cNvPr id="9" name="组合 16">
              <a:extLst>
                <a:ext uri="{FF2B5EF4-FFF2-40B4-BE49-F238E27FC236}">
                  <a16:creationId xmlns:a16="http://schemas.microsoft.com/office/drawing/2014/main" id="{4F36D0D6-3FC6-4A37-85D9-CA10C7044AE5}"/>
                </a:ext>
              </a:extLst>
            </p:cNvPr>
            <p:cNvGrpSpPr>
              <a:grpSpLocks/>
            </p:cNvGrpSpPr>
            <p:nvPr/>
          </p:nvGrpSpPr>
          <p:grpSpPr bwMode="auto">
            <a:xfrm>
              <a:off x="860198" y="2845720"/>
              <a:ext cx="2178276" cy="652213"/>
              <a:chOff x="860198" y="2352244"/>
              <a:chExt cx="2178276" cy="652213"/>
            </a:xfrm>
          </p:grpSpPr>
          <p:cxnSp>
            <p:nvCxnSpPr>
              <p:cNvPr id="13" name="直接连接符 7">
                <a:extLst>
                  <a:ext uri="{FF2B5EF4-FFF2-40B4-BE49-F238E27FC236}">
                    <a16:creationId xmlns:a16="http://schemas.microsoft.com/office/drawing/2014/main" id="{DDF80053-9E3D-44A5-94BE-1E21DEAA152E}"/>
                  </a:ext>
                </a:extLst>
              </p:cNvPr>
              <p:cNvCxnSpPr>
                <a:cxnSpLocks noChangeShapeType="1"/>
              </p:cNvCxnSpPr>
              <p:nvPr/>
            </p:nvCxnSpPr>
            <p:spPr bwMode="auto">
              <a:xfrm>
                <a:off x="860198" y="2352244"/>
                <a:ext cx="372267" cy="652213"/>
              </a:xfrm>
              <a:prstGeom prst="line">
                <a:avLst/>
              </a:prstGeom>
              <a:noFill/>
              <a:ln w="28575" algn="ctr">
                <a:solidFill>
                  <a:srgbClr val="2383C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0">
                <a:extLst>
                  <a:ext uri="{FF2B5EF4-FFF2-40B4-BE49-F238E27FC236}">
                    <a16:creationId xmlns:a16="http://schemas.microsoft.com/office/drawing/2014/main" id="{CB879EC2-9B56-482B-8125-7B64D13C526F}"/>
                  </a:ext>
                </a:extLst>
              </p:cNvPr>
              <p:cNvCxnSpPr>
                <a:cxnSpLocks noChangeShapeType="1"/>
              </p:cNvCxnSpPr>
              <p:nvPr/>
            </p:nvCxnSpPr>
            <p:spPr bwMode="auto">
              <a:xfrm>
                <a:off x="1222939" y="3004457"/>
                <a:ext cx="1815535" cy="0"/>
              </a:xfrm>
              <a:prstGeom prst="line">
                <a:avLst/>
              </a:prstGeom>
              <a:noFill/>
              <a:ln w="28575" algn="ctr">
                <a:solidFill>
                  <a:srgbClr val="2383C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 name="组合 15">
              <a:extLst>
                <a:ext uri="{FF2B5EF4-FFF2-40B4-BE49-F238E27FC236}">
                  <a16:creationId xmlns:a16="http://schemas.microsoft.com/office/drawing/2014/main" id="{8859BE08-A178-4BC4-83B8-AC61E18842FD}"/>
                </a:ext>
              </a:extLst>
            </p:cNvPr>
            <p:cNvGrpSpPr>
              <a:grpSpLocks/>
            </p:cNvGrpSpPr>
            <p:nvPr/>
          </p:nvGrpSpPr>
          <p:grpSpPr bwMode="auto">
            <a:xfrm>
              <a:off x="547807" y="2345525"/>
              <a:ext cx="482428" cy="522503"/>
              <a:chOff x="1232465" y="3518931"/>
              <a:chExt cx="482428" cy="522503"/>
            </a:xfrm>
          </p:grpSpPr>
          <p:sp>
            <p:nvSpPr>
              <p:cNvPr id="11" name="椭圆 10">
                <a:extLst>
                  <a:ext uri="{FF2B5EF4-FFF2-40B4-BE49-F238E27FC236}">
                    <a16:creationId xmlns:a16="http://schemas.microsoft.com/office/drawing/2014/main" id="{907485A4-5441-49DA-8146-AA7C37B848C1}"/>
                  </a:ext>
                </a:extLst>
              </p:cNvPr>
              <p:cNvSpPr/>
              <p:nvPr/>
            </p:nvSpPr>
            <p:spPr bwMode="auto">
              <a:xfrm>
                <a:off x="1232465" y="3558042"/>
                <a:ext cx="474520" cy="474858"/>
              </a:xfrm>
              <a:prstGeom prst="ellipse">
                <a:avLst/>
              </a:prstGeom>
              <a:solidFill>
                <a:srgbClr val="2484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a:p>
            </p:txBody>
          </p:sp>
          <p:sp>
            <p:nvSpPr>
              <p:cNvPr id="12" name="TextBox 94">
                <a:extLst>
                  <a:ext uri="{FF2B5EF4-FFF2-40B4-BE49-F238E27FC236}">
                    <a16:creationId xmlns:a16="http://schemas.microsoft.com/office/drawing/2014/main" id="{3EAB7315-F61C-4685-A786-ABDC41472060}"/>
                  </a:ext>
                </a:extLst>
              </p:cNvPr>
              <p:cNvSpPr txBox="1"/>
              <p:nvPr/>
            </p:nvSpPr>
            <p:spPr>
              <a:xfrm>
                <a:off x="1295918" y="3518931"/>
                <a:ext cx="418975" cy="522503"/>
              </a:xfrm>
              <a:prstGeom prst="rect">
                <a:avLst/>
              </a:prstGeom>
              <a:noFill/>
              <a:effectLst>
                <a:outerShdw blurRad="12700" dist="12700" dir="2700000" algn="tl" rotWithShape="0">
                  <a:prstClr val="black">
                    <a:alpha val="40000"/>
                  </a:prstClr>
                </a:outerShdw>
              </a:effectLst>
            </p:spPr>
            <p:txBody>
              <a:bodyPr wrap="square">
                <a:spAutoFit/>
              </a:bodyPr>
              <a:lstStyle/>
              <a:p>
                <a:pPr>
                  <a:defRPr/>
                </a:pPr>
                <a:r>
                  <a:rPr lang="en-US" altLang="zh-CN" sz="2800" b="1" dirty="0">
                    <a:solidFill>
                      <a:schemeClr val="bg1"/>
                    </a:solidFill>
                    <a:latin typeface="Times New Roman" panose="02020603050405020304" pitchFamily="18" charset="0"/>
                    <a:ea typeface="宋体" charset="-122"/>
                    <a:cs typeface="Times New Roman" panose="02020603050405020304" pitchFamily="18" charset="0"/>
                  </a:rPr>
                  <a:t>1</a:t>
                </a:r>
                <a:endParaRPr lang="zh-CN" altLang="en-US" sz="2800" b="1" dirty="0">
                  <a:solidFill>
                    <a:schemeClr val="bg1"/>
                  </a:solidFill>
                  <a:latin typeface="Times New Roman" panose="02020603050405020304" pitchFamily="18" charset="0"/>
                  <a:ea typeface="宋体" charset="-122"/>
                  <a:cs typeface="Times New Roman" panose="02020603050405020304" pitchFamily="18" charset="0"/>
                </a:endParaRPr>
              </a:p>
            </p:txBody>
          </p:sp>
        </p:grpSp>
      </p:grpSp>
      <p:grpSp>
        <p:nvGrpSpPr>
          <p:cNvPr id="15" name="组合 17">
            <a:extLst>
              <a:ext uri="{FF2B5EF4-FFF2-40B4-BE49-F238E27FC236}">
                <a16:creationId xmlns:a16="http://schemas.microsoft.com/office/drawing/2014/main" id="{0F835BA1-F9FA-4937-8F5D-84C66BC9D4FF}"/>
              </a:ext>
            </a:extLst>
          </p:cNvPr>
          <p:cNvGrpSpPr>
            <a:grpSpLocks/>
          </p:cNvGrpSpPr>
          <p:nvPr/>
        </p:nvGrpSpPr>
        <p:grpSpPr bwMode="auto">
          <a:xfrm>
            <a:off x="681306" y="4708112"/>
            <a:ext cx="2522542" cy="1097152"/>
            <a:chOff x="547807" y="3950799"/>
            <a:chExt cx="2522108" cy="1096516"/>
          </a:xfrm>
        </p:grpSpPr>
        <p:sp>
          <p:nvSpPr>
            <p:cNvPr id="16" name="矩形 21">
              <a:extLst>
                <a:ext uri="{FF2B5EF4-FFF2-40B4-BE49-F238E27FC236}">
                  <a16:creationId xmlns:a16="http://schemas.microsoft.com/office/drawing/2014/main" id="{D48DFC1C-121A-4137-AF3D-1C8714C2371D}"/>
                </a:ext>
              </a:extLst>
            </p:cNvPr>
            <p:cNvSpPr>
              <a:spLocks noChangeArrowheads="1"/>
            </p:cNvSpPr>
            <p:nvPr/>
          </p:nvSpPr>
          <p:spPr bwMode="auto">
            <a:xfrm>
              <a:off x="1199029" y="4074407"/>
              <a:ext cx="1870886" cy="972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600"/>
                </a:lnSpc>
                <a:buFont typeface="Calibri" panose="020F0502020204030204" pitchFamily="34" charset="0"/>
                <a:buNone/>
              </a:pPr>
              <a:r>
                <a:rPr lang="zh-CN" altLang="en-US" sz="2400" b="1"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掌握</a:t>
              </a:r>
              <a:r>
                <a:rPr lang="zh-CN" altLang="en-US"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整合应用测试</a:t>
              </a:r>
              <a:endParaRPr lang="en-US" altLang="zh-CN"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7" name="组合 26">
              <a:extLst>
                <a:ext uri="{FF2B5EF4-FFF2-40B4-BE49-F238E27FC236}">
                  <a16:creationId xmlns:a16="http://schemas.microsoft.com/office/drawing/2014/main" id="{AA826732-F22A-4E92-8CE3-CC50230E9640}"/>
                </a:ext>
              </a:extLst>
            </p:cNvPr>
            <p:cNvGrpSpPr>
              <a:grpSpLocks/>
            </p:cNvGrpSpPr>
            <p:nvPr/>
          </p:nvGrpSpPr>
          <p:grpSpPr bwMode="auto">
            <a:xfrm rot="10800000" flipH="1">
              <a:off x="860198" y="3950799"/>
              <a:ext cx="2178276" cy="652213"/>
              <a:chOff x="860198" y="2352244"/>
              <a:chExt cx="2178276" cy="652213"/>
            </a:xfrm>
          </p:grpSpPr>
          <p:cxnSp>
            <p:nvCxnSpPr>
              <p:cNvPr id="21" name="直接连接符 27">
                <a:extLst>
                  <a:ext uri="{FF2B5EF4-FFF2-40B4-BE49-F238E27FC236}">
                    <a16:creationId xmlns:a16="http://schemas.microsoft.com/office/drawing/2014/main" id="{FFA5CB07-A056-4052-8B6F-D13766030379}"/>
                  </a:ext>
                </a:extLst>
              </p:cNvPr>
              <p:cNvCxnSpPr>
                <a:cxnSpLocks noChangeShapeType="1"/>
              </p:cNvCxnSpPr>
              <p:nvPr/>
            </p:nvCxnSpPr>
            <p:spPr bwMode="auto">
              <a:xfrm>
                <a:off x="860198" y="2352244"/>
                <a:ext cx="372267" cy="652213"/>
              </a:xfrm>
              <a:prstGeom prst="line">
                <a:avLst/>
              </a:prstGeom>
              <a:noFill/>
              <a:ln w="28575" algn="ctr">
                <a:solidFill>
                  <a:srgbClr val="2383C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28">
                <a:extLst>
                  <a:ext uri="{FF2B5EF4-FFF2-40B4-BE49-F238E27FC236}">
                    <a16:creationId xmlns:a16="http://schemas.microsoft.com/office/drawing/2014/main" id="{26C2FB9C-F702-427F-BFBB-DB332E50886A}"/>
                  </a:ext>
                </a:extLst>
              </p:cNvPr>
              <p:cNvCxnSpPr>
                <a:cxnSpLocks noChangeShapeType="1"/>
              </p:cNvCxnSpPr>
              <p:nvPr/>
            </p:nvCxnSpPr>
            <p:spPr bwMode="auto">
              <a:xfrm>
                <a:off x="1222939" y="3004457"/>
                <a:ext cx="1815535" cy="0"/>
              </a:xfrm>
              <a:prstGeom prst="line">
                <a:avLst/>
              </a:prstGeom>
              <a:noFill/>
              <a:ln w="28575" algn="ctr">
                <a:solidFill>
                  <a:srgbClr val="2383C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8" name="组合 29">
              <a:extLst>
                <a:ext uri="{FF2B5EF4-FFF2-40B4-BE49-F238E27FC236}">
                  <a16:creationId xmlns:a16="http://schemas.microsoft.com/office/drawing/2014/main" id="{28EA6E57-64F3-429C-B324-1C222128ED58}"/>
                </a:ext>
              </a:extLst>
            </p:cNvPr>
            <p:cNvGrpSpPr>
              <a:grpSpLocks/>
            </p:cNvGrpSpPr>
            <p:nvPr/>
          </p:nvGrpSpPr>
          <p:grpSpPr bwMode="auto">
            <a:xfrm>
              <a:off x="547807" y="4523744"/>
              <a:ext cx="474580" cy="523571"/>
              <a:chOff x="1232465" y="3525955"/>
              <a:chExt cx="474580" cy="523571"/>
            </a:xfrm>
          </p:grpSpPr>
          <p:sp>
            <p:nvSpPr>
              <p:cNvPr id="19" name="椭圆 18">
                <a:extLst>
                  <a:ext uri="{FF2B5EF4-FFF2-40B4-BE49-F238E27FC236}">
                    <a16:creationId xmlns:a16="http://schemas.microsoft.com/office/drawing/2014/main" id="{9C879F45-1DC0-4D4E-AA6A-97FB605002B3}"/>
                  </a:ext>
                </a:extLst>
              </p:cNvPr>
              <p:cNvSpPr/>
              <p:nvPr/>
            </p:nvSpPr>
            <p:spPr bwMode="auto">
              <a:xfrm>
                <a:off x="1232465" y="3559083"/>
                <a:ext cx="474580" cy="474388"/>
              </a:xfrm>
              <a:prstGeom prst="ellipse">
                <a:avLst/>
              </a:prstGeom>
              <a:solidFill>
                <a:srgbClr val="2383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a:p>
            </p:txBody>
          </p:sp>
          <p:sp>
            <p:nvSpPr>
              <p:cNvPr id="20" name="TextBox 102">
                <a:extLst>
                  <a:ext uri="{FF2B5EF4-FFF2-40B4-BE49-F238E27FC236}">
                    <a16:creationId xmlns:a16="http://schemas.microsoft.com/office/drawing/2014/main" id="{7165A313-5EAC-41FE-BF0D-09891890DEB9}"/>
                  </a:ext>
                </a:extLst>
              </p:cNvPr>
              <p:cNvSpPr txBox="1"/>
              <p:nvPr/>
            </p:nvSpPr>
            <p:spPr>
              <a:xfrm>
                <a:off x="1278361" y="3525955"/>
                <a:ext cx="334905" cy="523571"/>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charset="-122"/>
                    <a:cs typeface="Times New Roman" panose="02020603050405020304" pitchFamily="18" charset="0"/>
                  </a:rPr>
                  <a:t>4</a:t>
                </a:r>
                <a:endParaRPr lang="zh-CN" altLang="en-US" sz="2800" b="1" dirty="0">
                  <a:solidFill>
                    <a:schemeClr val="bg1"/>
                  </a:solidFill>
                  <a:latin typeface="Times New Roman" panose="02020603050405020304" pitchFamily="18" charset="0"/>
                  <a:ea typeface="宋体" charset="-122"/>
                  <a:cs typeface="Times New Roman" panose="02020603050405020304" pitchFamily="18" charset="0"/>
                </a:endParaRPr>
              </a:p>
            </p:txBody>
          </p:sp>
        </p:grpSp>
      </p:grpSp>
      <p:grpSp>
        <p:nvGrpSpPr>
          <p:cNvPr id="23" name="组合 22">
            <a:extLst>
              <a:ext uri="{FF2B5EF4-FFF2-40B4-BE49-F238E27FC236}">
                <a16:creationId xmlns:a16="http://schemas.microsoft.com/office/drawing/2014/main" id="{36565572-5E2E-41B3-B521-5E1FA94D532E}"/>
              </a:ext>
            </a:extLst>
          </p:cNvPr>
          <p:cNvGrpSpPr>
            <a:grpSpLocks/>
          </p:cNvGrpSpPr>
          <p:nvPr/>
        </p:nvGrpSpPr>
        <p:grpSpPr bwMode="auto">
          <a:xfrm>
            <a:off x="5450906" y="1476786"/>
            <a:ext cx="2831791" cy="1115328"/>
            <a:chOff x="5864534" y="2094756"/>
            <a:chExt cx="2831791" cy="1115169"/>
          </a:xfrm>
        </p:grpSpPr>
        <p:grpSp>
          <p:nvGrpSpPr>
            <p:cNvPr id="24" name="组合 32">
              <a:extLst>
                <a:ext uri="{FF2B5EF4-FFF2-40B4-BE49-F238E27FC236}">
                  <a16:creationId xmlns:a16="http://schemas.microsoft.com/office/drawing/2014/main" id="{AAC4D77E-8AB4-4C18-B082-23198063AA26}"/>
                </a:ext>
              </a:extLst>
            </p:cNvPr>
            <p:cNvGrpSpPr>
              <a:grpSpLocks/>
            </p:cNvGrpSpPr>
            <p:nvPr/>
          </p:nvGrpSpPr>
          <p:grpSpPr bwMode="auto">
            <a:xfrm flipH="1">
              <a:off x="6469063" y="2557463"/>
              <a:ext cx="1962150" cy="652462"/>
              <a:chOff x="860198" y="2352244"/>
              <a:chExt cx="1962354" cy="652213"/>
            </a:xfrm>
          </p:grpSpPr>
          <p:cxnSp>
            <p:nvCxnSpPr>
              <p:cNvPr id="29" name="直接连接符 33">
                <a:extLst>
                  <a:ext uri="{FF2B5EF4-FFF2-40B4-BE49-F238E27FC236}">
                    <a16:creationId xmlns:a16="http://schemas.microsoft.com/office/drawing/2014/main" id="{62451B3C-CC7C-4DD0-AB21-4DD5188EEA9C}"/>
                  </a:ext>
                </a:extLst>
              </p:cNvPr>
              <p:cNvCxnSpPr>
                <a:cxnSpLocks noChangeShapeType="1"/>
              </p:cNvCxnSpPr>
              <p:nvPr/>
            </p:nvCxnSpPr>
            <p:spPr bwMode="auto">
              <a:xfrm>
                <a:off x="860198" y="2352244"/>
                <a:ext cx="372267" cy="652213"/>
              </a:xfrm>
              <a:prstGeom prst="line">
                <a:avLst/>
              </a:prstGeom>
              <a:noFill/>
              <a:ln w="28575" algn="ctr">
                <a:solidFill>
                  <a:srgbClr val="2383C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34">
                <a:extLst>
                  <a:ext uri="{FF2B5EF4-FFF2-40B4-BE49-F238E27FC236}">
                    <a16:creationId xmlns:a16="http://schemas.microsoft.com/office/drawing/2014/main" id="{321DB899-E797-4D1B-8A87-C801452CC6BF}"/>
                  </a:ext>
                </a:extLst>
              </p:cNvPr>
              <p:cNvCxnSpPr>
                <a:cxnSpLocks noChangeShapeType="1"/>
              </p:cNvCxnSpPr>
              <p:nvPr/>
            </p:nvCxnSpPr>
            <p:spPr bwMode="auto">
              <a:xfrm>
                <a:off x="1222938" y="3004457"/>
                <a:ext cx="1599614" cy="0"/>
              </a:xfrm>
              <a:prstGeom prst="line">
                <a:avLst/>
              </a:prstGeom>
              <a:noFill/>
              <a:ln w="28575" algn="ctr">
                <a:solidFill>
                  <a:srgbClr val="2484C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5" name="组合 35">
              <a:extLst>
                <a:ext uri="{FF2B5EF4-FFF2-40B4-BE49-F238E27FC236}">
                  <a16:creationId xmlns:a16="http://schemas.microsoft.com/office/drawing/2014/main" id="{CBCC9909-E1DA-4A27-96D3-FC64F40D6963}"/>
                </a:ext>
              </a:extLst>
            </p:cNvPr>
            <p:cNvGrpSpPr>
              <a:grpSpLocks/>
            </p:cNvGrpSpPr>
            <p:nvPr/>
          </p:nvGrpSpPr>
          <p:grpSpPr bwMode="auto">
            <a:xfrm>
              <a:off x="8223250" y="2094756"/>
              <a:ext cx="473075" cy="522212"/>
              <a:chOff x="1232465" y="3514976"/>
              <a:chExt cx="474415" cy="522667"/>
            </a:xfrm>
          </p:grpSpPr>
          <p:sp>
            <p:nvSpPr>
              <p:cNvPr id="27" name="椭圆 26">
                <a:extLst>
                  <a:ext uri="{FF2B5EF4-FFF2-40B4-BE49-F238E27FC236}">
                    <a16:creationId xmlns:a16="http://schemas.microsoft.com/office/drawing/2014/main" id="{51AFEEB1-F4B9-4DA2-846E-DB318E2EE13A}"/>
                  </a:ext>
                </a:extLst>
              </p:cNvPr>
              <p:cNvSpPr/>
              <p:nvPr/>
            </p:nvSpPr>
            <p:spPr bwMode="auto">
              <a:xfrm>
                <a:off x="1232465" y="3558773"/>
                <a:ext cx="474415" cy="475007"/>
              </a:xfrm>
              <a:prstGeom prst="ellipse">
                <a:avLst/>
              </a:prstGeom>
              <a:solidFill>
                <a:srgbClr val="2484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a:p>
            </p:txBody>
          </p:sp>
          <p:sp>
            <p:nvSpPr>
              <p:cNvPr id="28" name="TextBox 110">
                <a:extLst>
                  <a:ext uri="{FF2B5EF4-FFF2-40B4-BE49-F238E27FC236}">
                    <a16:creationId xmlns:a16="http://schemas.microsoft.com/office/drawing/2014/main" id="{A2303BC2-F14B-4627-9E80-70538E749A2C}"/>
                  </a:ext>
                </a:extLst>
              </p:cNvPr>
              <p:cNvSpPr txBox="1"/>
              <p:nvPr/>
            </p:nvSpPr>
            <p:spPr>
              <a:xfrm>
                <a:off x="1288136" y="3514976"/>
                <a:ext cx="335911" cy="522667"/>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charset="-122"/>
                    <a:cs typeface="Times New Roman" panose="02020603050405020304" pitchFamily="18" charset="0"/>
                  </a:rPr>
                  <a:t>2</a:t>
                </a:r>
                <a:endParaRPr lang="zh-CN" altLang="en-US" sz="2800" b="1" dirty="0">
                  <a:solidFill>
                    <a:schemeClr val="bg1"/>
                  </a:solidFill>
                  <a:latin typeface="Times New Roman" panose="02020603050405020304" pitchFamily="18" charset="0"/>
                  <a:ea typeface="宋体" charset="-122"/>
                  <a:cs typeface="Times New Roman" panose="02020603050405020304" pitchFamily="18" charset="0"/>
                </a:endParaRPr>
              </a:p>
            </p:txBody>
          </p:sp>
        </p:grpSp>
        <p:sp>
          <p:nvSpPr>
            <p:cNvPr id="26" name="矩形 46">
              <a:extLst>
                <a:ext uri="{FF2B5EF4-FFF2-40B4-BE49-F238E27FC236}">
                  <a16:creationId xmlns:a16="http://schemas.microsoft.com/office/drawing/2014/main" id="{3BF8F4FF-525B-4F2E-BC76-4A134EFB586B}"/>
                </a:ext>
              </a:extLst>
            </p:cNvPr>
            <p:cNvSpPr>
              <a:spLocks noChangeArrowheads="1"/>
            </p:cNvSpPr>
            <p:nvPr/>
          </p:nvSpPr>
          <p:spPr bwMode="auto">
            <a:xfrm>
              <a:off x="5864534" y="2255688"/>
              <a:ext cx="2285951" cy="51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ts val="3600"/>
                </a:lnSpc>
              </a:pPr>
              <a:r>
                <a:rPr lang="zh-CN" altLang="en-US" sz="2400" b="1" dirty="0">
                  <a:latin typeface="微软雅黑" panose="020B0503020204020204" pitchFamily="34" charset="-122"/>
                  <a:ea typeface="微软雅黑" panose="020B0503020204020204" pitchFamily="34" charset="-122"/>
                </a:rPr>
                <a:t>准备</a:t>
              </a:r>
              <a:r>
                <a:rPr lang="zh-CN" altLang="en-US" sz="2400" b="1" dirty="0">
                  <a:solidFill>
                    <a:srgbClr val="2383C6"/>
                  </a:solidFill>
                  <a:latin typeface="微软雅黑" panose="020B0503020204020204" pitchFamily="34" charset="-122"/>
                  <a:ea typeface="微软雅黑" panose="020B0503020204020204" pitchFamily="34" charset="-122"/>
                </a:rPr>
                <a:t>所需</a:t>
              </a:r>
              <a:r>
                <a:rPr lang="en-US" altLang="zh-CN" sz="2400" b="1" dirty="0">
                  <a:solidFill>
                    <a:srgbClr val="2383C6"/>
                  </a:solidFill>
                  <a:latin typeface="微软雅黑" panose="020B0503020204020204" pitchFamily="34" charset="-122"/>
                  <a:ea typeface="微软雅黑" panose="020B0503020204020204" pitchFamily="34" charset="-122"/>
                </a:rPr>
                <a:t>jar</a:t>
              </a:r>
              <a:r>
                <a:rPr lang="zh-CN" altLang="en-US" sz="2400" b="1" dirty="0">
                  <a:solidFill>
                    <a:srgbClr val="2383C6"/>
                  </a:solidFill>
                  <a:latin typeface="微软雅黑" panose="020B0503020204020204" pitchFamily="34" charset="-122"/>
                  <a:ea typeface="微软雅黑" panose="020B0503020204020204" pitchFamily="34" charset="-122"/>
                </a:rPr>
                <a:t>包</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grpSp>
      <p:grpSp>
        <p:nvGrpSpPr>
          <p:cNvPr id="31" name="组合 30">
            <a:extLst>
              <a:ext uri="{FF2B5EF4-FFF2-40B4-BE49-F238E27FC236}">
                <a16:creationId xmlns:a16="http://schemas.microsoft.com/office/drawing/2014/main" id="{D6FFE53F-352D-49F8-8876-7133145B726C}"/>
              </a:ext>
            </a:extLst>
          </p:cNvPr>
          <p:cNvGrpSpPr>
            <a:grpSpLocks/>
          </p:cNvGrpSpPr>
          <p:nvPr/>
        </p:nvGrpSpPr>
        <p:grpSpPr bwMode="auto">
          <a:xfrm>
            <a:off x="5481070" y="4660870"/>
            <a:ext cx="2905092" cy="1519242"/>
            <a:chOff x="5813082" y="4225925"/>
            <a:chExt cx="2905092" cy="1520011"/>
          </a:xfrm>
        </p:grpSpPr>
        <p:grpSp>
          <p:nvGrpSpPr>
            <p:cNvPr id="32" name="组合 38">
              <a:extLst>
                <a:ext uri="{FF2B5EF4-FFF2-40B4-BE49-F238E27FC236}">
                  <a16:creationId xmlns:a16="http://schemas.microsoft.com/office/drawing/2014/main" id="{44E9182E-B430-41AB-AD5D-EFA8725FA4E8}"/>
                </a:ext>
              </a:extLst>
            </p:cNvPr>
            <p:cNvGrpSpPr>
              <a:grpSpLocks/>
            </p:cNvGrpSpPr>
            <p:nvPr/>
          </p:nvGrpSpPr>
          <p:grpSpPr bwMode="auto">
            <a:xfrm rot="10800000">
              <a:off x="6268941" y="4225925"/>
              <a:ext cx="2162272" cy="652465"/>
              <a:chOff x="860198" y="2352242"/>
              <a:chExt cx="2162496" cy="652215"/>
            </a:xfrm>
          </p:grpSpPr>
          <p:cxnSp>
            <p:nvCxnSpPr>
              <p:cNvPr id="37" name="直接连接符 39">
                <a:extLst>
                  <a:ext uri="{FF2B5EF4-FFF2-40B4-BE49-F238E27FC236}">
                    <a16:creationId xmlns:a16="http://schemas.microsoft.com/office/drawing/2014/main" id="{43D1B809-D62B-4877-AB8D-45A92389547C}"/>
                  </a:ext>
                </a:extLst>
              </p:cNvPr>
              <p:cNvCxnSpPr>
                <a:cxnSpLocks noChangeShapeType="1"/>
              </p:cNvCxnSpPr>
              <p:nvPr/>
            </p:nvCxnSpPr>
            <p:spPr bwMode="auto">
              <a:xfrm>
                <a:off x="860198" y="2352242"/>
                <a:ext cx="372267" cy="652213"/>
              </a:xfrm>
              <a:prstGeom prst="line">
                <a:avLst/>
              </a:prstGeom>
              <a:noFill/>
              <a:ln w="28575" algn="ctr">
                <a:solidFill>
                  <a:srgbClr val="2383C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连接符 40">
                <a:extLst>
                  <a:ext uri="{FF2B5EF4-FFF2-40B4-BE49-F238E27FC236}">
                    <a16:creationId xmlns:a16="http://schemas.microsoft.com/office/drawing/2014/main" id="{E9B17DFA-340C-44BC-9AC9-EE1E9A5B3476}"/>
                  </a:ext>
                </a:extLst>
              </p:cNvPr>
              <p:cNvCxnSpPr>
                <a:cxnSpLocks noChangeShapeType="1"/>
              </p:cNvCxnSpPr>
              <p:nvPr/>
            </p:nvCxnSpPr>
            <p:spPr bwMode="auto">
              <a:xfrm rot="10800000" flipH="1">
                <a:off x="1222937" y="3004455"/>
                <a:ext cx="1799757" cy="2"/>
              </a:xfrm>
              <a:prstGeom prst="line">
                <a:avLst/>
              </a:prstGeom>
              <a:noFill/>
              <a:ln w="28575" algn="ctr">
                <a:solidFill>
                  <a:srgbClr val="2484C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3" name="组合 41">
              <a:extLst>
                <a:ext uri="{FF2B5EF4-FFF2-40B4-BE49-F238E27FC236}">
                  <a16:creationId xmlns:a16="http://schemas.microsoft.com/office/drawing/2014/main" id="{27263468-5C62-4358-BB91-FD78290E575E}"/>
                </a:ext>
              </a:extLst>
            </p:cNvPr>
            <p:cNvGrpSpPr>
              <a:grpSpLocks/>
            </p:cNvGrpSpPr>
            <p:nvPr/>
          </p:nvGrpSpPr>
          <p:grpSpPr bwMode="auto">
            <a:xfrm flipH="1">
              <a:off x="8245099" y="4779187"/>
              <a:ext cx="473075" cy="524142"/>
              <a:chOff x="1210554" y="3505896"/>
              <a:chExt cx="474415" cy="523486"/>
            </a:xfrm>
          </p:grpSpPr>
          <p:sp>
            <p:nvSpPr>
              <p:cNvPr id="35" name="椭圆 34">
                <a:extLst>
                  <a:ext uri="{FF2B5EF4-FFF2-40B4-BE49-F238E27FC236}">
                    <a16:creationId xmlns:a16="http://schemas.microsoft.com/office/drawing/2014/main" id="{3F627AC4-305E-412D-9CD9-5A838154B5F0}"/>
                  </a:ext>
                </a:extLst>
              </p:cNvPr>
              <p:cNvSpPr/>
              <p:nvPr/>
            </p:nvSpPr>
            <p:spPr bwMode="auto">
              <a:xfrm>
                <a:off x="1210554" y="3548703"/>
                <a:ext cx="474415" cy="474310"/>
              </a:xfrm>
              <a:prstGeom prst="ellipse">
                <a:avLst/>
              </a:prstGeom>
              <a:solidFill>
                <a:srgbClr val="2383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a:p>
            </p:txBody>
          </p:sp>
          <p:sp>
            <p:nvSpPr>
              <p:cNvPr id="36" name="TextBox 118">
                <a:extLst>
                  <a:ext uri="{FF2B5EF4-FFF2-40B4-BE49-F238E27FC236}">
                    <a16:creationId xmlns:a16="http://schemas.microsoft.com/office/drawing/2014/main" id="{BEC116EB-87F3-43C0-8A66-1437D4D8D6D3}"/>
                  </a:ext>
                </a:extLst>
              </p:cNvPr>
              <p:cNvSpPr txBox="1"/>
              <p:nvPr/>
            </p:nvSpPr>
            <p:spPr>
              <a:xfrm>
                <a:off x="1278961" y="3505896"/>
                <a:ext cx="335911" cy="523486"/>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charset="-122"/>
                    <a:cs typeface="Times New Roman" panose="02020603050405020304" pitchFamily="18" charset="0"/>
                  </a:rPr>
                  <a:t>3</a:t>
                </a:r>
                <a:endParaRPr lang="zh-CN" altLang="en-US" sz="2800" b="1" dirty="0">
                  <a:solidFill>
                    <a:schemeClr val="bg1"/>
                  </a:solidFill>
                  <a:latin typeface="Times New Roman" panose="02020603050405020304" pitchFamily="18" charset="0"/>
                  <a:ea typeface="宋体" charset="-122"/>
                  <a:cs typeface="Times New Roman" panose="02020603050405020304" pitchFamily="18" charset="0"/>
                </a:endParaRPr>
              </a:p>
            </p:txBody>
          </p:sp>
        </p:grpSp>
        <p:sp>
          <p:nvSpPr>
            <p:cNvPr id="34" name="矩形 51">
              <a:extLst>
                <a:ext uri="{FF2B5EF4-FFF2-40B4-BE49-F238E27FC236}">
                  <a16:creationId xmlns:a16="http://schemas.microsoft.com/office/drawing/2014/main" id="{7682C1A8-BD10-49B2-88A6-EFDBE8D2AEFC}"/>
                </a:ext>
              </a:extLst>
            </p:cNvPr>
            <p:cNvSpPr>
              <a:spLocks noChangeArrowheads="1"/>
            </p:cNvSpPr>
            <p:nvPr/>
          </p:nvSpPr>
          <p:spPr bwMode="auto">
            <a:xfrm>
              <a:off x="5813082" y="4310074"/>
              <a:ext cx="2403298" cy="143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ts val="3600"/>
                </a:lnSpc>
                <a:buFont typeface="Calibri" panose="020F0502020204030204" pitchFamily="34" charset="0"/>
                <a:buNone/>
              </a:pPr>
              <a:r>
                <a:rPr lang="zh-CN" altLang="en-US" sz="2400" b="1"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理解</a:t>
              </a:r>
              <a:r>
                <a:rPr lang="zh-CN" altLang="en-US"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编写配置文件和编写代码</a:t>
              </a:r>
              <a:endParaRPr lang="en-US" altLang="zh-CN"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endParaRPr>
            </a:p>
          </p:txBody>
        </p:sp>
      </p:grpSp>
      <p:sp>
        <p:nvSpPr>
          <p:cNvPr id="39" name="标题 1">
            <a:extLst>
              <a:ext uri="{FF2B5EF4-FFF2-40B4-BE49-F238E27FC236}">
                <a16:creationId xmlns:a16="http://schemas.microsoft.com/office/drawing/2014/main" id="{7AC9FC8B-E8B4-4EC8-948C-324469EF5C54}"/>
              </a:ext>
            </a:extLst>
          </p:cNvPr>
          <p:cNvSpPr>
            <a:spLocks noChangeArrowheads="1"/>
          </p:cNvSpPr>
          <p:nvPr/>
        </p:nvSpPr>
        <p:spPr bwMode="auto">
          <a:xfrm>
            <a:off x="1366083" y="332930"/>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学习目标</a:t>
            </a:r>
          </a:p>
        </p:txBody>
      </p:sp>
    </p:spTree>
    <p:extLst>
      <p:ext uri="{BB962C8B-B14F-4D97-AF65-F5344CB8AC3E}">
        <p14:creationId xmlns:p14="http://schemas.microsoft.com/office/powerpoint/2010/main" val="1091707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9"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0-#ppt_h/2"/>
                                          </p:val>
                                        </p:tav>
                                        <p:tav tm="100000">
                                          <p:val>
                                            <p:strVal val="#ppt_y"/>
                                          </p:val>
                                        </p:tav>
                                      </p:tavLst>
                                    </p:anim>
                                  </p:childTnLst>
                                </p:cTn>
                              </p:par>
                              <p:par>
                                <p:cTn id="17" presetID="2" presetClass="entr" presetSubtype="6"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1" nodeType="clickEffect">
                                  <p:stCondLst>
                                    <p:cond delay="0"/>
                                  </p:stCondLst>
                                  <p:childTnLst>
                                    <p:animMotion origin="layout" path="M -1.94444E-6 -3.7037E-6 L -0.08177 -0.09583 " pathEditMode="relative" rAng="0" ptsTypes="AA">
                                      <p:cBhvr>
                                        <p:cTn id="28" dur="2000" fill="hold"/>
                                        <p:tgtEl>
                                          <p:spTgt spid="3"/>
                                        </p:tgtEl>
                                        <p:attrNameLst>
                                          <p:attrName>ppt_x</p:attrName>
                                          <p:attrName>ppt_y</p:attrName>
                                        </p:attrNameLst>
                                      </p:cBhvr>
                                      <p:rCtr x="-4097" y="-4792"/>
                                    </p:animMotion>
                                  </p:childTnLst>
                                </p:cTn>
                              </p:par>
                              <p:par>
                                <p:cTn id="29" presetID="10" presetClass="exit" presetSubtype="0" fill="hold" grpId="2" nodeType="withEffect">
                                  <p:stCondLst>
                                    <p:cond delay="0"/>
                                  </p:stCondLst>
                                  <p:childTnLst>
                                    <p:animEffect transition="out" filter="fade">
                                      <p:cBhvr>
                                        <p:cTn id="30" dur="2000"/>
                                        <p:tgtEl>
                                          <p:spTgt spid="3"/>
                                        </p:tgtEl>
                                      </p:cBhvr>
                                    </p:animEffect>
                                    <p:set>
                                      <p:cBhvr>
                                        <p:cTn id="31" dur="1" fill="hold">
                                          <p:stCondLst>
                                            <p:cond delay="1999"/>
                                          </p:stCondLst>
                                        </p:cTn>
                                        <p:tgtEl>
                                          <p:spTgt spid="3"/>
                                        </p:tgtEl>
                                        <p:attrNameLst>
                                          <p:attrName>style.visibility</p:attrName>
                                        </p:attrNameLst>
                                      </p:cBhvr>
                                      <p:to>
                                        <p:strVal val="hidden"/>
                                      </p:to>
                                    </p:set>
                                  </p:childTnLst>
                                </p:cTn>
                              </p:par>
                              <p:par>
                                <p:cTn id="32" presetID="10" presetClass="entr" presetSubtype="0" fill="hold" nodeType="withEffect">
                                  <p:stCondLst>
                                    <p:cond delay="5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1" nodeType="clickEffect">
                                  <p:stCondLst>
                                    <p:cond delay="0"/>
                                  </p:stCondLst>
                                  <p:childTnLst>
                                    <p:animMotion origin="layout" path="M 8.33333E-7 -1.48148E-6 L 0.08264 -0.0868 " pathEditMode="relative" rAng="0" ptsTypes="AA">
                                      <p:cBhvr>
                                        <p:cTn id="38" dur="2000" fill="hold"/>
                                        <p:tgtEl>
                                          <p:spTgt spid="4"/>
                                        </p:tgtEl>
                                        <p:attrNameLst>
                                          <p:attrName>ppt_x</p:attrName>
                                          <p:attrName>ppt_y</p:attrName>
                                        </p:attrNameLst>
                                      </p:cBhvr>
                                      <p:rCtr x="4132" y="-4352"/>
                                    </p:animMotion>
                                  </p:childTnLst>
                                </p:cTn>
                              </p:par>
                              <p:par>
                                <p:cTn id="39" presetID="10" presetClass="exit" presetSubtype="0" fill="hold" grpId="2" nodeType="withEffect">
                                  <p:stCondLst>
                                    <p:cond delay="0"/>
                                  </p:stCondLst>
                                  <p:childTnLst>
                                    <p:animEffect transition="out" filter="fade">
                                      <p:cBhvr>
                                        <p:cTn id="40" dur="2000"/>
                                        <p:tgtEl>
                                          <p:spTgt spid="4"/>
                                        </p:tgtEl>
                                      </p:cBhvr>
                                    </p:animEffect>
                                    <p:set>
                                      <p:cBhvr>
                                        <p:cTn id="41" dur="1" fill="hold">
                                          <p:stCondLst>
                                            <p:cond delay="1999"/>
                                          </p:stCondLst>
                                        </p:cTn>
                                        <p:tgtEl>
                                          <p:spTgt spid="4"/>
                                        </p:tgtEl>
                                        <p:attrNameLst>
                                          <p:attrName>style.visibility</p:attrName>
                                        </p:attrNameLst>
                                      </p:cBhvr>
                                      <p:to>
                                        <p:strVal val="hidden"/>
                                      </p:to>
                                    </p:set>
                                  </p:childTnLst>
                                </p:cTn>
                              </p:par>
                              <p:par>
                                <p:cTn id="42" presetID="10" presetClass="entr" presetSubtype="0" fill="hold" nodeType="withEffect">
                                  <p:stCondLst>
                                    <p:cond delay="50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1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1" nodeType="clickEffect">
                                  <p:stCondLst>
                                    <p:cond delay="0"/>
                                  </p:stCondLst>
                                  <p:childTnLst>
                                    <p:animMotion origin="layout" path="M -2.5E-6 3.7037E-6 L 0.07466 0.10324 " pathEditMode="relative" rAng="0" ptsTypes="AA">
                                      <p:cBhvr>
                                        <p:cTn id="48" dur="2000" fill="hold"/>
                                        <p:tgtEl>
                                          <p:spTgt spid="6"/>
                                        </p:tgtEl>
                                        <p:attrNameLst>
                                          <p:attrName>ppt_x</p:attrName>
                                          <p:attrName>ppt_y</p:attrName>
                                        </p:attrNameLst>
                                      </p:cBhvr>
                                      <p:rCtr x="3733" y="5162"/>
                                    </p:animMotion>
                                  </p:childTnLst>
                                </p:cTn>
                              </p:par>
                              <p:par>
                                <p:cTn id="49" presetID="10" presetClass="exit" presetSubtype="0" fill="hold" grpId="2" nodeType="withEffect">
                                  <p:stCondLst>
                                    <p:cond delay="0"/>
                                  </p:stCondLst>
                                  <p:childTnLst>
                                    <p:animEffect transition="out" filter="fade">
                                      <p:cBhvr>
                                        <p:cTn id="50" dur="2000"/>
                                        <p:tgtEl>
                                          <p:spTgt spid="6"/>
                                        </p:tgtEl>
                                      </p:cBhvr>
                                    </p:animEffect>
                                    <p:set>
                                      <p:cBhvr>
                                        <p:cTn id="51" dur="1" fill="hold">
                                          <p:stCondLst>
                                            <p:cond delay="1999"/>
                                          </p:stCondLst>
                                        </p:cTn>
                                        <p:tgtEl>
                                          <p:spTgt spid="6"/>
                                        </p:tgtEl>
                                        <p:attrNameLst>
                                          <p:attrName>style.visibility</p:attrName>
                                        </p:attrNameLst>
                                      </p:cBhvr>
                                      <p:to>
                                        <p:strVal val="hidden"/>
                                      </p:to>
                                    </p:set>
                                  </p:childTnLst>
                                </p:cTn>
                              </p:par>
                              <p:par>
                                <p:cTn id="52" presetID="10" presetClass="entr" presetSubtype="0" fill="hold" nodeType="withEffect">
                                  <p:stCondLst>
                                    <p:cond delay="50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1500"/>
                                        <p:tgtEl>
                                          <p:spTgt spid="31"/>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1" nodeType="clickEffect">
                                  <p:stCondLst>
                                    <p:cond delay="0"/>
                                  </p:stCondLst>
                                  <p:childTnLst>
                                    <p:animMotion origin="layout" path="M -4.44444E-6 -4.81481E-6 L -0.07708 0.10163 " pathEditMode="relative" rAng="0" ptsTypes="AA">
                                      <p:cBhvr>
                                        <p:cTn id="58" dur="2000" fill="hold"/>
                                        <p:tgtEl>
                                          <p:spTgt spid="5"/>
                                        </p:tgtEl>
                                        <p:attrNameLst>
                                          <p:attrName>ppt_x</p:attrName>
                                          <p:attrName>ppt_y</p:attrName>
                                        </p:attrNameLst>
                                      </p:cBhvr>
                                      <p:rCtr x="-3854" y="5069"/>
                                    </p:animMotion>
                                  </p:childTnLst>
                                </p:cTn>
                              </p:par>
                              <p:par>
                                <p:cTn id="59" presetID="10" presetClass="exit" presetSubtype="0" fill="hold" grpId="2" nodeType="withEffect">
                                  <p:stCondLst>
                                    <p:cond delay="0"/>
                                  </p:stCondLst>
                                  <p:childTnLst>
                                    <p:animEffect transition="out" filter="fade">
                                      <p:cBhvr>
                                        <p:cTn id="60" dur="2000"/>
                                        <p:tgtEl>
                                          <p:spTgt spid="5"/>
                                        </p:tgtEl>
                                      </p:cBhvr>
                                    </p:animEffect>
                                    <p:set>
                                      <p:cBhvr>
                                        <p:cTn id="61" dur="1" fill="hold">
                                          <p:stCondLst>
                                            <p:cond delay="1999"/>
                                          </p:stCondLst>
                                        </p:cTn>
                                        <p:tgtEl>
                                          <p:spTgt spid="5"/>
                                        </p:tgtEl>
                                        <p:attrNameLst>
                                          <p:attrName>style.visibility</p:attrName>
                                        </p:attrNameLst>
                                      </p:cBhvr>
                                      <p:to>
                                        <p:strVal val="hidden"/>
                                      </p:to>
                                    </p:set>
                                  </p:childTnLst>
                                </p:cTn>
                              </p:par>
                              <p:par>
                                <p:cTn id="62" presetID="10" presetClass="entr" presetSubtype="0" fill="hold" nodeType="withEffect">
                                  <p:stCondLst>
                                    <p:cond delay="50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1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3" grpId="0"/>
      <p:bldP spid="3" grpId="1"/>
      <p:bldP spid="3" grpId="2"/>
      <p:bldP spid="4" grpId="0"/>
      <p:bldP spid="4" grpId="1"/>
      <p:bldP spid="4" grpId="2"/>
      <p:bldP spid="5" grpId="0"/>
      <p:bldP spid="5" grpId="1"/>
      <p:bldP spid="5" grpId="2"/>
      <p:bldP spid="6" grpId="0"/>
      <p:bldP spid="6" grpId="1"/>
      <p:bldP spid="6" grpId="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a:extLst>
              <a:ext uri="{FF2B5EF4-FFF2-40B4-BE49-F238E27FC236}">
                <a16:creationId xmlns:a16="http://schemas.microsoft.com/office/drawing/2014/main" id="{1753E114-1B5D-4BAE-886B-B868ECE6297D}"/>
              </a:ext>
            </a:extLst>
          </p:cNvPr>
          <p:cNvSpPr>
            <a:spLocks noChangeArrowheads="1"/>
          </p:cNvSpPr>
          <p:nvPr/>
        </p:nvSpPr>
        <p:spPr bwMode="auto">
          <a:xfrm>
            <a:off x="544513" y="1212963"/>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 name="AutoShape 208">
            <a:extLst>
              <a:ext uri="{FF2B5EF4-FFF2-40B4-BE49-F238E27FC236}">
                <a16:creationId xmlns:a16="http://schemas.microsoft.com/office/drawing/2014/main" id="{FDE7AD7D-22D8-4BE5-987F-34AFD41555B1}"/>
              </a:ext>
            </a:extLst>
          </p:cNvPr>
          <p:cNvSpPr>
            <a:spLocks noChangeArrowheads="1"/>
          </p:cNvSpPr>
          <p:nvPr/>
        </p:nvSpPr>
        <p:spPr bwMode="auto">
          <a:xfrm>
            <a:off x="2822575" y="1442139"/>
            <a:ext cx="5976938" cy="850900"/>
          </a:xfrm>
          <a:prstGeom prst="roundRect">
            <a:avLst>
              <a:gd name="adj" fmla="val 17352"/>
            </a:avLst>
          </a:prstGeom>
          <a:solidFill>
            <a:srgbClr val="AED6EE"/>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4" name="组合 153">
            <a:extLst>
              <a:ext uri="{FF2B5EF4-FFF2-40B4-BE49-F238E27FC236}">
                <a16:creationId xmlns:a16="http://schemas.microsoft.com/office/drawing/2014/main" id="{B25DCF2F-BF45-4431-862E-CB2BE5D9D73C}"/>
              </a:ext>
            </a:extLst>
          </p:cNvPr>
          <p:cNvGrpSpPr>
            <a:grpSpLocks/>
          </p:cNvGrpSpPr>
          <p:nvPr/>
        </p:nvGrpSpPr>
        <p:grpSpPr bwMode="auto">
          <a:xfrm>
            <a:off x="1169365" y="2980870"/>
            <a:ext cx="6625480" cy="684212"/>
            <a:chOff x="1029300" y="5045322"/>
            <a:chExt cx="6624959" cy="683275"/>
          </a:xfrm>
        </p:grpSpPr>
        <p:grpSp>
          <p:nvGrpSpPr>
            <p:cNvPr id="5" name="组合 219">
              <a:extLst>
                <a:ext uri="{FF2B5EF4-FFF2-40B4-BE49-F238E27FC236}">
                  <a16:creationId xmlns:a16="http://schemas.microsoft.com/office/drawing/2014/main" id="{3F22C5B1-4B46-4A19-B29A-C03EEC7E45EB}"/>
                </a:ext>
              </a:extLst>
            </p:cNvPr>
            <p:cNvGrpSpPr>
              <a:grpSpLocks/>
            </p:cNvGrpSpPr>
            <p:nvPr/>
          </p:nvGrpSpPr>
          <p:grpSpPr bwMode="auto">
            <a:xfrm>
              <a:off x="2521433" y="5045323"/>
              <a:ext cx="5132826" cy="683274"/>
              <a:chOff x="2521433" y="4924675"/>
              <a:chExt cx="5132826" cy="806497"/>
            </a:xfrm>
          </p:grpSpPr>
          <p:sp>
            <p:nvSpPr>
              <p:cNvPr id="10" name="AutoShape 218">
                <a:extLst>
                  <a:ext uri="{FF2B5EF4-FFF2-40B4-BE49-F238E27FC236}">
                    <a16:creationId xmlns:a16="http://schemas.microsoft.com/office/drawing/2014/main" id="{579642CC-06DE-4756-B8E4-F71E105F466A}"/>
                  </a:ext>
                </a:extLst>
              </p:cNvPr>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1" name="组合 225">
                <a:extLst>
                  <a:ext uri="{FF2B5EF4-FFF2-40B4-BE49-F238E27FC236}">
                    <a16:creationId xmlns:a16="http://schemas.microsoft.com/office/drawing/2014/main" id="{E99AF641-98B5-4E56-AAF9-CD6B7EF22875}"/>
                  </a:ext>
                </a:extLst>
              </p:cNvPr>
              <p:cNvGrpSpPr>
                <a:grpSpLocks/>
              </p:cNvGrpSpPr>
              <p:nvPr/>
            </p:nvGrpSpPr>
            <p:grpSpPr bwMode="auto">
              <a:xfrm>
                <a:off x="2521433" y="4924675"/>
                <a:ext cx="5043090" cy="664285"/>
                <a:chOff x="2521433" y="4868192"/>
                <a:chExt cx="5043090" cy="720768"/>
              </a:xfrm>
            </p:grpSpPr>
            <p:sp>
              <p:nvSpPr>
                <p:cNvPr id="12" name="AutoShape 181">
                  <a:extLst>
                    <a:ext uri="{FF2B5EF4-FFF2-40B4-BE49-F238E27FC236}">
                      <a16:creationId xmlns:a16="http://schemas.microsoft.com/office/drawing/2014/main" id="{48741F52-223F-4A58-9D28-A8666F0EC943}"/>
                    </a:ext>
                  </a:extLst>
                </p:cNvPr>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3" name="AutoShape 202">
                  <a:extLst>
                    <a:ext uri="{FF2B5EF4-FFF2-40B4-BE49-F238E27FC236}">
                      <a16:creationId xmlns:a16="http://schemas.microsoft.com/office/drawing/2014/main" id="{E4C4C8E0-E483-4D1D-ABB6-5BC1F4907779}"/>
                    </a:ext>
                  </a:extLst>
                </p:cNvPr>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6" name="Line 188">
              <a:extLst>
                <a:ext uri="{FF2B5EF4-FFF2-40B4-BE49-F238E27FC236}">
                  <a16:creationId xmlns:a16="http://schemas.microsoft.com/office/drawing/2014/main" id="{477EEE0B-71D5-4AC0-8870-57D826C509F4}"/>
                </a:ext>
              </a:extLst>
            </p:cNvPr>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7" name="组合 221">
              <a:extLst>
                <a:ext uri="{FF2B5EF4-FFF2-40B4-BE49-F238E27FC236}">
                  <a16:creationId xmlns:a16="http://schemas.microsoft.com/office/drawing/2014/main" id="{9B9F5CCF-AF57-4891-8056-E2623C22F700}"/>
                </a:ext>
              </a:extLst>
            </p:cNvPr>
            <p:cNvGrpSpPr>
              <a:grpSpLocks/>
            </p:cNvGrpSpPr>
            <p:nvPr/>
          </p:nvGrpSpPr>
          <p:grpSpPr bwMode="auto">
            <a:xfrm>
              <a:off x="1029300" y="5045322"/>
              <a:ext cx="635025" cy="637257"/>
              <a:chOff x="1098627" y="4776118"/>
              <a:chExt cx="903287" cy="906462"/>
            </a:xfrm>
          </p:grpSpPr>
          <p:sp>
            <p:nvSpPr>
              <p:cNvPr id="8" name="Oval 148">
                <a:extLst>
                  <a:ext uri="{FF2B5EF4-FFF2-40B4-BE49-F238E27FC236}">
                    <a16:creationId xmlns:a16="http://schemas.microsoft.com/office/drawing/2014/main" id="{BC522BEB-59FD-4E00-9B70-20D6230E8B90}"/>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9" name="Oval 151">
                <a:extLst>
                  <a:ext uri="{FF2B5EF4-FFF2-40B4-BE49-F238E27FC236}">
                    <a16:creationId xmlns:a16="http://schemas.microsoft.com/office/drawing/2014/main" id="{B43BD1FC-B00C-4B67-A99D-A7E013E192B1}"/>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14" name="TextBox 154">
            <a:extLst>
              <a:ext uri="{FF2B5EF4-FFF2-40B4-BE49-F238E27FC236}">
                <a16:creationId xmlns:a16="http://schemas.microsoft.com/office/drawing/2014/main" id="{169D8E60-F87C-4B21-85DD-BEC7032798CE}"/>
              </a:ext>
            </a:extLst>
          </p:cNvPr>
          <p:cNvSpPr txBox="1">
            <a:spLocks noChangeArrowheads="1"/>
          </p:cNvSpPr>
          <p:nvPr/>
        </p:nvSpPr>
        <p:spPr bwMode="auto">
          <a:xfrm>
            <a:off x="2822575" y="1588023"/>
            <a:ext cx="59769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16.3  </a:t>
            </a:r>
            <a:r>
              <a:rPr lang="zh-CN" altLang="en-US" sz="2800" b="1" dirty="0"/>
              <a:t>锋迷网数据库设计</a:t>
            </a:r>
            <a:endParaRPr lang="zh-CN" altLang="en-US" sz="2800" b="1" dirty="0">
              <a:latin typeface="微软雅黑" panose="020B0503020204020204" pitchFamily="34" charset="-122"/>
              <a:ea typeface="微软雅黑" panose="020B0503020204020204" pitchFamily="34" charset="-122"/>
            </a:endParaRPr>
          </a:p>
        </p:txBody>
      </p:sp>
      <p:sp>
        <p:nvSpPr>
          <p:cNvPr id="15" name="TextBox 163">
            <a:extLst>
              <a:ext uri="{FF2B5EF4-FFF2-40B4-BE49-F238E27FC236}">
                <a16:creationId xmlns:a16="http://schemas.microsoft.com/office/drawing/2014/main" id="{99109919-B093-4011-970D-0FCF3B60DAE8}"/>
              </a:ext>
            </a:extLst>
          </p:cNvPr>
          <p:cNvSpPr txBox="1">
            <a:spLocks noChangeArrowheads="1"/>
          </p:cNvSpPr>
          <p:nvPr/>
        </p:nvSpPr>
        <p:spPr bwMode="auto">
          <a:xfrm>
            <a:off x="1089845" y="3077987"/>
            <a:ext cx="9064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16.3.1</a:t>
            </a:r>
            <a:endParaRPr lang="zh-CN" altLang="en-US" dirty="0"/>
          </a:p>
        </p:txBody>
      </p:sp>
      <p:sp>
        <p:nvSpPr>
          <p:cNvPr id="16" name="TextBox 168">
            <a:hlinkClick r:id="rId3" action="ppaction://hlinksldjump"/>
            <a:extLst>
              <a:ext uri="{FF2B5EF4-FFF2-40B4-BE49-F238E27FC236}">
                <a16:creationId xmlns:a16="http://schemas.microsoft.com/office/drawing/2014/main" id="{382120EA-C3D8-4E55-8A66-2A6FB0C37535}"/>
              </a:ext>
            </a:extLst>
          </p:cNvPr>
          <p:cNvSpPr txBox="1">
            <a:spLocks noChangeArrowheads="1"/>
          </p:cNvSpPr>
          <p:nvPr/>
        </p:nvSpPr>
        <p:spPr bwMode="auto">
          <a:xfrm>
            <a:off x="3326971" y="3081556"/>
            <a:ext cx="22727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用户表</a:t>
            </a:r>
          </a:p>
        </p:txBody>
      </p:sp>
      <p:sp>
        <p:nvSpPr>
          <p:cNvPr id="17" name="AutoShape 864">
            <a:extLst>
              <a:ext uri="{FF2B5EF4-FFF2-40B4-BE49-F238E27FC236}">
                <a16:creationId xmlns:a16="http://schemas.microsoft.com/office/drawing/2014/main" id="{8A5C16A2-AE03-47EF-9A14-CADAB226785E}"/>
              </a:ext>
            </a:extLst>
          </p:cNvPr>
          <p:cNvSpPr>
            <a:spLocks noChangeArrowheads="1"/>
          </p:cNvSpPr>
          <p:nvPr/>
        </p:nvSpPr>
        <p:spPr bwMode="auto">
          <a:xfrm>
            <a:off x="605745" y="1980470"/>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headEnd/>
            <a:tailE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ko-KR" sz="2000" b="1" i="0" u="none" strike="noStrike" kern="0" cap="none" spc="0" normalizeH="0" baseline="0" noProof="0" dirty="0">
              <a:ln>
                <a:noFill/>
              </a:ln>
              <a:solidFill>
                <a:srgbClr val="FFFFFF"/>
              </a:solidFill>
              <a:effectLst/>
              <a:uLnTx/>
              <a:uFillTx/>
              <a:latin typeface="Times New Roman" pitchFamily="18" charset="0"/>
              <a:ea typeface="굴림"/>
              <a:cs typeface="Times New Roman" pitchFamily="18" charset="0"/>
            </a:endParaRPr>
          </a:p>
        </p:txBody>
      </p:sp>
      <p:sp>
        <p:nvSpPr>
          <p:cNvPr id="18" name="矩形 17">
            <a:hlinkClick r:id="" action="ppaction://noaction"/>
            <a:extLst>
              <a:ext uri="{FF2B5EF4-FFF2-40B4-BE49-F238E27FC236}">
                <a16:creationId xmlns:a16="http://schemas.microsoft.com/office/drawing/2014/main" id="{1DD62A2F-F8D3-4ADE-9CE0-0E167FEC176D}"/>
              </a:ext>
            </a:extLst>
          </p:cNvPr>
          <p:cNvSpPr/>
          <p:nvPr/>
        </p:nvSpPr>
        <p:spPr bwMode="auto">
          <a:xfrm>
            <a:off x="1078782" y="2012204"/>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4"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 action="ppaction://noaction"/>
            <a:extLst>
              <a:ext uri="{FF2B5EF4-FFF2-40B4-BE49-F238E27FC236}">
                <a16:creationId xmlns:a16="http://schemas.microsoft.com/office/drawing/2014/main" id="{5382A9CB-C404-4D8B-9A97-8F016062D569}"/>
              </a:ext>
            </a:extLst>
          </p:cNvPr>
          <p:cNvPicPr>
            <a:picLocks noChangeAspect="1"/>
          </p:cNvPicPr>
          <p:nvPr/>
        </p:nvPicPr>
        <p:blipFill>
          <a:blip r:embed="rId5" cstate="print">
            <a:duotone>
              <a:prstClr val="black"/>
              <a:schemeClr val="accent1">
                <a:tint val="45000"/>
                <a:satMod val="400000"/>
              </a:schemeClr>
            </a:duotone>
            <a:extLst>
              <a:ext uri="{BEBA8EAE-BF5A-486C-A8C5-ECC9F3942E4B}">
                <a14:imgProps xmlns:a14="http://schemas.microsoft.com/office/drawing/2010/main">
                  <a14:imgLayer r:embed="rId6">
                    <a14:imgEffect>
                      <a14:sharpenSoften amount="25000"/>
                    </a14:imgEffect>
                    <a14:imgEffect>
                      <a14:saturation sat="66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772007" y="1959240"/>
            <a:ext cx="376076" cy="374830"/>
          </a:xfrm>
          <a:prstGeom prst="rect">
            <a:avLst/>
          </a:prstGeom>
          <a:noFill/>
          <a:ln>
            <a:noFill/>
          </a:ln>
        </p:spPr>
      </p:pic>
      <p:grpSp>
        <p:nvGrpSpPr>
          <p:cNvPr id="20" name="组合 153">
            <a:extLst>
              <a:ext uri="{FF2B5EF4-FFF2-40B4-BE49-F238E27FC236}">
                <a16:creationId xmlns:a16="http://schemas.microsoft.com/office/drawing/2014/main" id="{E34814DF-FECF-4847-AC10-47E72218E7A4}"/>
              </a:ext>
            </a:extLst>
          </p:cNvPr>
          <p:cNvGrpSpPr>
            <a:grpSpLocks/>
          </p:cNvGrpSpPr>
          <p:nvPr/>
        </p:nvGrpSpPr>
        <p:grpSpPr bwMode="auto">
          <a:xfrm>
            <a:off x="1236009" y="3776575"/>
            <a:ext cx="6535740" cy="652952"/>
            <a:chOff x="1029300" y="5045322"/>
            <a:chExt cx="6535226" cy="652058"/>
          </a:xfrm>
        </p:grpSpPr>
        <p:grpSp>
          <p:nvGrpSpPr>
            <p:cNvPr id="21" name="组合 219">
              <a:extLst>
                <a:ext uri="{FF2B5EF4-FFF2-40B4-BE49-F238E27FC236}">
                  <a16:creationId xmlns:a16="http://schemas.microsoft.com/office/drawing/2014/main" id="{F3AE2F8C-0B67-4DA8-8F6A-117EB83FE557}"/>
                </a:ext>
              </a:extLst>
            </p:cNvPr>
            <p:cNvGrpSpPr>
              <a:grpSpLocks/>
            </p:cNvGrpSpPr>
            <p:nvPr/>
          </p:nvGrpSpPr>
          <p:grpSpPr bwMode="auto">
            <a:xfrm>
              <a:off x="2521434" y="5045322"/>
              <a:ext cx="5043092" cy="652058"/>
              <a:chOff x="2521434" y="4924675"/>
              <a:chExt cx="5043092" cy="769652"/>
            </a:xfrm>
          </p:grpSpPr>
          <p:sp>
            <p:nvSpPr>
              <p:cNvPr id="26" name="AutoShape 218">
                <a:extLst>
                  <a:ext uri="{FF2B5EF4-FFF2-40B4-BE49-F238E27FC236}">
                    <a16:creationId xmlns:a16="http://schemas.microsoft.com/office/drawing/2014/main" id="{780EA6D3-CF4C-4D86-9A81-CBFF18C46196}"/>
                  </a:ext>
                </a:extLst>
              </p:cNvPr>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7" name="组合 225">
                <a:extLst>
                  <a:ext uri="{FF2B5EF4-FFF2-40B4-BE49-F238E27FC236}">
                    <a16:creationId xmlns:a16="http://schemas.microsoft.com/office/drawing/2014/main" id="{49C5F2BF-090B-4647-A6F5-9E4C5437DADC}"/>
                  </a:ext>
                </a:extLst>
              </p:cNvPr>
              <p:cNvGrpSpPr>
                <a:grpSpLocks/>
              </p:cNvGrpSpPr>
              <p:nvPr/>
            </p:nvGrpSpPr>
            <p:grpSpPr bwMode="auto">
              <a:xfrm>
                <a:off x="2521434" y="4924675"/>
                <a:ext cx="5043091" cy="664285"/>
                <a:chOff x="2521434" y="4868192"/>
                <a:chExt cx="5043091" cy="720768"/>
              </a:xfrm>
            </p:grpSpPr>
            <p:sp>
              <p:nvSpPr>
                <p:cNvPr id="28" name="AutoShape 181">
                  <a:extLst>
                    <a:ext uri="{FF2B5EF4-FFF2-40B4-BE49-F238E27FC236}">
                      <a16:creationId xmlns:a16="http://schemas.microsoft.com/office/drawing/2014/main" id="{5F645A3D-5174-4A64-BA57-6EEE594B4FC8}"/>
                    </a:ext>
                  </a:extLst>
                </p:cNvPr>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9" name="AutoShape 202">
                  <a:extLst>
                    <a:ext uri="{FF2B5EF4-FFF2-40B4-BE49-F238E27FC236}">
                      <a16:creationId xmlns:a16="http://schemas.microsoft.com/office/drawing/2014/main" id="{7AAFE9CE-92E8-425F-9C74-5086147820BE}"/>
                    </a:ext>
                  </a:extLst>
                </p:cNvPr>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22" name="Line 188">
              <a:extLst>
                <a:ext uri="{FF2B5EF4-FFF2-40B4-BE49-F238E27FC236}">
                  <a16:creationId xmlns:a16="http://schemas.microsoft.com/office/drawing/2014/main" id="{662B03C6-B0CE-4A7A-8626-7F4C1FF29EED}"/>
                </a:ext>
              </a:extLst>
            </p:cNvPr>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3" name="组合 221">
              <a:extLst>
                <a:ext uri="{FF2B5EF4-FFF2-40B4-BE49-F238E27FC236}">
                  <a16:creationId xmlns:a16="http://schemas.microsoft.com/office/drawing/2014/main" id="{6D9E59BA-64D5-47D3-A089-211899C6C3D5}"/>
                </a:ext>
              </a:extLst>
            </p:cNvPr>
            <p:cNvGrpSpPr>
              <a:grpSpLocks/>
            </p:cNvGrpSpPr>
            <p:nvPr/>
          </p:nvGrpSpPr>
          <p:grpSpPr bwMode="auto">
            <a:xfrm>
              <a:off x="1029300" y="5045322"/>
              <a:ext cx="635025" cy="637257"/>
              <a:chOff x="1098627" y="4776118"/>
              <a:chExt cx="903287" cy="906462"/>
            </a:xfrm>
          </p:grpSpPr>
          <p:sp>
            <p:nvSpPr>
              <p:cNvPr id="24" name="Oval 148">
                <a:extLst>
                  <a:ext uri="{FF2B5EF4-FFF2-40B4-BE49-F238E27FC236}">
                    <a16:creationId xmlns:a16="http://schemas.microsoft.com/office/drawing/2014/main" id="{0A3E522F-2F4B-4451-99C4-0102863CB448}"/>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25" name="Oval 151">
                <a:extLst>
                  <a:ext uri="{FF2B5EF4-FFF2-40B4-BE49-F238E27FC236}">
                    <a16:creationId xmlns:a16="http://schemas.microsoft.com/office/drawing/2014/main" id="{4E0C5126-A836-4CD4-B88C-C18B717F11B1}"/>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30" name="TextBox 163">
            <a:extLst>
              <a:ext uri="{FF2B5EF4-FFF2-40B4-BE49-F238E27FC236}">
                <a16:creationId xmlns:a16="http://schemas.microsoft.com/office/drawing/2014/main" id="{8B1771E5-AEDC-47D0-9144-44270A6B8925}"/>
              </a:ext>
            </a:extLst>
          </p:cNvPr>
          <p:cNvSpPr txBox="1">
            <a:spLocks noChangeArrowheads="1"/>
          </p:cNvSpPr>
          <p:nvPr/>
        </p:nvSpPr>
        <p:spPr bwMode="auto">
          <a:xfrm>
            <a:off x="1117295" y="3883195"/>
            <a:ext cx="9064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16.3.2</a:t>
            </a:r>
            <a:endParaRPr lang="zh-CN" altLang="en-US" dirty="0"/>
          </a:p>
        </p:txBody>
      </p:sp>
      <p:sp>
        <p:nvSpPr>
          <p:cNvPr id="31" name="TextBox 168">
            <a:hlinkClick r:id="rId7" action="ppaction://hlinksldjump"/>
            <a:extLst>
              <a:ext uri="{FF2B5EF4-FFF2-40B4-BE49-F238E27FC236}">
                <a16:creationId xmlns:a16="http://schemas.microsoft.com/office/drawing/2014/main" id="{A7C1E164-1250-4367-98DA-D437D85B69C3}"/>
              </a:ext>
            </a:extLst>
          </p:cNvPr>
          <p:cNvSpPr txBox="1">
            <a:spLocks noChangeArrowheads="1"/>
          </p:cNvSpPr>
          <p:nvPr/>
        </p:nvSpPr>
        <p:spPr bwMode="auto">
          <a:xfrm>
            <a:off x="3393616" y="3879972"/>
            <a:ext cx="40030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购物车相关表</a:t>
            </a:r>
          </a:p>
        </p:txBody>
      </p:sp>
      <p:grpSp>
        <p:nvGrpSpPr>
          <p:cNvPr id="32" name="组合 153">
            <a:extLst>
              <a:ext uri="{FF2B5EF4-FFF2-40B4-BE49-F238E27FC236}">
                <a16:creationId xmlns:a16="http://schemas.microsoft.com/office/drawing/2014/main" id="{D3D7F543-2888-4466-BCB8-A9FD5FF43E5E}"/>
              </a:ext>
            </a:extLst>
          </p:cNvPr>
          <p:cNvGrpSpPr>
            <a:grpSpLocks/>
          </p:cNvGrpSpPr>
          <p:nvPr/>
        </p:nvGrpSpPr>
        <p:grpSpPr bwMode="auto">
          <a:xfrm>
            <a:off x="1236009" y="4582598"/>
            <a:ext cx="6625480" cy="684212"/>
            <a:chOff x="1029300" y="5045322"/>
            <a:chExt cx="6624959" cy="683275"/>
          </a:xfrm>
        </p:grpSpPr>
        <p:grpSp>
          <p:nvGrpSpPr>
            <p:cNvPr id="33" name="组合 219">
              <a:extLst>
                <a:ext uri="{FF2B5EF4-FFF2-40B4-BE49-F238E27FC236}">
                  <a16:creationId xmlns:a16="http://schemas.microsoft.com/office/drawing/2014/main" id="{414F0E3B-3891-4648-9B97-1EC1C5BFFBE2}"/>
                </a:ext>
              </a:extLst>
            </p:cNvPr>
            <p:cNvGrpSpPr>
              <a:grpSpLocks/>
            </p:cNvGrpSpPr>
            <p:nvPr/>
          </p:nvGrpSpPr>
          <p:grpSpPr bwMode="auto">
            <a:xfrm>
              <a:off x="2521433" y="5045323"/>
              <a:ext cx="5132826" cy="683274"/>
              <a:chOff x="2521433" y="4924675"/>
              <a:chExt cx="5132826" cy="806497"/>
            </a:xfrm>
          </p:grpSpPr>
          <p:sp>
            <p:nvSpPr>
              <p:cNvPr id="38" name="AutoShape 218">
                <a:extLst>
                  <a:ext uri="{FF2B5EF4-FFF2-40B4-BE49-F238E27FC236}">
                    <a16:creationId xmlns:a16="http://schemas.microsoft.com/office/drawing/2014/main" id="{4DBF64FA-8A3E-4C59-9B86-2A4955DE2605}"/>
                  </a:ext>
                </a:extLst>
              </p:cNvPr>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39" name="组合 225">
                <a:extLst>
                  <a:ext uri="{FF2B5EF4-FFF2-40B4-BE49-F238E27FC236}">
                    <a16:creationId xmlns:a16="http://schemas.microsoft.com/office/drawing/2014/main" id="{7609D38E-DC42-4310-8B96-4CD4B3908D51}"/>
                  </a:ext>
                </a:extLst>
              </p:cNvPr>
              <p:cNvGrpSpPr>
                <a:grpSpLocks/>
              </p:cNvGrpSpPr>
              <p:nvPr/>
            </p:nvGrpSpPr>
            <p:grpSpPr bwMode="auto">
              <a:xfrm>
                <a:off x="2521433" y="4924675"/>
                <a:ext cx="5043090" cy="664285"/>
                <a:chOff x="2521433" y="4868192"/>
                <a:chExt cx="5043090" cy="720768"/>
              </a:xfrm>
            </p:grpSpPr>
            <p:sp>
              <p:nvSpPr>
                <p:cNvPr id="40" name="AutoShape 181">
                  <a:extLst>
                    <a:ext uri="{FF2B5EF4-FFF2-40B4-BE49-F238E27FC236}">
                      <a16:creationId xmlns:a16="http://schemas.microsoft.com/office/drawing/2014/main" id="{D6D3317C-9F05-498C-A313-3A8F1B8A5D2C}"/>
                    </a:ext>
                  </a:extLst>
                </p:cNvPr>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41" name="AutoShape 202">
                  <a:extLst>
                    <a:ext uri="{FF2B5EF4-FFF2-40B4-BE49-F238E27FC236}">
                      <a16:creationId xmlns:a16="http://schemas.microsoft.com/office/drawing/2014/main" id="{DB55D99F-90AC-4A94-96B4-9B64B83121F2}"/>
                    </a:ext>
                  </a:extLst>
                </p:cNvPr>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34" name="Line 188">
              <a:extLst>
                <a:ext uri="{FF2B5EF4-FFF2-40B4-BE49-F238E27FC236}">
                  <a16:creationId xmlns:a16="http://schemas.microsoft.com/office/drawing/2014/main" id="{402DF7E8-CA59-42A5-B193-45BFC672E7E9}"/>
                </a:ext>
              </a:extLst>
            </p:cNvPr>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35" name="组合 221">
              <a:extLst>
                <a:ext uri="{FF2B5EF4-FFF2-40B4-BE49-F238E27FC236}">
                  <a16:creationId xmlns:a16="http://schemas.microsoft.com/office/drawing/2014/main" id="{5A96357D-1E61-4037-B0E0-D350B6ED90BD}"/>
                </a:ext>
              </a:extLst>
            </p:cNvPr>
            <p:cNvGrpSpPr>
              <a:grpSpLocks/>
            </p:cNvGrpSpPr>
            <p:nvPr/>
          </p:nvGrpSpPr>
          <p:grpSpPr bwMode="auto">
            <a:xfrm>
              <a:off x="1029300" y="5045322"/>
              <a:ext cx="635025" cy="637257"/>
              <a:chOff x="1098627" y="4776118"/>
              <a:chExt cx="903287" cy="906462"/>
            </a:xfrm>
          </p:grpSpPr>
          <p:sp>
            <p:nvSpPr>
              <p:cNvPr id="36" name="Oval 148">
                <a:extLst>
                  <a:ext uri="{FF2B5EF4-FFF2-40B4-BE49-F238E27FC236}">
                    <a16:creationId xmlns:a16="http://schemas.microsoft.com/office/drawing/2014/main" id="{CDC6AA4E-8F28-4A8B-8A6D-93699D8D7844}"/>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37" name="Oval 151">
                <a:extLst>
                  <a:ext uri="{FF2B5EF4-FFF2-40B4-BE49-F238E27FC236}">
                    <a16:creationId xmlns:a16="http://schemas.microsoft.com/office/drawing/2014/main" id="{A70960EE-16DC-4726-BBF9-FCF0EDBCFF79}"/>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42" name="TextBox 163">
            <a:extLst>
              <a:ext uri="{FF2B5EF4-FFF2-40B4-BE49-F238E27FC236}">
                <a16:creationId xmlns:a16="http://schemas.microsoft.com/office/drawing/2014/main" id="{68398987-1E19-431F-8E9E-670996A764CE}"/>
              </a:ext>
            </a:extLst>
          </p:cNvPr>
          <p:cNvSpPr txBox="1">
            <a:spLocks noChangeArrowheads="1"/>
          </p:cNvSpPr>
          <p:nvPr/>
        </p:nvSpPr>
        <p:spPr bwMode="auto">
          <a:xfrm>
            <a:off x="1108407" y="4712761"/>
            <a:ext cx="1089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16.3.3</a:t>
            </a:r>
            <a:endParaRPr lang="zh-CN" altLang="en-US" dirty="0"/>
          </a:p>
        </p:txBody>
      </p:sp>
      <p:sp>
        <p:nvSpPr>
          <p:cNvPr id="43" name="TextBox 168">
            <a:hlinkClick r:id="rId8" action="ppaction://hlinksldjump"/>
            <a:extLst>
              <a:ext uri="{FF2B5EF4-FFF2-40B4-BE49-F238E27FC236}">
                <a16:creationId xmlns:a16="http://schemas.microsoft.com/office/drawing/2014/main" id="{9822B3D3-E09C-4941-BA23-5DD0158D08BC}"/>
              </a:ext>
            </a:extLst>
          </p:cNvPr>
          <p:cNvSpPr txBox="1">
            <a:spLocks noChangeArrowheads="1"/>
          </p:cNvSpPr>
          <p:nvPr/>
        </p:nvSpPr>
        <p:spPr bwMode="auto">
          <a:xfrm>
            <a:off x="3393615" y="4683284"/>
            <a:ext cx="52390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商品相关表</a:t>
            </a:r>
            <a:endParaRPr lang="en-US" altLang="zh-CN" dirty="0">
              <a:latin typeface="微软雅黑" panose="020B0503020204020204" pitchFamily="34" charset="-122"/>
              <a:ea typeface="微软雅黑" panose="020B0503020204020204" pitchFamily="34" charset="-122"/>
            </a:endParaRPr>
          </a:p>
        </p:txBody>
      </p:sp>
      <p:grpSp>
        <p:nvGrpSpPr>
          <p:cNvPr id="56" name="组合 153">
            <a:extLst>
              <a:ext uri="{FF2B5EF4-FFF2-40B4-BE49-F238E27FC236}">
                <a16:creationId xmlns:a16="http://schemas.microsoft.com/office/drawing/2014/main" id="{1F268B1B-E779-43B5-A302-96E5B7070795}"/>
              </a:ext>
            </a:extLst>
          </p:cNvPr>
          <p:cNvGrpSpPr>
            <a:grpSpLocks/>
          </p:cNvGrpSpPr>
          <p:nvPr/>
        </p:nvGrpSpPr>
        <p:grpSpPr bwMode="auto">
          <a:xfrm>
            <a:off x="1246936" y="5389891"/>
            <a:ext cx="6625480" cy="684212"/>
            <a:chOff x="1029300" y="5045322"/>
            <a:chExt cx="6624959" cy="683275"/>
          </a:xfrm>
        </p:grpSpPr>
        <p:grpSp>
          <p:nvGrpSpPr>
            <p:cNvPr id="57" name="组合 219">
              <a:extLst>
                <a:ext uri="{FF2B5EF4-FFF2-40B4-BE49-F238E27FC236}">
                  <a16:creationId xmlns:a16="http://schemas.microsoft.com/office/drawing/2014/main" id="{3AA94FA5-F4C0-4FE0-856D-486DA1986AB4}"/>
                </a:ext>
              </a:extLst>
            </p:cNvPr>
            <p:cNvGrpSpPr>
              <a:grpSpLocks/>
            </p:cNvGrpSpPr>
            <p:nvPr/>
          </p:nvGrpSpPr>
          <p:grpSpPr bwMode="auto">
            <a:xfrm>
              <a:off x="2521433" y="5045323"/>
              <a:ext cx="5132826" cy="683274"/>
              <a:chOff x="2521433" y="4924675"/>
              <a:chExt cx="5132826" cy="806497"/>
            </a:xfrm>
          </p:grpSpPr>
          <p:sp>
            <p:nvSpPr>
              <p:cNvPr id="62" name="AutoShape 218">
                <a:extLst>
                  <a:ext uri="{FF2B5EF4-FFF2-40B4-BE49-F238E27FC236}">
                    <a16:creationId xmlns:a16="http://schemas.microsoft.com/office/drawing/2014/main" id="{1AF6B8AB-5506-443E-AE0A-9AB80F8E9AB7}"/>
                  </a:ext>
                </a:extLst>
              </p:cNvPr>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63" name="组合 225">
                <a:extLst>
                  <a:ext uri="{FF2B5EF4-FFF2-40B4-BE49-F238E27FC236}">
                    <a16:creationId xmlns:a16="http://schemas.microsoft.com/office/drawing/2014/main" id="{FC56955C-1C41-426E-8CD9-0740F85A8215}"/>
                  </a:ext>
                </a:extLst>
              </p:cNvPr>
              <p:cNvGrpSpPr>
                <a:grpSpLocks/>
              </p:cNvGrpSpPr>
              <p:nvPr/>
            </p:nvGrpSpPr>
            <p:grpSpPr bwMode="auto">
              <a:xfrm>
                <a:off x="2521433" y="4924675"/>
                <a:ext cx="5043090" cy="664285"/>
                <a:chOff x="2521433" y="4868192"/>
                <a:chExt cx="5043090" cy="720768"/>
              </a:xfrm>
            </p:grpSpPr>
            <p:sp>
              <p:nvSpPr>
                <p:cNvPr id="64" name="AutoShape 181">
                  <a:extLst>
                    <a:ext uri="{FF2B5EF4-FFF2-40B4-BE49-F238E27FC236}">
                      <a16:creationId xmlns:a16="http://schemas.microsoft.com/office/drawing/2014/main" id="{14AF8444-8FDA-410E-8314-5FC88F9BE5EC}"/>
                    </a:ext>
                  </a:extLst>
                </p:cNvPr>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5" name="AutoShape 202">
                  <a:extLst>
                    <a:ext uri="{FF2B5EF4-FFF2-40B4-BE49-F238E27FC236}">
                      <a16:creationId xmlns:a16="http://schemas.microsoft.com/office/drawing/2014/main" id="{CCED6284-7966-4D7A-8833-14874250450E}"/>
                    </a:ext>
                  </a:extLst>
                </p:cNvPr>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58" name="Line 188">
              <a:extLst>
                <a:ext uri="{FF2B5EF4-FFF2-40B4-BE49-F238E27FC236}">
                  <a16:creationId xmlns:a16="http://schemas.microsoft.com/office/drawing/2014/main" id="{612A2635-4672-4A7B-9C42-6CAB4A2ECB9F}"/>
                </a:ext>
              </a:extLst>
            </p:cNvPr>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59" name="组合 221">
              <a:extLst>
                <a:ext uri="{FF2B5EF4-FFF2-40B4-BE49-F238E27FC236}">
                  <a16:creationId xmlns:a16="http://schemas.microsoft.com/office/drawing/2014/main" id="{976D6EAE-2AE4-4BDA-B176-1CCAD06B20A9}"/>
                </a:ext>
              </a:extLst>
            </p:cNvPr>
            <p:cNvGrpSpPr>
              <a:grpSpLocks/>
            </p:cNvGrpSpPr>
            <p:nvPr/>
          </p:nvGrpSpPr>
          <p:grpSpPr bwMode="auto">
            <a:xfrm>
              <a:off x="1029300" y="5045322"/>
              <a:ext cx="635025" cy="637257"/>
              <a:chOff x="1098627" y="4776118"/>
              <a:chExt cx="903287" cy="906462"/>
            </a:xfrm>
          </p:grpSpPr>
          <p:sp>
            <p:nvSpPr>
              <p:cNvPr id="60" name="Oval 148">
                <a:extLst>
                  <a:ext uri="{FF2B5EF4-FFF2-40B4-BE49-F238E27FC236}">
                    <a16:creationId xmlns:a16="http://schemas.microsoft.com/office/drawing/2014/main" id="{9EFD75DF-F3E6-4ABA-B55E-C0CC900CC46E}"/>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61" name="Oval 151">
                <a:extLst>
                  <a:ext uri="{FF2B5EF4-FFF2-40B4-BE49-F238E27FC236}">
                    <a16:creationId xmlns:a16="http://schemas.microsoft.com/office/drawing/2014/main" id="{9D73BEE1-1FDD-420A-B51A-40BD728B18AB}"/>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66" name="TextBox 163">
            <a:extLst>
              <a:ext uri="{FF2B5EF4-FFF2-40B4-BE49-F238E27FC236}">
                <a16:creationId xmlns:a16="http://schemas.microsoft.com/office/drawing/2014/main" id="{8E300FF5-587F-44F9-B8B2-34C652CC6AB4}"/>
              </a:ext>
            </a:extLst>
          </p:cNvPr>
          <p:cNvSpPr txBox="1">
            <a:spLocks noChangeArrowheads="1"/>
          </p:cNvSpPr>
          <p:nvPr/>
        </p:nvSpPr>
        <p:spPr bwMode="auto">
          <a:xfrm>
            <a:off x="1134097" y="5517969"/>
            <a:ext cx="1089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16.3.4</a:t>
            </a:r>
            <a:endParaRPr lang="zh-CN" altLang="en-US" dirty="0"/>
          </a:p>
        </p:txBody>
      </p:sp>
      <p:sp>
        <p:nvSpPr>
          <p:cNvPr id="67" name="TextBox 168">
            <a:hlinkClick r:id="rId9" action="ppaction://hlinksldjump"/>
            <a:extLst>
              <a:ext uri="{FF2B5EF4-FFF2-40B4-BE49-F238E27FC236}">
                <a16:creationId xmlns:a16="http://schemas.microsoft.com/office/drawing/2014/main" id="{36986B35-F50B-4AF5-B947-199CD80733D6}"/>
              </a:ext>
            </a:extLst>
          </p:cNvPr>
          <p:cNvSpPr txBox="1">
            <a:spLocks noChangeArrowheads="1"/>
          </p:cNvSpPr>
          <p:nvPr/>
        </p:nvSpPr>
        <p:spPr bwMode="auto">
          <a:xfrm>
            <a:off x="3404542" y="5490577"/>
            <a:ext cx="52390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订单相关表</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167439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69" y="325533"/>
            <a:ext cx="586639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16.3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锋迷网数据库设计</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16.3.1 </a:t>
            </a:r>
            <a:r>
              <a:rPr lang="zh-CN" altLang="en-US" sz="2400" b="1" dirty="0">
                <a:solidFill>
                  <a:srgbClr val="2383C6"/>
                </a:solidFill>
                <a:latin typeface="微软雅黑" panose="020B0503020204020204" pitchFamily="34" charset="-122"/>
                <a:ea typeface="微软雅黑" panose="020B0503020204020204" pitchFamily="34" charset="-122"/>
              </a:rPr>
              <a:t>用户表</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40002"/>
            <a:ext cx="9144000" cy="3080139"/>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本章实现的是一个在线商务网站，根据需求分析设计如下的数据库和对应的数据表：</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创建本章对应的数据库</a:t>
            </a:r>
            <a:r>
              <a:rPr lang="en-US" altLang="zh-CN" dirty="0">
                <a:latin typeface="微软雅黑" panose="020B0503020204020204" pitchFamily="34" charset="-122"/>
                <a:ea typeface="微软雅黑" panose="020B0503020204020204" pitchFamily="34" charset="-122"/>
              </a:rPr>
              <a:t>chapter16</a:t>
            </a:r>
            <a:r>
              <a:rPr lang="zh-CN" altLang="en-US" dirty="0">
                <a:latin typeface="微软雅黑" panose="020B0503020204020204" pitchFamily="34" charset="-122"/>
                <a:ea typeface="微软雅黑" panose="020B0503020204020204" pitchFamily="34" charset="-122"/>
              </a:rPr>
              <a:t>和数据表。实现用户表的</a:t>
            </a:r>
            <a:r>
              <a:rPr lang="en-US" altLang="zh-CN" dirty="0" err="1">
                <a:latin typeface="微软雅黑" panose="020B0503020204020204" pitchFamily="34" charset="-122"/>
                <a:ea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rPr>
              <a:t>语句如书中例</a:t>
            </a:r>
            <a:r>
              <a:rPr lang="en-US" altLang="zh-CN" dirty="0">
                <a:latin typeface="微软雅黑" panose="020B0503020204020204" pitchFamily="34" charset="-122"/>
                <a:ea typeface="微软雅黑" panose="020B0503020204020204" pitchFamily="34" charset="-122"/>
              </a:rPr>
              <a:t>16-4</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该系统为了节约时间，将会员信息和管理员信息存储到一张表中，在</a:t>
            </a:r>
            <a:r>
              <a:rPr lang="en-US" altLang="zh-CN" dirty="0">
                <a:latin typeface="微软雅黑" panose="020B0503020204020204" pitchFamily="34" charset="-122"/>
                <a:ea typeface="微软雅黑" panose="020B0503020204020204" pitchFamily="34" charset="-122"/>
              </a:rPr>
              <a:t>user</a:t>
            </a:r>
            <a:r>
              <a:rPr lang="zh-CN" altLang="en-US" dirty="0">
                <a:latin typeface="微软雅黑" panose="020B0503020204020204" pitchFamily="34" charset="-122"/>
                <a:ea typeface="微软雅黑" panose="020B0503020204020204" pitchFamily="34" charset="-122"/>
              </a:rPr>
              <a:t>表中通过</a:t>
            </a:r>
            <a:r>
              <a:rPr lang="en-US" altLang="zh-CN" dirty="0">
                <a:latin typeface="微软雅黑" panose="020B0503020204020204" pitchFamily="34" charset="-122"/>
                <a:ea typeface="微软雅黑" panose="020B0503020204020204" pitchFamily="34" charset="-122"/>
              </a:rPr>
              <a:t>role</a:t>
            </a:r>
            <a:r>
              <a:rPr lang="zh-CN" altLang="en-US" dirty="0">
                <a:latin typeface="微软雅黑" panose="020B0503020204020204" pitchFamily="34" charset="-122"/>
                <a:ea typeface="微软雅黑" panose="020B0503020204020204" pitchFamily="34" charset="-122"/>
              </a:rPr>
              <a:t>字段来标记区分。默认新增一个管理员账号，注意，本系统密码采用的是密文存储，所以</a:t>
            </a:r>
            <a:r>
              <a:rPr lang="en-US" altLang="zh-CN" dirty="0">
                <a:latin typeface="微软雅黑" panose="020B0503020204020204" pitchFamily="34" charset="-122"/>
                <a:ea typeface="微软雅黑" panose="020B0503020204020204" pitchFamily="34" charset="-122"/>
              </a:rPr>
              <a:t>admin</a:t>
            </a:r>
            <a:r>
              <a:rPr lang="zh-CN" altLang="en-US" dirty="0">
                <a:latin typeface="微软雅黑" panose="020B0503020204020204" pitchFamily="34" charset="-122"/>
                <a:ea typeface="微软雅黑" panose="020B0503020204020204" pitchFamily="34" charset="-122"/>
              </a:rPr>
              <a:t>对应的密码是</a:t>
            </a:r>
            <a:r>
              <a:rPr lang="en-US" altLang="zh-CN" dirty="0">
                <a:latin typeface="微软雅黑" panose="020B0503020204020204" pitchFamily="34" charset="-122"/>
                <a:ea typeface="微软雅黑" panose="020B0503020204020204" pitchFamily="34" charset="-122"/>
              </a:rPr>
              <a:t>admin</a:t>
            </a:r>
            <a:r>
              <a:rPr lang="zh-CN" altLang="en-US" dirty="0">
                <a:latin typeface="微软雅黑" panose="020B0503020204020204" pitchFamily="34" charset="-122"/>
                <a:ea typeface="微软雅黑" panose="020B0503020204020204" pitchFamily="34" charset="-122"/>
              </a:rPr>
              <a:t>，转换为密文存储即可。</a:t>
            </a:r>
          </a:p>
        </p:txBody>
      </p:sp>
    </p:spTree>
    <p:extLst>
      <p:ext uri="{BB962C8B-B14F-4D97-AF65-F5344CB8AC3E}">
        <p14:creationId xmlns:p14="http://schemas.microsoft.com/office/powerpoint/2010/main" val="3510686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69" y="325533"/>
            <a:ext cx="586639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16.3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锋迷网数据库设计</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16.3.2 </a:t>
            </a:r>
            <a:r>
              <a:rPr lang="zh-CN" altLang="en-US" sz="2400" b="1" dirty="0">
                <a:solidFill>
                  <a:srgbClr val="2383C6"/>
                </a:solidFill>
                <a:latin typeface="微软雅黑" panose="020B0503020204020204" pitchFamily="34" charset="-122"/>
                <a:ea typeface="微软雅黑" panose="020B0503020204020204" pitchFamily="34" charset="-122"/>
              </a:rPr>
              <a:t>购物车相关表</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40002"/>
            <a:ext cx="9144000"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购物车表信息，一个用户只能有一个购物车，可是一个购物车中却可以有多个商品。此处首先设计两个数据库表，</a:t>
            </a:r>
            <a:r>
              <a:rPr lang="en-US" altLang="zh-CN" dirty="0">
                <a:latin typeface="微软雅黑" panose="020B0503020204020204" pitchFamily="34" charset="-122"/>
                <a:ea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rPr>
              <a:t>如例</a:t>
            </a:r>
            <a:r>
              <a:rPr lang="en-US" altLang="zh-CN" dirty="0">
                <a:latin typeface="微软雅黑" panose="020B0503020204020204" pitchFamily="34" charset="-122"/>
                <a:ea typeface="微软雅黑" panose="020B0503020204020204" pitchFamily="34" charset="-122"/>
              </a:rPr>
              <a:t>16-5</a:t>
            </a:r>
            <a:r>
              <a:rPr lang="zh-CN" altLang="en-US" dirty="0">
                <a:latin typeface="微软雅黑" panose="020B0503020204020204" pitchFamily="34" charset="-122"/>
                <a:ea typeface="微软雅黑" panose="020B0503020204020204" pitchFamily="34" charset="-122"/>
              </a:rPr>
              <a:t>所示。</a:t>
            </a:r>
          </a:p>
        </p:txBody>
      </p:sp>
      <p:pic>
        <p:nvPicPr>
          <p:cNvPr id="5" name="图片 4">
            <a:extLst>
              <a:ext uri="{FF2B5EF4-FFF2-40B4-BE49-F238E27FC236}">
                <a16:creationId xmlns:a16="http://schemas.microsoft.com/office/drawing/2014/main" id="{C34EE5E0-8AD4-4D40-87F2-3A5208154147}"/>
              </a:ext>
            </a:extLst>
          </p:cNvPr>
          <p:cNvPicPr>
            <a:picLocks noChangeAspect="1"/>
          </p:cNvPicPr>
          <p:nvPr/>
        </p:nvPicPr>
        <p:blipFill rotWithShape="1">
          <a:blip r:embed="rId2"/>
          <a:srcRect b="5092"/>
          <a:stretch/>
        </p:blipFill>
        <p:spPr>
          <a:xfrm>
            <a:off x="851522" y="2525335"/>
            <a:ext cx="5040000" cy="2644943"/>
          </a:xfrm>
          <a:prstGeom prst="rect">
            <a:avLst/>
          </a:prstGeom>
        </p:spPr>
      </p:pic>
      <p:sp>
        <p:nvSpPr>
          <p:cNvPr id="6" name="矩形 5">
            <a:extLst>
              <a:ext uri="{FF2B5EF4-FFF2-40B4-BE49-F238E27FC236}">
                <a16:creationId xmlns:a16="http://schemas.microsoft.com/office/drawing/2014/main" id="{54D816AE-687F-48B1-9CBC-166071442901}"/>
              </a:ext>
            </a:extLst>
          </p:cNvPr>
          <p:cNvSpPr/>
          <p:nvPr/>
        </p:nvSpPr>
        <p:spPr>
          <a:xfrm>
            <a:off x="-16437" y="5109620"/>
            <a:ext cx="8866926" cy="128990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在上述</a:t>
            </a:r>
            <a:r>
              <a:rPr lang="en-US" altLang="zh-CN" dirty="0">
                <a:latin typeface="微软雅黑" panose="020B0503020204020204" pitchFamily="34" charset="-122"/>
                <a:ea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rPr>
              <a:t>语句中，首先实现购物车表和购物车详情表的创建，因为每个用户都有一个购物车，方便起见这里采用触发器实现监听用户表的</a:t>
            </a:r>
            <a:r>
              <a:rPr lang="en-US" altLang="zh-CN" dirty="0">
                <a:latin typeface="微软雅黑" panose="020B0503020204020204" pitchFamily="34" charset="-122"/>
                <a:ea typeface="微软雅黑" panose="020B0503020204020204" pitchFamily="34" charset="-122"/>
              </a:rPr>
              <a:t>insert</a:t>
            </a:r>
            <a:r>
              <a:rPr lang="zh-CN" altLang="en-US" dirty="0">
                <a:latin typeface="微软雅黑" panose="020B0503020204020204" pitchFamily="34" charset="-122"/>
                <a:ea typeface="微软雅黑" panose="020B0503020204020204" pitchFamily="34" charset="-122"/>
              </a:rPr>
              <a:t>命令，如果用户表执行了</a:t>
            </a:r>
            <a:r>
              <a:rPr lang="en-US" altLang="zh-CN" dirty="0">
                <a:latin typeface="微软雅黑" panose="020B0503020204020204" pitchFamily="34" charset="-122"/>
                <a:ea typeface="微软雅黑" panose="020B0503020204020204" pitchFamily="34" charset="-122"/>
              </a:rPr>
              <a:t>insert</a:t>
            </a:r>
            <a:r>
              <a:rPr lang="zh-CN" altLang="en-US" dirty="0">
                <a:latin typeface="微软雅黑" panose="020B0503020204020204" pitchFamily="34" charset="-122"/>
                <a:ea typeface="微软雅黑" panose="020B0503020204020204" pitchFamily="34" charset="-122"/>
              </a:rPr>
              <a:t>语句，就进行触发，自动在购物车表中新增一条数据。</a:t>
            </a:r>
          </a:p>
        </p:txBody>
      </p:sp>
    </p:spTree>
    <p:extLst>
      <p:ext uri="{BB962C8B-B14F-4D97-AF65-F5344CB8AC3E}">
        <p14:creationId xmlns:p14="http://schemas.microsoft.com/office/powerpoint/2010/main" val="145149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69" y="325533"/>
            <a:ext cx="586639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16.3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锋迷网数据库设计</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16.3.3 </a:t>
            </a:r>
            <a:r>
              <a:rPr lang="zh-CN" altLang="en-US" sz="2400" b="1" dirty="0">
                <a:solidFill>
                  <a:srgbClr val="2383C6"/>
                </a:solidFill>
                <a:latin typeface="微软雅黑" panose="020B0503020204020204" pitchFamily="34" charset="-122"/>
                <a:ea typeface="微软雅黑" panose="020B0503020204020204" pitchFamily="34" charset="-122"/>
              </a:rPr>
              <a:t>商品相关表</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40002"/>
            <a:ext cx="9144000"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根据业务的需要，设计对应的商品类型和商品表，对应的</a:t>
            </a:r>
            <a:r>
              <a:rPr lang="en-US" altLang="zh-CN" dirty="0">
                <a:latin typeface="微软雅黑" panose="020B0503020204020204" pitchFamily="34" charset="-122"/>
                <a:ea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rPr>
              <a:t>语句如书中例</a:t>
            </a:r>
            <a:r>
              <a:rPr lang="en-US" altLang="zh-CN" dirty="0">
                <a:latin typeface="微软雅黑" panose="020B0503020204020204" pitchFamily="34" charset="-122"/>
                <a:ea typeface="微软雅黑" panose="020B0503020204020204" pitchFamily="34" charset="-122"/>
              </a:rPr>
              <a:t>16-6</a:t>
            </a:r>
            <a:r>
              <a:rPr lang="zh-CN" altLang="en-US" dirty="0">
                <a:latin typeface="微软雅黑" panose="020B0503020204020204" pitchFamily="34" charset="-122"/>
                <a:ea typeface="微软雅黑" panose="020B0503020204020204" pitchFamily="34" charset="-122"/>
              </a:rPr>
              <a:t>所示：</a:t>
            </a:r>
          </a:p>
        </p:txBody>
      </p:sp>
      <p:sp>
        <p:nvSpPr>
          <p:cNvPr id="6" name="矩形 5">
            <a:extLst>
              <a:ext uri="{FF2B5EF4-FFF2-40B4-BE49-F238E27FC236}">
                <a16:creationId xmlns:a16="http://schemas.microsoft.com/office/drawing/2014/main" id="{54D816AE-687F-48B1-9CBC-166071442901}"/>
              </a:ext>
            </a:extLst>
          </p:cNvPr>
          <p:cNvSpPr/>
          <p:nvPr/>
        </p:nvSpPr>
        <p:spPr>
          <a:xfrm>
            <a:off x="-1" y="2514409"/>
            <a:ext cx="9143999" cy="128990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在上述的</a:t>
            </a:r>
            <a:r>
              <a:rPr lang="en-US" altLang="zh-CN" dirty="0">
                <a:latin typeface="微软雅黑" panose="020B0503020204020204" pitchFamily="34" charset="-122"/>
                <a:ea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rPr>
              <a:t>语句中，实现了商品类型表和商品表的创建。注意：商品类型只记录最多</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级类型，没有记录太深层次的商品类型。表创建之后，新增系统当前的商品类型数据，其实也可以在系统中新增商品类型。</a:t>
            </a:r>
          </a:p>
        </p:txBody>
      </p:sp>
    </p:spTree>
    <p:extLst>
      <p:ext uri="{BB962C8B-B14F-4D97-AF65-F5344CB8AC3E}">
        <p14:creationId xmlns:p14="http://schemas.microsoft.com/office/powerpoint/2010/main" val="2493505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69" y="325533"/>
            <a:ext cx="586639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16.3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锋迷网数据库设计</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16.3.4 </a:t>
            </a:r>
            <a:r>
              <a:rPr lang="zh-CN" altLang="en-US" sz="2400" b="1" dirty="0">
                <a:solidFill>
                  <a:srgbClr val="2383C6"/>
                </a:solidFill>
                <a:latin typeface="微软雅黑" panose="020B0503020204020204" pitchFamily="34" charset="-122"/>
                <a:ea typeface="微软雅黑" panose="020B0503020204020204" pitchFamily="34" charset="-122"/>
              </a:rPr>
              <a:t>订单相关表</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40002"/>
            <a:ext cx="9144000"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创建与订单有关的表，订单和商品之间存在的多对多的关系，而且订单也需要收货地址，所以对应的</a:t>
            </a:r>
            <a:r>
              <a:rPr lang="en-US" altLang="zh-CN" dirty="0" err="1">
                <a:latin typeface="微软雅黑" panose="020B0503020204020204" pitchFamily="34" charset="-122"/>
                <a:ea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rPr>
              <a:t>语句如书中例</a:t>
            </a:r>
            <a:r>
              <a:rPr lang="en-US" altLang="zh-CN" dirty="0">
                <a:latin typeface="微软雅黑" panose="020B0503020204020204" pitchFamily="34" charset="-122"/>
                <a:ea typeface="微软雅黑" panose="020B0503020204020204" pitchFamily="34" charset="-122"/>
              </a:rPr>
              <a:t>16-7</a:t>
            </a:r>
            <a:r>
              <a:rPr lang="zh-CN" altLang="en-US" dirty="0">
                <a:latin typeface="微软雅黑" panose="020B0503020204020204" pitchFamily="34" charset="-122"/>
                <a:ea typeface="微软雅黑" panose="020B0503020204020204" pitchFamily="34" charset="-122"/>
              </a:rPr>
              <a:t>所示。</a:t>
            </a:r>
          </a:p>
        </p:txBody>
      </p:sp>
      <p:sp>
        <p:nvSpPr>
          <p:cNvPr id="6" name="矩形 5">
            <a:extLst>
              <a:ext uri="{FF2B5EF4-FFF2-40B4-BE49-F238E27FC236}">
                <a16:creationId xmlns:a16="http://schemas.microsoft.com/office/drawing/2014/main" id="{54D816AE-687F-48B1-9CBC-166071442901}"/>
              </a:ext>
            </a:extLst>
          </p:cNvPr>
          <p:cNvSpPr/>
          <p:nvPr/>
        </p:nvSpPr>
        <p:spPr>
          <a:xfrm>
            <a:off x="-1" y="2514409"/>
            <a:ext cx="9143999" cy="1705403"/>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在上述的</a:t>
            </a:r>
            <a:r>
              <a:rPr lang="en-US" altLang="zh-CN" dirty="0">
                <a:latin typeface="微软雅黑" panose="020B0503020204020204" pitchFamily="34" charset="-122"/>
                <a:ea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rPr>
              <a:t>语句中，主要就是实现用户收货地址表、订单表和订单详情表的创建，注意：用户和用户收货地址表存在一对多的关系，订单表和订单详情表存在一对多的关系，用户与订单表存在一对多的关系。对于锋迷网的开发而言，首要任务就是理清网站中对应的数据库的表间关系。</a:t>
            </a:r>
          </a:p>
        </p:txBody>
      </p:sp>
    </p:spTree>
    <p:extLst>
      <p:ext uri="{BB962C8B-B14F-4D97-AF65-F5344CB8AC3E}">
        <p14:creationId xmlns:p14="http://schemas.microsoft.com/office/powerpoint/2010/main" val="796024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a:extLst>
              <a:ext uri="{FF2B5EF4-FFF2-40B4-BE49-F238E27FC236}">
                <a16:creationId xmlns:a16="http://schemas.microsoft.com/office/drawing/2014/main" id="{1753E114-1B5D-4BAE-886B-B868ECE6297D}"/>
              </a:ext>
            </a:extLst>
          </p:cNvPr>
          <p:cNvSpPr>
            <a:spLocks noChangeArrowheads="1"/>
          </p:cNvSpPr>
          <p:nvPr/>
        </p:nvSpPr>
        <p:spPr bwMode="auto">
          <a:xfrm>
            <a:off x="544513" y="1212963"/>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 name="AutoShape 208">
            <a:extLst>
              <a:ext uri="{FF2B5EF4-FFF2-40B4-BE49-F238E27FC236}">
                <a16:creationId xmlns:a16="http://schemas.microsoft.com/office/drawing/2014/main" id="{FDE7AD7D-22D8-4BE5-987F-34AFD41555B1}"/>
              </a:ext>
            </a:extLst>
          </p:cNvPr>
          <p:cNvSpPr>
            <a:spLocks noChangeArrowheads="1"/>
          </p:cNvSpPr>
          <p:nvPr/>
        </p:nvSpPr>
        <p:spPr bwMode="auto">
          <a:xfrm>
            <a:off x="2822575" y="1442139"/>
            <a:ext cx="5976938" cy="850900"/>
          </a:xfrm>
          <a:prstGeom prst="roundRect">
            <a:avLst>
              <a:gd name="adj" fmla="val 17352"/>
            </a:avLst>
          </a:prstGeom>
          <a:solidFill>
            <a:srgbClr val="AED6EE"/>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4" name="组合 153">
            <a:extLst>
              <a:ext uri="{FF2B5EF4-FFF2-40B4-BE49-F238E27FC236}">
                <a16:creationId xmlns:a16="http://schemas.microsoft.com/office/drawing/2014/main" id="{B25DCF2F-BF45-4431-862E-CB2BE5D9D73C}"/>
              </a:ext>
            </a:extLst>
          </p:cNvPr>
          <p:cNvGrpSpPr>
            <a:grpSpLocks/>
          </p:cNvGrpSpPr>
          <p:nvPr/>
        </p:nvGrpSpPr>
        <p:grpSpPr bwMode="auto">
          <a:xfrm>
            <a:off x="1158302" y="3287249"/>
            <a:ext cx="6625480" cy="684212"/>
            <a:chOff x="1029300" y="5045322"/>
            <a:chExt cx="6624959" cy="683275"/>
          </a:xfrm>
        </p:grpSpPr>
        <p:grpSp>
          <p:nvGrpSpPr>
            <p:cNvPr id="5" name="组合 219">
              <a:extLst>
                <a:ext uri="{FF2B5EF4-FFF2-40B4-BE49-F238E27FC236}">
                  <a16:creationId xmlns:a16="http://schemas.microsoft.com/office/drawing/2014/main" id="{3F22C5B1-4B46-4A19-B29A-C03EEC7E45EB}"/>
                </a:ext>
              </a:extLst>
            </p:cNvPr>
            <p:cNvGrpSpPr>
              <a:grpSpLocks/>
            </p:cNvGrpSpPr>
            <p:nvPr/>
          </p:nvGrpSpPr>
          <p:grpSpPr bwMode="auto">
            <a:xfrm>
              <a:off x="2521433" y="5045323"/>
              <a:ext cx="5132826" cy="683274"/>
              <a:chOff x="2521433" y="4924675"/>
              <a:chExt cx="5132826" cy="806497"/>
            </a:xfrm>
          </p:grpSpPr>
          <p:sp>
            <p:nvSpPr>
              <p:cNvPr id="10" name="AutoShape 218">
                <a:extLst>
                  <a:ext uri="{FF2B5EF4-FFF2-40B4-BE49-F238E27FC236}">
                    <a16:creationId xmlns:a16="http://schemas.microsoft.com/office/drawing/2014/main" id="{579642CC-06DE-4756-B8E4-F71E105F466A}"/>
                  </a:ext>
                </a:extLst>
              </p:cNvPr>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1" name="组合 225">
                <a:extLst>
                  <a:ext uri="{FF2B5EF4-FFF2-40B4-BE49-F238E27FC236}">
                    <a16:creationId xmlns:a16="http://schemas.microsoft.com/office/drawing/2014/main" id="{E99AF641-98B5-4E56-AAF9-CD6B7EF22875}"/>
                  </a:ext>
                </a:extLst>
              </p:cNvPr>
              <p:cNvGrpSpPr>
                <a:grpSpLocks/>
              </p:cNvGrpSpPr>
              <p:nvPr/>
            </p:nvGrpSpPr>
            <p:grpSpPr bwMode="auto">
              <a:xfrm>
                <a:off x="2521433" y="4924675"/>
                <a:ext cx="5043090" cy="664285"/>
                <a:chOff x="2521433" y="4868192"/>
                <a:chExt cx="5043090" cy="720768"/>
              </a:xfrm>
            </p:grpSpPr>
            <p:sp>
              <p:nvSpPr>
                <p:cNvPr id="12" name="AutoShape 181">
                  <a:extLst>
                    <a:ext uri="{FF2B5EF4-FFF2-40B4-BE49-F238E27FC236}">
                      <a16:creationId xmlns:a16="http://schemas.microsoft.com/office/drawing/2014/main" id="{48741F52-223F-4A58-9D28-A8666F0EC943}"/>
                    </a:ext>
                  </a:extLst>
                </p:cNvPr>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3" name="AutoShape 202">
                  <a:extLst>
                    <a:ext uri="{FF2B5EF4-FFF2-40B4-BE49-F238E27FC236}">
                      <a16:creationId xmlns:a16="http://schemas.microsoft.com/office/drawing/2014/main" id="{E4C4C8E0-E483-4D1D-ABB6-5BC1F4907779}"/>
                    </a:ext>
                  </a:extLst>
                </p:cNvPr>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6" name="Line 188">
              <a:extLst>
                <a:ext uri="{FF2B5EF4-FFF2-40B4-BE49-F238E27FC236}">
                  <a16:creationId xmlns:a16="http://schemas.microsoft.com/office/drawing/2014/main" id="{477EEE0B-71D5-4AC0-8870-57D826C509F4}"/>
                </a:ext>
              </a:extLst>
            </p:cNvPr>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7" name="组合 221">
              <a:extLst>
                <a:ext uri="{FF2B5EF4-FFF2-40B4-BE49-F238E27FC236}">
                  <a16:creationId xmlns:a16="http://schemas.microsoft.com/office/drawing/2014/main" id="{9B9F5CCF-AF57-4891-8056-E2623C22F700}"/>
                </a:ext>
              </a:extLst>
            </p:cNvPr>
            <p:cNvGrpSpPr>
              <a:grpSpLocks/>
            </p:cNvGrpSpPr>
            <p:nvPr/>
          </p:nvGrpSpPr>
          <p:grpSpPr bwMode="auto">
            <a:xfrm>
              <a:off x="1029300" y="5045322"/>
              <a:ext cx="635025" cy="637257"/>
              <a:chOff x="1098627" y="4776118"/>
              <a:chExt cx="903287" cy="906462"/>
            </a:xfrm>
          </p:grpSpPr>
          <p:sp>
            <p:nvSpPr>
              <p:cNvPr id="8" name="Oval 148">
                <a:extLst>
                  <a:ext uri="{FF2B5EF4-FFF2-40B4-BE49-F238E27FC236}">
                    <a16:creationId xmlns:a16="http://schemas.microsoft.com/office/drawing/2014/main" id="{BC522BEB-59FD-4E00-9B70-20D6230E8B90}"/>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9" name="Oval 151">
                <a:extLst>
                  <a:ext uri="{FF2B5EF4-FFF2-40B4-BE49-F238E27FC236}">
                    <a16:creationId xmlns:a16="http://schemas.microsoft.com/office/drawing/2014/main" id="{B43BD1FC-B00C-4B67-A99D-A7E013E192B1}"/>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14" name="TextBox 154">
            <a:extLst>
              <a:ext uri="{FF2B5EF4-FFF2-40B4-BE49-F238E27FC236}">
                <a16:creationId xmlns:a16="http://schemas.microsoft.com/office/drawing/2014/main" id="{169D8E60-F87C-4B21-85DD-BEC7032798CE}"/>
              </a:ext>
            </a:extLst>
          </p:cNvPr>
          <p:cNvSpPr txBox="1">
            <a:spLocks noChangeArrowheads="1"/>
          </p:cNvSpPr>
          <p:nvPr/>
        </p:nvSpPr>
        <p:spPr bwMode="auto">
          <a:xfrm>
            <a:off x="2822575" y="1588023"/>
            <a:ext cx="59769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16.4  </a:t>
            </a:r>
            <a:r>
              <a:rPr lang="zh-CN" altLang="en-US" sz="2800" b="1" dirty="0"/>
              <a:t>完成通用模块</a:t>
            </a:r>
            <a:endParaRPr lang="zh-CN" altLang="en-US" sz="2800" b="1" dirty="0">
              <a:latin typeface="微软雅黑" panose="020B0503020204020204" pitchFamily="34" charset="-122"/>
              <a:ea typeface="微软雅黑" panose="020B0503020204020204" pitchFamily="34" charset="-122"/>
            </a:endParaRPr>
          </a:p>
        </p:txBody>
      </p:sp>
      <p:sp>
        <p:nvSpPr>
          <p:cNvPr id="15" name="TextBox 163">
            <a:extLst>
              <a:ext uri="{FF2B5EF4-FFF2-40B4-BE49-F238E27FC236}">
                <a16:creationId xmlns:a16="http://schemas.microsoft.com/office/drawing/2014/main" id="{99109919-B093-4011-970D-0FCF3B60DAE8}"/>
              </a:ext>
            </a:extLst>
          </p:cNvPr>
          <p:cNvSpPr txBox="1">
            <a:spLocks noChangeArrowheads="1"/>
          </p:cNvSpPr>
          <p:nvPr/>
        </p:nvSpPr>
        <p:spPr bwMode="auto">
          <a:xfrm>
            <a:off x="1078782" y="3384366"/>
            <a:ext cx="9064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16.4.1</a:t>
            </a:r>
            <a:endParaRPr lang="zh-CN" altLang="en-US" dirty="0"/>
          </a:p>
        </p:txBody>
      </p:sp>
      <p:sp>
        <p:nvSpPr>
          <p:cNvPr id="16" name="TextBox 168">
            <a:hlinkClick r:id="rId3" action="ppaction://hlinksldjump"/>
            <a:extLst>
              <a:ext uri="{FF2B5EF4-FFF2-40B4-BE49-F238E27FC236}">
                <a16:creationId xmlns:a16="http://schemas.microsoft.com/office/drawing/2014/main" id="{382120EA-C3D8-4E55-8A66-2A6FB0C37535}"/>
              </a:ext>
            </a:extLst>
          </p:cNvPr>
          <p:cNvSpPr txBox="1">
            <a:spLocks noChangeArrowheads="1"/>
          </p:cNvSpPr>
          <p:nvPr/>
        </p:nvSpPr>
        <p:spPr bwMode="auto">
          <a:xfrm>
            <a:off x="3315908" y="3387935"/>
            <a:ext cx="22727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公共类</a:t>
            </a:r>
          </a:p>
        </p:txBody>
      </p:sp>
      <p:sp>
        <p:nvSpPr>
          <p:cNvPr id="17" name="AutoShape 864">
            <a:extLst>
              <a:ext uri="{FF2B5EF4-FFF2-40B4-BE49-F238E27FC236}">
                <a16:creationId xmlns:a16="http://schemas.microsoft.com/office/drawing/2014/main" id="{8A5C16A2-AE03-47EF-9A14-CADAB226785E}"/>
              </a:ext>
            </a:extLst>
          </p:cNvPr>
          <p:cNvSpPr>
            <a:spLocks noChangeArrowheads="1"/>
          </p:cNvSpPr>
          <p:nvPr/>
        </p:nvSpPr>
        <p:spPr bwMode="auto">
          <a:xfrm>
            <a:off x="605745" y="1980470"/>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headEnd/>
            <a:tailE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ko-KR" sz="2000" b="1" i="0" u="none" strike="noStrike" kern="0" cap="none" spc="0" normalizeH="0" baseline="0" noProof="0" dirty="0">
              <a:ln>
                <a:noFill/>
              </a:ln>
              <a:solidFill>
                <a:srgbClr val="FFFFFF"/>
              </a:solidFill>
              <a:effectLst/>
              <a:uLnTx/>
              <a:uFillTx/>
              <a:latin typeface="Times New Roman" pitchFamily="18" charset="0"/>
              <a:ea typeface="굴림"/>
              <a:cs typeface="Times New Roman" pitchFamily="18" charset="0"/>
            </a:endParaRPr>
          </a:p>
        </p:txBody>
      </p:sp>
      <p:sp>
        <p:nvSpPr>
          <p:cNvPr id="18" name="矩形 17">
            <a:hlinkClick r:id="" action="ppaction://noaction"/>
            <a:extLst>
              <a:ext uri="{FF2B5EF4-FFF2-40B4-BE49-F238E27FC236}">
                <a16:creationId xmlns:a16="http://schemas.microsoft.com/office/drawing/2014/main" id="{1DD62A2F-F8D3-4ADE-9CE0-0E167FEC176D}"/>
              </a:ext>
            </a:extLst>
          </p:cNvPr>
          <p:cNvSpPr/>
          <p:nvPr/>
        </p:nvSpPr>
        <p:spPr bwMode="auto">
          <a:xfrm>
            <a:off x="1078782" y="2012204"/>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4"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 action="ppaction://noaction"/>
            <a:extLst>
              <a:ext uri="{FF2B5EF4-FFF2-40B4-BE49-F238E27FC236}">
                <a16:creationId xmlns:a16="http://schemas.microsoft.com/office/drawing/2014/main" id="{5382A9CB-C404-4D8B-9A97-8F016062D569}"/>
              </a:ext>
            </a:extLst>
          </p:cNvPr>
          <p:cNvPicPr>
            <a:picLocks noChangeAspect="1"/>
          </p:cNvPicPr>
          <p:nvPr/>
        </p:nvPicPr>
        <p:blipFill>
          <a:blip r:embed="rId5" cstate="print">
            <a:duotone>
              <a:prstClr val="black"/>
              <a:schemeClr val="accent1">
                <a:tint val="45000"/>
                <a:satMod val="400000"/>
              </a:schemeClr>
            </a:duotone>
            <a:extLst>
              <a:ext uri="{BEBA8EAE-BF5A-486C-A8C5-ECC9F3942E4B}">
                <a14:imgProps xmlns:a14="http://schemas.microsoft.com/office/drawing/2010/main">
                  <a14:imgLayer r:embed="rId6">
                    <a14:imgEffect>
                      <a14:sharpenSoften amount="25000"/>
                    </a14:imgEffect>
                    <a14:imgEffect>
                      <a14:saturation sat="66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772007" y="1959240"/>
            <a:ext cx="376076" cy="374830"/>
          </a:xfrm>
          <a:prstGeom prst="rect">
            <a:avLst/>
          </a:prstGeom>
          <a:noFill/>
          <a:ln>
            <a:noFill/>
          </a:ln>
        </p:spPr>
      </p:pic>
    </p:spTree>
    <p:extLst>
      <p:ext uri="{BB962C8B-B14F-4D97-AF65-F5344CB8AC3E}">
        <p14:creationId xmlns:p14="http://schemas.microsoft.com/office/powerpoint/2010/main" val="40725247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69" y="325533"/>
            <a:ext cx="586639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16.4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完成通用模块</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16.4.1 </a:t>
            </a:r>
            <a:r>
              <a:rPr lang="zh-CN" altLang="en-US" sz="2400" b="1" dirty="0">
                <a:solidFill>
                  <a:srgbClr val="2383C6"/>
                </a:solidFill>
                <a:latin typeface="微软雅黑" panose="020B0503020204020204" pitchFamily="34" charset="-122"/>
                <a:ea typeface="微软雅黑" panose="020B0503020204020204" pitchFamily="34" charset="-122"/>
              </a:rPr>
              <a:t>公共类</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40002"/>
            <a:ext cx="9144000" cy="397525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在锋迷网的开发中，需要用到一些工具类，例如使用工具类解决邮箱中的编码格式问题、密码加密问题、订单号的生成需要的签名问题等。实现</a:t>
            </a:r>
            <a:r>
              <a:rPr lang="en-US" altLang="zh-CN" dirty="0">
                <a:latin typeface="微软雅黑" panose="020B0503020204020204" pitchFamily="34" charset="-122"/>
                <a:ea typeface="微软雅黑" panose="020B0503020204020204" pitchFamily="34" charset="-122"/>
              </a:rPr>
              <a:t>Base64</a:t>
            </a:r>
            <a:r>
              <a:rPr lang="zh-CN" altLang="en-US" dirty="0">
                <a:latin typeface="微软雅黑" panose="020B0503020204020204" pitchFamily="34" charset="-122"/>
                <a:ea typeface="微软雅黑" panose="020B0503020204020204" pitchFamily="34" charset="-122"/>
              </a:rPr>
              <a:t>格式的相互转换，具体代码如书中例</a:t>
            </a:r>
            <a:r>
              <a:rPr lang="en-US" altLang="zh-CN" dirty="0">
                <a:latin typeface="微软雅黑" panose="020B0503020204020204" pitchFamily="34" charset="-122"/>
                <a:ea typeface="微软雅黑" panose="020B0503020204020204" pitchFamily="34" charset="-122"/>
              </a:rPr>
              <a:t>16-8</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密码的加密算法使用</a:t>
            </a:r>
            <a:r>
              <a:rPr lang="en-US" altLang="zh-CN" dirty="0">
                <a:latin typeface="微软雅黑" panose="020B0503020204020204" pitchFamily="34" charset="-122"/>
                <a:ea typeface="微软雅黑" panose="020B0503020204020204" pitchFamily="34" charset="-122"/>
              </a:rPr>
              <a:t>MD5</a:t>
            </a:r>
            <a:r>
              <a:rPr lang="zh-CN" altLang="en-US" dirty="0">
                <a:latin typeface="微软雅黑" panose="020B0503020204020204" pitchFamily="34" charset="-122"/>
                <a:ea typeface="微软雅黑" panose="020B0503020204020204" pitchFamily="34" charset="-122"/>
              </a:rPr>
              <a:t>加密实现，具体代码如书中例</a:t>
            </a:r>
            <a:r>
              <a:rPr lang="en-US" altLang="zh-CN" dirty="0">
                <a:latin typeface="微软雅黑" panose="020B0503020204020204" pitchFamily="34" charset="-122"/>
                <a:ea typeface="微软雅黑" panose="020B0503020204020204" pitchFamily="34" charset="-122"/>
              </a:rPr>
              <a:t>16-9</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当用户需要注册会员账号时将会用到验证码验证，本系统是采用邮箱发送验证码的方式来实现的，另外邮箱还具备推送日常活动信息的功能等，邮箱工具类实现的具体代码，如书中例</a:t>
            </a:r>
            <a:r>
              <a:rPr lang="en-US" altLang="zh-CN" dirty="0">
                <a:latin typeface="微软雅黑" panose="020B0503020204020204" pitchFamily="34" charset="-122"/>
                <a:ea typeface="微软雅黑" panose="020B0503020204020204" pitchFamily="34" charset="-122"/>
              </a:rPr>
              <a:t>16-10</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本系统时常还会用到随机数的生成，例如激活码、订单编号等随机数的生成实现。随机数生成的工具类的具体代码如书中例</a:t>
            </a:r>
            <a:r>
              <a:rPr lang="en-US" altLang="zh-CN" dirty="0">
                <a:latin typeface="微软雅黑" panose="020B0503020204020204" pitchFamily="34" charset="-122"/>
                <a:ea typeface="微软雅黑" panose="020B0503020204020204" pitchFamily="34" charset="-122"/>
              </a:rPr>
              <a:t>16-11</a:t>
            </a:r>
            <a:r>
              <a:rPr lang="zh-CN" altLang="en-US" dirty="0">
                <a:latin typeface="微软雅黑" panose="020B0503020204020204" pitchFamily="34" charset="-122"/>
                <a:ea typeface="微软雅黑" panose="020B0503020204020204" pitchFamily="34" charset="-122"/>
              </a:rPr>
              <a:t>所示。</a:t>
            </a:r>
          </a:p>
        </p:txBody>
      </p:sp>
    </p:spTree>
    <p:extLst>
      <p:ext uri="{BB962C8B-B14F-4D97-AF65-F5344CB8AC3E}">
        <p14:creationId xmlns:p14="http://schemas.microsoft.com/office/powerpoint/2010/main" val="93784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69" y="325533"/>
            <a:ext cx="566319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16.5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用户模块</a:t>
            </a:r>
          </a:p>
        </p:txBody>
      </p:sp>
      <p:sp>
        <p:nvSpPr>
          <p:cNvPr id="4" name="矩形 3">
            <a:extLst>
              <a:ext uri="{FF2B5EF4-FFF2-40B4-BE49-F238E27FC236}">
                <a16:creationId xmlns:a16="http://schemas.microsoft.com/office/drawing/2014/main" id="{D5761004-958D-47CB-B926-5799EB67C520}"/>
              </a:ext>
            </a:extLst>
          </p:cNvPr>
          <p:cNvSpPr/>
          <p:nvPr/>
        </p:nvSpPr>
        <p:spPr>
          <a:xfrm>
            <a:off x="0" y="1335199"/>
            <a:ext cx="9144000" cy="5478231"/>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用户模块中需要实现两种功能，首先是用户在系统中的注册、登录、退出功能，其次是用户的查询的功能，接下来，将对用户模块的代码编写步骤作出详细讲解。</a:t>
            </a: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）编写</a:t>
            </a:r>
            <a:r>
              <a:rPr lang="en-US" altLang="zh-CN" dirty="0">
                <a:latin typeface="微软雅黑" panose="020B0503020204020204" pitchFamily="34" charset="-122"/>
                <a:ea typeface="微软雅黑" panose="020B0503020204020204" pitchFamily="34" charset="-122"/>
              </a:rPr>
              <a:t>JavaBean</a:t>
            </a:r>
            <a:r>
              <a:rPr lang="zh-CN" altLang="en-US" dirty="0">
                <a:latin typeface="微软雅黑" panose="020B0503020204020204" pitchFamily="34" charset="-122"/>
                <a:ea typeface="微软雅黑" panose="020B0503020204020204" pitchFamily="34" charset="-122"/>
              </a:rPr>
              <a:t>类</a:t>
            </a:r>
            <a:r>
              <a:rPr lang="en-US" altLang="zh-CN" dirty="0">
                <a:latin typeface="微软雅黑" panose="020B0503020204020204" pitchFamily="34" charset="-122"/>
                <a:ea typeface="微软雅黑" panose="020B0503020204020204" pitchFamily="34" charset="-122"/>
              </a:rPr>
              <a:t>User</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在工程的</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目录下新建</a:t>
            </a:r>
            <a:r>
              <a:rPr lang="en-US" altLang="zh-CN" dirty="0" err="1">
                <a:latin typeface="微软雅黑" panose="020B0503020204020204" pitchFamily="34" charset="-122"/>
                <a:ea typeface="微软雅黑" panose="020B0503020204020204" pitchFamily="34" charset="-122"/>
              </a:rPr>
              <a:t>com.qfedu.domain</a:t>
            </a:r>
            <a:r>
              <a:rPr lang="zh-CN" altLang="en-US" dirty="0">
                <a:latin typeface="微软雅黑" panose="020B0503020204020204" pitchFamily="34" charset="-122"/>
                <a:ea typeface="微软雅黑" panose="020B0503020204020204" pitchFamily="34" charset="-122"/>
              </a:rPr>
              <a:t>包，在该包下新建类</a:t>
            </a:r>
            <a:r>
              <a:rPr lang="en-US" altLang="zh-CN" dirty="0">
                <a:latin typeface="微软雅黑" panose="020B0503020204020204" pitchFamily="34" charset="-122"/>
                <a:ea typeface="微软雅黑" panose="020B0503020204020204" pitchFamily="34" charset="-122"/>
              </a:rPr>
              <a:t>User</a:t>
            </a:r>
            <a:r>
              <a:rPr lang="zh-CN" altLang="en-US" dirty="0">
                <a:latin typeface="微软雅黑" panose="020B0503020204020204" pitchFamily="34" charset="-122"/>
                <a:ea typeface="微软雅黑" panose="020B0503020204020204" pitchFamily="34" charset="-122"/>
              </a:rPr>
              <a:t>，该类用于封装用户信息，其主要代码如书中例</a:t>
            </a:r>
            <a:r>
              <a:rPr lang="en-US" altLang="zh-CN" dirty="0">
                <a:latin typeface="微软雅黑" panose="020B0503020204020204" pitchFamily="34" charset="-122"/>
                <a:ea typeface="微软雅黑" panose="020B0503020204020204" pitchFamily="34" charset="-122"/>
              </a:rPr>
              <a:t>16-12</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）编写</a:t>
            </a:r>
            <a:r>
              <a:rPr lang="en-US" altLang="zh-CN" dirty="0" err="1">
                <a:latin typeface="微软雅黑" panose="020B0503020204020204" pitchFamily="34" charset="-122"/>
                <a:ea typeface="微软雅黑" panose="020B0503020204020204" pitchFamily="34" charset="-122"/>
              </a:rPr>
              <a:t>dao</a:t>
            </a:r>
            <a:r>
              <a:rPr lang="zh-CN" altLang="en-US" dirty="0">
                <a:latin typeface="微软雅黑" panose="020B0503020204020204" pitchFamily="34" charset="-122"/>
                <a:ea typeface="微软雅黑" panose="020B0503020204020204" pitchFamily="34" charset="-122"/>
              </a:rPr>
              <a:t>层</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在项目的</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目录下新建</a:t>
            </a:r>
            <a:r>
              <a:rPr lang="en-US" altLang="zh-CN" dirty="0" err="1">
                <a:latin typeface="微软雅黑" panose="020B0503020204020204" pitchFamily="34" charset="-122"/>
                <a:ea typeface="微软雅黑" panose="020B0503020204020204" pitchFamily="34" charset="-122"/>
              </a:rPr>
              <a:t>com.qfedu.dao</a:t>
            </a:r>
            <a:r>
              <a:rPr lang="zh-CN" altLang="en-US" dirty="0">
                <a:latin typeface="微软雅黑" panose="020B0503020204020204" pitchFamily="34" charset="-122"/>
                <a:ea typeface="微软雅黑" panose="020B0503020204020204" pitchFamily="34" charset="-122"/>
              </a:rPr>
              <a:t>包，在该包下新建接口</a:t>
            </a:r>
            <a:r>
              <a:rPr lang="en-US" altLang="zh-CN" dirty="0" err="1">
                <a:latin typeface="微软雅黑" panose="020B0503020204020204" pitchFamily="34" charset="-122"/>
                <a:ea typeface="微软雅黑" panose="020B0503020204020204" pitchFamily="34" charset="-122"/>
              </a:rPr>
              <a:t>UserDao</a:t>
            </a:r>
            <a:r>
              <a:rPr lang="zh-CN" altLang="en-US" dirty="0">
                <a:latin typeface="微软雅黑" panose="020B0503020204020204" pitchFamily="34" charset="-122"/>
                <a:ea typeface="微软雅黑" panose="020B0503020204020204" pitchFamily="34" charset="-122"/>
              </a:rPr>
              <a:t>，该接口用于定义用户模块的持久层方法，具体代码如书中例</a:t>
            </a:r>
            <a:r>
              <a:rPr lang="en-US" altLang="zh-CN" dirty="0">
                <a:latin typeface="微软雅黑" panose="020B0503020204020204" pitchFamily="34" charset="-122"/>
                <a:ea typeface="微软雅黑" panose="020B0503020204020204" pitchFamily="34" charset="-122"/>
              </a:rPr>
              <a:t>16-13</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）编写</a:t>
            </a:r>
            <a:r>
              <a:rPr lang="en-US" altLang="zh-CN" dirty="0">
                <a:latin typeface="微软雅黑" panose="020B0503020204020204" pitchFamily="34" charset="-122"/>
                <a:ea typeface="微软雅黑" panose="020B0503020204020204" pitchFamily="34" charset="-122"/>
              </a:rPr>
              <a:t>service</a:t>
            </a:r>
            <a:r>
              <a:rPr lang="zh-CN" altLang="en-US" dirty="0">
                <a:latin typeface="微软雅黑" panose="020B0503020204020204" pitchFamily="34" charset="-122"/>
                <a:ea typeface="微软雅黑" panose="020B0503020204020204" pitchFamily="34" charset="-122"/>
              </a:rPr>
              <a:t>层</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在工程的</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目录下新建</a:t>
            </a:r>
            <a:r>
              <a:rPr lang="en-US" altLang="zh-CN" dirty="0" err="1">
                <a:latin typeface="微软雅黑" panose="020B0503020204020204" pitchFamily="34" charset="-122"/>
                <a:ea typeface="微软雅黑" panose="020B0503020204020204" pitchFamily="34" charset="-122"/>
              </a:rPr>
              <a:t>com.qfedu.service</a:t>
            </a:r>
            <a:r>
              <a:rPr lang="zh-CN" altLang="en-US" dirty="0">
                <a:latin typeface="微软雅黑" panose="020B0503020204020204" pitchFamily="34" charset="-122"/>
                <a:ea typeface="微软雅黑" panose="020B0503020204020204" pitchFamily="34" charset="-122"/>
              </a:rPr>
              <a:t>包，在该包下新建接口</a:t>
            </a:r>
            <a:r>
              <a:rPr lang="en-US" altLang="zh-CN" dirty="0" err="1">
                <a:latin typeface="微软雅黑" panose="020B0503020204020204" pitchFamily="34" charset="-122"/>
                <a:ea typeface="微软雅黑" panose="020B0503020204020204" pitchFamily="34" charset="-122"/>
              </a:rPr>
              <a:t>UserService</a:t>
            </a:r>
            <a:r>
              <a:rPr lang="zh-CN" altLang="en-US" dirty="0">
                <a:latin typeface="微软雅黑" panose="020B0503020204020204" pitchFamily="34" charset="-122"/>
                <a:ea typeface="微软雅黑" panose="020B0503020204020204" pitchFamily="34" charset="-122"/>
              </a:rPr>
              <a:t>，该接口用于定义用户模块的业务层方法，具体代码如书中例</a:t>
            </a:r>
            <a:r>
              <a:rPr lang="en-US" altLang="zh-CN" dirty="0">
                <a:latin typeface="微软雅黑" panose="020B0503020204020204" pitchFamily="34" charset="-122"/>
                <a:ea typeface="微软雅黑" panose="020B0503020204020204" pitchFamily="34" charset="-122"/>
              </a:rPr>
              <a:t>16-14</a:t>
            </a:r>
            <a:r>
              <a:rPr lang="zh-CN" altLang="en-US" dirty="0">
                <a:latin typeface="微软雅黑" panose="020B0503020204020204" pitchFamily="34" charset="-122"/>
                <a:ea typeface="微软雅黑" panose="020B0503020204020204" pitchFamily="34" charset="-122"/>
              </a:rPr>
              <a:t>所示。</a:t>
            </a:r>
          </a:p>
          <a:p>
            <a:pPr marL="742950" lvl="1" indent="-285750" fontAlgn="base">
              <a:lnSpc>
                <a:spcPct val="150000"/>
              </a:lnSpc>
              <a:spcBef>
                <a:spcPts val="500"/>
              </a:spcBef>
              <a:spcAft>
                <a:spcPct val="0"/>
              </a:spcAft>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41608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69" y="325533"/>
            <a:ext cx="566319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16.5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用户模块</a:t>
            </a:r>
          </a:p>
        </p:txBody>
      </p:sp>
      <p:sp>
        <p:nvSpPr>
          <p:cNvPr id="4" name="矩形 3">
            <a:extLst>
              <a:ext uri="{FF2B5EF4-FFF2-40B4-BE49-F238E27FC236}">
                <a16:creationId xmlns:a16="http://schemas.microsoft.com/office/drawing/2014/main" id="{D5761004-958D-47CB-B926-5799EB67C520}"/>
              </a:ext>
            </a:extLst>
          </p:cNvPr>
          <p:cNvSpPr/>
          <p:nvPr/>
        </p:nvSpPr>
        <p:spPr>
          <a:xfrm>
            <a:off x="0" y="1256176"/>
            <a:ext cx="9144000" cy="493449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在项目的</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目录下新建</a:t>
            </a:r>
            <a:r>
              <a:rPr lang="en-US" altLang="zh-CN" dirty="0" err="1">
                <a:latin typeface="微软雅黑" panose="020B0503020204020204" pitchFamily="34" charset="-122"/>
                <a:ea typeface="微软雅黑" panose="020B0503020204020204" pitchFamily="34" charset="-122"/>
              </a:rPr>
              <a:t>com.qfedu.service.impl</a:t>
            </a:r>
            <a:r>
              <a:rPr lang="zh-CN" altLang="en-US" dirty="0">
                <a:latin typeface="微软雅黑" panose="020B0503020204020204" pitchFamily="34" charset="-122"/>
                <a:ea typeface="微软雅黑" panose="020B0503020204020204" pitchFamily="34" charset="-122"/>
              </a:rPr>
              <a:t>包，在该包下新建</a:t>
            </a:r>
            <a:r>
              <a:rPr lang="en-US" altLang="zh-CN" dirty="0" err="1">
                <a:latin typeface="微软雅黑" panose="020B0503020204020204" pitchFamily="34" charset="-122"/>
                <a:ea typeface="微软雅黑" panose="020B0503020204020204" pitchFamily="34" charset="-122"/>
              </a:rPr>
              <a:t>UserService</a:t>
            </a:r>
            <a:r>
              <a:rPr lang="zh-CN" altLang="en-US" dirty="0">
                <a:latin typeface="微软雅黑" panose="020B0503020204020204" pitchFamily="34" charset="-122"/>
                <a:ea typeface="微软雅黑" panose="020B0503020204020204" pitchFamily="34" charset="-122"/>
              </a:rPr>
              <a:t>接口的实现类</a:t>
            </a:r>
            <a:r>
              <a:rPr lang="en-US" altLang="zh-CN" dirty="0" err="1">
                <a:latin typeface="微软雅黑" panose="020B0503020204020204" pitchFamily="34" charset="-122"/>
                <a:ea typeface="微软雅黑" panose="020B0503020204020204" pitchFamily="34" charset="-122"/>
              </a:rPr>
              <a:t>UserServiceImpl</a:t>
            </a:r>
            <a:r>
              <a:rPr lang="zh-CN" altLang="en-US" dirty="0">
                <a:latin typeface="微软雅黑" panose="020B0503020204020204" pitchFamily="34" charset="-122"/>
                <a:ea typeface="微软雅黑" panose="020B0503020204020204" pitchFamily="34" charset="-122"/>
              </a:rPr>
              <a:t>，该类用于实现用户模块的业务层方法，具体代码如书中例</a:t>
            </a:r>
            <a:r>
              <a:rPr lang="en-US" altLang="zh-CN" dirty="0">
                <a:latin typeface="微软雅黑" panose="020B0503020204020204" pitchFamily="34" charset="-122"/>
                <a:ea typeface="微软雅黑" panose="020B0503020204020204" pitchFamily="34" charset="-122"/>
              </a:rPr>
              <a:t>16-15</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）编写</a:t>
            </a:r>
            <a:r>
              <a:rPr lang="en-US" altLang="zh-CN" dirty="0">
                <a:latin typeface="微软雅黑" panose="020B0503020204020204" pitchFamily="34" charset="-122"/>
                <a:ea typeface="微软雅黑" panose="020B0503020204020204" pitchFamily="34" charset="-122"/>
              </a:rPr>
              <a:t>Web</a:t>
            </a:r>
            <a:r>
              <a:rPr lang="zh-CN" altLang="en-US" dirty="0">
                <a:latin typeface="微软雅黑" panose="020B0503020204020204" pitchFamily="34" charset="-122"/>
                <a:ea typeface="微软雅黑" panose="020B0503020204020204" pitchFamily="34" charset="-122"/>
              </a:rPr>
              <a:t>层</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目录下的</a:t>
            </a:r>
            <a:r>
              <a:rPr lang="en-US" altLang="zh-CN" dirty="0" err="1">
                <a:latin typeface="微软雅黑" panose="020B0503020204020204" pitchFamily="34" charset="-122"/>
                <a:ea typeface="微软雅黑" panose="020B0503020204020204" pitchFamily="34" charset="-122"/>
              </a:rPr>
              <a:t>com.qfedu.controller</a:t>
            </a:r>
            <a:r>
              <a:rPr lang="zh-CN" altLang="en-US" dirty="0">
                <a:latin typeface="微软雅黑" panose="020B0503020204020204" pitchFamily="34" charset="-122"/>
                <a:ea typeface="微软雅黑" panose="020B0503020204020204" pitchFamily="34" charset="-122"/>
              </a:rPr>
              <a:t>包下新建</a:t>
            </a:r>
            <a:r>
              <a:rPr lang="en-US" altLang="zh-CN" dirty="0">
                <a:latin typeface="微软雅黑" panose="020B0503020204020204" pitchFamily="34" charset="-122"/>
                <a:ea typeface="微软雅黑" panose="020B0503020204020204" pitchFamily="34" charset="-122"/>
              </a:rPr>
              <a:t>Servlet</a:t>
            </a:r>
            <a:r>
              <a:rPr lang="zh-CN" altLang="en-US" dirty="0">
                <a:latin typeface="微软雅黑" panose="020B0503020204020204" pitchFamily="34" charset="-122"/>
                <a:ea typeface="微软雅黑" panose="020B0503020204020204" pitchFamily="34" charset="-122"/>
              </a:rPr>
              <a:t>类</a:t>
            </a:r>
            <a:r>
              <a:rPr lang="en-US" altLang="zh-CN" dirty="0" err="1">
                <a:latin typeface="微软雅黑" panose="020B0503020204020204" pitchFamily="34" charset="-122"/>
                <a:ea typeface="微软雅黑" panose="020B0503020204020204" pitchFamily="34" charset="-122"/>
              </a:rPr>
              <a:t>UserController</a:t>
            </a:r>
            <a:r>
              <a:rPr lang="zh-CN" altLang="en-US" dirty="0">
                <a:latin typeface="微软雅黑" panose="020B0503020204020204" pitchFamily="34" charset="-122"/>
                <a:ea typeface="微软雅黑" panose="020B0503020204020204" pitchFamily="34" charset="-122"/>
              </a:rPr>
              <a:t>，该类主要用于实现用户模块的</a:t>
            </a:r>
            <a:r>
              <a:rPr lang="en-US" altLang="zh-CN" dirty="0">
                <a:latin typeface="微软雅黑" panose="020B0503020204020204" pitchFamily="34" charset="-122"/>
                <a:ea typeface="微软雅黑" panose="020B0503020204020204" pitchFamily="34" charset="-122"/>
              </a:rPr>
              <a:t>Web</a:t>
            </a:r>
            <a:r>
              <a:rPr lang="zh-CN" altLang="en-US" dirty="0">
                <a:latin typeface="微软雅黑" panose="020B0503020204020204" pitchFamily="34" charset="-122"/>
                <a:ea typeface="微软雅黑" panose="020B0503020204020204" pitchFamily="34" charset="-122"/>
              </a:rPr>
              <a:t>层方法，具体代码如书中例</a:t>
            </a:r>
            <a:r>
              <a:rPr lang="en-US" altLang="zh-CN" dirty="0">
                <a:latin typeface="微软雅黑" panose="020B0503020204020204" pitchFamily="34" charset="-122"/>
                <a:ea typeface="微软雅黑" panose="020B0503020204020204" pitchFamily="34" charset="-122"/>
              </a:rPr>
              <a:t>16-16</a:t>
            </a:r>
            <a:r>
              <a:rPr lang="zh-CN" altLang="en-US" dirty="0">
                <a:latin typeface="微软雅黑" panose="020B0503020204020204" pitchFamily="34" charset="-122"/>
                <a:ea typeface="微软雅黑" panose="020B0503020204020204" pitchFamily="34" charset="-122"/>
              </a:rPr>
              <a:t>所示。</a:t>
            </a: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）编写注册页面</a:t>
            </a:r>
          </a:p>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register.jsp</a:t>
            </a:r>
            <a:r>
              <a:rPr lang="zh-CN" altLang="en-US" dirty="0">
                <a:latin typeface="微软雅黑" panose="020B0503020204020204" pitchFamily="34" charset="-122"/>
                <a:ea typeface="微软雅黑" panose="020B0503020204020204" pitchFamily="34" charset="-122"/>
              </a:rPr>
              <a:t>是本系统的注册页面，由于搭建开发环境时已经导入所有的</a:t>
            </a:r>
            <a:r>
              <a:rPr lang="en-US" altLang="zh-CN" dirty="0">
                <a:latin typeface="微软雅黑" panose="020B0503020204020204" pitchFamily="34" charset="-122"/>
                <a:ea typeface="微软雅黑" panose="020B0503020204020204" pitchFamily="34" charset="-122"/>
              </a:rPr>
              <a:t>JSP</a:t>
            </a:r>
            <a:r>
              <a:rPr lang="zh-CN" altLang="en-US" dirty="0">
                <a:latin typeface="微软雅黑" panose="020B0503020204020204" pitchFamily="34" charset="-122"/>
                <a:ea typeface="微软雅黑" panose="020B0503020204020204" pitchFamily="34" charset="-122"/>
              </a:rPr>
              <a:t>页面文件，因此，书中不再给出</a:t>
            </a:r>
            <a:r>
              <a:rPr lang="en-US" altLang="zh-CN" dirty="0">
                <a:latin typeface="微软雅黑" panose="020B0503020204020204" pitchFamily="34" charset="-122"/>
                <a:ea typeface="微软雅黑" panose="020B0503020204020204" pitchFamily="34" charset="-122"/>
              </a:rPr>
              <a:t>JSP</a:t>
            </a:r>
            <a:r>
              <a:rPr lang="zh-CN" altLang="en-US" dirty="0">
                <a:latin typeface="微软雅黑" panose="020B0503020204020204" pitchFamily="34" charset="-122"/>
                <a:ea typeface="微软雅黑" panose="020B0503020204020204" pitchFamily="34" charset="-122"/>
              </a:rPr>
              <a:t>页面文件的全部代码，同时，大家在学习编写本系统时无须自行编写</a:t>
            </a:r>
            <a:r>
              <a:rPr lang="en-US" altLang="zh-CN" dirty="0">
                <a:latin typeface="微软雅黑" panose="020B0503020204020204" pitchFamily="34" charset="-122"/>
                <a:ea typeface="微软雅黑" panose="020B0503020204020204" pitchFamily="34" charset="-122"/>
              </a:rPr>
              <a:t>JSP</a:t>
            </a:r>
            <a:r>
              <a:rPr lang="zh-CN" altLang="en-US" dirty="0">
                <a:latin typeface="微软雅黑" panose="020B0503020204020204" pitchFamily="34" charset="-122"/>
                <a:ea typeface="微软雅黑" panose="020B0503020204020204" pitchFamily="34" charset="-122"/>
              </a:rPr>
              <a:t>页面文件，只需理解</a:t>
            </a:r>
            <a:r>
              <a:rPr lang="en-US" altLang="zh-CN" dirty="0">
                <a:latin typeface="微软雅黑" panose="020B0503020204020204" pitchFamily="34" charset="-122"/>
                <a:ea typeface="微软雅黑" panose="020B0503020204020204" pitchFamily="34" charset="-122"/>
              </a:rPr>
              <a:t>JSP</a:t>
            </a:r>
            <a:r>
              <a:rPr lang="zh-CN" altLang="en-US" dirty="0">
                <a:latin typeface="微软雅黑" panose="020B0503020204020204" pitchFamily="34" charset="-122"/>
                <a:ea typeface="微软雅黑" panose="020B0503020204020204" pitchFamily="34" charset="-122"/>
              </a:rPr>
              <a:t>页面文件中的主要代码即可。</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注册页面的核心代码，通过表单标签实现数据的收集和提交，如书中例</a:t>
            </a:r>
            <a:r>
              <a:rPr lang="en-US" altLang="zh-CN" dirty="0">
                <a:latin typeface="微软雅黑" panose="020B0503020204020204" pitchFamily="34" charset="-122"/>
                <a:ea typeface="微软雅黑" panose="020B0503020204020204" pitchFamily="34" charset="-122"/>
              </a:rPr>
              <a:t>16-17</a:t>
            </a:r>
            <a:r>
              <a:rPr lang="zh-CN" altLang="en-US" dirty="0">
                <a:latin typeface="微软雅黑" panose="020B0503020204020204" pitchFamily="34" charset="-122"/>
                <a:ea typeface="微软雅黑" panose="020B0503020204020204" pitchFamily="34" charset="-122"/>
              </a:rPr>
              <a:t>所示。</a:t>
            </a:r>
          </a:p>
        </p:txBody>
      </p:sp>
    </p:spTree>
    <p:extLst>
      <p:ext uri="{BB962C8B-B14F-4D97-AF65-F5344CB8AC3E}">
        <p14:creationId xmlns:p14="http://schemas.microsoft.com/office/powerpoint/2010/main" val="3979701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69" y="325533"/>
            <a:ext cx="566319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16.5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用户模块</a:t>
            </a:r>
          </a:p>
        </p:txBody>
      </p:sp>
      <p:sp>
        <p:nvSpPr>
          <p:cNvPr id="4" name="矩形 3">
            <a:extLst>
              <a:ext uri="{FF2B5EF4-FFF2-40B4-BE49-F238E27FC236}">
                <a16:creationId xmlns:a16="http://schemas.microsoft.com/office/drawing/2014/main" id="{D5761004-958D-47CB-B926-5799EB67C520}"/>
              </a:ext>
            </a:extLst>
          </p:cNvPr>
          <p:cNvSpPr/>
          <p:nvPr/>
        </p:nvSpPr>
        <p:spPr>
          <a:xfrm>
            <a:off x="0" y="1640002"/>
            <a:ext cx="9144000" cy="4518994"/>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）编写登录页面</a:t>
            </a:r>
          </a:p>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login.jsp</a:t>
            </a:r>
            <a:r>
              <a:rPr lang="zh-CN" altLang="en-US" dirty="0">
                <a:latin typeface="微软雅黑" panose="020B0503020204020204" pitchFamily="34" charset="-122"/>
                <a:ea typeface="微软雅黑" panose="020B0503020204020204" pitchFamily="34" charset="-122"/>
              </a:rPr>
              <a:t>是本系统的登录页面，用来实现用户的登录跳转。由于角色不同，因此本系统中需要有会员登录和后台管理员登录这两个不同的登录页面。会员登录页面的核心代码如书中例</a:t>
            </a:r>
            <a:r>
              <a:rPr lang="en-US" altLang="zh-CN" dirty="0">
                <a:latin typeface="微软雅黑" panose="020B0503020204020204" pitchFamily="34" charset="-122"/>
                <a:ea typeface="微软雅黑" panose="020B0503020204020204" pitchFamily="34" charset="-122"/>
              </a:rPr>
              <a:t>16-18</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后台模块的管理员登录页面，在</a:t>
            </a:r>
            <a:r>
              <a:rPr lang="en-US" altLang="zh-CN" dirty="0">
                <a:latin typeface="微软雅黑" panose="020B0503020204020204" pitchFamily="34" charset="-122"/>
                <a:ea typeface="微软雅黑" panose="020B0503020204020204" pitchFamily="34" charset="-122"/>
              </a:rPr>
              <a:t>admin</a:t>
            </a:r>
            <a:r>
              <a:rPr lang="zh-CN" altLang="en-US" dirty="0">
                <a:latin typeface="微软雅黑" panose="020B0503020204020204" pitchFamily="34" charset="-122"/>
                <a:ea typeface="微软雅黑" panose="020B0503020204020204" pitchFamily="34" charset="-122"/>
              </a:rPr>
              <a:t>文件夹下，该页面主要是对锋迷网的数据进行管理操作，代码如书中例</a:t>
            </a:r>
            <a:r>
              <a:rPr lang="en-US" altLang="zh-CN" dirty="0">
                <a:latin typeface="微软雅黑" panose="020B0503020204020204" pitchFamily="34" charset="-122"/>
                <a:ea typeface="微软雅黑" panose="020B0503020204020204" pitchFamily="34" charset="-122"/>
              </a:rPr>
              <a:t>16-19</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）编写用户列表页面</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amdin</a:t>
            </a:r>
            <a:r>
              <a:rPr lang="zh-CN" altLang="en-US" dirty="0">
                <a:latin typeface="微软雅黑" panose="020B0503020204020204" pitchFamily="34" charset="-122"/>
                <a:ea typeface="微软雅黑" panose="020B0503020204020204" pitchFamily="34" charset="-122"/>
              </a:rPr>
              <a:t>文件夹下，需要一个用户列表页面用来展示当前系统中已存在的所有用户信息，并且可以对这些用户进行操作，</a:t>
            </a:r>
            <a:r>
              <a:rPr lang="zh-CN" altLang="en-US">
                <a:latin typeface="微软雅黑" panose="020B0503020204020204" pitchFamily="34" charset="-122"/>
                <a:ea typeface="微软雅黑" panose="020B0503020204020204" pitchFamily="34" charset="-122"/>
              </a:rPr>
              <a:t>代码如书中例</a:t>
            </a:r>
            <a:r>
              <a:rPr lang="en-US" altLang="zh-CN" dirty="0">
                <a:latin typeface="微软雅黑" panose="020B0503020204020204" pitchFamily="34" charset="-122"/>
                <a:ea typeface="微软雅黑" panose="020B0503020204020204" pitchFamily="34" charset="-122"/>
              </a:rPr>
              <a:t>16-20</a:t>
            </a:r>
            <a:r>
              <a:rPr lang="zh-CN" altLang="en-US" dirty="0">
                <a:latin typeface="微软雅黑" panose="020B0503020204020204" pitchFamily="34" charset="-122"/>
                <a:ea typeface="微软雅黑" panose="020B0503020204020204" pitchFamily="34" charset="-122"/>
              </a:rPr>
              <a:t>所示。</a:t>
            </a:r>
          </a:p>
          <a:p>
            <a:pPr marL="742950" lvl="1" indent="-285750" fontAlgn="base">
              <a:lnSpc>
                <a:spcPct val="150000"/>
              </a:lnSpc>
              <a:spcBef>
                <a:spcPts val="500"/>
              </a:spcBef>
              <a:spcAft>
                <a:spcPct val="0"/>
              </a:spcAft>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53638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a:extLst>
              <a:ext uri="{FF2B5EF4-FFF2-40B4-BE49-F238E27FC236}">
                <a16:creationId xmlns:a16="http://schemas.microsoft.com/office/drawing/2014/main" id="{1753E114-1B5D-4BAE-886B-B868ECE6297D}"/>
              </a:ext>
            </a:extLst>
          </p:cNvPr>
          <p:cNvSpPr>
            <a:spLocks noChangeArrowheads="1"/>
          </p:cNvSpPr>
          <p:nvPr/>
        </p:nvSpPr>
        <p:spPr bwMode="auto">
          <a:xfrm>
            <a:off x="544513" y="1212963"/>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 name="AutoShape 208">
            <a:extLst>
              <a:ext uri="{FF2B5EF4-FFF2-40B4-BE49-F238E27FC236}">
                <a16:creationId xmlns:a16="http://schemas.microsoft.com/office/drawing/2014/main" id="{FDE7AD7D-22D8-4BE5-987F-34AFD41555B1}"/>
              </a:ext>
            </a:extLst>
          </p:cNvPr>
          <p:cNvSpPr>
            <a:spLocks noChangeArrowheads="1"/>
          </p:cNvSpPr>
          <p:nvPr/>
        </p:nvSpPr>
        <p:spPr bwMode="auto">
          <a:xfrm>
            <a:off x="2822575" y="1442139"/>
            <a:ext cx="5976938" cy="850900"/>
          </a:xfrm>
          <a:prstGeom prst="roundRect">
            <a:avLst>
              <a:gd name="adj" fmla="val 17352"/>
            </a:avLst>
          </a:prstGeom>
          <a:solidFill>
            <a:srgbClr val="AED6EE"/>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4" name="组合 153">
            <a:extLst>
              <a:ext uri="{FF2B5EF4-FFF2-40B4-BE49-F238E27FC236}">
                <a16:creationId xmlns:a16="http://schemas.microsoft.com/office/drawing/2014/main" id="{B25DCF2F-BF45-4431-862E-CB2BE5D9D73C}"/>
              </a:ext>
            </a:extLst>
          </p:cNvPr>
          <p:cNvGrpSpPr>
            <a:grpSpLocks/>
          </p:cNvGrpSpPr>
          <p:nvPr/>
        </p:nvGrpSpPr>
        <p:grpSpPr bwMode="auto">
          <a:xfrm>
            <a:off x="1169365" y="2980870"/>
            <a:ext cx="6625480" cy="684212"/>
            <a:chOff x="1029300" y="5045322"/>
            <a:chExt cx="6624959" cy="683275"/>
          </a:xfrm>
        </p:grpSpPr>
        <p:grpSp>
          <p:nvGrpSpPr>
            <p:cNvPr id="5" name="组合 219">
              <a:extLst>
                <a:ext uri="{FF2B5EF4-FFF2-40B4-BE49-F238E27FC236}">
                  <a16:creationId xmlns:a16="http://schemas.microsoft.com/office/drawing/2014/main" id="{3F22C5B1-4B46-4A19-B29A-C03EEC7E45EB}"/>
                </a:ext>
              </a:extLst>
            </p:cNvPr>
            <p:cNvGrpSpPr>
              <a:grpSpLocks/>
            </p:cNvGrpSpPr>
            <p:nvPr/>
          </p:nvGrpSpPr>
          <p:grpSpPr bwMode="auto">
            <a:xfrm>
              <a:off x="2521433" y="5045323"/>
              <a:ext cx="5132826" cy="683274"/>
              <a:chOff x="2521433" y="4924675"/>
              <a:chExt cx="5132826" cy="806497"/>
            </a:xfrm>
          </p:grpSpPr>
          <p:sp>
            <p:nvSpPr>
              <p:cNvPr id="10" name="AutoShape 218">
                <a:extLst>
                  <a:ext uri="{FF2B5EF4-FFF2-40B4-BE49-F238E27FC236}">
                    <a16:creationId xmlns:a16="http://schemas.microsoft.com/office/drawing/2014/main" id="{579642CC-06DE-4756-B8E4-F71E105F466A}"/>
                  </a:ext>
                </a:extLst>
              </p:cNvPr>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1" name="组合 225">
                <a:extLst>
                  <a:ext uri="{FF2B5EF4-FFF2-40B4-BE49-F238E27FC236}">
                    <a16:creationId xmlns:a16="http://schemas.microsoft.com/office/drawing/2014/main" id="{E99AF641-98B5-4E56-AAF9-CD6B7EF22875}"/>
                  </a:ext>
                </a:extLst>
              </p:cNvPr>
              <p:cNvGrpSpPr>
                <a:grpSpLocks/>
              </p:cNvGrpSpPr>
              <p:nvPr/>
            </p:nvGrpSpPr>
            <p:grpSpPr bwMode="auto">
              <a:xfrm>
                <a:off x="2521433" y="4924675"/>
                <a:ext cx="5043090" cy="664285"/>
                <a:chOff x="2521433" y="4868192"/>
                <a:chExt cx="5043090" cy="720768"/>
              </a:xfrm>
            </p:grpSpPr>
            <p:sp>
              <p:nvSpPr>
                <p:cNvPr id="12" name="AutoShape 181">
                  <a:extLst>
                    <a:ext uri="{FF2B5EF4-FFF2-40B4-BE49-F238E27FC236}">
                      <a16:creationId xmlns:a16="http://schemas.microsoft.com/office/drawing/2014/main" id="{48741F52-223F-4A58-9D28-A8666F0EC943}"/>
                    </a:ext>
                  </a:extLst>
                </p:cNvPr>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3" name="AutoShape 202">
                  <a:extLst>
                    <a:ext uri="{FF2B5EF4-FFF2-40B4-BE49-F238E27FC236}">
                      <a16:creationId xmlns:a16="http://schemas.microsoft.com/office/drawing/2014/main" id="{E4C4C8E0-E483-4D1D-ABB6-5BC1F4907779}"/>
                    </a:ext>
                  </a:extLst>
                </p:cNvPr>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6" name="Line 188">
              <a:extLst>
                <a:ext uri="{FF2B5EF4-FFF2-40B4-BE49-F238E27FC236}">
                  <a16:creationId xmlns:a16="http://schemas.microsoft.com/office/drawing/2014/main" id="{477EEE0B-71D5-4AC0-8870-57D826C509F4}"/>
                </a:ext>
              </a:extLst>
            </p:cNvPr>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7" name="组合 221">
              <a:extLst>
                <a:ext uri="{FF2B5EF4-FFF2-40B4-BE49-F238E27FC236}">
                  <a16:creationId xmlns:a16="http://schemas.microsoft.com/office/drawing/2014/main" id="{9B9F5CCF-AF57-4891-8056-E2623C22F700}"/>
                </a:ext>
              </a:extLst>
            </p:cNvPr>
            <p:cNvGrpSpPr>
              <a:grpSpLocks/>
            </p:cNvGrpSpPr>
            <p:nvPr/>
          </p:nvGrpSpPr>
          <p:grpSpPr bwMode="auto">
            <a:xfrm>
              <a:off x="1029300" y="5045322"/>
              <a:ext cx="635025" cy="637257"/>
              <a:chOff x="1098627" y="4776118"/>
              <a:chExt cx="903287" cy="906462"/>
            </a:xfrm>
          </p:grpSpPr>
          <p:sp>
            <p:nvSpPr>
              <p:cNvPr id="8" name="Oval 148">
                <a:extLst>
                  <a:ext uri="{FF2B5EF4-FFF2-40B4-BE49-F238E27FC236}">
                    <a16:creationId xmlns:a16="http://schemas.microsoft.com/office/drawing/2014/main" id="{BC522BEB-59FD-4E00-9B70-20D6230E8B90}"/>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9" name="Oval 151">
                <a:extLst>
                  <a:ext uri="{FF2B5EF4-FFF2-40B4-BE49-F238E27FC236}">
                    <a16:creationId xmlns:a16="http://schemas.microsoft.com/office/drawing/2014/main" id="{B43BD1FC-B00C-4B67-A99D-A7E013E192B1}"/>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14" name="TextBox 154">
            <a:extLst>
              <a:ext uri="{FF2B5EF4-FFF2-40B4-BE49-F238E27FC236}">
                <a16:creationId xmlns:a16="http://schemas.microsoft.com/office/drawing/2014/main" id="{169D8E60-F87C-4B21-85DD-BEC7032798CE}"/>
              </a:ext>
            </a:extLst>
          </p:cNvPr>
          <p:cNvSpPr txBox="1">
            <a:spLocks noChangeArrowheads="1"/>
          </p:cNvSpPr>
          <p:nvPr/>
        </p:nvSpPr>
        <p:spPr bwMode="auto">
          <a:xfrm>
            <a:off x="2822575" y="1588023"/>
            <a:ext cx="59769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16.1  </a:t>
            </a:r>
            <a:r>
              <a:rPr lang="zh-CN" altLang="en-US" sz="2800" b="1" dirty="0"/>
              <a:t>项目背景及系统架构</a:t>
            </a:r>
            <a:endParaRPr lang="zh-CN" altLang="en-US" sz="2800" b="1" dirty="0">
              <a:latin typeface="微软雅黑" panose="020B0503020204020204" pitchFamily="34" charset="-122"/>
              <a:ea typeface="微软雅黑" panose="020B0503020204020204" pitchFamily="34" charset="-122"/>
            </a:endParaRPr>
          </a:p>
        </p:txBody>
      </p:sp>
      <p:sp>
        <p:nvSpPr>
          <p:cNvPr id="15" name="TextBox 163">
            <a:extLst>
              <a:ext uri="{FF2B5EF4-FFF2-40B4-BE49-F238E27FC236}">
                <a16:creationId xmlns:a16="http://schemas.microsoft.com/office/drawing/2014/main" id="{99109919-B093-4011-970D-0FCF3B60DAE8}"/>
              </a:ext>
            </a:extLst>
          </p:cNvPr>
          <p:cNvSpPr txBox="1">
            <a:spLocks noChangeArrowheads="1"/>
          </p:cNvSpPr>
          <p:nvPr/>
        </p:nvSpPr>
        <p:spPr bwMode="auto">
          <a:xfrm>
            <a:off x="1089845" y="3077987"/>
            <a:ext cx="9064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16.1.1</a:t>
            </a:r>
            <a:endParaRPr lang="zh-CN" altLang="en-US" dirty="0"/>
          </a:p>
        </p:txBody>
      </p:sp>
      <p:sp>
        <p:nvSpPr>
          <p:cNvPr id="16" name="TextBox 168">
            <a:hlinkClick r:id="rId3" action="ppaction://hlinksldjump"/>
            <a:extLst>
              <a:ext uri="{FF2B5EF4-FFF2-40B4-BE49-F238E27FC236}">
                <a16:creationId xmlns:a16="http://schemas.microsoft.com/office/drawing/2014/main" id="{382120EA-C3D8-4E55-8A66-2A6FB0C37535}"/>
              </a:ext>
            </a:extLst>
          </p:cNvPr>
          <p:cNvSpPr txBox="1">
            <a:spLocks noChangeArrowheads="1"/>
          </p:cNvSpPr>
          <p:nvPr/>
        </p:nvSpPr>
        <p:spPr bwMode="auto">
          <a:xfrm>
            <a:off x="3326971" y="3081556"/>
            <a:ext cx="22727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应用背景</a:t>
            </a:r>
          </a:p>
        </p:txBody>
      </p:sp>
      <p:sp>
        <p:nvSpPr>
          <p:cNvPr id="17" name="AutoShape 864">
            <a:extLst>
              <a:ext uri="{FF2B5EF4-FFF2-40B4-BE49-F238E27FC236}">
                <a16:creationId xmlns:a16="http://schemas.microsoft.com/office/drawing/2014/main" id="{8A5C16A2-AE03-47EF-9A14-CADAB226785E}"/>
              </a:ext>
            </a:extLst>
          </p:cNvPr>
          <p:cNvSpPr>
            <a:spLocks noChangeArrowheads="1"/>
          </p:cNvSpPr>
          <p:nvPr/>
        </p:nvSpPr>
        <p:spPr bwMode="auto">
          <a:xfrm>
            <a:off x="605745" y="1980470"/>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headEnd/>
            <a:tailE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ko-KR" sz="2000" b="1" i="0" u="none" strike="noStrike" kern="0" cap="none" spc="0" normalizeH="0" baseline="0" noProof="0" dirty="0">
              <a:ln>
                <a:noFill/>
              </a:ln>
              <a:solidFill>
                <a:srgbClr val="FFFFFF"/>
              </a:solidFill>
              <a:effectLst/>
              <a:uLnTx/>
              <a:uFillTx/>
              <a:latin typeface="Times New Roman" pitchFamily="18" charset="0"/>
              <a:ea typeface="굴림"/>
              <a:cs typeface="Times New Roman" pitchFamily="18" charset="0"/>
            </a:endParaRPr>
          </a:p>
        </p:txBody>
      </p:sp>
      <p:sp>
        <p:nvSpPr>
          <p:cNvPr id="18" name="矩形 17">
            <a:hlinkClick r:id="" action="ppaction://noaction"/>
            <a:extLst>
              <a:ext uri="{FF2B5EF4-FFF2-40B4-BE49-F238E27FC236}">
                <a16:creationId xmlns:a16="http://schemas.microsoft.com/office/drawing/2014/main" id="{1DD62A2F-F8D3-4ADE-9CE0-0E167FEC176D}"/>
              </a:ext>
            </a:extLst>
          </p:cNvPr>
          <p:cNvSpPr/>
          <p:nvPr/>
        </p:nvSpPr>
        <p:spPr bwMode="auto">
          <a:xfrm>
            <a:off x="1078782" y="2012204"/>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4"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 action="ppaction://noaction"/>
            <a:extLst>
              <a:ext uri="{FF2B5EF4-FFF2-40B4-BE49-F238E27FC236}">
                <a16:creationId xmlns:a16="http://schemas.microsoft.com/office/drawing/2014/main" id="{5382A9CB-C404-4D8B-9A97-8F016062D569}"/>
              </a:ext>
            </a:extLst>
          </p:cNvPr>
          <p:cNvPicPr>
            <a:picLocks noChangeAspect="1"/>
          </p:cNvPicPr>
          <p:nvPr/>
        </p:nvPicPr>
        <p:blipFill>
          <a:blip r:embed="rId5" cstate="print">
            <a:duotone>
              <a:prstClr val="black"/>
              <a:schemeClr val="accent1">
                <a:tint val="45000"/>
                <a:satMod val="400000"/>
              </a:schemeClr>
            </a:duotone>
            <a:extLst>
              <a:ext uri="{BEBA8EAE-BF5A-486C-A8C5-ECC9F3942E4B}">
                <a14:imgProps xmlns:a14="http://schemas.microsoft.com/office/drawing/2010/main">
                  <a14:imgLayer r:embed="rId6">
                    <a14:imgEffect>
                      <a14:sharpenSoften amount="25000"/>
                    </a14:imgEffect>
                    <a14:imgEffect>
                      <a14:saturation sat="66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772007" y="1959240"/>
            <a:ext cx="376076" cy="374830"/>
          </a:xfrm>
          <a:prstGeom prst="rect">
            <a:avLst/>
          </a:prstGeom>
          <a:noFill/>
          <a:ln>
            <a:noFill/>
          </a:ln>
        </p:spPr>
      </p:pic>
      <p:grpSp>
        <p:nvGrpSpPr>
          <p:cNvPr id="20" name="组合 153">
            <a:extLst>
              <a:ext uri="{FF2B5EF4-FFF2-40B4-BE49-F238E27FC236}">
                <a16:creationId xmlns:a16="http://schemas.microsoft.com/office/drawing/2014/main" id="{E34814DF-FECF-4847-AC10-47E72218E7A4}"/>
              </a:ext>
            </a:extLst>
          </p:cNvPr>
          <p:cNvGrpSpPr>
            <a:grpSpLocks/>
          </p:cNvGrpSpPr>
          <p:nvPr/>
        </p:nvGrpSpPr>
        <p:grpSpPr bwMode="auto">
          <a:xfrm>
            <a:off x="1236009" y="3776575"/>
            <a:ext cx="6535740" cy="652952"/>
            <a:chOff x="1029300" y="5045322"/>
            <a:chExt cx="6535226" cy="652058"/>
          </a:xfrm>
        </p:grpSpPr>
        <p:grpSp>
          <p:nvGrpSpPr>
            <p:cNvPr id="21" name="组合 219">
              <a:extLst>
                <a:ext uri="{FF2B5EF4-FFF2-40B4-BE49-F238E27FC236}">
                  <a16:creationId xmlns:a16="http://schemas.microsoft.com/office/drawing/2014/main" id="{F3AE2F8C-0B67-4DA8-8F6A-117EB83FE557}"/>
                </a:ext>
              </a:extLst>
            </p:cNvPr>
            <p:cNvGrpSpPr>
              <a:grpSpLocks/>
            </p:cNvGrpSpPr>
            <p:nvPr/>
          </p:nvGrpSpPr>
          <p:grpSpPr bwMode="auto">
            <a:xfrm>
              <a:off x="2521434" y="5045322"/>
              <a:ext cx="5043092" cy="652058"/>
              <a:chOff x="2521434" y="4924675"/>
              <a:chExt cx="5043092" cy="769652"/>
            </a:xfrm>
          </p:grpSpPr>
          <p:sp>
            <p:nvSpPr>
              <p:cNvPr id="26" name="AutoShape 218">
                <a:extLst>
                  <a:ext uri="{FF2B5EF4-FFF2-40B4-BE49-F238E27FC236}">
                    <a16:creationId xmlns:a16="http://schemas.microsoft.com/office/drawing/2014/main" id="{780EA6D3-CF4C-4D86-9A81-CBFF18C46196}"/>
                  </a:ext>
                </a:extLst>
              </p:cNvPr>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7" name="组合 225">
                <a:extLst>
                  <a:ext uri="{FF2B5EF4-FFF2-40B4-BE49-F238E27FC236}">
                    <a16:creationId xmlns:a16="http://schemas.microsoft.com/office/drawing/2014/main" id="{49C5F2BF-090B-4647-A6F5-9E4C5437DADC}"/>
                  </a:ext>
                </a:extLst>
              </p:cNvPr>
              <p:cNvGrpSpPr>
                <a:grpSpLocks/>
              </p:cNvGrpSpPr>
              <p:nvPr/>
            </p:nvGrpSpPr>
            <p:grpSpPr bwMode="auto">
              <a:xfrm>
                <a:off x="2521434" y="4924675"/>
                <a:ext cx="5043091" cy="664285"/>
                <a:chOff x="2521434" y="4868192"/>
                <a:chExt cx="5043091" cy="720768"/>
              </a:xfrm>
            </p:grpSpPr>
            <p:sp>
              <p:nvSpPr>
                <p:cNvPr id="28" name="AutoShape 181">
                  <a:extLst>
                    <a:ext uri="{FF2B5EF4-FFF2-40B4-BE49-F238E27FC236}">
                      <a16:creationId xmlns:a16="http://schemas.microsoft.com/office/drawing/2014/main" id="{5F645A3D-5174-4A64-BA57-6EEE594B4FC8}"/>
                    </a:ext>
                  </a:extLst>
                </p:cNvPr>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9" name="AutoShape 202">
                  <a:extLst>
                    <a:ext uri="{FF2B5EF4-FFF2-40B4-BE49-F238E27FC236}">
                      <a16:creationId xmlns:a16="http://schemas.microsoft.com/office/drawing/2014/main" id="{7AAFE9CE-92E8-425F-9C74-5086147820BE}"/>
                    </a:ext>
                  </a:extLst>
                </p:cNvPr>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22" name="Line 188">
              <a:extLst>
                <a:ext uri="{FF2B5EF4-FFF2-40B4-BE49-F238E27FC236}">
                  <a16:creationId xmlns:a16="http://schemas.microsoft.com/office/drawing/2014/main" id="{662B03C6-B0CE-4A7A-8626-7F4C1FF29EED}"/>
                </a:ext>
              </a:extLst>
            </p:cNvPr>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3" name="组合 221">
              <a:extLst>
                <a:ext uri="{FF2B5EF4-FFF2-40B4-BE49-F238E27FC236}">
                  <a16:creationId xmlns:a16="http://schemas.microsoft.com/office/drawing/2014/main" id="{6D9E59BA-64D5-47D3-A089-211899C6C3D5}"/>
                </a:ext>
              </a:extLst>
            </p:cNvPr>
            <p:cNvGrpSpPr>
              <a:grpSpLocks/>
            </p:cNvGrpSpPr>
            <p:nvPr/>
          </p:nvGrpSpPr>
          <p:grpSpPr bwMode="auto">
            <a:xfrm>
              <a:off x="1029300" y="5045322"/>
              <a:ext cx="635025" cy="637257"/>
              <a:chOff x="1098627" y="4776118"/>
              <a:chExt cx="903287" cy="906462"/>
            </a:xfrm>
          </p:grpSpPr>
          <p:sp>
            <p:nvSpPr>
              <p:cNvPr id="24" name="Oval 148">
                <a:extLst>
                  <a:ext uri="{FF2B5EF4-FFF2-40B4-BE49-F238E27FC236}">
                    <a16:creationId xmlns:a16="http://schemas.microsoft.com/office/drawing/2014/main" id="{0A3E522F-2F4B-4451-99C4-0102863CB448}"/>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25" name="Oval 151">
                <a:extLst>
                  <a:ext uri="{FF2B5EF4-FFF2-40B4-BE49-F238E27FC236}">
                    <a16:creationId xmlns:a16="http://schemas.microsoft.com/office/drawing/2014/main" id="{4E0C5126-A836-4CD4-B88C-C18B717F11B1}"/>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30" name="TextBox 163">
            <a:extLst>
              <a:ext uri="{FF2B5EF4-FFF2-40B4-BE49-F238E27FC236}">
                <a16:creationId xmlns:a16="http://schemas.microsoft.com/office/drawing/2014/main" id="{8B1771E5-AEDC-47D0-9144-44270A6B8925}"/>
              </a:ext>
            </a:extLst>
          </p:cNvPr>
          <p:cNvSpPr txBox="1">
            <a:spLocks noChangeArrowheads="1"/>
          </p:cNvSpPr>
          <p:nvPr/>
        </p:nvSpPr>
        <p:spPr bwMode="auto">
          <a:xfrm>
            <a:off x="1148083" y="3883174"/>
            <a:ext cx="9064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16.1.2</a:t>
            </a:r>
            <a:endParaRPr lang="zh-CN" altLang="en-US" dirty="0"/>
          </a:p>
        </p:txBody>
      </p:sp>
      <p:sp>
        <p:nvSpPr>
          <p:cNvPr id="31" name="TextBox 168">
            <a:hlinkClick r:id="rId7" action="ppaction://hlinksldjump"/>
            <a:extLst>
              <a:ext uri="{FF2B5EF4-FFF2-40B4-BE49-F238E27FC236}">
                <a16:creationId xmlns:a16="http://schemas.microsoft.com/office/drawing/2014/main" id="{A7C1E164-1250-4367-98DA-D437D85B69C3}"/>
              </a:ext>
            </a:extLst>
          </p:cNvPr>
          <p:cNvSpPr txBox="1">
            <a:spLocks noChangeArrowheads="1"/>
          </p:cNvSpPr>
          <p:nvPr/>
        </p:nvSpPr>
        <p:spPr bwMode="auto">
          <a:xfrm>
            <a:off x="3393616" y="3879972"/>
            <a:ext cx="40030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系统结构介绍</a:t>
            </a:r>
          </a:p>
        </p:txBody>
      </p:sp>
      <p:grpSp>
        <p:nvGrpSpPr>
          <p:cNvPr id="32" name="组合 153">
            <a:extLst>
              <a:ext uri="{FF2B5EF4-FFF2-40B4-BE49-F238E27FC236}">
                <a16:creationId xmlns:a16="http://schemas.microsoft.com/office/drawing/2014/main" id="{D3D7F543-2888-4466-BCB8-A9FD5FF43E5E}"/>
              </a:ext>
            </a:extLst>
          </p:cNvPr>
          <p:cNvGrpSpPr>
            <a:grpSpLocks/>
          </p:cNvGrpSpPr>
          <p:nvPr/>
        </p:nvGrpSpPr>
        <p:grpSpPr bwMode="auto">
          <a:xfrm>
            <a:off x="1236009" y="4582598"/>
            <a:ext cx="6625480" cy="684212"/>
            <a:chOff x="1029300" y="5045322"/>
            <a:chExt cx="6624959" cy="683275"/>
          </a:xfrm>
        </p:grpSpPr>
        <p:grpSp>
          <p:nvGrpSpPr>
            <p:cNvPr id="33" name="组合 219">
              <a:extLst>
                <a:ext uri="{FF2B5EF4-FFF2-40B4-BE49-F238E27FC236}">
                  <a16:creationId xmlns:a16="http://schemas.microsoft.com/office/drawing/2014/main" id="{414F0E3B-3891-4648-9B97-1EC1C5BFFBE2}"/>
                </a:ext>
              </a:extLst>
            </p:cNvPr>
            <p:cNvGrpSpPr>
              <a:grpSpLocks/>
            </p:cNvGrpSpPr>
            <p:nvPr/>
          </p:nvGrpSpPr>
          <p:grpSpPr bwMode="auto">
            <a:xfrm>
              <a:off x="2521433" y="5045323"/>
              <a:ext cx="5132826" cy="683274"/>
              <a:chOff x="2521433" y="4924675"/>
              <a:chExt cx="5132826" cy="806497"/>
            </a:xfrm>
          </p:grpSpPr>
          <p:sp>
            <p:nvSpPr>
              <p:cNvPr id="38" name="AutoShape 218">
                <a:extLst>
                  <a:ext uri="{FF2B5EF4-FFF2-40B4-BE49-F238E27FC236}">
                    <a16:creationId xmlns:a16="http://schemas.microsoft.com/office/drawing/2014/main" id="{4DBF64FA-8A3E-4C59-9B86-2A4955DE2605}"/>
                  </a:ext>
                </a:extLst>
              </p:cNvPr>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39" name="组合 225">
                <a:extLst>
                  <a:ext uri="{FF2B5EF4-FFF2-40B4-BE49-F238E27FC236}">
                    <a16:creationId xmlns:a16="http://schemas.microsoft.com/office/drawing/2014/main" id="{7609D38E-DC42-4310-8B96-4CD4B3908D51}"/>
                  </a:ext>
                </a:extLst>
              </p:cNvPr>
              <p:cNvGrpSpPr>
                <a:grpSpLocks/>
              </p:cNvGrpSpPr>
              <p:nvPr/>
            </p:nvGrpSpPr>
            <p:grpSpPr bwMode="auto">
              <a:xfrm>
                <a:off x="2521433" y="4924675"/>
                <a:ext cx="5043090" cy="664285"/>
                <a:chOff x="2521433" y="4868192"/>
                <a:chExt cx="5043090" cy="720768"/>
              </a:xfrm>
            </p:grpSpPr>
            <p:sp>
              <p:nvSpPr>
                <p:cNvPr id="40" name="AutoShape 181">
                  <a:extLst>
                    <a:ext uri="{FF2B5EF4-FFF2-40B4-BE49-F238E27FC236}">
                      <a16:creationId xmlns:a16="http://schemas.microsoft.com/office/drawing/2014/main" id="{D6D3317C-9F05-498C-A313-3A8F1B8A5D2C}"/>
                    </a:ext>
                  </a:extLst>
                </p:cNvPr>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41" name="AutoShape 202">
                  <a:extLst>
                    <a:ext uri="{FF2B5EF4-FFF2-40B4-BE49-F238E27FC236}">
                      <a16:creationId xmlns:a16="http://schemas.microsoft.com/office/drawing/2014/main" id="{DB55D99F-90AC-4A94-96B4-9B64B83121F2}"/>
                    </a:ext>
                  </a:extLst>
                </p:cNvPr>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34" name="Line 188">
              <a:extLst>
                <a:ext uri="{FF2B5EF4-FFF2-40B4-BE49-F238E27FC236}">
                  <a16:creationId xmlns:a16="http://schemas.microsoft.com/office/drawing/2014/main" id="{402DF7E8-CA59-42A5-B193-45BFC672E7E9}"/>
                </a:ext>
              </a:extLst>
            </p:cNvPr>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35" name="组合 221">
              <a:extLst>
                <a:ext uri="{FF2B5EF4-FFF2-40B4-BE49-F238E27FC236}">
                  <a16:creationId xmlns:a16="http://schemas.microsoft.com/office/drawing/2014/main" id="{5A96357D-1E61-4037-B0E0-D350B6ED90BD}"/>
                </a:ext>
              </a:extLst>
            </p:cNvPr>
            <p:cNvGrpSpPr>
              <a:grpSpLocks/>
            </p:cNvGrpSpPr>
            <p:nvPr/>
          </p:nvGrpSpPr>
          <p:grpSpPr bwMode="auto">
            <a:xfrm>
              <a:off x="1029300" y="5045322"/>
              <a:ext cx="635025" cy="637257"/>
              <a:chOff x="1098627" y="4776118"/>
              <a:chExt cx="903287" cy="906462"/>
            </a:xfrm>
          </p:grpSpPr>
          <p:sp>
            <p:nvSpPr>
              <p:cNvPr id="36" name="Oval 148">
                <a:extLst>
                  <a:ext uri="{FF2B5EF4-FFF2-40B4-BE49-F238E27FC236}">
                    <a16:creationId xmlns:a16="http://schemas.microsoft.com/office/drawing/2014/main" id="{CDC6AA4E-8F28-4A8B-8A6D-93699D8D7844}"/>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37" name="Oval 151">
                <a:extLst>
                  <a:ext uri="{FF2B5EF4-FFF2-40B4-BE49-F238E27FC236}">
                    <a16:creationId xmlns:a16="http://schemas.microsoft.com/office/drawing/2014/main" id="{A70960EE-16DC-4726-BBF9-FCF0EDBCFF79}"/>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42" name="TextBox 163">
            <a:extLst>
              <a:ext uri="{FF2B5EF4-FFF2-40B4-BE49-F238E27FC236}">
                <a16:creationId xmlns:a16="http://schemas.microsoft.com/office/drawing/2014/main" id="{68398987-1E19-431F-8E9E-670996A764CE}"/>
              </a:ext>
            </a:extLst>
          </p:cNvPr>
          <p:cNvSpPr txBox="1">
            <a:spLocks noChangeArrowheads="1"/>
          </p:cNvSpPr>
          <p:nvPr/>
        </p:nvSpPr>
        <p:spPr bwMode="auto">
          <a:xfrm>
            <a:off x="1137156" y="4711491"/>
            <a:ext cx="1089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16.1.3</a:t>
            </a:r>
            <a:endParaRPr lang="zh-CN" altLang="en-US" dirty="0"/>
          </a:p>
        </p:txBody>
      </p:sp>
      <p:sp>
        <p:nvSpPr>
          <p:cNvPr id="43" name="TextBox 168">
            <a:hlinkClick r:id="rId8" action="ppaction://hlinksldjump"/>
            <a:extLst>
              <a:ext uri="{FF2B5EF4-FFF2-40B4-BE49-F238E27FC236}">
                <a16:creationId xmlns:a16="http://schemas.microsoft.com/office/drawing/2014/main" id="{9822B3D3-E09C-4941-BA23-5DD0158D08BC}"/>
              </a:ext>
            </a:extLst>
          </p:cNvPr>
          <p:cNvSpPr txBox="1">
            <a:spLocks noChangeArrowheads="1"/>
          </p:cNvSpPr>
          <p:nvPr/>
        </p:nvSpPr>
        <p:spPr bwMode="auto">
          <a:xfrm>
            <a:off x="3393615" y="4683284"/>
            <a:ext cx="52390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功能模块介绍</a:t>
            </a:r>
            <a:endParaRPr lang="en-US" altLang="zh-CN" dirty="0">
              <a:latin typeface="微软雅黑" panose="020B0503020204020204" pitchFamily="34" charset="-122"/>
              <a:ea typeface="微软雅黑" panose="020B0503020204020204" pitchFamily="34" charset="-122"/>
            </a:endParaRPr>
          </a:p>
        </p:txBody>
      </p:sp>
      <p:grpSp>
        <p:nvGrpSpPr>
          <p:cNvPr id="56" name="组合 153">
            <a:extLst>
              <a:ext uri="{FF2B5EF4-FFF2-40B4-BE49-F238E27FC236}">
                <a16:creationId xmlns:a16="http://schemas.microsoft.com/office/drawing/2014/main" id="{1F268B1B-E779-43B5-A302-96E5B7070795}"/>
              </a:ext>
            </a:extLst>
          </p:cNvPr>
          <p:cNvGrpSpPr>
            <a:grpSpLocks/>
          </p:cNvGrpSpPr>
          <p:nvPr/>
        </p:nvGrpSpPr>
        <p:grpSpPr bwMode="auto">
          <a:xfrm>
            <a:off x="1246936" y="5389891"/>
            <a:ext cx="6625480" cy="684212"/>
            <a:chOff x="1029300" y="5045322"/>
            <a:chExt cx="6624959" cy="683275"/>
          </a:xfrm>
        </p:grpSpPr>
        <p:grpSp>
          <p:nvGrpSpPr>
            <p:cNvPr id="57" name="组合 219">
              <a:extLst>
                <a:ext uri="{FF2B5EF4-FFF2-40B4-BE49-F238E27FC236}">
                  <a16:creationId xmlns:a16="http://schemas.microsoft.com/office/drawing/2014/main" id="{3AA94FA5-F4C0-4FE0-856D-486DA1986AB4}"/>
                </a:ext>
              </a:extLst>
            </p:cNvPr>
            <p:cNvGrpSpPr>
              <a:grpSpLocks/>
            </p:cNvGrpSpPr>
            <p:nvPr/>
          </p:nvGrpSpPr>
          <p:grpSpPr bwMode="auto">
            <a:xfrm>
              <a:off x="2521433" y="5045323"/>
              <a:ext cx="5132826" cy="683274"/>
              <a:chOff x="2521433" y="4924675"/>
              <a:chExt cx="5132826" cy="806497"/>
            </a:xfrm>
          </p:grpSpPr>
          <p:sp>
            <p:nvSpPr>
              <p:cNvPr id="62" name="AutoShape 218">
                <a:extLst>
                  <a:ext uri="{FF2B5EF4-FFF2-40B4-BE49-F238E27FC236}">
                    <a16:creationId xmlns:a16="http://schemas.microsoft.com/office/drawing/2014/main" id="{1AF6B8AB-5506-443E-AE0A-9AB80F8E9AB7}"/>
                  </a:ext>
                </a:extLst>
              </p:cNvPr>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63" name="组合 225">
                <a:extLst>
                  <a:ext uri="{FF2B5EF4-FFF2-40B4-BE49-F238E27FC236}">
                    <a16:creationId xmlns:a16="http://schemas.microsoft.com/office/drawing/2014/main" id="{FC56955C-1C41-426E-8CD9-0740F85A8215}"/>
                  </a:ext>
                </a:extLst>
              </p:cNvPr>
              <p:cNvGrpSpPr>
                <a:grpSpLocks/>
              </p:cNvGrpSpPr>
              <p:nvPr/>
            </p:nvGrpSpPr>
            <p:grpSpPr bwMode="auto">
              <a:xfrm>
                <a:off x="2521433" y="4924675"/>
                <a:ext cx="5043090" cy="664285"/>
                <a:chOff x="2521433" y="4868192"/>
                <a:chExt cx="5043090" cy="720768"/>
              </a:xfrm>
            </p:grpSpPr>
            <p:sp>
              <p:nvSpPr>
                <p:cNvPr id="64" name="AutoShape 181">
                  <a:extLst>
                    <a:ext uri="{FF2B5EF4-FFF2-40B4-BE49-F238E27FC236}">
                      <a16:creationId xmlns:a16="http://schemas.microsoft.com/office/drawing/2014/main" id="{14AF8444-8FDA-410E-8314-5FC88F9BE5EC}"/>
                    </a:ext>
                  </a:extLst>
                </p:cNvPr>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5" name="AutoShape 202">
                  <a:extLst>
                    <a:ext uri="{FF2B5EF4-FFF2-40B4-BE49-F238E27FC236}">
                      <a16:creationId xmlns:a16="http://schemas.microsoft.com/office/drawing/2014/main" id="{CCED6284-7966-4D7A-8833-14874250450E}"/>
                    </a:ext>
                  </a:extLst>
                </p:cNvPr>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58" name="Line 188">
              <a:extLst>
                <a:ext uri="{FF2B5EF4-FFF2-40B4-BE49-F238E27FC236}">
                  <a16:creationId xmlns:a16="http://schemas.microsoft.com/office/drawing/2014/main" id="{612A2635-4672-4A7B-9C42-6CAB4A2ECB9F}"/>
                </a:ext>
              </a:extLst>
            </p:cNvPr>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59" name="组合 221">
              <a:extLst>
                <a:ext uri="{FF2B5EF4-FFF2-40B4-BE49-F238E27FC236}">
                  <a16:creationId xmlns:a16="http://schemas.microsoft.com/office/drawing/2014/main" id="{976D6EAE-2AE4-4BDA-B176-1CCAD06B20A9}"/>
                </a:ext>
              </a:extLst>
            </p:cNvPr>
            <p:cNvGrpSpPr>
              <a:grpSpLocks/>
            </p:cNvGrpSpPr>
            <p:nvPr/>
          </p:nvGrpSpPr>
          <p:grpSpPr bwMode="auto">
            <a:xfrm>
              <a:off x="1029300" y="5045322"/>
              <a:ext cx="635025" cy="637257"/>
              <a:chOff x="1098627" y="4776118"/>
              <a:chExt cx="903287" cy="906462"/>
            </a:xfrm>
          </p:grpSpPr>
          <p:sp>
            <p:nvSpPr>
              <p:cNvPr id="60" name="Oval 148">
                <a:extLst>
                  <a:ext uri="{FF2B5EF4-FFF2-40B4-BE49-F238E27FC236}">
                    <a16:creationId xmlns:a16="http://schemas.microsoft.com/office/drawing/2014/main" id="{9EFD75DF-F3E6-4ABA-B55E-C0CC900CC46E}"/>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61" name="Oval 151">
                <a:extLst>
                  <a:ext uri="{FF2B5EF4-FFF2-40B4-BE49-F238E27FC236}">
                    <a16:creationId xmlns:a16="http://schemas.microsoft.com/office/drawing/2014/main" id="{9D73BEE1-1FDD-420A-B51A-40BD728B18AB}"/>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66" name="TextBox 163">
            <a:extLst>
              <a:ext uri="{FF2B5EF4-FFF2-40B4-BE49-F238E27FC236}">
                <a16:creationId xmlns:a16="http://schemas.microsoft.com/office/drawing/2014/main" id="{8E300FF5-587F-44F9-B8B2-34C652CC6AB4}"/>
              </a:ext>
            </a:extLst>
          </p:cNvPr>
          <p:cNvSpPr txBox="1">
            <a:spLocks noChangeArrowheads="1"/>
          </p:cNvSpPr>
          <p:nvPr/>
        </p:nvSpPr>
        <p:spPr bwMode="auto">
          <a:xfrm>
            <a:off x="1148083" y="5518784"/>
            <a:ext cx="1089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16.1.4</a:t>
            </a:r>
            <a:endParaRPr lang="zh-CN" altLang="en-US" dirty="0"/>
          </a:p>
        </p:txBody>
      </p:sp>
      <p:sp>
        <p:nvSpPr>
          <p:cNvPr id="67" name="TextBox 168">
            <a:hlinkClick r:id="rId9" action="ppaction://hlinksldjump"/>
            <a:extLst>
              <a:ext uri="{FF2B5EF4-FFF2-40B4-BE49-F238E27FC236}">
                <a16:creationId xmlns:a16="http://schemas.microsoft.com/office/drawing/2014/main" id="{36986B35-F50B-4AF5-B947-199CD80733D6}"/>
              </a:ext>
            </a:extLst>
          </p:cNvPr>
          <p:cNvSpPr txBox="1">
            <a:spLocks noChangeArrowheads="1"/>
          </p:cNvSpPr>
          <p:nvPr/>
        </p:nvSpPr>
        <p:spPr bwMode="auto">
          <a:xfrm>
            <a:off x="3404542" y="5490577"/>
            <a:ext cx="52390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运行效果</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64198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a:extLst>
              <a:ext uri="{FF2B5EF4-FFF2-40B4-BE49-F238E27FC236}">
                <a16:creationId xmlns:a16="http://schemas.microsoft.com/office/drawing/2014/main" id="{1753E114-1B5D-4BAE-886B-B868ECE6297D}"/>
              </a:ext>
            </a:extLst>
          </p:cNvPr>
          <p:cNvSpPr>
            <a:spLocks noChangeArrowheads="1"/>
          </p:cNvSpPr>
          <p:nvPr/>
        </p:nvSpPr>
        <p:spPr bwMode="auto">
          <a:xfrm>
            <a:off x="409047" y="1201674"/>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 name="AutoShape 208">
            <a:extLst>
              <a:ext uri="{FF2B5EF4-FFF2-40B4-BE49-F238E27FC236}">
                <a16:creationId xmlns:a16="http://schemas.microsoft.com/office/drawing/2014/main" id="{FDE7AD7D-22D8-4BE5-987F-34AFD41555B1}"/>
              </a:ext>
            </a:extLst>
          </p:cNvPr>
          <p:cNvSpPr>
            <a:spLocks noChangeArrowheads="1"/>
          </p:cNvSpPr>
          <p:nvPr/>
        </p:nvSpPr>
        <p:spPr bwMode="auto">
          <a:xfrm>
            <a:off x="2687109" y="1430850"/>
            <a:ext cx="5976938" cy="850900"/>
          </a:xfrm>
          <a:prstGeom prst="roundRect">
            <a:avLst>
              <a:gd name="adj" fmla="val 17352"/>
            </a:avLst>
          </a:prstGeom>
          <a:solidFill>
            <a:srgbClr val="AED6EE"/>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4" name="组合 153">
            <a:extLst>
              <a:ext uri="{FF2B5EF4-FFF2-40B4-BE49-F238E27FC236}">
                <a16:creationId xmlns:a16="http://schemas.microsoft.com/office/drawing/2014/main" id="{B25DCF2F-BF45-4431-862E-CB2BE5D9D73C}"/>
              </a:ext>
            </a:extLst>
          </p:cNvPr>
          <p:cNvGrpSpPr>
            <a:grpSpLocks/>
          </p:cNvGrpSpPr>
          <p:nvPr/>
        </p:nvGrpSpPr>
        <p:grpSpPr bwMode="auto">
          <a:xfrm>
            <a:off x="1093062" y="3179251"/>
            <a:ext cx="6625480" cy="684212"/>
            <a:chOff x="1029300" y="5045322"/>
            <a:chExt cx="6624959" cy="683275"/>
          </a:xfrm>
        </p:grpSpPr>
        <p:grpSp>
          <p:nvGrpSpPr>
            <p:cNvPr id="5" name="组合 219">
              <a:extLst>
                <a:ext uri="{FF2B5EF4-FFF2-40B4-BE49-F238E27FC236}">
                  <a16:creationId xmlns:a16="http://schemas.microsoft.com/office/drawing/2014/main" id="{3F22C5B1-4B46-4A19-B29A-C03EEC7E45EB}"/>
                </a:ext>
              </a:extLst>
            </p:cNvPr>
            <p:cNvGrpSpPr>
              <a:grpSpLocks/>
            </p:cNvGrpSpPr>
            <p:nvPr/>
          </p:nvGrpSpPr>
          <p:grpSpPr bwMode="auto">
            <a:xfrm>
              <a:off x="2521433" y="5045323"/>
              <a:ext cx="5132826" cy="683274"/>
              <a:chOff x="2521433" y="4924675"/>
              <a:chExt cx="5132826" cy="806497"/>
            </a:xfrm>
          </p:grpSpPr>
          <p:sp>
            <p:nvSpPr>
              <p:cNvPr id="10" name="AutoShape 218">
                <a:extLst>
                  <a:ext uri="{FF2B5EF4-FFF2-40B4-BE49-F238E27FC236}">
                    <a16:creationId xmlns:a16="http://schemas.microsoft.com/office/drawing/2014/main" id="{579642CC-06DE-4756-B8E4-F71E105F466A}"/>
                  </a:ext>
                </a:extLst>
              </p:cNvPr>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1" name="组合 225">
                <a:extLst>
                  <a:ext uri="{FF2B5EF4-FFF2-40B4-BE49-F238E27FC236}">
                    <a16:creationId xmlns:a16="http://schemas.microsoft.com/office/drawing/2014/main" id="{E99AF641-98B5-4E56-AAF9-CD6B7EF22875}"/>
                  </a:ext>
                </a:extLst>
              </p:cNvPr>
              <p:cNvGrpSpPr>
                <a:grpSpLocks/>
              </p:cNvGrpSpPr>
              <p:nvPr/>
            </p:nvGrpSpPr>
            <p:grpSpPr bwMode="auto">
              <a:xfrm>
                <a:off x="2521433" y="4924675"/>
                <a:ext cx="5043090" cy="664285"/>
                <a:chOff x="2521433" y="4868192"/>
                <a:chExt cx="5043090" cy="720768"/>
              </a:xfrm>
            </p:grpSpPr>
            <p:sp>
              <p:nvSpPr>
                <p:cNvPr id="12" name="AutoShape 181">
                  <a:extLst>
                    <a:ext uri="{FF2B5EF4-FFF2-40B4-BE49-F238E27FC236}">
                      <a16:creationId xmlns:a16="http://schemas.microsoft.com/office/drawing/2014/main" id="{48741F52-223F-4A58-9D28-A8666F0EC943}"/>
                    </a:ext>
                  </a:extLst>
                </p:cNvPr>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3" name="AutoShape 202">
                  <a:extLst>
                    <a:ext uri="{FF2B5EF4-FFF2-40B4-BE49-F238E27FC236}">
                      <a16:creationId xmlns:a16="http://schemas.microsoft.com/office/drawing/2014/main" id="{E4C4C8E0-E483-4D1D-ABB6-5BC1F4907779}"/>
                    </a:ext>
                  </a:extLst>
                </p:cNvPr>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6" name="Line 188">
              <a:extLst>
                <a:ext uri="{FF2B5EF4-FFF2-40B4-BE49-F238E27FC236}">
                  <a16:creationId xmlns:a16="http://schemas.microsoft.com/office/drawing/2014/main" id="{477EEE0B-71D5-4AC0-8870-57D826C509F4}"/>
                </a:ext>
              </a:extLst>
            </p:cNvPr>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7" name="组合 221">
              <a:extLst>
                <a:ext uri="{FF2B5EF4-FFF2-40B4-BE49-F238E27FC236}">
                  <a16:creationId xmlns:a16="http://schemas.microsoft.com/office/drawing/2014/main" id="{9B9F5CCF-AF57-4891-8056-E2623C22F700}"/>
                </a:ext>
              </a:extLst>
            </p:cNvPr>
            <p:cNvGrpSpPr>
              <a:grpSpLocks/>
            </p:cNvGrpSpPr>
            <p:nvPr/>
          </p:nvGrpSpPr>
          <p:grpSpPr bwMode="auto">
            <a:xfrm>
              <a:off x="1029300" y="5045322"/>
              <a:ext cx="635025" cy="637257"/>
              <a:chOff x="1098627" y="4776118"/>
              <a:chExt cx="903287" cy="906462"/>
            </a:xfrm>
          </p:grpSpPr>
          <p:sp>
            <p:nvSpPr>
              <p:cNvPr id="8" name="Oval 148">
                <a:extLst>
                  <a:ext uri="{FF2B5EF4-FFF2-40B4-BE49-F238E27FC236}">
                    <a16:creationId xmlns:a16="http://schemas.microsoft.com/office/drawing/2014/main" id="{BC522BEB-59FD-4E00-9B70-20D6230E8B90}"/>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9" name="Oval 151">
                <a:extLst>
                  <a:ext uri="{FF2B5EF4-FFF2-40B4-BE49-F238E27FC236}">
                    <a16:creationId xmlns:a16="http://schemas.microsoft.com/office/drawing/2014/main" id="{B43BD1FC-B00C-4B67-A99D-A7E013E192B1}"/>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14" name="TextBox 154">
            <a:extLst>
              <a:ext uri="{FF2B5EF4-FFF2-40B4-BE49-F238E27FC236}">
                <a16:creationId xmlns:a16="http://schemas.microsoft.com/office/drawing/2014/main" id="{169D8E60-F87C-4B21-85DD-BEC7032798CE}"/>
              </a:ext>
            </a:extLst>
          </p:cNvPr>
          <p:cNvSpPr txBox="1">
            <a:spLocks noChangeArrowheads="1"/>
          </p:cNvSpPr>
          <p:nvPr/>
        </p:nvSpPr>
        <p:spPr bwMode="auto">
          <a:xfrm>
            <a:off x="2652666" y="1556345"/>
            <a:ext cx="59769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16.6  </a:t>
            </a:r>
            <a:r>
              <a:rPr lang="zh-CN" altLang="en-US" sz="2800" b="1" dirty="0"/>
              <a:t>商品模块</a:t>
            </a:r>
            <a:endParaRPr lang="zh-CN" altLang="en-US" sz="2800" b="1" dirty="0">
              <a:latin typeface="微软雅黑" panose="020B0503020204020204" pitchFamily="34" charset="-122"/>
              <a:ea typeface="微软雅黑" panose="020B0503020204020204" pitchFamily="34" charset="-122"/>
            </a:endParaRPr>
          </a:p>
        </p:txBody>
      </p:sp>
      <p:sp>
        <p:nvSpPr>
          <p:cNvPr id="15" name="TextBox 163">
            <a:extLst>
              <a:ext uri="{FF2B5EF4-FFF2-40B4-BE49-F238E27FC236}">
                <a16:creationId xmlns:a16="http://schemas.microsoft.com/office/drawing/2014/main" id="{99109919-B093-4011-970D-0FCF3B60DAE8}"/>
              </a:ext>
            </a:extLst>
          </p:cNvPr>
          <p:cNvSpPr txBox="1">
            <a:spLocks noChangeArrowheads="1"/>
          </p:cNvSpPr>
          <p:nvPr/>
        </p:nvSpPr>
        <p:spPr bwMode="auto">
          <a:xfrm>
            <a:off x="1026073" y="3307880"/>
            <a:ext cx="9182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16.6.1</a:t>
            </a:r>
            <a:endParaRPr lang="zh-CN" altLang="en-US" dirty="0"/>
          </a:p>
        </p:txBody>
      </p:sp>
      <p:sp>
        <p:nvSpPr>
          <p:cNvPr id="16" name="TextBox 168">
            <a:hlinkClick r:id="rId2" action="ppaction://hlinksldjump"/>
            <a:extLst>
              <a:ext uri="{FF2B5EF4-FFF2-40B4-BE49-F238E27FC236}">
                <a16:creationId xmlns:a16="http://schemas.microsoft.com/office/drawing/2014/main" id="{382120EA-C3D8-4E55-8A66-2A6FB0C37535}"/>
              </a:ext>
            </a:extLst>
          </p:cNvPr>
          <p:cNvSpPr txBox="1">
            <a:spLocks noChangeArrowheads="1"/>
          </p:cNvSpPr>
          <p:nvPr/>
        </p:nvSpPr>
        <p:spPr bwMode="auto">
          <a:xfrm>
            <a:off x="3061366" y="3302928"/>
            <a:ext cx="32861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商品类型</a:t>
            </a:r>
          </a:p>
        </p:txBody>
      </p:sp>
      <p:sp>
        <p:nvSpPr>
          <p:cNvPr id="17" name="AutoShape 864">
            <a:extLst>
              <a:ext uri="{FF2B5EF4-FFF2-40B4-BE49-F238E27FC236}">
                <a16:creationId xmlns:a16="http://schemas.microsoft.com/office/drawing/2014/main" id="{8A5C16A2-AE03-47EF-9A14-CADAB226785E}"/>
              </a:ext>
            </a:extLst>
          </p:cNvPr>
          <p:cNvSpPr>
            <a:spLocks noChangeArrowheads="1"/>
          </p:cNvSpPr>
          <p:nvPr/>
        </p:nvSpPr>
        <p:spPr bwMode="auto">
          <a:xfrm>
            <a:off x="470279" y="1969181"/>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headEnd/>
            <a:tailE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ko-KR" sz="2000" b="1" i="0" u="none" strike="noStrike" kern="0" cap="none" spc="0" normalizeH="0" baseline="0" noProof="0" dirty="0">
              <a:ln>
                <a:noFill/>
              </a:ln>
              <a:solidFill>
                <a:srgbClr val="FFFFFF"/>
              </a:solidFill>
              <a:effectLst/>
              <a:uLnTx/>
              <a:uFillTx/>
              <a:latin typeface="Times New Roman" pitchFamily="18" charset="0"/>
              <a:ea typeface="굴림"/>
              <a:cs typeface="Times New Roman" pitchFamily="18" charset="0"/>
            </a:endParaRPr>
          </a:p>
        </p:txBody>
      </p:sp>
      <p:sp>
        <p:nvSpPr>
          <p:cNvPr id="18" name="矩形 17">
            <a:hlinkClick r:id="" action="ppaction://noaction"/>
            <a:extLst>
              <a:ext uri="{FF2B5EF4-FFF2-40B4-BE49-F238E27FC236}">
                <a16:creationId xmlns:a16="http://schemas.microsoft.com/office/drawing/2014/main" id="{1DD62A2F-F8D3-4ADE-9CE0-0E167FEC176D}"/>
              </a:ext>
            </a:extLst>
          </p:cNvPr>
          <p:cNvSpPr/>
          <p:nvPr/>
        </p:nvSpPr>
        <p:spPr bwMode="auto">
          <a:xfrm>
            <a:off x="943316" y="2000915"/>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3"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 action="ppaction://noaction"/>
            <a:extLst>
              <a:ext uri="{FF2B5EF4-FFF2-40B4-BE49-F238E27FC236}">
                <a16:creationId xmlns:a16="http://schemas.microsoft.com/office/drawing/2014/main" id="{5382A9CB-C404-4D8B-9A97-8F016062D569}"/>
              </a:ext>
            </a:extLst>
          </p:cNvPr>
          <p:cNvPicPr>
            <a:picLocks noChangeAspect="1"/>
          </p:cNvPicPr>
          <p:nvPr/>
        </p:nvPicPr>
        <p:blipFill>
          <a:blip r:embed="rId4" cstate="print">
            <a:duotone>
              <a:prstClr val="black"/>
              <a:schemeClr val="accent1">
                <a:tint val="45000"/>
                <a:satMod val="400000"/>
              </a:schemeClr>
            </a:duotone>
            <a:extLst>
              <a:ext uri="{BEBA8EAE-BF5A-486C-A8C5-ECC9F3942E4B}">
                <a14:imgProps xmlns:a14="http://schemas.microsoft.com/office/drawing/2010/main">
                  <a14:imgLayer r:embed="rId5">
                    <a14:imgEffect>
                      <a14:sharpenSoften amount="25000"/>
                    </a14:imgEffect>
                    <a14:imgEffect>
                      <a14:saturation sat="66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36541" y="1947951"/>
            <a:ext cx="376076" cy="374830"/>
          </a:xfrm>
          <a:prstGeom prst="rect">
            <a:avLst/>
          </a:prstGeom>
          <a:noFill/>
          <a:ln>
            <a:noFill/>
          </a:ln>
        </p:spPr>
      </p:pic>
      <p:grpSp>
        <p:nvGrpSpPr>
          <p:cNvPr id="20" name="组合 153">
            <a:extLst>
              <a:ext uri="{FF2B5EF4-FFF2-40B4-BE49-F238E27FC236}">
                <a16:creationId xmlns:a16="http://schemas.microsoft.com/office/drawing/2014/main" id="{E34814DF-FECF-4847-AC10-47E72218E7A4}"/>
              </a:ext>
            </a:extLst>
          </p:cNvPr>
          <p:cNvGrpSpPr>
            <a:grpSpLocks/>
          </p:cNvGrpSpPr>
          <p:nvPr/>
        </p:nvGrpSpPr>
        <p:grpSpPr bwMode="auto">
          <a:xfrm>
            <a:off x="1093059" y="4460437"/>
            <a:ext cx="6535740" cy="652952"/>
            <a:chOff x="1029300" y="5045322"/>
            <a:chExt cx="6535226" cy="652058"/>
          </a:xfrm>
        </p:grpSpPr>
        <p:grpSp>
          <p:nvGrpSpPr>
            <p:cNvPr id="21" name="组合 219">
              <a:extLst>
                <a:ext uri="{FF2B5EF4-FFF2-40B4-BE49-F238E27FC236}">
                  <a16:creationId xmlns:a16="http://schemas.microsoft.com/office/drawing/2014/main" id="{F3AE2F8C-0B67-4DA8-8F6A-117EB83FE557}"/>
                </a:ext>
              </a:extLst>
            </p:cNvPr>
            <p:cNvGrpSpPr>
              <a:grpSpLocks/>
            </p:cNvGrpSpPr>
            <p:nvPr/>
          </p:nvGrpSpPr>
          <p:grpSpPr bwMode="auto">
            <a:xfrm>
              <a:off x="2521434" y="5045322"/>
              <a:ext cx="5043092" cy="652058"/>
              <a:chOff x="2521434" y="4924675"/>
              <a:chExt cx="5043092" cy="769652"/>
            </a:xfrm>
          </p:grpSpPr>
          <p:sp>
            <p:nvSpPr>
              <p:cNvPr id="26" name="AutoShape 218">
                <a:extLst>
                  <a:ext uri="{FF2B5EF4-FFF2-40B4-BE49-F238E27FC236}">
                    <a16:creationId xmlns:a16="http://schemas.microsoft.com/office/drawing/2014/main" id="{780EA6D3-CF4C-4D86-9A81-CBFF18C46196}"/>
                  </a:ext>
                </a:extLst>
              </p:cNvPr>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7" name="组合 225">
                <a:extLst>
                  <a:ext uri="{FF2B5EF4-FFF2-40B4-BE49-F238E27FC236}">
                    <a16:creationId xmlns:a16="http://schemas.microsoft.com/office/drawing/2014/main" id="{49C5F2BF-090B-4647-A6F5-9E4C5437DADC}"/>
                  </a:ext>
                </a:extLst>
              </p:cNvPr>
              <p:cNvGrpSpPr>
                <a:grpSpLocks/>
              </p:cNvGrpSpPr>
              <p:nvPr/>
            </p:nvGrpSpPr>
            <p:grpSpPr bwMode="auto">
              <a:xfrm>
                <a:off x="2521434" y="4924675"/>
                <a:ext cx="5043091" cy="664285"/>
                <a:chOff x="2521434" y="4868192"/>
                <a:chExt cx="5043091" cy="720768"/>
              </a:xfrm>
            </p:grpSpPr>
            <p:sp>
              <p:nvSpPr>
                <p:cNvPr id="28" name="AutoShape 181">
                  <a:extLst>
                    <a:ext uri="{FF2B5EF4-FFF2-40B4-BE49-F238E27FC236}">
                      <a16:creationId xmlns:a16="http://schemas.microsoft.com/office/drawing/2014/main" id="{5F645A3D-5174-4A64-BA57-6EEE594B4FC8}"/>
                    </a:ext>
                  </a:extLst>
                </p:cNvPr>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9" name="AutoShape 202">
                  <a:extLst>
                    <a:ext uri="{FF2B5EF4-FFF2-40B4-BE49-F238E27FC236}">
                      <a16:creationId xmlns:a16="http://schemas.microsoft.com/office/drawing/2014/main" id="{7AAFE9CE-92E8-425F-9C74-5086147820BE}"/>
                    </a:ext>
                  </a:extLst>
                </p:cNvPr>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22" name="Line 188">
              <a:extLst>
                <a:ext uri="{FF2B5EF4-FFF2-40B4-BE49-F238E27FC236}">
                  <a16:creationId xmlns:a16="http://schemas.microsoft.com/office/drawing/2014/main" id="{662B03C6-B0CE-4A7A-8626-7F4C1FF29EED}"/>
                </a:ext>
              </a:extLst>
            </p:cNvPr>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3" name="组合 221">
              <a:extLst>
                <a:ext uri="{FF2B5EF4-FFF2-40B4-BE49-F238E27FC236}">
                  <a16:creationId xmlns:a16="http://schemas.microsoft.com/office/drawing/2014/main" id="{6D9E59BA-64D5-47D3-A089-211899C6C3D5}"/>
                </a:ext>
              </a:extLst>
            </p:cNvPr>
            <p:cNvGrpSpPr>
              <a:grpSpLocks/>
            </p:cNvGrpSpPr>
            <p:nvPr/>
          </p:nvGrpSpPr>
          <p:grpSpPr bwMode="auto">
            <a:xfrm>
              <a:off x="1029300" y="5045322"/>
              <a:ext cx="635025" cy="637257"/>
              <a:chOff x="1098627" y="4776118"/>
              <a:chExt cx="903287" cy="906462"/>
            </a:xfrm>
          </p:grpSpPr>
          <p:sp>
            <p:nvSpPr>
              <p:cNvPr id="24" name="Oval 148">
                <a:extLst>
                  <a:ext uri="{FF2B5EF4-FFF2-40B4-BE49-F238E27FC236}">
                    <a16:creationId xmlns:a16="http://schemas.microsoft.com/office/drawing/2014/main" id="{0A3E522F-2F4B-4451-99C4-0102863CB448}"/>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25" name="Oval 151">
                <a:extLst>
                  <a:ext uri="{FF2B5EF4-FFF2-40B4-BE49-F238E27FC236}">
                    <a16:creationId xmlns:a16="http://schemas.microsoft.com/office/drawing/2014/main" id="{4E0C5126-A836-4CD4-B88C-C18B717F11B1}"/>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30" name="TextBox 163">
            <a:extLst>
              <a:ext uri="{FF2B5EF4-FFF2-40B4-BE49-F238E27FC236}">
                <a16:creationId xmlns:a16="http://schemas.microsoft.com/office/drawing/2014/main" id="{8B1771E5-AEDC-47D0-9144-44270A6B8925}"/>
              </a:ext>
            </a:extLst>
          </p:cNvPr>
          <p:cNvSpPr txBox="1">
            <a:spLocks noChangeArrowheads="1"/>
          </p:cNvSpPr>
          <p:nvPr/>
        </p:nvSpPr>
        <p:spPr bwMode="auto">
          <a:xfrm>
            <a:off x="986079" y="4579357"/>
            <a:ext cx="10262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16.6.2</a:t>
            </a:r>
            <a:endParaRPr lang="zh-CN" altLang="en-US" dirty="0"/>
          </a:p>
        </p:txBody>
      </p:sp>
      <p:sp>
        <p:nvSpPr>
          <p:cNvPr id="31" name="TextBox 168">
            <a:hlinkClick r:id="rId6" action="ppaction://hlinksldjump"/>
            <a:extLst>
              <a:ext uri="{FF2B5EF4-FFF2-40B4-BE49-F238E27FC236}">
                <a16:creationId xmlns:a16="http://schemas.microsoft.com/office/drawing/2014/main" id="{A7C1E164-1250-4367-98DA-D437D85B69C3}"/>
              </a:ext>
            </a:extLst>
          </p:cNvPr>
          <p:cNvSpPr txBox="1">
            <a:spLocks noChangeArrowheads="1"/>
          </p:cNvSpPr>
          <p:nvPr/>
        </p:nvSpPr>
        <p:spPr bwMode="auto">
          <a:xfrm>
            <a:off x="3061363" y="4564050"/>
            <a:ext cx="41798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商品</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96397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7535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16.6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商品模块</a:t>
            </a:r>
          </a:p>
        </p:txBody>
      </p:sp>
      <p:sp>
        <p:nvSpPr>
          <p:cNvPr id="3" name="矩形 2">
            <a:extLst>
              <a:ext uri="{FF2B5EF4-FFF2-40B4-BE49-F238E27FC236}">
                <a16:creationId xmlns:a16="http://schemas.microsoft.com/office/drawing/2014/main" id="{543C4468-B4FA-4508-990D-1DD5E0F8199F}"/>
              </a:ext>
            </a:extLst>
          </p:cNvPr>
          <p:cNvSpPr/>
          <p:nvPr/>
        </p:nvSpPr>
        <p:spPr>
          <a:xfrm>
            <a:off x="748561" y="1311176"/>
            <a:ext cx="5889305"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16.6.1 </a:t>
            </a:r>
            <a:r>
              <a:rPr lang="zh-CN" altLang="en-US" sz="2400" b="1" dirty="0">
                <a:solidFill>
                  <a:srgbClr val="2383C6"/>
                </a:solidFill>
                <a:latin typeface="微软雅黑" panose="020B0503020204020204" pitchFamily="34" charset="-122"/>
                <a:ea typeface="微软雅黑" panose="020B0503020204020204" pitchFamily="34" charset="-122"/>
              </a:rPr>
              <a:t>商品类型</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40002"/>
            <a:ext cx="9144000" cy="4454874"/>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每个商品都有属于自己的类型，通过商品类型的不同可以对商品进行分类，以便更好地管理商品。商品类型的操作主要涉及到对商品类型的增加、删除和查询等功能。接下来本节将对商品类型的编写步骤作详细的讲解。</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）编写</a:t>
            </a:r>
            <a:r>
              <a:rPr lang="en-US" altLang="zh-CN" dirty="0">
                <a:latin typeface="微软雅黑" panose="020B0503020204020204" pitchFamily="34" charset="-122"/>
                <a:ea typeface="微软雅黑" panose="020B0503020204020204" pitchFamily="34" charset="-122"/>
              </a:rPr>
              <a:t>JavaBean</a:t>
            </a:r>
            <a:r>
              <a:rPr lang="zh-CN" altLang="en-US" dirty="0">
                <a:latin typeface="微软雅黑" panose="020B0503020204020204" pitchFamily="34" charset="-122"/>
                <a:ea typeface="微软雅黑" panose="020B0503020204020204" pitchFamily="34" charset="-122"/>
              </a:rPr>
              <a:t>类</a:t>
            </a:r>
            <a:r>
              <a:rPr lang="en-US" altLang="zh-CN" dirty="0" err="1">
                <a:latin typeface="微软雅黑" panose="020B0503020204020204" pitchFamily="34" charset="-122"/>
                <a:ea typeface="微软雅黑" panose="020B0503020204020204" pitchFamily="34" charset="-122"/>
              </a:rPr>
              <a:t>GoodsType</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目录下的</a:t>
            </a:r>
            <a:r>
              <a:rPr lang="en-US" altLang="zh-CN" dirty="0" err="1">
                <a:latin typeface="微软雅黑" panose="020B0503020204020204" pitchFamily="34" charset="-122"/>
                <a:ea typeface="微软雅黑" panose="020B0503020204020204" pitchFamily="34" charset="-122"/>
              </a:rPr>
              <a:t>com.qfedu.domain</a:t>
            </a:r>
            <a:r>
              <a:rPr lang="zh-CN" altLang="en-US" dirty="0">
                <a:latin typeface="微软雅黑" panose="020B0503020204020204" pitchFamily="34" charset="-122"/>
                <a:ea typeface="微软雅黑" panose="020B0503020204020204" pitchFamily="34" charset="-122"/>
              </a:rPr>
              <a:t>包下新建类</a:t>
            </a:r>
            <a:r>
              <a:rPr lang="en-US" altLang="zh-CN" dirty="0" err="1">
                <a:latin typeface="微软雅黑" panose="020B0503020204020204" pitchFamily="34" charset="-122"/>
                <a:ea typeface="微软雅黑" panose="020B0503020204020204" pitchFamily="34" charset="-122"/>
              </a:rPr>
              <a:t>GoodsType</a:t>
            </a:r>
            <a:r>
              <a:rPr lang="zh-CN" altLang="en-US" dirty="0">
                <a:latin typeface="微软雅黑" panose="020B0503020204020204" pitchFamily="34" charset="-122"/>
                <a:ea typeface="微软雅黑" panose="020B0503020204020204" pitchFamily="34" charset="-122"/>
              </a:rPr>
              <a:t>，该类用于封装商品信息，其主要代码如书中例</a:t>
            </a:r>
            <a:r>
              <a:rPr lang="en-US" altLang="zh-CN" dirty="0">
                <a:latin typeface="微软雅黑" panose="020B0503020204020204" pitchFamily="34" charset="-122"/>
                <a:ea typeface="微软雅黑" panose="020B0503020204020204" pitchFamily="34" charset="-122"/>
              </a:rPr>
              <a:t>16-21</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）编写</a:t>
            </a:r>
            <a:r>
              <a:rPr lang="en-US" altLang="zh-CN" dirty="0" err="1">
                <a:latin typeface="微软雅黑" panose="020B0503020204020204" pitchFamily="34" charset="-122"/>
                <a:ea typeface="微软雅黑" panose="020B0503020204020204" pitchFamily="34" charset="-122"/>
              </a:rPr>
              <a:t>dao</a:t>
            </a:r>
            <a:r>
              <a:rPr lang="zh-CN" altLang="en-US" dirty="0">
                <a:latin typeface="微软雅黑" panose="020B0503020204020204" pitchFamily="34" charset="-122"/>
                <a:ea typeface="微软雅黑" panose="020B0503020204020204" pitchFamily="34" charset="-122"/>
              </a:rPr>
              <a:t>层</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目录下的</a:t>
            </a:r>
            <a:r>
              <a:rPr lang="en-US" altLang="zh-CN" dirty="0" err="1">
                <a:latin typeface="微软雅黑" panose="020B0503020204020204" pitchFamily="34" charset="-122"/>
                <a:ea typeface="微软雅黑" panose="020B0503020204020204" pitchFamily="34" charset="-122"/>
              </a:rPr>
              <a:t>com.qfedu.dao</a:t>
            </a:r>
            <a:r>
              <a:rPr lang="zh-CN" altLang="en-US" dirty="0">
                <a:latin typeface="微软雅黑" panose="020B0503020204020204" pitchFamily="34" charset="-122"/>
                <a:ea typeface="微软雅黑" panose="020B0503020204020204" pitchFamily="34" charset="-122"/>
              </a:rPr>
              <a:t>包下新建接口</a:t>
            </a:r>
            <a:r>
              <a:rPr lang="en-US" altLang="zh-CN" dirty="0" err="1">
                <a:latin typeface="微软雅黑" panose="020B0503020204020204" pitchFamily="34" charset="-122"/>
                <a:ea typeface="微软雅黑" panose="020B0503020204020204" pitchFamily="34" charset="-122"/>
              </a:rPr>
              <a:t>GoodsTypeDao</a:t>
            </a:r>
            <a:r>
              <a:rPr lang="zh-CN" altLang="en-US" dirty="0">
                <a:latin typeface="微软雅黑" panose="020B0503020204020204" pitchFamily="34" charset="-122"/>
                <a:ea typeface="微软雅黑" panose="020B0503020204020204" pitchFamily="34" charset="-122"/>
              </a:rPr>
              <a:t>，该接口用于定义商品类型的持久层方法，本章代码中都提供了注释方便读者理解和学习。具体代码如书中例</a:t>
            </a:r>
            <a:r>
              <a:rPr lang="en-US" altLang="zh-CN" dirty="0">
                <a:latin typeface="微软雅黑" panose="020B0503020204020204" pitchFamily="34" charset="-122"/>
                <a:ea typeface="微软雅黑" panose="020B0503020204020204" pitchFamily="34" charset="-122"/>
              </a:rPr>
              <a:t>16-22</a:t>
            </a:r>
            <a:r>
              <a:rPr lang="zh-CN" altLang="en-US" dirty="0">
                <a:latin typeface="微软雅黑" panose="020B0503020204020204" pitchFamily="34" charset="-122"/>
                <a:ea typeface="微软雅黑" panose="020B0503020204020204" pitchFamily="34" charset="-122"/>
              </a:rPr>
              <a:t>所示。</a:t>
            </a:r>
          </a:p>
        </p:txBody>
      </p:sp>
    </p:spTree>
    <p:extLst>
      <p:ext uri="{BB962C8B-B14F-4D97-AF65-F5344CB8AC3E}">
        <p14:creationId xmlns:p14="http://schemas.microsoft.com/office/powerpoint/2010/main" val="1610691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7535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16.6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商品模块</a:t>
            </a:r>
          </a:p>
        </p:txBody>
      </p:sp>
      <p:sp>
        <p:nvSpPr>
          <p:cNvPr id="3" name="矩形 2">
            <a:extLst>
              <a:ext uri="{FF2B5EF4-FFF2-40B4-BE49-F238E27FC236}">
                <a16:creationId xmlns:a16="http://schemas.microsoft.com/office/drawing/2014/main" id="{543C4468-B4FA-4508-990D-1DD5E0F8199F}"/>
              </a:ext>
            </a:extLst>
          </p:cNvPr>
          <p:cNvSpPr/>
          <p:nvPr/>
        </p:nvSpPr>
        <p:spPr>
          <a:xfrm>
            <a:off x="748561" y="1311176"/>
            <a:ext cx="5889305"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16.6.1 </a:t>
            </a:r>
            <a:r>
              <a:rPr lang="zh-CN" altLang="en-US" sz="2400" b="1" dirty="0">
                <a:solidFill>
                  <a:srgbClr val="2383C6"/>
                </a:solidFill>
                <a:latin typeface="微软雅黑" panose="020B0503020204020204" pitchFamily="34" charset="-122"/>
                <a:ea typeface="微软雅黑" panose="020B0503020204020204" pitchFamily="34" charset="-122"/>
              </a:rPr>
              <a:t>商品类型</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40002"/>
            <a:ext cx="9144000" cy="4039376"/>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）编写</a:t>
            </a:r>
            <a:r>
              <a:rPr lang="en-US" altLang="zh-CN" dirty="0">
                <a:latin typeface="微软雅黑" panose="020B0503020204020204" pitchFamily="34" charset="-122"/>
                <a:ea typeface="微软雅黑" panose="020B0503020204020204" pitchFamily="34" charset="-122"/>
              </a:rPr>
              <a:t>service</a:t>
            </a:r>
            <a:r>
              <a:rPr lang="zh-CN" altLang="en-US" dirty="0">
                <a:latin typeface="微软雅黑" panose="020B0503020204020204" pitchFamily="34" charset="-122"/>
                <a:ea typeface="微软雅黑" panose="020B0503020204020204" pitchFamily="34" charset="-122"/>
              </a:rPr>
              <a:t>层</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目录下的</a:t>
            </a:r>
            <a:r>
              <a:rPr lang="en-US" altLang="zh-CN" dirty="0" err="1">
                <a:latin typeface="微软雅黑" panose="020B0503020204020204" pitchFamily="34" charset="-122"/>
                <a:ea typeface="微软雅黑" panose="020B0503020204020204" pitchFamily="34" charset="-122"/>
              </a:rPr>
              <a:t>com.qfedu.service</a:t>
            </a:r>
            <a:r>
              <a:rPr lang="zh-CN" altLang="en-US" dirty="0">
                <a:latin typeface="微软雅黑" panose="020B0503020204020204" pitchFamily="34" charset="-122"/>
                <a:ea typeface="微软雅黑" panose="020B0503020204020204" pitchFamily="34" charset="-122"/>
              </a:rPr>
              <a:t>包下新建接口</a:t>
            </a:r>
            <a:r>
              <a:rPr lang="en-US" altLang="zh-CN" dirty="0" err="1">
                <a:latin typeface="微软雅黑" panose="020B0503020204020204" pitchFamily="34" charset="-122"/>
                <a:ea typeface="微软雅黑" panose="020B0503020204020204" pitchFamily="34" charset="-122"/>
              </a:rPr>
              <a:t>GoodsTypeService</a:t>
            </a:r>
            <a:r>
              <a:rPr lang="zh-CN" altLang="en-US" dirty="0">
                <a:latin typeface="微软雅黑" panose="020B0503020204020204" pitchFamily="34" charset="-122"/>
                <a:ea typeface="微软雅黑" panose="020B0503020204020204" pitchFamily="34" charset="-122"/>
              </a:rPr>
              <a:t>，该接口用于定义商品类型模块的业务层方法，具体代码如书中例</a:t>
            </a:r>
            <a:r>
              <a:rPr lang="en-US" altLang="zh-CN" dirty="0">
                <a:latin typeface="微软雅黑" panose="020B0503020204020204" pitchFamily="34" charset="-122"/>
                <a:ea typeface="微软雅黑" panose="020B0503020204020204" pitchFamily="34" charset="-122"/>
              </a:rPr>
              <a:t>16-23</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目录下的</a:t>
            </a:r>
            <a:r>
              <a:rPr lang="en-US" altLang="zh-CN" dirty="0" err="1">
                <a:latin typeface="微软雅黑" panose="020B0503020204020204" pitchFamily="34" charset="-122"/>
                <a:ea typeface="微软雅黑" panose="020B0503020204020204" pitchFamily="34" charset="-122"/>
              </a:rPr>
              <a:t>com.qfedu.service.impl</a:t>
            </a:r>
            <a:r>
              <a:rPr lang="zh-CN" altLang="en-US" dirty="0">
                <a:latin typeface="微软雅黑" panose="020B0503020204020204" pitchFamily="34" charset="-122"/>
                <a:ea typeface="微软雅黑" panose="020B0503020204020204" pitchFamily="34" charset="-122"/>
              </a:rPr>
              <a:t>包下新建接口</a:t>
            </a:r>
            <a:r>
              <a:rPr lang="en-US" altLang="zh-CN" dirty="0" err="1">
                <a:latin typeface="微软雅黑" panose="020B0503020204020204" pitchFamily="34" charset="-122"/>
                <a:ea typeface="微软雅黑" panose="020B0503020204020204" pitchFamily="34" charset="-122"/>
              </a:rPr>
              <a:t>GoodsTypeService</a:t>
            </a:r>
            <a:r>
              <a:rPr lang="zh-CN" altLang="en-US" dirty="0">
                <a:latin typeface="微软雅黑" panose="020B0503020204020204" pitchFamily="34" charset="-122"/>
                <a:ea typeface="微软雅黑" panose="020B0503020204020204" pitchFamily="34" charset="-122"/>
              </a:rPr>
              <a:t>的实现类</a:t>
            </a:r>
            <a:r>
              <a:rPr lang="en-US" altLang="zh-CN" dirty="0" err="1">
                <a:latin typeface="微软雅黑" panose="020B0503020204020204" pitchFamily="34" charset="-122"/>
                <a:ea typeface="微软雅黑" panose="020B0503020204020204" pitchFamily="34" charset="-122"/>
              </a:rPr>
              <a:t>GoodsTypeServiceImpl</a:t>
            </a:r>
            <a:r>
              <a:rPr lang="zh-CN" altLang="en-US" dirty="0">
                <a:latin typeface="微软雅黑" panose="020B0503020204020204" pitchFamily="34" charset="-122"/>
                <a:ea typeface="微软雅黑" panose="020B0503020204020204" pitchFamily="34" charset="-122"/>
              </a:rPr>
              <a:t>，该类用于实现管理模块的业务层方法，核心代码如书中例</a:t>
            </a:r>
            <a:r>
              <a:rPr lang="en-US" altLang="zh-CN" dirty="0">
                <a:latin typeface="微软雅黑" panose="020B0503020204020204" pitchFamily="34" charset="-122"/>
                <a:ea typeface="微软雅黑" panose="020B0503020204020204" pitchFamily="34" charset="-122"/>
              </a:rPr>
              <a:t>16-24</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）编写</a:t>
            </a:r>
            <a:r>
              <a:rPr lang="en-US" altLang="zh-CN" dirty="0">
                <a:latin typeface="微软雅黑" panose="020B0503020204020204" pitchFamily="34" charset="-122"/>
                <a:ea typeface="微软雅黑" panose="020B0503020204020204" pitchFamily="34" charset="-122"/>
              </a:rPr>
              <a:t>controller</a:t>
            </a:r>
            <a:r>
              <a:rPr lang="zh-CN" altLang="en-US" dirty="0">
                <a:latin typeface="微软雅黑" panose="020B0503020204020204" pitchFamily="34" charset="-122"/>
                <a:ea typeface="微软雅黑" panose="020B0503020204020204" pitchFamily="34" charset="-122"/>
              </a:rPr>
              <a:t>层</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目录下的</a:t>
            </a:r>
            <a:r>
              <a:rPr lang="en-US" altLang="zh-CN" dirty="0" err="1">
                <a:latin typeface="微软雅黑" panose="020B0503020204020204" pitchFamily="34" charset="-122"/>
                <a:ea typeface="微软雅黑" panose="020B0503020204020204" pitchFamily="34" charset="-122"/>
              </a:rPr>
              <a:t>com.qfedu.controller</a:t>
            </a:r>
            <a:r>
              <a:rPr lang="zh-CN" altLang="en-US" dirty="0">
                <a:latin typeface="微软雅黑" panose="020B0503020204020204" pitchFamily="34" charset="-122"/>
                <a:ea typeface="微软雅黑" panose="020B0503020204020204" pitchFamily="34" charset="-122"/>
              </a:rPr>
              <a:t>包下新建类</a:t>
            </a:r>
            <a:r>
              <a:rPr lang="en-US" altLang="zh-CN" dirty="0" err="1">
                <a:latin typeface="微软雅黑" panose="020B0503020204020204" pitchFamily="34" charset="-122"/>
                <a:ea typeface="微软雅黑" panose="020B0503020204020204" pitchFamily="34" charset="-122"/>
              </a:rPr>
              <a:t>GoodsTypeController</a:t>
            </a:r>
            <a:r>
              <a:rPr lang="zh-CN" altLang="en-US" dirty="0">
                <a:latin typeface="微软雅黑" panose="020B0503020204020204" pitchFamily="34" charset="-122"/>
                <a:ea typeface="微软雅黑" panose="020B0503020204020204" pitchFamily="34" charset="-122"/>
              </a:rPr>
              <a:t>，该类主要用于实现商品类型管理的控制器层方法，具体代码如书中例</a:t>
            </a:r>
            <a:r>
              <a:rPr lang="en-US" altLang="zh-CN" dirty="0">
                <a:latin typeface="微软雅黑" panose="020B0503020204020204" pitchFamily="34" charset="-122"/>
                <a:ea typeface="微软雅黑" panose="020B0503020204020204" pitchFamily="34" charset="-122"/>
              </a:rPr>
              <a:t>16-25</a:t>
            </a:r>
            <a:r>
              <a:rPr lang="zh-CN" altLang="en-US" dirty="0">
                <a:latin typeface="微软雅黑" panose="020B0503020204020204" pitchFamily="34" charset="-122"/>
                <a:ea typeface="微软雅黑" panose="020B0503020204020204" pitchFamily="34" charset="-122"/>
              </a:rPr>
              <a:t>所示。</a:t>
            </a:r>
          </a:p>
        </p:txBody>
      </p:sp>
    </p:spTree>
    <p:extLst>
      <p:ext uri="{BB962C8B-B14F-4D97-AF65-F5344CB8AC3E}">
        <p14:creationId xmlns:p14="http://schemas.microsoft.com/office/powerpoint/2010/main" val="2901009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7535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16.6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商品模块</a:t>
            </a:r>
          </a:p>
        </p:txBody>
      </p:sp>
      <p:sp>
        <p:nvSpPr>
          <p:cNvPr id="3" name="矩形 2">
            <a:extLst>
              <a:ext uri="{FF2B5EF4-FFF2-40B4-BE49-F238E27FC236}">
                <a16:creationId xmlns:a16="http://schemas.microsoft.com/office/drawing/2014/main" id="{543C4468-B4FA-4508-990D-1DD5E0F8199F}"/>
              </a:ext>
            </a:extLst>
          </p:cNvPr>
          <p:cNvSpPr/>
          <p:nvPr/>
        </p:nvSpPr>
        <p:spPr>
          <a:xfrm>
            <a:off x="748561" y="1311176"/>
            <a:ext cx="5889305"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16.6.1 </a:t>
            </a:r>
            <a:r>
              <a:rPr lang="zh-CN" altLang="en-US" sz="2400" b="1" dirty="0">
                <a:solidFill>
                  <a:srgbClr val="2383C6"/>
                </a:solidFill>
                <a:latin typeface="微软雅黑" panose="020B0503020204020204" pitchFamily="34" charset="-122"/>
                <a:ea typeface="微软雅黑" panose="020B0503020204020204" pitchFamily="34" charset="-122"/>
              </a:rPr>
              <a:t>商品类型</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703800"/>
            <a:ext cx="9144000" cy="279288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）编写页面</a:t>
            </a:r>
            <a:r>
              <a:rPr lang="en-US" altLang="zh-CN" dirty="0" err="1">
                <a:latin typeface="微软雅黑" panose="020B0503020204020204" pitchFamily="34" charset="-122"/>
                <a:ea typeface="微软雅黑" panose="020B0503020204020204" pitchFamily="34" charset="-122"/>
              </a:rPr>
              <a:t>addGoodsType.jsp</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addGoodsType.jsp</a:t>
            </a:r>
            <a:r>
              <a:rPr lang="zh-CN" altLang="en-US" dirty="0">
                <a:latin typeface="微软雅黑" panose="020B0503020204020204" pitchFamily="34" charset="-122"/>
                <a:ea typeface="微软雅黑" panose="020B0503020204020204" pitchFamily="34" charset="-122"/>
              </a:rPr>
              <a:t>用于显示添加商品类型的页面，它提供了提交商品类型信息的表单，主要代码如书中例</a:t>
            </a:r>
            <a:r>
              <a:rPr lang="en-US" altLang="zh-CN" dirty="0">
                <a:latin typeface="微软雅黑" panose="020B0503020204020204" pitchFamily="34" charset="-122"/>
                <a:ea typeface="微软雅黑" panose="020B0503020204020204" pitchFamily="34" charset="-122"/>
              </a:rPr>
              <a:t>16-26</a:t>
            </a:r>
            <a:r>
              <a:rPr lang="zh-CN" altLang="en-US" dirty="0">
                <a:latin typeface="微软雅黑" panose="020B0503020204020204" pitchFamily="34" charset="-122"/>
                <a:ea typeface="微软雅黑" panose="020B0503020204020204" pitchFamily="34" charset="-122"/>
              </a:rPr>
              <a:t>所示。</a:t>
            </a: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）编写页面</a:t>
            </a:r>
            <a:r>
              <a:rPr lang="en-US" altLang="zh-CN" dirty="0" err="1">
                <a:latin typeface="微软雅黑" panose="020B0503020204020204" pitchFamily="34" charset="-122"/>
                <a:ea typeface="微软雅黑" panose="020B0503020204020204" pitchFamily="34" charset="-122"/>
              </a:rPr>
              <a:t>showGoodsType.jsp</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showGoodsType.jsp</a:t>
            </a:r>
            <a:r>
              <a:rPr lang="zh-CN" altLang="en-US" dirty="0">
                <a:latin typeface="微软雅黑" panose="020B0503020204020204" pitchFamily="34" charset="-122"/>
                <a:ea typeface="微软雅黑" panose="020B0503020204020204" pitchFamily="34" charset="-122"/>
              </a:rPr>
              <a:t>用于展示商品类型列表，主要代码如书中例</a:t>
            </a:r>
            <a:r>
              <a:rPr lang="en-US" altLang="zh-CN" dirty="0">
                <a:latin typeface="微软雅黑" panose="020B0503020204020204" pitchFamily="34" charset="-122"/>
                <a:ea typeface="微软雅黑" panose="020B0503020204020204" pitchFamily="34" charset="-122"/>
              </a:rPr>
              <a:t>16-27</a:t>
            </a:r>
            <a:r>
              <a:rPr lang="zh-CN" altLang="en-US" dirty="0">
                <a:latin typeface="微软雅黑" panose="020B0503020204020204" pitchFamily="34" charset="-122"/>
                <a:ea typeface="微软雅黑" panose="020B0503020204020204" pitchFamily="34" charset="-122"/>
              </a:rPr>
              <a:t>所示。</a:t>
            </a:r>
          </a:p>
          <a:p>
            <a:pPr marL="742950" lvl="1" indent="-285750" fontAlgn="base">
              <a:lnSpc>
                <a:spcPct val="150000"/>
              </a:lnSpc>
              <a:spcBef>
                <a:spcPts val="500"/>
              </a:spcBef>
              <a:spcAft>
                <a:spcPct val="0"/>
              </a:spcAft>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9464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7535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16.6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商品模块</a:t>
            </a:r>
          </a:p>
        </p:txBody>
      </p:sp>
      <p:sp>
        <p:nvSpPr>
          <p:cNvPr id="3" name="矩形 2">
            <a:extLst>
              <a:ext uri="{FF2B5EF4-FFF2-40B4-BE49-F238E27FC236}">
                <a16:creationId xmlns:a16="http://schemas.microsoft.com/office/drawing/2014/main" id="{543C4468-B4FA-4508-990D-1DD5E0F8199F}"/>
              </a:ext>
            </a:extLst>
          </p:cNvPr>
          <p:cNvSpPr/>
          <p:nvPr/>
        </p:nvSpPr>
        <p:spPr>
          <a:xfrm>
            <a:off x="748561" y="1311176"/>
            <a:ext cx="5889305"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16.6.2 </a:t>
            </a:r>
            <a:r>
              <a:rPr lang="zh-CN" altLang="en-US" sz="2400" b="1" dirty="0">
                <a:solidFill>
                  <a:srgbClr val="2383C6"/>
                </a:solidFill>
                <a:latin typeface="微软雅黑" panose="020B0503020204020204" pitchFamily="34" charset="-122"/>
                <a:ea typeface="微软雅黑" panose="020B0503020204020204" pitchFamily="34" charset="-122"/>
              </a:rPr>
              <a:t>商品</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714433"/>
            <a:ext cx="9144000" cy="4518994"/>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商品模块用于实现对整个网站的商品的管理，其中包括对后台模块的商品管理，如增加、查询、修改等操作以及实现对应商品的列表展示、详情显示等功能，接下来本节将对商品模块的编写步骤作详细讲解。</a:t>
            </a: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）编写</a:t>
            </a:r>
            <a:r>
              <a:rPr lang="en-US" altLang="zh-CN" dirty="0">
                <a:latin typeface="微软雅黑" panose="020B0503020204020204" pitchFamily="34" charset="-122"/>
                <a:ea typeface="微软雅黑" panose="020B0503020204020204" pitchFamily="34" charset="-122"/>
              </a:rPr>
              <a:t>JavaBean</a:t>
            </a:r>
            <a:r>
              <a:rPr lang="zh-CN" altLang="en-US" dirty="0">
                <a:latin typeface="微软雅黑" panose="020B0503020204020204" pitchFamily="34" charset="-122"/>
                <a:ea typeface="微软雅黑" panose="020B0503020204020204" pitchFamily="34" charset="-122"/>
              </a:rPr>
              <a:t>类</a:t>
            </a:r>
            <a:r>
              <a:rPr lang="en-US" altLang="zh-CN" dirty="0">
                <a:latin typeface="微软雅黑" panose="020B0503020204020204" pitchFamily="34" charset="-122"/>
                <a:ea typeface="微软雅黑" panose="020B0503020204020204" pitchFamily="34" charset="-122"/>
              </a:rPr>
              <a:t>Goods</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目录下的</a:t>
            </a:r>
            <a:r>
              <a:rPr lang="en-US" altLang="zh-CN" dirty="0" err="1">
                <a:latin typeface="微软雅黑" panose="020B0503020204020204" pitchFamily="34" charset="-122"/>
                <a:ea typeface="微软雅黑" panose="020B0503020204020204" pitchFamily="34" charset="-122"/>
              </a:rPr>
              <a:t>com.qfedu.domain</a:t>
            </a:r>
            <a:r>
              <a:rPr lang="zh-CN" altLang="en-US" dirty="0">
                <a:latin typeface="微软雅黑" panose="020B0503020204020204" pitchFamily="34" charset="-122"/>
                <a:ea typeface="微软雅黑" panose="020B0503020204020204" pitchFamily="34" charset="-122"/>
              </a:rPr>
              <a:t>包下新建类</a:t>
            </a:r>
            <a:r>
              <a:rPr lang="en-US" altLang="zh-CN" dirty="0">
                <a:latin typeface="微软雅黑" panose="020B0503020204020204" pitchFamily="34" charset="-122"/>
                <a:ea typeface="微软雅黑" panose="020B0503020204020204" pitchFamily="34" charset="-122"/>
              </a:rPr>
              <a:t>Goods</a:t>
            </a:r>
            <a:r>
              <a:rPr lang="zh-CN" altLang="en-US" dirty="0">
                <a:latin typeface="微软雅黑" panose="020B0503020204020204" pitchFamily="34" charset="-122"/>
                <a:ea typeface="微软雅黑" panose="020B0503020204020204" pitchFamily="34" charset="-122"/>
              </a:rPr>
              <a:t>，该类用于封装商品信息，其主要代码如书中例</a:t>
            </a:r>
            <a:r>
              <a:rPr lang="en-US" altLang="zh-CN" dirty="0">
                <a:latin typeface="微软雅黑" panose="020B0503020204020204" pitchFamily="34" charset="-122"/>
                <a:ea typeface="微软雅黑" panose="020B0503020204020204" pitchFamily="34" charset="-122"/>
              </a:rPr>
              <a:t>16-28</a:t>
            </a:r>
            <a:r>
              <a:rPr lang="zh-CN" altLang="en-US" dirty="0">
                <a:latin typeface="微软雅黑" panose="020B0503020204020204" pitchFamily="34" charset="-122"/>
                <a:ea typeface="微软雅黑" panose="020B0503020204020204" pitchFamily="34" charset="-122"/>
              </a:rPr>
              <a:t>所示。</a:t>
            </a: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）编写</a:t>
            </a:r>
            <a:r>
              <a:rPr lang="en-US" altLang="zh-CN" dirty="0" err="1">
                <a:latin typeface="微软雅黑" panose="020B0503020204020204" pitchFamily="34" charset="-122"/>
                <a:ea typeface="微软雅黑" panose="020B0503020204020204" pitchFamily="34" charset="-122"/>
              </a:rPr>
              <a:t>dao</a:t>
            </a:r>
            <a:r>
              <a:rPr lang="zh-CN" altLang="en-US" dirty="0">
                <a:latin typeface="微软雅黑" panose="020B0503020204020204" pitchFamily="34" charset="-122"/>
                <a:ea typeface="微软雅黑" panose="020B0503020204020204" pitchFamily="34" charset="-122"/>
              </a:rPr>
              <a:t>层</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目录下的</a:t>
            </a:r>
            <a:r>
              <a:rPr lang="en-US" altLang="zh-CN" dirty="0" err="1">
                <a:latin typeface="微软雅黑" panose="020B0503020204020204" pitchFamily="34" charset="-122"/>
                <a:ea typeface="微软雅黑" panose="020B0503020204020204" pitchFamily="34" charset="-122"/>
              </a:rPr>
              <a:t>com.qfedu.dao</a:t>
            </a:r>
            <a:r>
              <a:rPr lang="zh-CN" altLang="en-US" dirty="0">
                <a:latin typeface="微软雅黑" panose="020B0503020204020204" pitchFamily="34" charset="-122"/>
                <a:ea typeface="微软雅黑" panose="020B0503020204020204" pitchFamily="34" charset="-122"/>
              </a:rPr>
              <a:t>包下新建接口</a:t>
            </a:r>
            <a:r>
              <a:rPr lang="en-US" altLang="zh-CN" dirty="0" err="1">
                <a:latin typeface="微软雅黑" panose="020B0503020204020204" pitchFamily="34" charset="-122"/>
                <a:ea typeface="微软雅黑" panose="020B0503020204020204" pitchFamily="34" charset="-122"/>
              </a:rPr>
              <a:t>GoodsDao</a:t>
            </a:r>
            <a:r>
              <a:rPr lang="zh-CN" altLang="en-US" dirty="0">
                <a:latin typeface="微软雅黑" panose="020B0503020204020204" pitchFamily="34" charset="-122"/>
                <a:ea typeface="微软雅黑" panose="020B0503020204020204" pitchFamily="34" charset="-122"/>
              </a:rPr>
              <a:t>，该接口用于定义商品的持久层方法，具体代码如书中例</a:t>
            </a:r>
            <a:r>
              <a:rPr lang="en-US" altLang="zh-CN" dirty="0">
                <a:latin typeface="微软雅黑" panose="020B0503020204020204" pitchFamily="34" charset="-122"/>
                <a:ea typeface="微软雅黑" panose="020B0503020204020204" pitchFamily="34" charset="-122"/>
              </a:rPr>
              <a:t>16-29</a:t>
            </a:r>
            <a:r>
              <a:rPr lang="zh-CN" altLang="en-US" dirty="0">
                <a:latin typeface="微软雅黑" panose="020B0503020204020204" pitchFamily="34" charset="-122"/>
                <a:ea typeface="微软雅黑" panose="020B0503020204020204" pitchFamily="34" charset="-122"/>
              </a:rPr>
              <a:t>所示。</a:t>
            </a:r>
          </a:p>
          <a:p>
            <a:pPr marL="742950" lvl="1" indent="-285750" fontAlgn="base">
              <a:lnSpc>
                <a:spcPct val="150000"/>
              </a:lnSpc>
              <a:spcBef>
                <a:spcPts val="500"/>
              </a:spcBef>
              <a:spcAft>
                <a:spcPct val="0"/>
              </a:spcAft>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84323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7535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16.6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商品模块</a:t>
            </a:r>
          </a:p>
        </p:txBody>
      </p:sp>
      <p:sp>
        <p:nvSpPr>
          <p:cNvPr id="3" name="矩形 2">
            <a:extLst>
              <a:ext uri="{FF2B5EF4-FFF2-40B4-BE49-F238E27FC236}">
                <a16:creationId xmlns:a16="http://schemas.microsoft.com/office/drawing/2014/main" id="{543C4468-B4FA-4508-990D-1DD5E0F8199F}"/>
              </a:ext>
            </a:extLst>
          </p:cNvPr>
          <p:cNvSpPr/>
          <p:nvPr/>
        </p:nvSpPr>
        <p:spPr>
          <a:xfrm>
            <a:off x="748561" y="1311176"/>
            <a:ext cx="5889305"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16.6.2 </a:t>
            </a:r>
            <a:r>
              <a:rPr lang="zh-CN" altLang="en-US" sz="2400" b="1" dirty="0">
                <a:solidFill>
                  <a:srgbClr val="2383C6"/>
                </a:solidFill>
                <a:latin typeface="微软雅黑" panose="020B0503020204020204" pitchFamily="34" charset="-122"/>
                <a:ea typeface="微软雅黑" panose="020B0503020204020204" pitchFamily="34" charset="-122"/>
              </a:rPr>
              <a:t>商品</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93167"/>
            <a:ext cx="9144000" cy="4518994"/>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）编写</a:t>
            </a:r>
            <a:r>
              <a:rPr lang="en-US" altLang="zh-CN" dirty="0">
                <a:latin typeface="微软雅黑" panose="020B0503020204020204" pitchFamily="34" charset="-122"/>
                <a:ea typeface="微软雅黑" panose="020B0503020204020204" pitchFamily="34" charset="-122"/>
              </a:rPr>
              <a:t>service</a:t>
            </a:r>
            <a:r>
              <a:rPr lang="zh-CN" altLang="en-US" dirty="0">
                <a:latin typeface="微软雅黑" panose="020B0503020204020204" pitchFamily="34" charset="-122"/>
                <a:ea typeface="微软雅黑" panose="020B0503020204020204" pitchFamily="34" charset="-122"/>
              </a:rPr>
              <a:t>层</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目录下的</a:t>
            </a:r>
            <a:r>
              <a:rPr lang="en-US" altLang="zh-CN" dirty="0" err="1">
                <a:latin typeface="微软雅黑" panose="020B0503020204020204" pitchFamily="34" charset="-122"/>
                <a:ea typeface="微软雅黑" panose="020B0503020204020204" pitchFamily="34" charset="-122"/>
              </a:rPr>
              <a:t>com.qfedu.service</a:t>
            </a:r>
            <a:r>
              <a:rPr lang="zh-CN" altLang="en-US" dirty="0">
                <a:latin typeface="微软雅黑" panose="020B0503020204020204" pitchFamily="34" charset="-122"/>
                <a:ea typeface="微软雅黑" panose="020B0503020204020204" pitchFamily="34" charset="-122"/>
              </a:rPr>
              <a:t>包下新建接口</a:t>
            </a:r>
            <a:r>
              <a:rPr lang="en-US" altLang="zh-CN" dirty="0" err="1">
                <a:latin typeface="微软雅黑" panose="020B0503020204020204" pitchFamily="34" charset="-122"/>
                <a:ea typeface="微软雅黑" panose="020B0503020204020204" pitchFamily="34" charset="-122"/>
              </a:rPr>
              <a:t>GoodsService</a:t>
            </a:r>
            <a:r>
              <a:rPr lang="zh-CN" altLang="en-US" dirty="0">
                <a:latin typeface="微软雅黑" panose="020B0503020204020204" pitchFamily="34" charset="-122"/>
                <a:ea typeface="微软雅黑" panose="020B0503020204020204" pitchFamily="34" charset="-122"/>
              </a:rPr>
              <a:t>，该接口用于定义商品模块的业务层方法，具体代码如书中例</a:t>
            </a:r>
            <a:r>
              <a:rPr lang="en-US" altLang="zh-CN" dirty="0">
                <a:latin typeface="微软雅黑" panose="020B0503020204020204" pitchFamily="34" charset="-122"/>
                <a:ea typeface="微软雅黑" panose="020B0503020204020204" pitchFamily="34" charset="-122"/>
              </a:rPr>
              <a:t>16-30</a:t>
            </a:r>
            <a:r>
              <a:rPr lang="zh-CN" altLang="en-US" dirty="0">
                <a:latin typeface="微软雅黑" panose="020B0503020204020204" pitchFamily="34" charset="-122"/>
                <a:ea typeface="微软雅黑" panose="020B0503020204020204" pitchFamily="34" charset="-122"/>
              </a:rPr>
              <a:t>所示。</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目录下的</a:t>
            </a:r>
            <a:r>
              <a:rPr lang="en-US" altLang="zh-CN" dirty="0" err="1">
                <a:latin typeface="微软雅黑" panose="020B0503020204020204" pitchFamily="34" charset="-122"/>
                <a:ea typeface="微软雅黑" panose="020B0503020204020204" pitchFamily="34" charset="-122"/>
              </a:rPr>
              <a:t>com.qfedu.service.impl</a:t>
            </a:r>
            <a:r>
              <a:rPr lang="zh-CN" altLang="en-US" dirty="0">
                <a:latin typeface="微软雅黑" panose="020B0503020204020204" pitchFamily="34" charset="-122"/>
                <a:ea typeface="微软雅黑" panose="020B0503020204020204" pitchFamily="34" charset="-122"/>
              </a:rPr>
              <a:t>包下新建接口</a:t>
            </a:r>
            <a:r>
              <a:rPr lang="en-US" altLang="zh-CN" dirty="0" err="1">
                <a:latin typeface="微软雅黑" panose="020B0503020204020204" pitchFamily="34" charset="-122"/>
                <a:ea typeface="微软雅黑" panose="020B0503020204020204" pitchFamily="34" charset="-122"/>
              </a:rPr>
              <a:t>GoodsTypeService</a:t>
            </a:r>
            <a:r>
              <a:rPr lang="zh-CN" altLang="en-US" dirty="0">
                <a:latin typeface="微软雅黑" panose="020B0503020204020204" pitchFamily="34" charset="-122"/>
                <a:ea typeface="微软雅黑" panose="020B0503020204020204" pitchFamily="34" charset="-122"/>
              </a:rPr>
              <a:t>的实现类</a:t>
            </a:r>
            <a:r>
              <a:rPr lang="en-US" altLang="zh-CN" dirty="0" err="1">
                <a:latin typeface="微软雅黑" panose="020B0503020204020204" pitchFamily="34" charset="-122"/>
                <a:ea typeface="微软雅黑" panose="020B0503020204020204" pitchFamily="34" charset="-122"/>
              </a:rPr>
              <a:t>GoodsTypeServiceImpl</a:t>
            </a:r>
            <a:r>
              <a:rPr lang="zh-CN" altLang="en-US" dirty="0">
                <a:latin typeface="微软雅黑" panose="020B0503020204020204" pitchFamily="34" charset="-122"/>
                <a:ea typeface="微软雅黑" panose="020B0503020204020204" pitchFamily="34" charset="-122"/>
              </a:rPr>
              <a:t>，该类用于实现招聘管理模块的业务层方法，具体代码如书中例</a:t>
            </a:r>
            <a:r>
              <a:rPr lang="en-US" altLang="zh-CN" dirty="0">
                <a:latin typeface="微软雅黑" panose="020B0503020204020204" pitchFamily="34" charset="-122"/>
                <a:ea typeface="微软雅黑" panose="020B0503020204020204" pitchFamily="34" charset="-122"/>
              </a:rPr>
              <a:t>16-31</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）编写</a:t>
            </a:r>
            <a:r>
              <a:rPr lang="en-US" altLang="zh-CN" dirty="0">
                <a:latin typeface="微软雅黑" panose="020B0503020204020204" pitchFamily="34" charset="-122"/>
                <a:ea typeface="微软雅黑" panose="020B0503020204020204" pitchFamily="34" charset="-122"/>
              </a:rPr>
              <a:t>controller</a:t>
            </a:r>
            <a:r>
              <a:rPr lang="zh-CN" altLang="en-US" dirty="0">
                <a:latin typeface="微软雅黑" panose="020B0503020204020204" pitchFamily="34" charset="-122"/>
                <a:ea typeface="微软雅黑" panose="020B0503020204020204" pitchFamily="34" charset="-122"/>
              </a:rPr>
              <a:t>层</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目录下的</a:t>
            </a:r>
            <a:r>
              <a:rPr lang="en-US" altLang="zh-CN" dirty="0" err="1">
                <a:latin typeface="微软雅黑" panose="020B0503020204020204" pitchFamily="34" charset="-122"/>
                <a:ea typeface="微软雅黑" panose="020B0503020204020204" pitchFamily="34" charset="-122"/>
              </a:rPr>
              <a:t>com.qfedu.controller</a:t>
            </a:r>
            <a:r>
              <a:rPr lang="zh-CN" altLang="en-US" dirty="0">
                <a:latin typeface="微软雅黑" panose="020B0503020204020204" pitchFamily="34" charset="-122"/>
                <a:ea typeface="微软雅黑" panose="020B0503020204020204" pitchFamily="34" charset="-122"/>
              </a:rPr>
              <a:t>包下新建类</a:t>
            </a:r>
            <a:r>
              <a:rPr lang="en-US" altLang="zh-CN" dirty="0" err="1">
                <a:latin typeface="微软雅黑" panose="020B0503020204020204" pitchFamily="34" charset="-122"/>
                <a:ea typeface="微软雅黑" panose="020B0503020204020204" pitchFamily="34" charset="-122"/>
              </a:rPr>
              <a:t>GoodsController</a:t>
            </a:r>
            <a:r>
              <a:rPr lang="zh-CN" altLang="en-US" dirty="0">
                <a:latin typeface="微软雅黑" panose="020B0503020204020204" pitchFamily="34" charset="-122"/>
                <a:ea typeface="微软雅黑" panose="020B0503020204020204" pitchFamily="34" charset="-122"/>
              </a:rPr>
              <a:t>，该类主要用于实现商品类型管理的控制器层方法，具体代码如书中例</a:t>
            </a:r>
            <a:r>
              <a:rPr lang="en-US" altLang="zh-CN" dirty="0">
                <a:latin typeface="微软雅黑" panose="020B0503020204020204" pitchFamily="34" charset="-122"/>
                <a:ea typeface="微软雅黑" panose="020B0503020204020204" pitchFamily="34" charset="-122"/>
              </a:rPr>
              <a:t>16-32</a:t>
            </a:r>
            <a:r>
              <a:rPr lang="zh-CN" altLang="en-US" dirty="0">
                <a:latin typeface="微软雅黑" panose="020B0503020204020204" pitchFamily="34" charset="-122"/>
                <a:ea typeface="微软雅黑" panose="020B0503020204020204" pitchFamily="34" charset="-122"/>
              </a:rPr>
              <a:t>所示。</a:t>
            </a:r>
          </a:p>
          <a:p>
            <a:pPr marL="742950" lvl="1" indent="-285750" fontAlgn="base">
              <a:lnSpc>
                <a:spcPct val="150000"/>
              </a:lnSpc>
              <a:spcBef>
                <a:spcPts val="500"/>
              </a:spcBef>
              <a:spcAft>
                <a:spcPct val="0"/>
              </a:spcAft>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78931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7535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16.6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商品模块</a:t>
            </a:r>
          </a:p>
        </p:txBody>
      </p:sp>
      <p:sp>
        <p:nvSpPr>
          <p:cNvPr id="3" name="矩形 2">
            <a:extLst>
              <a:ext uri="{FF2B5EF4-FFF2-40B4-BE49-F238E27FC236}">
                <a16:creationId xmlns:a16="http://schemas.microsoft.com/office/drawing/2014/main" id="{543C4468-B4FA-4508-990D-1DD5E0F8199F}"/>
              </a:ext>
            </a:extLst>
          </p:cNvPr>
          <p:cNvSpPr/>
          <p:nvPr/>
        </p:nvSpPr>
        <p:spPr>
          <a:xfrm>
            <a:off x="748561" y="1311176"/>
            <a:ext cx="5889305"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16.6.2 </a:t>
            </a:r>
            <a:r>
              <a:rPr lang="zh-CN" altLang="en-US" sz="2400" b="1" dirty="0">
                <a:solidFill>
                  <a:srgbClr val="2383C6"/>
                </a:solidFill>
                <a:latin typeface="微软雅黑" panose="020B0503020204020204" pitchFamily="34" charset="-122"/>
                <a:ea typeface="微软雅黑" panose="020B0503020204020204" pitchFamily="34" charset="-122"/>
              </a:rPr>
              <a:t>商品</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93167"/>
            <a:ext cx="9144000" cy="4583114"/>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）编写页面</a:t>
            </a:r>
            <a:r>
              <a:rPr lang="en-US" altLang="zh-CN" dirty="0" err="1">
                <a:latin typeface="微软雅黑" panose="020B0503020204020204" pitchFamily="34" charset="-122"/>
                <a:ea typeface="微软雅黑" panose="020B0503020204020204" pitchFamily="34" charset="-122"/>
              </a:rPr>
              <a:t>index.jsp</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index.jsp</a:t>
            </a:r>
            <a:r>
              <a:rPr lang="zh-CN" altLang="en-US" dirty="0">
                <a:latin typeface="微软雅黑" panose="020B0503020204020204" pitchFamily="34" charset="-122"/>
                <a:ea typeface="微软雅黑" panose="020B0503020204020204" pitchFamily="34" charset="-122"/>
              </a:rPr>
              <a:t>用于显示整个项目的主页，它包含了轮播图、热销商品等样式的展示，主要代码如书中例</a:t>
            </a:r>
            <a:r>
              <a:rPr lang="en-US" altLang="zh-CN" dirty="0">
                <a:latin typeface="微软雅黑" panose="020B0503020204020204" pitchFamily="34" charset="-122"/>
                <a:ea typeface="微软雅黑" panose="020B0503020204020204" pitchFamily="34" charset="-122"/>
              </a:rPr>
              <a:t>16-33</a:t>
            </a:r>
            <a:r>
              <a:rPr lang="zh-CN" altLang="en-US" dirty="0">
                <a:latin typeface="微软雅黑" panose="020B0503020204020204" pitchFamily="34" charset="-122"/>
                <a:ea typeface="微软雅黑" panose="020B0503020204020204" pitchFamily="34" charset="-122"/>
              </a:rPr>
              <a:t>所示。</a:t>
            </a: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）编写页面</a:t>
            </a:r>
            <a:r>
              <a:rPr lang="en-US" altLang="zh-CN" dirty="0" err="1">
                <a:latin typeface="微软雅黑" panose="020B0503020204020204" pitchFamily="34" charset="-122"/>
                <a:ea typeface="微软雅黑" panose="020B0503020204020204" pitchFamily="34" charset="-122"/>
              </a:rPr>
              <a:t>goodsList.jsp</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goodsList.jsp</a:t>
            </a:r>
            <a:r>
              <a:rPr lang="zh-CN" altLang="en-US" dirty="0">
                <a:latin typeface="微软雅黑" panose="020B0503020204020204" pitchFamily="34" charset="-122"/>
                <a:ea typeface="微软雅黑" panose="020B0503020204020204" pitchFamily="34" charset="-122"/>
              </a:rPr>
              <a:t>是用来展示商品列表的页面，该页面通过传递的商品类型来获取此类型下的所有商品并完成商品展示功能，主要代码如书中例</a:t>
            </a:r>
            <a:r>
              <a:rPr lang="en-US" altLang="zh-CN" dirty="0">
                <a:latin typeface="微软雅黑" panose="020B0503020204020204" pitchFamily="34" charset="-122"/>
                <a:ea typeface="微软雅黑" panose="020B0503020204020204" pitchFamily="34" charset="-122"/>
              </a:rPr>
              <a:t>16-34</a:t>
            </a:r>
            <a:r>
              <a:rPr lang="zh-CN" altLang="en-US" dirty="0">
                <a:latin typeface="微软雅黑" panose="020B0503020204020204" pitchFamily="34" charset="-122"/>
                <a:ea typeface="微软雅黑" panose="020B0503020204020204" pitchFamily="34" charset="-122"/>
              </a:rPr>
              <a:t>所示。</a:t>
            </a: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）编写页面</a:t>
            </a:r>
            <a:r>
              <a:rPr lang="en-US" altLang="zh-CN" dirty="0" err="1">
                <a:latin typeface="微软雅黑" panose="020B0503020204020204" pitchFamily="34" charset="-122"/>
                <a:ea typeface="微软雅黑" panose="020B0503020204020204" pitchFamily="34" charset="-122"/>
              </a:rPr>
              <a:t>goodsDetail.jsp</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goodsDetail.jsp</a:t>
            </a:r>
            <a:r>
              <a:rPr lang="zh-CN" altLang="en-US" dirty="0">
                <a:latin typeface="微软雅黑" panose="020B0503020204020204" pitchFamily="34" charset="-122"/>
                <a:ea typeface="微软雅黑" panose="020B0503020204020204" pitchFamily="34" charset="-122"/>
              </a:rPr>
              <a:t>用于展示商品详情，通过传递的商品主键值获取该商品的详细信息进行展示，主要代码如书中例</a:t>
            </a:r>
            <a:r>
              <a:rPr lang="en-US" altLang="zh-CN" dirty="0">
                <a:latin typeface="微软雅黑" panose="020B0503020204020204" pitchFamily="34" charset="-122"/>
                <a:ea typeface="微软雅黑" panose="020B0503020204020204" pitchFamily="34" charset="-122"/>
              </a:rPr>
              <a:t>16-35</a:t>
            </a:r>
            <a:r>
              <a:rPr lang="zh-CN" altLang="en-US" dirty="0">
                <a:latin typeface="微软雅黑" panose="020B0503020204020204" pitchFamily="34" charset="-122"/>
                <a:ea typeface="微软雅黑" panose="020B0503020204020204" pitchFamily="34" charset="-122"/>
              </a:rPr>
              <a:t>所示。</a:t>
            </a:r>
          </a:p>
          <a:p>
            <a:pPr marL="742950" lvl="1" indent="-285750" fontAlgn="base">
              <a:lnSpc>
                <a:spcPct val="150000"/>
              </a:lnSpc>
              <a:spcBef>
                <a:spcPts val="500"/>
              </a:spcBef>
              <a:spcAft>
                <a:spcPct val="0"/>
              </a:spcAft>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7367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7535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16.6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商品模块</a:t>
            </a:r>
          </a:p>
        </p:txBody>
      </p:sp>
      <p:sp>
        <p:nvSpPr>
          <p:cNvPr id="3" name="矩形 2">
            <a:extLst>
              <a:ext uri="{FF2B5EF4-FFF2-40B4-BE49-F238E27FC236}">
                <a16:creationId xmlns:a16="http://schemas.microsoft.com/office/drawing/2014/main" id="{543C4468-B4FA-4508-990D-1DD5E0F8199F}"/>
              </a:ext>
            </a:extLst>
          </p:cNvPr>
          <p:cNvSpPr/>
          <p:nvPr/>
        </p:nvSpPr>
        <p:spPr>
          <a:xfrm>
            <a:off x="748561" y="1311176"/>
            <a:ext cx="5889305"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16.6.2 </a:t>
            </a:r>
            <a:r>
              <a:rPr lang="zh-CN" altLang="en-US" sz="2400" b="1" dirty="0">
                <a:solidFill>
                  <a:srgbClr val="2383C6"/>
                </a:solidFill>
                <a:latin typeface="微软雅黑" panose="020B0503020204020204" pitchFamily="34" charset="-122"/>
                <a:ea typeface="微软雅黑" panose="020B0503020204020204" pitchFamily="34" charset="-122"/>
              </a:rPr>
              <a:t>商品</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93167"/>
            <a:ext cx="9144000" cy="3144259"/>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）编写页面</a:t>
            </a:r>
            <a:r>
              <a:rPr lang="en-US" altLang="zh-CN" dirty="0" err="1">
                <a:latin typeface="微软雅黑" panose="020B0503020204020204" pitchFamily="34" charset="-122"/>
                <a:ea typeface="微软雅黑" panose="020B0503020204020204" pitchFamily="34" charset="-122"/>
              </a:rPr>
              <a:t>addGoods.jsp</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addGoods.jsp</a:t>
            </a:r>
            <a:r>
              <a:rPr lang="zh-CN" altLang="en-US" dirty="0">
                <a:latin typeface="微软雅黑" panose="020B0503020204020204" pitchFamily="34" charset="-122"/>
                <a:ea typeface="微软雅黑" panose="020B0503020204020204" pitchFamily="34" charset="-122"/>
              </a:rPr>
              <a:t>是用于完成新增商品信息的页面，在</a:t>
            </a:r>
            <a:r>
              <a:rPr lang="en-US" altLang="zh-CN" dirty="0">
                <a:latin typeface="微软雅黑" panose="020B0503020204020204" pitchFamily="34" charset="-122"/>
                <a:ea typeface="微软雅黑" panose="020B0503020204020204" pitchFamily="34" charset="-122"/>
              </a:rPr>
              <a:t>admin</a:t>
            </a:r>
            <a:r>
              <a:rPr lang="zh-CN" altLang="en-US" dirty="0">
                <a:latin typeface="微软雅黑" panose="020B0503020204020204" pitchFamily="34" charset="-122"/>
                <a:ea typeface="微软雅黑" panose="020B0503020204020204" pitchFamily="34" charset="-122"/>
              </a:rPr>
              <a:t>路径下面，通过</a:t>
            </a:r>
            <a:r>
              <a:rPr lang="en-US" altLang="zh-CN" dirty="0">
                <a:latin typeface="微软雅黑" panose="020B0503020204020204" pitchFamily="34" charset="-122"/>
                <a:ea typeface="微软雅黑" panose="020B0503020204020204" pitchFamily="34" charset="-122"/>
              </a:rPr>
              <a:t>form</a:t>
            </a:r>
            <a:r>
              <a:rPr lang="zh-CN" altLang="en-US" dirty="0">
                <a:latin typeface="微软雅黑" panose="020B0503020204020204" pitchFamily="34" charset="-122"/>
                <a:ea typeface="微软雅黑" panose="020B0503020204020204" pitchFamily="34" charset="-122"/>
              </a:rPr>
              <a:t>表单实现商品信息的添加，主要代码如书中例</a:t>
            </a:r>
            <a:r>
              <a:rPr lang="en-US" altLang="zh-CN" dirty="0">
                <a:latin typeface="微软雅黑" panose="020B0503020204020204" pitchFamily="34" charset="-122"/>
                <a:ea typeface="微软雅黑" panose="020B0503020204020204" pitchFamily="34" charset="-122"/>
              </a:rPr>
              <a:t>16-36</a:t>
            </a:r>
            <a:r>
              <a:rPr lang="zh-CN" altLang="en-US" dirty="0">
                <a:latin typeface="微软雅黑" panose="020B0503020204020204" pitchFamily="34" charset="-122"/>
                <a:ea typeface="微软雅黑" panose="020B0503020204020204" pitchFamily="34" charset="-122"/>
              </a:rPr>
              <a:t>所示。</a:t>
            </a: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9</a:t>
            </a:r>
            <a:r>
              <a:rPr lang="zh-CN" altLang="en-US" dirty="0">
                <a:latin typeface="微软雅黑" panose="020B0503020204020204" pitchFamily="34" charset="-122"/>
                <a:ea typeface="微软雅黑" panose="020B0503020204020204" pitchFamily="34" charset="-122"/>
              </a:rPr>
              <a:t>）编写页面</a:t>
            </a:r>
            <a:r>
              <a:rPr lang="en-US" altLang="zh-CN" dirty="0" err="1">
                <a:latin typeface="微软雅黑" panose="020B0503020204020204" pitchFamily="34" charset="-122"/>
                <a:ea typeface="微软雅黑" panose="020B0503020204020204" pitchFamily="34" charset="-122"/>
              </a:rPr>
              <a:t>showGoods.jsp</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showGoods.jsp</a:t>
            </a:r>
            <a:r>
              <a:rPr lang="zh-CN" altLang="en-US" dirty="0">
                <a:latin typeface="微软雅黑" panose="020B0503020204020204" pitchFamily="34" charset="-122"/>
                <a:ea typeface="微软雅黑" panose="020B0503020204020204" pitchFamily="34" charset="-122"/>
              </a:rPr>
              <a:t>是商品的列表展示页面，该页面在</a:t>
            </a:r>
            <a:r>
              <a:rPr lang="en-US" altLang="zh-CN" dirty="0">
                <a:latin typeface="微软雅黑" panose="020B0503020204020204" pitchFamily="34" charset="-122"/>
                <a:ea typeface="微软雅黑" panose="020B0503020204020204" pitchFamily="34" charset="-122"/>
              </a:rPr>
              <a:t>admin</a:t>
            </a:r>
            <a:r>
              <a:rPr lang="zh-CN" altLang="en-US" dirty="0">
                <a:latin typeface="微软雅黑" panose="020B0503020204020204" pitchFamily="34" charset="-122"/>
                <a:ea typeface="微软雅黑" panose="020B0503020204020204" pitchFamily="34" charset="-122"/>
              </a:rPr>
              <a:t>路径下，只有后台管理员才能看到，主要实现整个网站的商品显示、查询等操作，主要代码如书中例</a:t>
            </a:r>
            <a:r>
              <a:rPr lang="en-US" altLang="zh-CN" dirty="0">
                <a:latin typeface="微软雅黑" panose="020B0503020204020204" pitchFamily="34" charset="-122"/>
                <a:ea typeface="微软雅黑" panose="020B0503020204020204" pitchFamily="34" charset="-122"/>
              </a:rPr>
              <a:t>16-37</a:t>
            </a:r>
            <a:r>
              <a:rPr lang="zh-CN" altLang="en-US" dirty="0">
                <a:latin typeface="微软雅黑" panose="020B0503020204020204" pitchFamily="34" charset="-122"/>
                <a:ea typeface="微软雅黑" panose="020B0503020204020204" pitchFamily="34" charset="-122"/>
              </a:rPr>
              <a:t>所示。</a:t>
            </a:r>
          </a:p>
        </p:txBody>
      </p:sp>
    </p:spTree>
    <p:extLst>
      <p:ext uri="{BB962C8B-B14F-4D97-AF65-F5344CB8AC3E}">
        <p14:creationId xmlns:p14="http://schemas.microsoft.com/office/powerpoint/2010/main" val="382584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7535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16.7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购物车模块</a:t>
            </a:r>
          </a:p>
        </p:txBody>
      </p:sp>
      <p:sp>
        <p:nvSpPr>
          <p:cNvPr id="4" name="矩形 3">
            <a:extLst>
              <a:ext uri="{FF2B5EF4-FFF2-40B4-BE49-F238E27FC236}">
                <a16:creationId xmlns:a16="http://schemas.microsoft.com/office/drawing/2014/main" id="{D5761004-958D-47CB-B926-5799EB67C520}"/>
              </a:ext>
            </a:extLst>
          </p:cNvPr>
          <p:cNvSpPr/>
          <p:nvPr/>
        </p:nvSpPr>
        <p:spPr>
          <a:xfrm>
            <a:off x="0" y="1640002"/>
            <a:ext cx="9144000" cy="4390754"/>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传统的购物车一般指超市中顾客去结算前暂时存放所选商品的一种手推车。该项目中的购物车模块用来实现用户对商品的操作，用户可以将自己想要购买的的物品添加进购物车，也可以将购物车中的商品移除，还可以修改购物车中商品的数量、查询购物车详情等，接下来本节将对购物车的编写步骤做详细讲解。</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每个用户都拥有一个购物车，而且购物车中可以添加多个商品，所以这里采用</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个类来描述用户的购物车信息。第一个类是购物车类，该类和用户是一对一的关系；第二个类是购物车详情类，主要是描述购物车和商品的对应关系。</a:t>
            </a: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）编写</a:t>
            </a:r>
            <a:r>
              <a:rPr lang="en-US" altLang="zh-CN" dirty="0">
                <a:latin typeface="微软雅黑" panose="020B0503020204020204" pitchFamily="34" charset="-122"/>
                <a:ea typeface="微软雅黑" panose="020B0503020204020204" pitchFamily="34" charset="-122"/>
              </a:rPr>
              <a:t>JavaBean</a:t>
            </a:r>
            <a:r>
              <a:rPr lang="zh-CN" altLang="en-US" dirty="0">
                <a:latin typeface="微软雅黑" panose="020B0503020204020204" pitchFamily="34" charset="-122"/>
                <a:ea typeface="微软雅黑" panose="020B0503020204020204" pitchFamily="34" charset="-122"/>
              </a:rPr>
              <a:t>类</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目录下的</a:t>
            </a:r>
            <a:r>
              <a:rPr lang="en-US" altLang="zh-CN" dirty="0" err="1">
                <a:latin typeface="微软雅黑" panose="020B0503020204020204" pitchFamily="34" charset="-122"/>
                <a:ea typeface="微软雅黑" panose="020B0503020204020204" pitchFamily="34" charset="-122"/>
              </a:rPr>
              <a:t>com.qfedu.domain</a:t>
            </a:r>
            <a:r>
              <a:rPr lang="zh-CN" altLang="en-US" dirty="0">
                <a:latin typeface="微软雅黑" panose="020B0503020204020204" pitchFamily="34" charset="-122"/>
                <a:ea typeface="微软雅黑" panose="020B0503020204020204" pitchFamily="34" charset="-122"/>
              </a:rPr>
              <a:t>包下新建类</a:t>
            </a:r>
            <a:r>
              <a:rPr lang="en-US" altLang="zh-CN" dirty="0">
                <a:latin typeface="微软雅黑" panose="020B0503020204020204" pitchFamily="34" charset="-122"/>
                <a:ea typeface="微软雅黑" panose="020B0503020204020204" pitchFamily="34" charset="-122"/>
              </a:rPr>
              <a:t>Cart</a:t>
            </a:r>
            <a:r>
              <a:rPr lang="zh-CN" altLang="en-US" dirty="0">
                <a:latin typeface="微软雅黑" panose="020B0503020204020204" pitchFamily="34" charset="-122"/>
                <a:ea typeface="微软雅黑" panose="020B0503020204020204" pitchFamily="34" charset="-122"/>
              </a:rPr>
              <a:t>，该类用于封装购物车信息，主要代码如书中例</a:t>
            </a:r>
            <a:r>
              <a:rPr lang="en-US" altLang="zh-CN" dirty="0">
                <a:latin typeface="微软雅黑" panose="020B0503020204020204" pitchFamily="34" charset="-122"/>
                <a:ea typeface="微软雅黑" panose="020B0503020204020204" pitchFamily="34" charset="-122"/>
              </a:rPr>
              <a:t>16-38</a:t>
            </a:r>
            <a:r>
              <a:rPr lang="zh-CN" altLang="en-US" dirty="0">
                <a:latin typeface="微软雅黑" panose="020B0503020204020204" pitchFamily="34" charset="-122"/>
                <a:ea typeface="微软雅黑" panose="020B0503020204020204" pitchFamily="34" charset="-122"/>
              </a:rPr>
              <a:t>所示。</a:t>
            </a:r>
          </a:p>
        </p:txBody>
      </p:sp>
    </p:spTree>
    <p:extLst>
      <p:ext uri="{BB962C8B-B14F-4D97-AF65-F5344CB8AC3E}">
        <p14:creationId xmlns:p14="http://schemas.microsoft.com/office/powerpoint/2010/main" val="2683400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7535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16.7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购物车模块</a:t>
            </a:r>
          </a:p>
        </p:txBody>
      </p:sp>
      <p:sp>
        <p:nvSpPr>
          <p:cNvPr id="4" name="矩形 3">
            <a:extLst>
              <a:ext uri="{FF2B5EF4-FFF2-40B4-BE49-F238E27FC236}">
                <a16:creationId xmlns:a16="http://schemas.microsoft.com/office/drawing/2014/main" id="{D5761004-958D-47CB-B926-5799EB67C520}"/>
              </a:ext>
            </a:extLst>
          </p:cNvPr>
          <p:cNvSpPr/>
          <p:nvPr/>
        </p:nvSpPr>
        <p:spPr>
          <a:xfrm>
            <a:off x="0" y="1640002"/>
            <a:ext cx="9144000" cy="4390754"/>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目录下的</a:t>
            </a:r>
            <a:r>
              <a:rPr lang="en-US" altLang="zh-CN" dirty="0" err="1">
                <a:latin typeface="微软雅黑" panose="020B0503020204020204" pitchFamily="34" charset="-122"/>
                <a:ea typeface="微软雅黑" panose="020B0503020204020204" pitchFamily="34" charset="-122"/>
              </a:rPr>
              <a:t>com.qfedu.domain</a:t>
            </a:r>
            <a:r>
              <a:rPr lang="zh-CN" altLang="en-US" dirty="0">
                <a:latin typeface="微软雅黑" panose="020B0503020204020204" pitchFamily="34" charset="-122"/>
                <a:ea typeface="微软雅黑" panose="020B0503020204020204" pitchFamily="34" charset="-122"/>
              </a:rPr>
              <a:t>包下新建类</a:t>
            </a:r>
            <a:r>
              <a:rPr lang="en-US" altLang="zh-CN" dirty="0" err="1">
                <a:latin typeface="微软雅黑" panose="020B0503020204020204" pitchFamily="34" charset="-122"/>
                <a:ea typeface="微软雅黑" panose="020B0503020204020204" pitchFamily="34" charset="-122"/>
              </a:rPr>
              <a:t>CartDetail</a:t>
            </a:r>
            <a:r>
              <a:rPr lang="zh-CN" altLang="en-US" dirty="0">
                <a:latin typeface="微软雅黑" panose="020B0503020204020204" pitchFamily="34" charset="-122"/>
                <a:ea typeface="微软雅黑" panose="020B0503020204020204" pitchFamily="34" charset="-122"/>
              </a:rPr>
              <a:t>，该类用于封装购物车和订单整合信息，其主要代码如书中例</a:t>
            </a:r>
            <a:r>
              <a:rPr lang="en-US" altLang="zh-CN" dirty="0">
                <a:latin typeface="微软雅黑" panose="020B0503020204020204" pitchFamily="34" charset="-122"/>
                <a:ea typeface="微软雅黑" panose="020B0503020204020204" pitchFamily="34" charset="-122"/>
              </a:rPr>
              <a:t>16-39</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）编写</a:t>
            </a:r>
            <a:r>
              <a:rPr lang="en-US" altLang="zh-CN" dirty="0" err="1">
                <a:latin typeface="微软雅黑" panose="020B0503020204020204" pitchFamily="34" charset="-122"/>
                <a:ea typeface="微软雅黑" panose="020B0503020204020204" pitchFamily="34" charset="-122"/>
              </a:rPr>
              <a:t>dao</a:t>
            </a:r>
            <a:r>
              <a:rPr lang="zh-CN" altLang="en-US" dirty="0">
                <a:latin typeface="微软雅黑" panose="020B0503020204020204" pitchFamily="34" charset="-122"/>
                <a:ea typeface="微软雅黑" panose="020B0503020204020204" pitchFamily="34" charset="-122"/>
              </a:rPr>
              <a:t>层</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目录下的</a:t>
            </a:r>
            <a:r>
              <a:rPr lang="en-US" altLang="zh-CN" dirty="0" err="1">
                <a:latin typeface="微软雅黑" panose="020B0503020204020204" pitchFamily="34" charset="-122"/>
                <a:ea typeface="微软雅黑" panose="020B0503020204020204" pitchFamily="34" charset="-122"/>
              </a:rPr>
              <a:t>com.qfedu.dao</a:t>
            </a:r>
            <a:r>
              <a:rPr lang="zh-CN" altLang="en-US" dirty="0">
                <a:latin typeface="微软雅黑" panose="020B0503020204020204" pitchFamily="34" charset="-122"/>
                <a:ea typeface="微软雅黑" panose="020B0503020204020204" pitchFamily="34" charset="-122"/>
              </a:rPr>
              <a:t>包下新建接口</a:t>
            </a:r>
            <a:r>
              <a:rPr lang="en-US" altLang="zh-CN" dirty="0" err="1">
                <a:latin typeface="微软雅黑" panose="020B0503020204020204" pitchFamily="34" charset="-122"/>
                <a:ea typeface="微软雅黑" panose="020B0503020204020204" pitchFamily="34" charset="-122"/>
              </a:rPr>
              <a:t>CartDao</a:t>
            </a:r>
            <a:r>
              <a:rPr lang="zh-CN" altLang="en-US" dirty="0">
                <a:latin typeface="微软雅黑" panose="020B0503020204020204" pitchFamily="34" charset="-122"/>
                <a:ea typeface="微软雅黑" panose="020B0503020204020204" pitchFamily="34" charset="-122"/>
              </a:rPr>
              <a:t>，该接口用于定义购物车和购物车详情的持久层方法，具体代码如书中例</a:t>
            </a:r>
            <a:r>
              <a:rPr lang="en-US" altLang="zh-CN" dirty="0">
                <a:latin typeface="微软雅黑" panose="020B0503020204020204" pitchFamily="34" charset="-122"/>
                <a:ea typeface="微软雅黑" panose="020B0503020204020204" pitchFamily="34" charset="-122"/>
              </a:rPr>
              <a:t>16-40</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这里是用的</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对数据库的操作，所以不用创建对应的实现类，用的</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的注解实现</a:t>
            </a:r>
            <a:r>
              <a:rPr lang="en-US" altLang="zh-CN" dirty="0">
                <a:latin typeface="微软雅黑" panose="020B0503020204020204" pitchFamily="34" charset="-122"/>
                <a:ea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rPr>
              <a:t>语句的编写。注意：这里把提供对购物车表的操作和购物车详情表的操作都放在了一起，而且为了页面的数据需要，这里也定义了一个视图类</a:t>
            </a:r>
            <a:r>
              <a:rPr lang="en-US" altLang="zh-CN" dirty="0">
                <a:latin typeface="微软雅黑" panose="020B0503020204020204" pitchFamily="34" charset="-122"/>
                <a:ea typeface="微软雅黑" panose="020B0503020204020204" pitchFamily="34" charset="-122"/>
              </a:rPr>
              <a:t>(View Object </a:t>
            </a:r>
            <a:r>
              <a:rPr lang="zh-CN" altLang="en-US" dirty="0">
                <a:latin typeface="微软雅黑" panose="020B0503020204020204" pitchFamily="34" charset="-122"/>
                <a:ea typeface="微软雅黑" panose="020B0503020204020204" pitchFamily="34" charset="-122"/>
              </a:rPr>
              <a:t>简称</a:t>
            </a:r>
            <a:r>
              <a:rPr lang="en-US" altLang="zh-CN" dirty="0" err="1">
                <a:latin typeface="微软雅黑" panose="020B0503020204020204" pitchFamily="34" charset="-122"/>
                <a:ea typeface="微软雅黑" panose="020B0503020204020204" pitchFamily="34" charset="-122"/>
              </a:rPr>
              <a:t>vo</a:t>
            </a:r>
            <a:r>
              <a:rPr lang="zh-CN" altLang="en-US" dirty="0">
                <a:latin typeface="微软雅黑" panose="020B0503020204020204" pitchFamily="34" charset="-122"/>
                <a:ea typeface="微软雅黑" panose="020B0503020204020204" pitchFamily="34" charset="-122"/>
              </a:rPr>
              <a:t>类是针对页面创建的类</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，在项目的</a:t>
            </a:r>
            <a:r>
              <a:rPr lang="en-US" altLang="zh-CN" dirty="0" err="1">
                <a:latin typeface="微软雅黑" panose="020B0503020204020204" pitchFamily="34" charset="-122"/>
                <a:ea typeface="微软雅黑" panose="020B0503020204020204" pitchFamily="34" charset="-122"/>
              </a:rPr>
              <a:t>com.qfedu.common.vo</a:t>
            </a:r>
            <a:r>
              <a:rPr lang="zh-CN" altLang="en-US" dirty="0">
                <a:latin typeface="微软雅黑" panose="020B0503020204020204" pitchFamily="34" charset="-122"/>
                <a:ea typeface="微软雅黑" panose="020B0503020204020204" pitchFamily="34" charset="-122"/>
              </a:rPr>
              <a:t>下创建类</a:t>
            </a:r>
            <a:r>
              <a:rPr lang="en-US" altLang="zh-CN" dirty="0" err="1">
                <a:latin typeface="微软雅黑" panose="020B0503020204020204" pitchFamily="34" charset="-122"/>
                <a:ea typeface="微软雅黑" panose="020B0503020204020204" pitchFamily="34" charset="-122"/>
              </a:rPr>
              <a:t>ViewCart</a:t>
            </a:r>
            <a:r>
              <a:rPr lang="zh-CN" altLang="en-US" dirty="0">
                <a:latin typeface="微软雅黑" panose="020B0503020204020204" pitchFamily="34" charset="-122"/>
                <a:ea typeface="微软雅黑" panose="020B0503020204020204" pitchFamily="34" charset="-122"/>
              </a:rPr>
              <a:t>，代码如书中例</a:t>
            </a:r>
            <a:r>
              <a:rPr lang="en-US" altLang="zh-CN" dirty="0">
                <a:latin typeface="微软雅黑" panose="020B0503020204020204" pitchFamily="34" charset="-122"/>
                <a:ea typeface="微软雅黑" panose="020B0503020204020204" pitchFamily="34" charset="-122"/>
              </a:rPr>
              <a:t>16-41</a:t>
            </a:r>
            <a:r>
              <a:rPr lang="zh-CN" altLang="en-US" dirty="0">
                <a:latin typeface="微软雅黑" panose="020B0503020204020204" pitchFamily="34" charset="-122"/>
                <a:ea typeface="微软雅黑" panose="020B0503020204020204" pitchFamily="34" charset="-122"/>
              </a:rPr>
              <a:t>所示。</a:t>
            </a:r>
          </a:p>
        </p:txBody>
      </p:sp>
    </p:spTree>
    <p:extLst>
      <p:ext uri="{BB962C8B-B14F-4D97-AF65-F5344CB8AC3E}">
        <p14:creationId xmlns:p14="http://schemas.microsoft.com/office/powerpoint/2010/main" val="115518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16.1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项目背景及系统架构</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16.1.1 </a:t>
            </a:r>
            <a:r>
              <a:rPr lang="zh-CN" altLang="en-US" sz="2400" b="1" dirty="0">
                <a:solidFill>
                  <a:srgbClr val="2383C6"/>
                </a:solidFill>
                <a:latin typeface="微软雅黑" panose="020B0503020204020204" pitchFamily="34" charset="-122"/>
                <a:ea typeface="微软雅黑" panose="020B0503020204020204" pitchFamily="34" charset="-122"/>
              </a:rPr>
              <a:t>应用背景</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73869"/>
            <a:ext cx="9144000" cy="295189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近几年电子商务的兴起，在一定程度上改变了人们的生活模式。购物网站更是为人们的日常生活带来了极大的便利，让消费者足不出户便可以购买到来自全国各地的商品。这种网上商城的模式不仅仅为卖家节省了大量的成本，也为买家节省了时间和花销。随着电子商务的发展，作为程序开发工作者，了解和学习网上商城的开发亦是大势所趋，更是“顺势而为”的一件事。因此，本章节将通过实现一个电子商务网站，来巩固</a:t>
            </a:r>
            <a:r>
              <a:rPr lang="en-US" altLang="zh-CN" dirty="0">
                <a:latin typeface="微软雅黑" panose="020B0503020204020204" pitchFamily="34" charset="-122"/>
                <a:ea typeface="微软雅黑" panose="020B0503020204020204" pitchFamily="34" charset="-122"/>
              </a:rPr>
              <a:t>SSM</a:t>
            </a:r>
            <a:r>
              <a:rPr lang="zh-CN" altLang="en-US" dirty="0">
                <a:latin typeface="微软雅黑" panose="020B0503020204020204" pitchFamily="34" charset="-122"/>
                <a:ea typeface="微软雅黑" panose="020B0503020204020204" pitchFamily="34" charset="-122"/>
              </a:rPr>
              <a:t>框架整合技术以及重要知识点在项目中的实际应用。</a:t>
            </a:r>
          </a:p>
        </p:txBody>
      </p:sp>
    </p:spTree>
    <p:extLst>
      <p:ext uri="{BB962C8B-B14F-4D97-AF65-F5344CB8AC3E}">
        <p14:creationId xmlns:p14="http://schemas.microsoft.com/office/powerpoint/2010/main" val="2441378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7535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16.7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购物车模块</a:t>
            </a:r>
          </a:p>
        </p:txBody>
      </p:sp>
      <p:sp>
        <p:nvSpPr>
          <p:cNvPr id="4" name="矩形 3">
            <a:extLst>
              <a:ext uri="{FF2B5EF4-FFF2-40B4-BE49-F238E27FC236}">
                <a16:creationId xmlns:a16="http://schemas.microsoft.com/office/drawing/2014/main" id="{D5761004-958D-47CB-B926-5799EB67C520}"/>
              </a:ext>
            </a:extLst>
          </p:cNvPr>
          <p:cNvSpPr/>
          <p:nvPr/>
        </p:nvSpPr>
        <p:spPr>
          <a:xfrm>
            <a:off x="0" y="1640002"/>
            <a:ext cx="9144000" cy="266464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）编写</a:t>
            </a:r>
            <a:r>
              <a:rPr lang="en-US" altLang="zh-CN" dirty="0">
                <a:latin typeface="微软雅黑" panose="020B0503020204020204" pitchFamily="34" charset="-122"/>
                <a:ea typeface="微软雅黑" panose="020B0503020204020204" pitchFamily="34" charset="-122"/>
              </a:rPr>
              <a:t>service</a:t>
            </a:r>
            <a:r>
              <a:rPr lang="zh-CN" altLang="en-US" dirty="0">
                <a:latin typeface="微软雅黑" panose="020B0503020204020204" pitchFamily="34" charset="-122"/>
                <a:ea typeface="微软雅黑" panose="020B0503020204020204" pitchFamily="34" charset="-122"/>
              </a:rPr>
              <a:t>层</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目录下的</a:t>
            </a:r>
            <a:r>
              <a:rPr lang="en-US" altLang="zh-CN" dirty="0" err="1">
                <a:latin typeface="微软雅黑" panose="020B0503020204020204" pitchFamily="34" charset="-122"/>
                <a:ea typeface="微软雅黑" panose="020B0503020204020204" pitchFamily="34" charset="-122"/>
              </a:rPr>
              <a:t>com.qfedu.service</a:t>
            </a:r>
            <a:r>
              <a:rPr lang="zh-CN" altLang="en-US" dirty="0">
                <a:latin typeface="微软雅黑" panose="020B0503020204020204" pitchFamily="34" charset="-122"/>
                <a:ea typeface="微软雅黑" panose="020B0503020204020204" pitchFamily="34" charset="-122"/>
              </a:rPr>
              <a:t>包下新建接口</a:t>
            </a:r>
            <a:r>
              <a:rPr lang="en-US" altLang="zh-CN" dirty="0" err="1">
                <a:latin typeface="微软雅黑" panose="020B0503020204020204" pitchFamily="34" charset="-122"/>
                <a:ea typeface="微软雅黑" panose="020B0503020204020204" pitchFamily="34" charset="-122"/>
              </a:rPr>
              <a:t>CartService</a:t>
            </a:r>
            <a:r>
              <a:rPr lang="zh-CN" altLang="en-US" dirty="0">
                <a:latin typeface="微软雅黑" panose="020B0503020204020204" pitchFamily="34" charset="-122"/>
                <a:ea typeface="微软雅黑" panose="020B0503020204020204" pitchFamily="34" charset="-122"/>
              </a:rPr>
              <a:t>，该接口用于定义购物车模块的业务层方法，具体代码如书中例</a:t>
            </a:r>
            <a:r>
              <a:rPr lang="en-US" altLang="zh-CN" dirty="0">
                <a:latin typeface="微软雅黑" panose="020B0503020204020204" pitchFamily="34" charset="-122"/>
                <a:ea typeface="微软雅黑" panose="020B0503020204020204" pitchFamily="34" charset="-122"/>
              </a:rPr>
              <a:t>16-42</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目录下的</a:t>
            </a:r>
            <a:r>
              <a:rPr lang="en-US" altLang="zh-CN" dirty="0" err="1">
                <a:latin typeface="微软雅黑" panose="020B0503020204020204" pitchFamily="34" charset="-122"/>
                <a:ea typeface="微软雅黑" panose="020B0503020204020204" pitchFamily="34" charset="-122"/>
              </a:rPr>
              <a:t>com.qfedu.service.impl</a:t>
            </a:r>
            <a:r>
              <a:rPr lang="zh-CN" altLang="en-US" dirty="0">
                <a:latin typeface="微软雅黑" panose="020B0503020204020204" pitchFamily="34" charset="-122"/>
                <a:ea typeface="微软雅黑" panose="020B0503020204020204" pitchFamily="34" charset="-122"/>
              </a:rPr>
              <a:t>包下新建接口</a:t>
            </a:r>
            <a:r>
              <a:rPr lang="en-US" altLang="zh-CN" dirty="0" err="1">
                <a:latin typeface="微软雅黑" panose="020B0503020204020204" pitchFamily="34" charset="-122"/>
                <a:ea typeface="微软雅黑" panose="020B0503020204020204" pitchFamily="34" charset="-122"/>
              </a:rPr>
              <a:t>CartService</a:t>
            </a:r>
            <a:r>
              <a:rPr lang="zh-CN" altLang="en-US" dirty="0">
                <a:latin typeface="微软雅黑" panose="020B0503020204020204" pitchFamily="34" charset="-122"/>
                <a:ea typeface="微软雅黑" panose="020B0503020204020204" pitchFamily="34" charset="-122"/>
              </a:rPr>
              <a:t>的实现类</a:t>
            </a:r>
            <a:r>
              <a:rPr lang="en-US" altLang="zh-CN" dirty="0" err="1">
                <a:latin typeface="微软雅黑" panose="020B0503020204020204" pitchFamily="34" charset="-122"/>
                <a:ea typeface="微软雅黑" panose="020B0503020204020204" pitchFamily="34" charset="-122"/>
              </a:rPr>
              <a:t>CartServiceImpl</a:t>
            </a:r>
            <a:r>
              <a:rPr lang="zh-CN" altLang="en-US" dirty="0">
                <a:latin typeface="微软雅黑" panose="020B0503020204020204" pitchFamily="34" charset="-122"/>
                <a:ea typeface="微软雅黑" panose="020B0503020204020204" pitchFamily="34" charset="-122"/>
              </a:rPr>
              <a:t>，该类用于实现购物车模块的业务层方法，关键代码如书中例</a:t>
            </a:r>
            <a:r>
              <a:rPr lang="en-US" altLang="zh-CN" dirty="0">
                <a:latin typeface="微软雅黑" panose="020B0503020204020204" pitchFamily="34" charset="-122"/>
                <a:ea typeface="微软雅黑" panose="020B0503020204020204" pitchFamily="34" charset="-122"/>
              </a:rPr>
              <a:t>16-43</a:t>
            </a:r>
            <a:r>
              <a:rPr lang="zh-CN" altLang="en-US" dirty="0">
                <a:latin typeface="微软雅黑" panose="020B0503020204020204" pitchFamily="34" charset="-122"/>
                <a:ea typeface="微软雅黑" panose="020B0503020204020204" pitchFamily="34" charset="-122"/>
              </a:rPr>
              <a:t>所示。</a:t>
            </a:r>
          </a:p>
        </p:txBody>
      </p:sp>
      <p:sp>
        <p:nvSpPr>
          <p:cNvPr id="5" name="矩形 4">
            <a:extLst>
              <a:ext uri="{FF2B5EF4-FFF2-40B4-BE49-F238E27FC236}">
                <a16:creationId xmlns:a16="http://schemas.microsoft.com/office/drawing/2014/main" id="{0C866509-3BD6-44D7-8417-1198F494AACF}"/>
              </a:ext>
            </a:extLst>
          </p:cNvPr>
          <p:cNvSpPr/>
          <p:nvPr/>
        </p:nvSpPr>
        <p:spPr>
          <a:xfrm>
            <a:off x="0" y="4304642"/>
            <a:ext cx="9144000" cy="1705403"/>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在上述代码中，需要注意的是更改购物车中的商品数量，如果传递的数据为</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，约定是删除购物车中的商品。在商品详情页面，加入购物车的时候，需要验证之前购物车中是否有该商品，如果有就会修改数量，如果之前没有就是新增商品数据。</a:t>
            </a:r>
          </a:p>
        </p:txBody>
      </p:sp>
    </p:spTree>
    <p:extLst>
      <p:ext uri="{BB962C8B-B14F-4D97-AF65-F5344CB8AC3E}">
        <p14:creationId xmlns:p14="http://schemas.microsoft.com/office/powerpoint/2010/main" val="216068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0-#ppt_w/2"/>
                                          </p:val>
                                        </p:tav>
                                        <p:tav tm="100000">
                                          <p:val>
                                            <p:strVal val="#ppt_x"/>
                                          </p:val>
                                        </p:tav>
                                      </p:tavLst>
                                    </p:anim>
                                    <p:anim calcmode="lin" valueType="num">
                                      <p:cBhvr additive="base">
                                        <p:cTn id="17"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7535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16.7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购物车模块</a:t>
            </a:r>
          </a:p>
        </p:txBody>
      </p:sp>
      <p:sp>
        <p:nvSpPr>
          <p:cNvPr id="4" name="矩形 3">
            <a:extLst>
              <a:ext uri="{FF2B5EF4-FFF2-40B4-BE49-F238E27FC236}">
                <a16:creationId xmlns:a16="http://schemas.microsoft.com/office/drawing/2014/main" id="{D5761004-958D-47CB-B926-5799EB67C520}"/>
              </a:ext>
            </a:extLst>
          </p:cNvPr>
          <p:cNvSpPr/>
          <p:nvPr/>
        </p:nvSpPr>
        <p:spPr>
          <a:xfrm>
            <a:off x="0" y="1608104"/>
            <a:ext cx="9144000" cy="3144259"/>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）编写</a:t>
            </a:r>
            <a:r>
              <a:rPr lang="en-US" altLang="zh-CN" dirty="0">
                <a:latin typeface="微软雅黑" panose="020B0503020204020204" pitchFamily="34" charset="-122"/>
                <a:ea typeface="微软雅黑" panose="020B0503020204020204" pitchFamily="34" charset="-122"/>
              </a:rPr>
              <a:t>controller</a:t>
            </a:r>
            <a:r>
              <a:rPr lang="zh-CN" altLang="en-US" dirty="0">
                <a:latin typeface="微软雅黑" panose="020B0503020204020204" pitchFamily="34" charset="-122"/>
                <a:ea typeface="微软雅黑" panose="020B0503020204020204" pitchFamily="34" charset="-122"/>
              </a:rPr>
              <a:t>层</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目录下的</a:t>
            </a:r>
            <a:r>
              <a:rPr lang="en-US" altLang="zh-CN" dirty="0" err="1">
                <a:latin typeface="微软雅黑" panose="020B0503020204020204" pitchFamily="34" charset="-122"/>
                <a:ea typeface="微软雅黑" panose="020B0503020204020204" pitchFamily="34" charset="-122"/>
              </a:rPr>
              <a:t>com.qfedu.controller</a:t>
            </a:r>
            <a:r>
              <a:rPr lang="zh-CN" altLang="en-US" dirty="0">
                <a:latin typeface="微软雅黑" panose="020B0503020204020204" pitchFamily="34" charset="-122"/>
                <a:ea typeface="微软雅黑" panose="020B0503020204020204" pitchFamily="34" charset="-122"/>
              </a:rPr>
              <a:t>包下新建类</a:t>
            </a:r>
            <a:r>
              <a:rPr lang="en-US" altLang="zh-CN" dirty="0" err="1">
                <a:latin typeface="微软雅黑" panose="020B0503020204020204" pitchFamily="34" charset="-122"/>
                <a:ea typeface="微软雅黑" panose="020B0503020204020204" pitchFamily="34" charset="-122"/>
              </a:rPr>
              <a:t>CartController</a:t>
            </a:r>
            <a:r>
              <a:rPr lang="zh-CN" altLang="en-US" dirty="0">
                <a:latin typeface="微软雅黑" panose="020B0503020204020204" pitchFamily="34" charset="-122"/>
                <a:ea typeface="微软雅黑" panose="020B0503020204020204" pitchFamily="34" charset="-122"/>
              </a:rPr>
              <a:t>，该类用于实现商品类型管理的控制器层方法，具体代码如书中例</a:t>
            </a:r>
            <a:r>
              <a:rPr lang="en-US" altLang="zh-CN" dirty="0">
                <a:latin typeface="微软雅黑" panose="020B0503020204020204" pitchFamily="34" charset="-122"/>
                <a:ea typeface="微软雅黑" panose="020B0503020204020204" pitchFamily="34" charset="-122"/>
              </a:rPr>
              <a:t>16-44</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）编写页面</a:t>
            </a:r>
            <a:r>
              <a:rPr lang="en-US" altLang="zh-CN" dirty="0" err="1">
                <a:latin typeface="微软雅黑" panose="020B0503020204020204" pitchFamily="34" charset="-122"/>
                <a:ea typeface="微软雅黑" panose="020B0503020204020204" pitchFamily="34" charset="-122"/>
              </a:rPr>
              <a:t>cart.jsp</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cart.jsp</a:t>
            </a:r>
            <a:r>
              <a:rPr lang="zh-CN" altLang="en-US" dirty="0">
                <a:latin typeface="微软雅黑" panose="020B0503020204020204" pitchFamily="34" charset="-122"/>
                <a:ea typeface="微软雅黑" panose="020B0503020204020204" pitchFamily="34" charset="-122"/>
              </a:rPr>
              <a:t>是用于显示购物车中的商品信息的页面，主要显示当前登录用户的购物车中的商品信息，并且可以修改商品数量的和生成订单，主要代码如书中例</a:t>
            </a:r>
            <a:r>
              <a:rPr lang="en-US" altLang="zh-CN" dirty="0">
                <a:latin typeface="微软雅黑" panose="020B0503020204020204" pitchFamily="34" charset="-122"/>
                <a:ea typeface="微软雅黑" panose="020B0503020204020204" pitchFamily="34" charset="-122"/>
              </a:rPr>
              <a:t>16-45</a:t>
            </a:r>
            <a:r>
              <a:rPr lang="zh-CN" altLang="en-US" dirty="0">
                <a:latin typeface="微软雅黑" panose="020B0503020204020204" pitchFamily="34" charset="-122"/>
                <a:ea typeface="微软雅黑" panose="020B0503020204020204" pitchFamily="34" charset="-122"/>
              </a:rPr>
              <a:t>所示。</a:t>
            </a:r>
          </a:p>
        </p:txBody>
      </p:sp>
    </p:spTree>
    <p:extLst>
      <p:ext uri="{BB962C8B-B14F-4D97-AF65-F5344CB8AC3E}">
        <p14:creationId xmlns:p14="http://schemas.microsoft.com/office/powerpoint/2010/main" val="97838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7535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16.7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购物车模块</a:t>
            </a:r>
          </a:p>
        </p:txBody>
      </p:sp>
      <p:sp>
        <p:nvSpPr>
          <p:cNvPr id="4" name="矩形 3">
            <a:extLst>
              <a:ext uri="{FF2B5EF4-FFF2-40B4-BE49-F238E27FC236}">
                <a16:creationId xmlns:a16="http://schemas.microsoft.com/office/drawing/2014/main" id="{D5761004-958D-47CB-B926-5799EB67C520}"/>
              </a:ext>
            </a:extLst>
          </p:cNvPr>
          <p:cNvSpPr/>
          <p:nvPr/>
        </p:nvSpPr>
        <p:spPr>
          <a:xfrm>
            <a:off x="0" y="1608104"/>
            <a:ext cx="9144000" cy="499861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）编写</a:t>
            </a:r>
            <a:r>
              <a:rPr lang="en-US" altLang="zh-CN" dirty="0">
                <a:latin typeface="微软雅黑" panose="020B0503020204020204" pitchFamily="34" charset="-122"/>
                <a:ea typeface="微软雅黑" panose="020B0503020204020204" pitchFamily="34" charset="-122"/>
              </a:rPr>
              <a:t>controller</a:t>
            </a:r>
            <a:r>
              <a:rPr lang="zh-CN" altLang="en-US" dirty="0">
                <a:latin typeface="微软雅黑" panose="020B0503020204020204" pitchFamily="34" charset="-122"/>
                <a:ea typeface="微软雅黑" panose="020B0503020204020204" pitchFamily="34" charset="-122"/>
              </a:rPr>
              <a:t>层</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目录下的</a:t>
            </a:r>
            <a:r>
              <a:rPr lang="en-US" altLang="zh-CN" dirty="0" err="1">
                <a:latin typeface="微软雅黑" panose="020B0503020204020204" pitchFamily="34" charset="-122"/>
                <a:ea typeface="微软雅黑" panose="020B0503020204020204" pitchFamily="34" charset="-122"/>
              </a:rPr>
              <a:t>com.qfedu.controller</a:t>
            </a:r>
            <a:r>
              <a:rPr lang="zh-CN" altLang="en-US" dirty="0">
                <a:latin typeface="微软雅黑" panose="020B0503020204020204" pitchFamily="34" charset="-122"/>
                <a:ea typeface="微软雅黑" panose="020B0503020204020204" pitchFamily="34" charset="-122"/>
              </a:rPr>
              <a:t>包下新建类</a:t>
            </a:r>
            <a:r>
              <a:rPr lang="en-US" altLang="zh-CN" dirty="0" err="1">
                <a:latin typeface="微软雅黑" panose="020B0503020204020204" pitchFamily="34" charset="-122"/>
                <a:ea typeface="微软雅黑" panose="020B0503020204020204" pitchFamily="34" charset="-122"/>
              </a:rPr>
              <a:t>CartController</a:t>
            </a:r>
            <a:r>
              <a:rPr lang="zh-CN" altLang="en-US" dirty="0">
                <a:latin typeface="微软雅黑" panose="020B0503020204020204" pitchFamily="34" charset="-122"/>
                <a:ea typeface="微软雅黑" panose="020B0503020204020204" pitchFamily="34" charset="-122"/>
              </a:rPr>
              <a:t>，该类用于实现商品类型管理的控制器层方法，具体代码如书中例</a:t>
            </a:r>
            <a:r>
              <a:rPr lang="en-US" altLang="zh-CN" dirty="0">
                <a:latin typeface="微软雅黑" panose="020B0503020204020204" pitchFamily="34" charset="-122"/>
                <a:ea typeface="微软雅黑" panose="020B0503020204020204" pitchFamily="34" charset="-122"/>
              </a:rPr>
              <a:t>16-44</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）编写页面</a:t>
            </a:r>
            <a:r>
              <a:rPr lang="en-US" altLang="zh-CN" dirty="0" err="1">
                <a:latin typeface="微软雅黑" panose="020B0503020204020204" pitchFamily="34" charset="-122"/>
                <a:ea typeface="微软雅黑" panose="020B0503020204020204" pitchFamily="34" charset="-122"/>
              </a:rPr>
              <a:t>cart.jsp</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cart.jsp</a:t>
            </a:r>
            <a:r>
              <a:rPr lang="zh-CN" altLang="en-US" dirty="0">
                <a:latin typeface="微软雅黑" panose="020B0503020204020204" pitchFamily="34" charset="-122"/>
                <a:ea typeface="微软雅黑" panose="020B0503020204020204" pitchFamily="34" charset="-122"/>
              </a:rPr>
              <a:t>是用于显示购物车中的商品信息的页面，主要显示当前登录用户的购物车中的商品信息，并且可以修改商品数量的和生成订单，主要代码如书中例</a:t>
            </a:r>
            <a:r>
              <a:rPr lang="en-US" altLang="zh-CN" dirty="0">
                <a:latin typeface="微软雅黑" panose="020B0503020204020204" pitchFamily="34" charset="-122"/>
                <a:ea typeface="微软雅黑" panose="020B0503020204020204" pitchFamily="34" charset="-122"/>
              </a:rPr>
              <a:t>16-45</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）编写页面</a:t>
            </a:r>
            <a:r>
              <a:rPr lang="en-US" altLang="zh-CN" dirty="0" err="1">
                <a:latin typeface="微软雅黑" panose="020B0503020204020204" pitchFamily="34" charset="-122"/>
                <a:ea typeface="微软雅黑" panose="020B0503020204020204" pitchFamily="34" charset="-122"/>
              </a:rPr>
              <a:t>cartSuccess.jsp</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cartSuccess.jsp</a:t>
            </a:r>
            <a:r>
              <a:rPr lang="zh-CN" altLang="en-US" dirty="0">
                <a:latin typeface="微软雅黑" panose="020B0503020204020204" pitchFamily="34" charset="-122"/>
                <a:ea typeface="微软雅黑" panose="020B0503020204020204" pitchFamily="34" charset="-122"/>
              </a:rPr>
              <a:t>用于展示添加购物车成功之后的跳转页面，可以选择查看购物车或者继续购物，主要代码如书中例</a:t>
            </a:r>
            <a:r>
              <a:rPr lang="en-US" altLang="zh-CN" dirty="0">
                <a:latin typeface="微软雅黑" panose="020B0503020204020204" pitchFamily="34" charset="-122"/>
                <a:ea typeface="微软雅黑" panose="020B0503020204020204" pitchFamily="34" charset="-122"/>
              </a:rPr>
              <a:t>16-46</a:t>
            </a:r>
            <a:r>
              <a:rPr lang="zh-CN" altLang="en-US" dirty="0">
                <a:latin typeface="微软雅黑" panose="020B0503020204020204" pitchFamily="34" charset="-122"/>
                <a:ea typeface="微软雅黑" panose="020B0503020204020204" pitchFamily="34" charset="-122"/>
              </a:rPr>
              <a:t>所示。</a:t>
            </a:r>
          </a:p>
          <a:p>
            <a:pPr marL="742950" lvl="1" indent="-285750" fontAlgn="base">
              <a:lnSpc>
                <a:spcPct val="150000"/>
              </a:lnSpc>
              <a:spcBef>
                <a:spcPts val="500"/>
              </a:spcBef>
              <a:spcAft>
                <a:spcPct val="0"/>
              </a:spcAft>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1828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7535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16.8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订单模块</a:t>
            </a:r>
          </a:p>
        </p:txBody>
      </p:sp>
      <p:sp>
        <p:nvSpPr>
          <p:cNvPr id="4" name="矩形 3">
            <a:extLst>
              <a:ext uri="{FF2B5EF4-FFF2-40B4-BE49-F238E27FC236}">
                <a16:creationId xmlns:a16="http://schemas.microsoft.com/office/drawing/2014/main" id="{D5761004-958D-47CB-B926-5799EB67C520}"/>
              </a:ext>
            </a:extLst>
          </p:cNvPr>
          <p:cNvSpPr/>
          <p:nvPr/>
        </p:nvSpPr>
        <p:spPr>
          <a:xfrm>
            <a:off x="0" y="1640002"/>
            <a:ext cx="9144000" cy="397525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订单模块主要用于实现对整个网站的订单的管理，包括后台模块的订单管理，如订单预览、生成订单、我的订单、订单详情等操作和对应的订单列表显示功能，接下来本节将对订单模块的编写步骤作详细讲解。</a:t>
            </a: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）编写</a:t>
            </a:r>
            <a:r>
              <a:rPr lang="en-US" altLang="zh-CN" dirty="0">
                <a:latin typeface="微软雅黑" panose="020B0503020204020204" pitchFamily="34" charset="-122"/>
                <a:ea typeface="微软雅黑" panose="020B0503020204020204" pitchFamily="34" charset="-122"/>
              </a:rPr>
              <a:t>JavaBean</a:t>
            </a:r>
            <a:r>
              <a:rPr lang="zh-CN" altLang="en-US" dirty="0">
                <a:latin typeface="微软雅黑" panose="020B0503020204020204" pitchFamily="34" charset="-122"/>
                <a:ea typeface="微软雅黑" panose="020B0503020204020204" pitchFamily="34" charset="-122"/>
              </a:rPr>
              <a:t>类</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首先，需要设计订单类</a:t>
            </a:r>
            <a:r>
              <a:rPr lang="en-US" altLang="zh-CN" dirty="0">
                <a:latin typeface="微软雅黑" panose="020B0503020204020204" pitchFamily="34" charset="-122"/>
                <a:ea typeface="微软雅黑" panose="020B0503020204020204" pitchFamily="34" charset="-122"/>
              </a:rPr>
              <a:t>Order</a:t>
            </a:r>
            <a:r>
              <a:rPr lang="zh-CN" altLang="en-US" dirty="0">
                <a:latin typeface="微软雅黑" panose="020B0503020204020204" pitchFamily="34" charset="-122"/>
                <a:ea typeface="微软雅黑" panose="020B0503020204020204" pitchFamily="34" charset="-122"/>
              </a:rPr>
              <a:t>和订单详情类</a:t>
            </a:r>
            <a:r>
              <a:rPr lang="en-US" altLang="zh-CN" dirty="0" err="1">
                <a:latin typeface="微软雅黑" panose="020B0503020204020204" pitchFamily="34" charset="-122"/>
                <a:ea typeface="微软雅黑" panose="020B0503020204020204" pitchFamily="34" charset="-122"/>
              </a:rPr>
              <a:t>OrderDetail</a:t>
            </a: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目录下的</a:t>
            </a:r>
            <a:r>
              <a:rPr lang="en-US" altLang="zh-CN" dirty="0" err="1">
                <a:latin typeface="微软雅黑" panose="020B0503020204020204" pitchFamily="34" charset="-122"/>
                <a:ea typeface="微软雅黑" panose="020B0503020204020204" pitchFamily="34" charset="-122"/>
              </a:rPr>
              <a:t>com.qfedu.domain</a:t>
            </a:r>
            <a:r>
              <a:rPr lang="zh-CN" altLang="en-US" dirty="0">
                <a:latin typeface="微软雅黑" panose="020B0503020204020204" pitchFamily="34" charset="-122"/>
                <a:ea typeface="微软雅黑" panose="020B0503020204020204" pitchFamily="34" charset="-122"/>
              </a:rPr>
              <a:t>包下新建类</a:t>
            </a:r>
            <a:r>
              <a:rPr lang="en-US" altLang="zh-CN" dirty="0">
                <a:latin typeface="微软雅黑" panose="020B0503020204020204" pitchFamily="34" charset="-122"/>
                <a:ea typeface="微软雅黑" panose="020B0503020204020204" pitchFamily="34" charset="-122"/>
              </a:rPr>
              <a:t>Order</a:t>
            </a:r>
            <a:r>
              <a:rPr lang="zh-CN" altLang="en-US" dirty="0">
                <a:latin typeface="微软雅黑" panose="020B0503020204020204" pitchFamily="34" charset="-122"/>
                <a:ea typeface="微软雅黑" panose="020B0503020204020204" pitchFamily="34" charset="-122"/>
              </a:rPr>
              <a:t>，该类用于封装订单信息，其主要代码如书中例</a:t>
            </a:r>
            <a:r>
              <a:rPr lang="en-US" altLang="zh-CN" dirty="0">
                <a:latin typeface="微软雅黑" panose="020B0503020204020204" pitchFamily="34" charset="-122"/>
                <a:ea typeface="微软雅黑" panose="020B0503020204020204" pitchFamily="34" charset="-122"/>
              </a:rPr>
              <a:t>16-47</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目录下的</a:t>
            </a:r>
            <a:r>
              <a:rPr lang="en-US" altLang="zh-CN" dirty="0" err="1">
                <a:latin typeface="微软雅黑" panose="020B0503020204020204" pitchFamily="34" charset="-122"/>
                <a:ea typeface="微软雅黑" panose="020B0503020204020204" pitchFamily="34" charset="-122"/>
              </a:rPr>
              <a:t>com.qfedu.domain</a:t>
            </a:r>
            <a:r>
              <a:rPr lang="zh-CN" altLang="en-US" dirty="0">
                <a:latin typeface="微软雅黑" panose="020B0503020204020204" pitchFamily="34" charset="-122"/>
                <a:ea typeface="微软雅黑" panose="020B0503020204020204" pitchFamily="34" charset="-122"/>
              </a:rPr>
              <a:t>包下新建类</a:t>
            </a:r>
            <a:r>
              <a:rPr lang="en-US" altLang="zh-CN" dirty="0" err="1">
                <a:latin typeface="微软雅黑" panose="020B0503020204020204" pitchFamily="34" charset="-122"/>
                <a:ea typeface="微软雅黑" panose="020B0503020204020204" pitchFamily="34" charset="-122"/>
              </a:rPr>
              <a:t>OrderDetail</a:t>
            </a:r>
            <a:r>
              <a:rPr lang="zh-CN" altLang="en-US" dirty="0">
                <a:latin typeface="微软雅黑" panose="020B0503020204020204" pitchFamily="34" charset="-122"/>
                <a:ea typeface="微软雅黑" panose="020B0503020204020204" pitchFamily="34" charset="-122"/>
              </a:rPr>
              <a:t>，该类用于封装订单信息，其主要代码如书中例</a:t>
            </a:r>
            <a:r>
              <a:rPr lang="en-US" altLang="zh-CN" dirty="0">
                <a:latin typeface="微软雅黑" panose="020B0503020204020204" pitchFamily="34" charset="-122"/>
                <a:ea typeface="微软雅黑" panose="020B0503020204020204" pitchFamily="34" charset="-122"/>
              </a:rPr>
              <a:t>16-48</a:t>
            </a:r>
            <a:r>
              <a:rPr lang="zh-CN" altLang="en-US" dirty="0">
                <a:latin typeface="微软雅黑" panose="020B0503020204020204" pitchFamily="34" charset="-122"/>
                <a:ea typeface="微软雅黑" panose="020B0503020204020204" pitchFamily="34" charset="-122"/>
              </a:rPr>
              <a:t>所示。</a:t>
            </a:r>
          </a:p>
        </p:txBody>
      </p:sp>
    </p:spTree>
    <p:extLst>
      <p:ext uri="{BB962C8B-B14F-4D97-AF65-F5344CB8AC3E}">
        <p14:creationId xmlns:p14="http://schemas.microsoft.com/office/powerpoint/2010/main" val="319120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7535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16.8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订单模块</a:t>
            </a:r>
          </a:p>
        </p:txBody>
      </p:sp>
      <p:sp>
        <p:nvSpPr>
          <p:cNvPr id="4" name="矩形 3">
            <a:extLst>
              <a:ext uri="{FF2B5EF4-FFF2-40B4-BE49-F238E27FC236}">
                <a16:creationId xmlns:a16="http://schemas.microsoft.com/office/drawing/2014/main" id="{D5761004-958D-47CB-B926-5799EB67C520}"/>
              </a:ext>
            </a:extLst>
          </p:cNvPr>
          <p:cNvSpPr/>
          <p:nvPr/>
        </p:nvSpPr>
        <p:spPr>
          <a:xfrm>
            <a:off x="0" y="1640002"/>
            <a:ext cx="9144000" cy="355975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）编写</a:t>
            </a:r>
            <a:r>
              <a:rPr lang="en-US" altLang="zh-CN" dirty="0" err="1">
                <a:latin typeface="微软雅黑" panose="020B0503020204020204" pitchFamily="34" charset="-122"/>
                <a:ea typeface="微软雅黑" panose="020B0503020204020204" pitchFamily="34" charset="-122"/>
              </a:rPr>
              <a:t>dao</a:t>
            </a:r>
            <a:r>
              <a:rPr lang="zh-CN" altLang="en-US" dirty="0">
                <a:latin typeface="微软雅黑" panose="020B0503020204020204" pitchFamily="34" charset="-122"/>
                <a:ea typeface="微软雅黑" panose="020B0503020204020204" pitchFamily="34" charset="-122"/>
              </a:rPr>
              <a:t>层</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目录的</a:t>
            </a:r>
            <a:r>
              <a:rPr lang="en-US" altLang="zh-CN" dirty="0" err="1">
                <a:latin typeface="微软雅黑" panose="020B0503020204020204" pitchFamily="34" charset="-122"/>
                <a:ea typeface="微软雅黑" panose="020B0503020204020204" pitchFamily="34" charset="-122"/>
              </a:rPr>
              <a:t>com.qfedu.dao</a:t>
            </a:r>
            <a:r>
              <a:rPr lang="zh-CN" altLang="en-US" dirty="0">
                <a:latin typeface="微软雅黑" panose="020B0503020204020204" pitchFamily="34" charset="-122"/>
                <a:ea typeface="微软雅黑" panose="020B0503020204020204" pitchFamily="34" charset="-122"/>
              </a:rPr>
              <a:t>包下新建接口</a:t>
            </a:r>
            <a:r>
              <a:rPr lang="en-US" altLang="zh-CN" dirty="0" err="1">
                <a:latin typeface="微软雅黑" panose="020B0503020204020204" pitchFamily="34" charset="-122"/>
                <a:ea typeface="微软雅黑" panose="020B0503020204020204" pitchFamily="34" charset="-122"/>
              </a:rPr>
              <a:t>OrderDao</a:t>
            </a:r>
            <a:r>
              <a:rPr lang="zh-CN" altLang="en-US" dirty="0">
                <a:latin typeface="微软雅黑" panose="020B0503020204020204" pitchFamily="34" charset="-122"/>
                <a:ea typeface="微软雅黑" panose="020B0503020204020204" pitchFamily="34" charset="-122"/>
              </a:rPr>
              <a:t>，该接口用于定义订单相关的持久层方法，具体代码如书中例</a:t>
            </a:r>
            <a:r>
              <a:rPr lang="en-US" altLang="zh-CN" dirty="0">
                <a:latin typeface="微软雅黑" panose="020B0503020204020204" pitchFamily="34" charset="-122"/>
                <a:ea typeface="微软雅黑" panose="020B0503020204020204" pitchFamily="34" charset="-122"/>
              </a:rPr>
              <a:t>16-49</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这里是用的</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对数据库的操作，所以不用创建对应的实现类，用的</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的注解实现</a:t>
            </a:r>
            <a:r>
              <a:rPr lang="en-US" altLang="zh-CN" dirty="0">
                <a:latin typeface="微软雅黑" panose="020B0503020204020204" pitchFamily="34" charset="-122"/>
                <a:ea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rPr>
              <a:t>语句的编写。注意：该接口中定义了操作订单表的方法和操作订单详情表的方法。为了页面更好的显示数据，需要根据订单页面的要求定义了订单视图类和订单详情视图类，订单视图类</a:t>
            </a:r>
            <a:r>
              <a:rPr lang="en-US" altLang="zh-CN" dirty="0" err="1">
                <a:latin typeface="微软雅黑" panose="020B0503020204020204" pitchFamily="34" charset="-122"/>
                <a:ea typeface="微软雅黑" panose="020B0503020204020204" pitchFamily="34" charset="-122"/>
              </a:rPr>
              <a:t>ViewOrder</a:t>
            </a:r>
            <a:r>
              <a:rPr lang="zh-CN" altLang="en-US" dirty="0">
                <a:latin typeface="微软雅黑" panose="020B0503020204020204" pitchFamily="34" charset="-122"/>
                <a:ea typeface="微软雅黑" panose="020B0503020204020204" pitchFamily="34" charset="-122"/>
              </a:rPr>
              <a:t>代码如书中例</a:t>
            </a:r>
            <a:r>
              <a:rPr lang="en-US" altLang="zh-CN" dirty="0">
                <a:latin typeface="微软雅黑" panose="020B0503020204020204" pitchFamily="34" charset="-122"/>
                <a:ea typeface="微软雅黑" panose="020B0503020204020204" pitchFamily="34" charset="-122"/>
              </a:rPr>
              <a:t>16-50</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订单详情视图类</a:t>
            </a:r>
            <a:r>
              <a:rPr lang="en-US" altLang="zh-CN" dirty="0" err="1">
                <a:latin typeface="微软雅黑" panose="020B0503020204020204" pitchFamily="34" charset="-122"/>
                <a:ea typeface="微软雅黑" panose="020B0503020204020204" pitchFamily="34" charset="-122"/>
              </a:rPr>
              <a:t>ViewOrderDetail</a:t>
            </a:r>
            <a:r>
              <a:rPr lang="zh-CN" altLang="en-US" dirty="0">
                <a:latin typeface="微软雅黑" panose="020B0503020204020204" pitchFamily="34" charset="-122"/>
                <a:ea typeface="微软雅黑" panose="020B0503020204020204" pitchFamily="34" charset="-122"/>
              </a:rPr>
              <a:t>代码如书中例</a:t>
            </a:r>
            <a:r>
              <a:rPr lang="en-US" altLang="zh-CN" dirty="0">
                <a:latin typeface="微软雅黑" panose="020B0503020204020204" pitchFamily="34" charset="-122"/>
                <a:ea typeface="微软雅黑" panose="020B0503020204020204" pitchFamily="34" charset="-122"/>
              </a:rPr>
              <a:t>16-51</a:t>
            </a:r>
            <a:r>
              <a:rPr lang="zh-CN" altLang="en-US" dirty="0">
                <a:latin typeface="微软雅黑" panose="020B0503020204020204" pitchFamily="34" charset="-122"/>
                <a:ea typeface="微软雅黑" panose="020B0503020204020204" pitchFamily="34" charset="-122"/>
              </a:rPr>
              <a:t>所示。</a:t>
            </a:r>
          </a:p>
        </p:txBody>
      </p:sp>
    </p:spTree>
    <p:extLst>
      <p:ext uri="{BB962C8B-B14F-4D97-AF65-F5344CB8AC3E}">
        <p14:creationId xmlns:p14="http://schemas.microsoft.com/office/powerpoint/2010/main" val="421950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7535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16.8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订单模块</a:t>
            </a:r>
          </a:p>
        </p:txBody>
      </p:sp>
      <p:sp>
        <p:nvSpPr>
          <p:cNvPr id="4" name="矩形 3">
            <a:extLst>
              <a:ext uri="{FF2B5EF4-FFF2-40B4-BE49-F238E27FC236}">
                <a16:creationId xmlns:a16="http://schemas.microsoft.com/office/drawing/2014/main" id="{D5761004-958D-47CB-B926-5799EB67C520}"/>
              </a:ext>
            </a:extLst>
          </p:cNvPr>
          <p:cNvSpPr/>
          <p:nvPr/>
        </p:nvSpPr>
        <p:spPr>
          <a:xfrm>
            <a:off x="0" y="1640002"/>
            <a:ext cx="9144000" cy="4039376"/>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）编写</a:t>
            </a:r>
            <a:r>
              <a:rPr lang="en-US" altLang="zh-CN" dirty="0">
                <a:latin typeface="微软雅黑" panose="020B0503020204020204" pitchFamily="34" charset="-122"/>
                <a:ea typeface="微软雅黑" panose="020B0503020204020204" pitchFamily="34" charset="-122"/>
              </a:rPr>
              <a:t>service</a:t>
            </a:r>
            <a:r>
              <a:rPr lang="zh-CN" altLang="en-US" dirty="0">
                <a:latin typeface="微软雅黑" panose="020B0503020204020204" pitchFamily="34" charset="-122"/>
                <a:ea typeface="微软雅黑" panose="020B0503020204020204" pitchFamily="34" charset="-122"/>
              </a:rPr>
              <a:t>层</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目录下的</a:t>
            </a:r>
            <a:r>
              <a:rPr lang="en-US" altLang="zh-CN" dirty="0" err="1">
                <a:latin typeface="微软雅黑" panose="020B0503020204020204" pitchFamily="34" charset="-122"/>
                <a:ea typeface="微软雅黑" panose="020B0503020204020204" pitchFamily="34" charset="-122"/>
              </a:rPr>
              <a:t>com.qfedu.service</a:t>
            </a:r>
            <a:r>
              <a:rPr lang="zh-CN" altLang="en-US" dirty="0">
                <a:latin typeface="微软雅黑" panose="020B0503020204020204" pitchFamily="34" charset="-122"/>
                <a:ea typeface="微软雅黑" panose="020B0503020204020204" pitchFamily="34" charset="-122"/>
              </a:rPr>
              <a:t>包下新建接口</a:t>
            </a:r>
            <a:r>
              <a:rPr lang="en-US" altLang="zh-CN" dirty="0" err="1">
                <a:latin typeface="微软雅黑" panose="020B0503020204020204" pitchFamily="34" charset="-122"/>
                <a:ea typeface="微软雅黑" panose="020B0503020204020204" pitchFamily="34" charset="-122"/>
              </a:rPr>
              <a:t>OrderService</a:t>
            </a:r>
            <a:r>
              <a:rPr lang="zh-CN" altLang="en-US" dirty="0">
                <a:latin typeface="微软雅黑" panose="020B0503020204020204" pitchFamily="34" charset="-122"/>
                <a:ea typeface="微软雅黑" panose="020B0503020204020204" pitchFamily="34" charset="-122"/>
              </a:rPr>
              <a:t>，该接口用于定义订单模块的业务层方法，具体代码如书中例</a:t>
            </a:r>
            <a:r>
              <a:rPr lang="en-US" altLang="zh-CN" dirty="0">
                <a:latin typeface="微软雅黑" panose="020B0503020204020204" pitchFamily="34" charset="-122"/>
                <a:ea typeface="微软雅黑" panose="020B0503020204020204" pitchFamily="34" charset="-122"/>
              </a:rPr>
              <a:t>16-52</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目录下的</a:t>
            </a:r>
            <a:r>
              <a:rPr lang="en-US" altLang="zh-CN" dirty="0" err="1">
                <a:latin typeface="微软雅黑" panose="020B0503020204020204" pitchFamily="34" charset="-122"/>
                <a:ea typeface="微软雅黑" panose="020B0503020204020204" pitchFamily="34" charset="-122"/>
              </a:rPr>
              <a:t>com.qfedu.service.impl</a:t>
            </a:r>
            <a:r>
              <a:rPr lang="zh-CN" altLang="en-US" dirty="0">
                <a:latin typeface="微软雅黑" panose="020B0503020204020204" pitchFamily="34" charset="-122"/>
                <a:ea typeface="微软雅黑" panose="020B0503020204020204" pitchFamily="34" charset="-122"/>
              </a:rPr>
              <a:t>包下新建接口</a:t>
            </a:r>
            <a:r>
              <a:rPr lang="en-US" altLang="zh-CN" dirty="0" err="1">
                <a:latin typeface="微软雅黑" panose="020B0503020204020204" pitchFamily="34" charset="-122"/>
                <a:ea typeface="微软雅黑" panose="020B0503020204020204" pitchFamily="34" charset="-122"/>
              </a:rPr>
              <a:t>OrderService</a:t>
            </a:r>
            <a:r>
              <a:rPr lang="zh-CN" altLang="en-US" dirty="0">
                <a:latin typeface="微软雅黑" panose="020B0503020204020204" pitchFamily="34" charset="-122"/>
                <a:ea typeface="微软雅黑" panose="020B0503020204020204" pitchFamily="34" charset="-122"/>
              </a:rPr>
              <a:t>的实现类</a:t>
            </a:r>
            <a:r>
              <a:rPr lang="en-US" altLang="zh-CN" dirty="0" err="1">
                <a:latin typeface="微软雅黑" panose="020B0503020204020204" pitchFamily="34" charset="-122"/>
                <a:ea typeface="微软雅黑" panose="020B0503020204020204" pitchFamily="34" charset="-122"/>
              </a:rPr>
              <a:t>OrderServiceImpl</a:t>
            </a:r>
            <a:r>
              <a:rPr lang="zh-CN" altLang="en-US" dirty="0">
                <a:latin typeface="微软雅黑" panose="020B0503020204020204" pitchFamily="34" charset="-122"/>
                <a:ea typeface="微软雅黑" panose="020B0503020204020204" pitchFamily="34" charset="-122"/>
              </a:rPr>
              <a:t>，该类用于实现订单模块的业务层方法，具体代码如书中例</a:t>
            </a:r>
            <a:r>
              <a:rPr lang="en-US" altLang="zh-CN" dirty="0">
                <a:latin typeface="微软雅黑" panose="020B0503020204020204" pitchFamily="34" charset="-122"/>
                <a:ea typeface="微软雅黑" panose="020B0503020204020204" pitchFamily="34" charset="-122"/>
              </a:rPr>
              <a:t>16-53</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）编写</a:t>
            </a:r>
            <a:r>
              <a:rPr lang="en-US" altLang="zh-CN" dirty="0">
                <a:latin typeface="微软雅黑" panose="020B0503020204020204" pitchFamily="34" charset="-122"/>
                <a:ea typeface="微软雅黑" panose="020B0503020204020204" pitchFamily="34" charset="-122"/>
              </a:rPr>
              <a:t>controller</a:t>
            </a:r>
            <a:r>
              <a:rPr lang="zh-CN" altLang="en-US" dirty="0">
                <a:latin typeface="微软雅黑" panose="020B0503020204020204" pitchFamily="34" charset="-122"/>
                <a:ea typeface="微软雅黑" panose="020B0503020204020204" pitchFamily="34" charset="-122"/>
              </a:rPr>
              <a:t>层</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目录下的</a:t>
            </a:r>
            <a:r>
              <a:rPr lang="en-US" altLang="zh-CN" dirty="0" err="1">
                <a:latin typeface="微软雅黑" panose="020B0503020204020204" pitchFamily="34" charset="-122"/>
                <a:ea typeface="微软雅黑" panose="020B0503020204020204" pitchFamily="34" charset="-122"/>
              </a:rPr>
              <a:t>com.qfedu.controller</a:t>
            </a:r>
            <a:r>
              <a:rPr lang="zh-CN" altLang="en-US" dirty="0">
                <a:latin typeface="微软雅黑" panose="020B0503020204020204" pitchFamily="34" charset="-122"/>
                <a:ea typeface="微软雅黑" panose="020B0503020204020204" pitchFamily="34" charset="-122"/>
              </a:rPr>
              <a:t>包下新建类</a:t>
            </a:r>
            <a:r>
              <a:rPr lang="en-US" altLang="zh-CN" dirty="0" err="1">
                <a:latin typeface="微软雅黑" panose="020B0503020204020204" pitchFamily="34" charset="-122"/>
                <a:ea typeface="微软雅黑" panose="020B0503020204020204" pitchFamily="34" charset="-122"/>
              </a:rPr>
              <a:t>OrderController</a:t>
            </a:r>
            <a:r>
              <a:rPr lang="zh-CN" altLang="en-US" dirty="0">
                <a:latin typeface="微软雅黑" panose="020B0503020204020204" pitchFamily="34" charset="-122"/>
                <a:ea typeface="微软雅黑" panose="020B0503020204020204" pitchFamily="34" charset="-122"/>
              </a:rPr>
              <a:t>，该类主要用于实现订单模块的控制器层方法，具体代码如书中例</a:t>
            </a:r>
            <a:r>
              <a:rPr lang="en-US" altLang="zh-CN" dirty="0">
                <a:latin typeface="微软雅黑" panose="020B0503020204020204" pitchFamily="34" charset="-122"/>
                <a:ea typeface="微软雅黑" panose="020B0503020204020204" pitchFamily="34" charset="-122"/>
              </a:rPr>
              <a:t>16-54</a:t>
            </a:r>
            <a:r>
              <a:rPr lang="zh-CN" altLang="en-US" dirty="0">
                <a:latin typeface="微软雅黑" panose="020B0503020204020204" pitchFamily="34" charset="-122"/>
                <a:ea typeface="微软雅黑" panose="020B0503020204020204" pitchFamily="34" charset="-122"/>
              </a:rPr>
              <a:t>所示。</a:t>
            </a:r>
          </a:p>
        </p:txBody>
      </p:sp>
    </p:spTree>
    <p:extLst>
      <p:ext uri="{BB962C8B-B14F-4D97-AF65-F5344CB8AC3E}">
        <p14:creationId xmlns:p14="http://schemas.microsoft.com/office/powerpoint/2010/main" val="4147601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7535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16.8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订单模块</a:t>
            </a:r>
          </a:p>
        </p:txBody>
      </p:sp>
      <p:sp>
        <p:nvSpPr>
          <p:cNvPr id="4" name="矩形 3">
            <a:extLst>
              <a:ext uri="{FF2B5EF4-FFF2-40B4-BE49-F238E27FC236}">
                <a16:creationId xmlns:a16="http://schemas.microsoft.com/office/drawing/2014/main" id="{D5761004-958D-47CB-B926-5799EB67C520}"/>
              </a:ext>
            </a:extLst>
          </p:cNvPr>
          <p:cNvSpPr/>
          <p:nvPr/>
        </p:nvSpPr>
        <p:spPr>
          <a:xfrm>
            <a:off x="0" y="1640002"/>
            <a:ext cx="9144000" cy="4167616"/>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）编写页面</a:t>
            </a:r>
            <a:r>
              <a:rPr lang="en-US" altLang="zh-CN" dirty="0" err="1">
                <a:latin typeface="微软雅黑" panose="020B0503020204020204" pitchFamily="34" charset="-122"/>
                <a:ea typeface="微软雅黑" panose="020B0503020204020204" pitchFamily="34" charset="-122"/>
              </a:rPr>
              <a:t>order.jsp</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order.jsp</a:t>
            </a:r>
            <a:r>
              <a:rPr lang="zh-CN" altLang="en-US" dirty="0">
                <a:latin typeface="微软雅黑" panose="020B0503020204020204" pitchFamily="34" charset="-122"/>
                <a:ea typeface="微软雅黑" panose="020B0503020204020204" pitchFamily="34" charset="-122"/>
              </a:rPr>
              <a:t>用于显示订单预览信息，它提供了订单信息的显示和生成订单，主要代码如书中例</a:t>
            </a:r>
            <a:r>
              <a:rPr lang="en-US" altLang="zh-CN" dirty="0">
                <a:latin typeface="微软雅黑" panose="020B0503020204020204" pitchFamily="34" charset="-122"/>
                <a:ea typeface="微软雅黑" panose="020B0503020204020204" pitchFamily="34" charset="-122"/>
              </a:rPr>
              <a:t>16-55</a:t>
            </a:r>
            <a:r>
              <a:rPr lang="zh-CN" altLang="en-US" dirty="0">
                <a:latin typeface="微软雅黑" panose="020B0503020204020204" pitchFamily="34" charset="-122"/>
                <a:ea typeface="微软雅黑" panose="020B0503020204020204" pitchFamily="34" charset="-122"/>
              </a:rPr>
              <a:t>所示。</a:t>
            </a: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）编写页面</a:t>
            </a:r>
            <a:r>
              <a:rPr lang="en-US" altLang="zh-CN" dirty="0" err="1">
                <a:latin typeface="微软雅黑" panose="020B0503020204020204" pitchFamily="34" charset="-122"/>
                <a:ea typeface="微软雅黑" panose="020B0503020204020204" pitchFamily="34" charset="-122"/>
              </a:rPr>
              <a:t>orderList.jsp</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orderList.jsp</a:t>
            </a:r>
            <a:r>
              <a:rPr lang="zh-CN" altLang="en-US" dirty="0">
                <a:latin typeface="微软雅黑" panose="020B0503020204020204" pitchFamily="34" charset="-122"/>
                <a:ea typeface="微软雅黑" panose="020B0503020204020204" pitchFamily="34" charset="-122"/>
              </a:rPr>
              <a:t>用于展示用户的订单信息，主要代码如书中例</a:t>
            </a:r>
            <a:r>
              <a:rPr lang="en-US" altLang="zh-CN" dirty="0">
                <a:latin typeface="微软雅黑" panose="020B0503020204020204" pitchFamily="34" charset="-122"/>
                <a:ea typeface="微软雅黑" panose="020B0503020204020204" pitchFamily="34" charset="-122"/>
              </a:rPr>
              <a:t>16-56</a:t>
            </a:r>
            <a:r>
              <a:rPr lang="zh-CN" altLang="en-US" dirty="0">
                <a:latin typeface="微软雅黑" panose="020B0503020204020204" pitchFamily="34" charset="-122"/>
                <a:ea typeface="微软雅黑" panose="020B0503020204020204" pitchFamily="34" charset="-122"/>
              </a:rPr>
              <a:t>所示。</a:t>
            </a: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）编写页面</a:t>
            </a:r>
            <a:r>
              <a:rPr lang="en-US" altLang="zh-CN" dirty="0" err="1">
                <a:latin typeface="微软雅黑" panose="020B0503020204020204" pitchFamily="34" charset="-122"/>
                <a:ea typeface="微软雅黑" panose="020B0503020204020204" pitchFamily="34" charset="-122"/>
              </a:rPr>
              <a:t>orderDetail.jsp</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orderDetail.jsp</a:t>
            </a:r>
            <a:r>
              <a:rPr lang="zh-CN" altLang="en-US" dirty="0">
                <a:latin typeface="微软雅黑" panose="020B0503020204020204" pitchFamily="34" charset="-122"/>
                <a:ea typeface="微软雅黑" panose="020B0503020204020204" pitchFamily="34" charset="-122"/>
              </a:rPr>
              <a:t>用于展示用户的订单的详情信息，比如订单对应的收货人信息、订单内部的商品信息等，主要代码如书中例</a:t>
            </a:r>
            <a:r>
              <a:rPr lang="en-US" altLang="zh-CN" dirty="0">
                <a:latin typeface="微软雅黑" panose="020B0503020204020204" pitchFamily="34" charset="-122"/>
                <a:ea typeface="微软雅黑" panose="020B0503020204020204" pitchFamily="34" charset="-122"/>
              </a:rPr>
              <a:t>16-57</a:t>
            </a:r>
            <a:r>
              <a:rPr lang="zh-CN" altLang="en-US" dirty="0">
                <a:latin typeface="微软雅黑" panose="020B0503020204020204" pitchFamily="34" charset="-122"/>
                <a:ea typeface="微软雅黑" panose="020B0503020204020204" pitchFamily="34" charset="-122"/>
              </a:rPr>
              <a:t>所示。</a:t>
            </a:r>
          </a:p>
          <a:p>
            <a:pPr marL="742950" lvl="1" indent="-285750" fontAlgn="base">
              <a:lnSpc>
                <a:spcPct val="150000"/>
              </a:lnSpc>
              <a:spcBef>
                <a:spcPts val="500"/>
              </a:spcBef>
              <a:spcAft>
                <a:spcPct val="0"/>
              </a:spcAft>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3196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7535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16.8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订单模块</a:t>
            </a:r>
          </a:p>
        </p:txBody>
      </p:sp>
      <p:sp>
        <p:nvSpPr>
          <p:cNvPr id="4" name="矩形 3">
            <a:extLst>
              <a:ext uri="{FF2B5EF4-FFF2-40B4-BE49-F238E27FC236}">
                <a16:creationId xmlns:a16="http://schemas.microsoft.com/office/drawing/2014/main" id="{D5761004-958D-47CB-B926-5799EB67C520}"/>
              </a:ext>
            </a:extLst>
          </p:cNvPr>
          <p:cNvSpPr/>
          <p:nvPr/>
        </p:nvSpPr>
        <p:spPr>
          <a:xfrm>
            <a:off x="0" y="1640002"/>
            <a:ext cx="9144000" cy="135402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）编写页面</a:t>
            </a:r>
            <a:r>
              <a:rPr lang="en-US" altLang="zh-CN" dirty="0" err="1">
                <a:latin typeface="微软雅黑" panose="020B0503020204020204" pitchFamily="34" charset="-122"/>
                <a:ea typeface="微软雅黑" panose="020B0503020204020204" pitchFamily="34" charset="-122"/>
              </a:rPr>
              <a:t>showAllOrder.jsp</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showAllOrder.jsp</a:t>
            </a:r>
            <a:r>
              <a:rPr lang="zh-CN" altLang="en-US" dirty="0">
                <a:latin typeface="微软雅黑" panose="020B0503020204020204" pitchFamily="34" charset="-122"/>
                <a:ea typeface="微软雅黑" panose="020B0503020204020204" pitchFamily="34" charset="-122"/>
              </a:rPr>
              <a:t>用于展示锋迷网的所有的订单信息，主要是在后台系统中进行显示，主要代码如书中例</a:t>
            </a:r>
            <a:r>
              <a:rPr lang="en-US" altLang="zh-CN" dirty="0">
                <a:latin typeface="微软雅黑" panose="020B0503020204020204" pitchFamily="34" charset="-122"/>
                <a:ea typeface="微软雅黑" panose="020B0503020204020204" pitchFamily="34" charset="-122"/>
              </a:rPr>
              <a:t>16-58</a:t>
            </a:r>
            <a:r>
              <a:rPr lang="zh-CN" altLang="en-US" dirty="0">
                <a:latin typeface="微软雅黑" panose="020B0503020204020204" pitchFamily="34" charset="-122"/>
                <a:ea typeface="微软雅黑" panose="020B0503020204020204" pitchFamily="34" charset="-122"/>
              </a:rPr>
              <a:t>所示。</a:t>
            </a:r>
          </a:p>
        </p:txBody>
      </p:sp>
    </p:spTree>
    <p:extLst>
      <p:ext uri="{BB962C8B-B14F-4D97-AF65-F5344CB8AC3E}">
        <p14:creationId xmlns:p14="http://schemas.microsoft.com/office/powerpoint/2010/main" val="385650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7535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16.9 </a:t>
            </a:r>
            <a:r>
              <a:rPr lang="zh-CN" altLang="en-US" sz="3200" b="1">
                <a:solidFill>
                  <a:srgbClr val="2383C6"/>
                </a:solidFill>
                <a:latin typeface="微软雅黑" panose="020B0503020204020204" pitchFamily="34" charset="-122"/>
                <a:ea typeface="微软雅黑" panose="020B0503020204020204" pitchFamily="34" charset="-122"/>
                <a:sym typeface="宋体" panose="02010600030101010101" pitchFamily="2" charset="-122"/>
              </a:rPr>
              <a:t>收货地址模块</a:t>
            </a:r>
            <a:endPar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40002"/>
            <a:ext cx="9144000" cy="4039376"/>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收货地址模块主要用于实现用户的收货地址的管理，用户需要在订单中添加自己的收货地址信息，如果从未添加过地址可以新增收货地址，也可以对已存在的地址进行编辑修改。接下来，本书将对收货地址模块的编写步骤作详细讲解。</a:t>
            </a: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）编写</a:t>
            </a:r>
            <a:r>
              <a:rPr lang="en-US" altLang="zh-CN" dirty="0">
                <a:latin typeface="微软雅黑" panose="020B0503020204020204" pitchFamily="34" charset="-122"/>
                <a:ea typeface="微软雅黑" panose="020B0503020204020204" pitchFamily="34" charset="-122"/>
              </a:rPr>
              <a:t>JavaBean</a:t>
            </a:r>
            <a:r>
              <a:rPr lang="zh-CN" altLang="en-US" dirty="0">
                <a:latin typeface="微软雅黑" panose="020B0503020204020204" pitchFamily="34" charset="-122"/>
                <a:ea typeface="微软雅黑" panose="020B0503020204020204" pitchFamily="34" charset="-122"/>
              </a:rPr>
              <a:t>类</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目录下新建</a:t>
            </a:r>
            <a:r>
              <a:rPr lang="en-US" altLang="zh-CN" dirty="0" err="1">
                <a:latin typeface="微软雅黑" panose="020B0503020204020204" pitchFamily="34" charset="-122"/>
                <a:ea typeface="微软雅黑" panose="020B0503020204020204" pitchFamily="34" charset="-122"/>
              </a:rPr>
              <a:t>com.qfedu.domain</a:t>
            </a:r>
            <a:r>
              <a:rPr lang="zh-CN" altLang="en-US" dirty="0">
                <a:latin typeface="微软雅黑" panose="020B0503020204020204" pitchFamily="34" charset="-122"/>
                <a:ea typeface="微软雅黑" panose="020B0503020204020204" pitchFamily="34" charset="-122"/>
              </a:rPr>
              <a:t>包，在该包下新建类</a:t>
            </a:r>
            <a:r>
              <a:rPr lang="en-US" altLang="zh-CN" dirty="0" err="1">
                <a:latin typeface="微软雅黑" panose="020B0503020204020204" pitchFamily="34" charset="-122"/>
                <a:ea typeface="微软雅黑" panose="020B0503020204020204" pitchFamily="34" charset="-122"/>
              </a:rPr>
              <a:t>UserAddress</a:t>
            </a:r>
            <a:r>
              <a:rPr lang="zh-CN" altLang="en-US" dirty="0">
                <a:latin typeface="微软雅黑" panose="020B0503020204020204" pitchFamily="34" charset="-122"/>
                <a:ea typeface="微软雅黑" panose="020B0503020204020204" pitchFamily="34" charset="-122"/>
              </a:rPr>
              <a:t>，该类用于封装收货地址信息，其主要代码如书中例</a:t>
            </a:r>
            <a:r>
              <a:rPr lang="en-US" altLang="zh-CN" dirty="0">
                <a:latin typeface="微软雅黑" panose="020B0503020204020204" pitchFamily="34" charset="-122"/>
                <a:ea typeface="微软雅黑" panose="020B0503020204020204" pitchFamily="34" charset="-122"/>
              </a:rPr>
              <a:t>16-59</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）编写</a:t>
            </a:r>
            <a:r>
              <a:rPr lang="en-US" altLang="zh-CN" dirty="0" err="1">
                <a:latin typeface="微软雅黑" panose="020B0503020204020204" pitchFamily="34" charset="-122"/>
                <a:ea typeface="微软雅黑" panose="020B0503020204020204" pitchFamily="34" charset="-122"/>
              </a:rPr>
              <a:t>dao</a:t>
            </a:r>
            <a:r>
              <a:rPr lang="zh-CN" altLang="en-US" dirty="0">
                <a:latin typeface="微软雅黑" panose="020B0503020204020204" pitchFamily="34" charset="-122"/>
                <a:ea typeface="微软雅黑" panose="020B0503020204020204" pitchFamily="34" charset="-122"/>
              </a:rPr>
              <a:t>层</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在项目的</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目录下新建</a:t>
            </a:r>
            <a:r>
              <a:rPr lang="en-US" altLang="zh-CN" dirty="0" err="1">
                <a:latin typeface="微软雅黑" panose="020B0503020204020204" pitchFamily="34" charset="-122"/>
                <a:ea typeface="微软雅黑" panose="020B0503020204020204" pitchFamily="34" charset="-122"/>
              </a:rPr>
              <a:t>com.qfedu.dao</a:t>
            </a:r>
            <a:r>
              <a:rPr lang="zh-CN" altLang="en-US" dirty="0">
                <a:latin typeface="微软雅黑" panose="020B0503020204020204" pitchFamily="34" charset="-122"/>
                <a:ea typeface="微软雅黑" panose="020B0503020204020204" pitchFamily="34" charset="-122"/>
              </a:rPr>
              <a:t>包，在该包下新建接口</a:t>
            </a:r>
            <a:r>
              <a:rPr lang="en-US" altLang="zh-CN" dirty="0" err="1">
                <a:latin typeface="微软雅黑" panose="020B0503020204020204" pitchFamily="34" charset="-122"/>
                <a:ea typeface="微软雅黑" panose="020B0503020204020204" pitchFamily="34" charset="-122"/>
              </a:rPr>
              <a:t>UserAddressDao</a:t>
            </a:r>
            <a:r>
              <a:rPr lang="zh-CN" altLang="en-US" dirty="0">
                <a:latin typeface="微软雅黑" panose="020B0503020204020204" pitchFamily="34" charset="-122"/>
                <a:ea typeface="微软雅黑" panose="020B0503020204020204" pitchFamily="34" charset="-122"/>
              </a:rPr>
              <a:t>，该接口用于定义用户收货地模块的持久层方法，具体代码如书中例</a:t>
            </a:r>
            <a:r>
              <a:rPr lang="en-US" altLang="zh-CN" dirty="0">
                <a:latin typeface="微软雅黑" panose="020B0503020204020204" pitchFamily="34" charset="-122"/>
                <a:ea typeface="微软雅黑" panose="020B0503020204020204" pitchFamily="34" charset="-122"/>
              </a:rPr>
              <a:t>16-60</a:t>
            </a:r>
            <a:r>
              <a:rPr lang="zh-CN" altLang="en-US" dirty="0">
                <a:latin typeface="微软雅黑" panose="020B0503020204020204" pitchFamily="34" charset="-122"/>
                <a:ea typeface="微软雅黑" panose="020B0503020204020204" pitchFamily="34" charset="-122"/>
              </a:rPr>
              <a:t>所示。</a:t>
            </a:r>
          </a:p>
        </p:txBody>
      </p:sp>
    </p:spTree>
    <p:extLst>
      <p:ext uri="{BB962C8B-B14F-4D97-AF65-F5344CB8AC3E}">
        <p14:creationId xmlns:p14="http://schemas.microsoft.com/office/powerpoint/2010/main" val="927071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7535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16.9 </a:t>
            </a:r>
            <a:r>
              <a:rPr lang="zh-CN" altLang="en-US" sz="3200" b="1">
                <a:solidFill>
                  <a:srgbClr val="2383C6"/>
                </a:solidFill>
                <a:latin typeface="微软雅黑" panose="020B0503020204020204" pitchFamily="34" charset="-122"/>
                <a:ea typeface="微软雅黑" panose="020B0503020204020204" pitchFamily="34" charset="-122"/>
                <a:sym typeface="宋体" panose="02010600030101010101" pitchFamily="2" charset="-122"/>
              </a:rPr>
              <a:t>收货地址模块</a:t>
            </a:r>
            <a:endPar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40002"/>
            <a:ext cx="9144000" cy="397525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在上述代码中，主要是实现了用户收货地址模块的一些数据库表操作，这里采用的是</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操作的数据库，而且这里使用的是</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的注解的方式操作数据库，其中的修改状态在后面设置收货地址默认状态时会用到。</a:t>
            </a: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）编写</a:t>
            </a:r>
            <a:r>
              <a:rPr lang="en-US" altLang="zh-CN" dirty="0">
                <a:latin typeface="微软雅黑" panose="020B0503020204020204" pitchFamily="34" charset="-122"/>
                <a:ea typeface="微软雅黑" panose="020B0503020204020204" pitchFamily="34" charset="-122"/>
              </a:rPr>
              <a:t>service</a:t>
            </a:r>
            <a:r>
              <a:rPr lang="zh-CN" altLang="en-US" dirty="0">
                <a:latin typeface="微软雅黑" panose="020B0503020204020204" pitchFamily="34" charset="-122"/>
                <a:ea typeface="微软雅黑" panose="020B0503020204020204" pitchFamily="34" charset="-122"/>
              </a:rPr>
              <a:t>层</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目录下新建</a:t>
            </a:r>
            <a:r>
              <a:rPr lang="en-US" altLang="zh-CN" dirty="0" err="1">
                <a:latin typeface="微软雅黑" panose="020B0503020204020204" pitchFamily="34" charset="-122"/>
                <a:ea typeface="微软雅黑" panose="020B0503020204020204" pitchFamily="34" charset="-122"/>
              </a:rPr>
              <a:t>com.qfedu.service</a:t>
            </a:r>
            <a:r>
              <a:rPr lang="zh-CN" altLang="en-US" dirty="0">
                <a:latin typeface="微软雅黑" panose="020B0503020204020204" pitchFamily="34" charset="-122"/>
                <a:ea typeface="微软雅黑" panose="020B0503020204020204" pitchFamily="34" charset="-122"/>
              </a:rPr>
              <a:t>包，在该包下新建接口</a:t>
            </a:r>
            <a:r>
              <a:rPr lang="en-US" altLang="zh-CN" dirty="0" err="1">
                <a:latin typeface="微软雅黑" panose="020B0503020204020204" pitchFamily="34" charset="-122"/>
                <a:ea typeface="微软雅黑" panose="020B0503020204020204" pitchFamily="34" charset="-122"/>
              </a:rPr>
              <a:t>UserAddressService</a:t>
            </a:r>
            <a:r>
              <a:rPr lang="zh-CN" altLang="en-US" dirty="0">
                <a:latin typeface="微软雅黑" panose="020B0503020204020204" pitchFamily="34" charset="-122"/>
                <a:ea typeface="微软雅黑" panose="020B0503020204020204" pitchFamily="34" charset="-122"/>
              </a:rPr>
              <a:t>，该接口用于定义用户收货地址模块的业务层方法，具体代码如书中例</a:t>
            </a:r>
            <a:r>
              <a:rPr lang="en-US" altLang="zh-CN" dirty="0">
                <a:latin typeface="微软雅黑" panose="020B0503020204020204" pitchFamily="34" charset="-122"/>
                <a:ea typeface="微软雅黑" panose="020B0503020204020204" pitchFamily="34" charset="-122"/>
              </a:rPr>
              <a:t>16-61</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在项目的</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目录下新建</a:t>
            </a:r>
            <a:r>
              <a:rPr lang="en-US" altLang="zh-CN" dirty="0" err="1">
                <a:latin typeface="微软雅黑" panose="020B0503020204020204" pitchFamily="34" charset="-122"/>
                <a:ea typeface="微软雅黑" panose="020B0503020204020204" pitchFamily="34" charset="-122"/>
              </a:rPr>
              <a:t>com.qfedu.service.impl</a:t>
            </a:r>
            <a:r>
              <a:rPr lang="zh-CN" altLang="en-US" dirty="0">
                <a:latin typeface="微软雅黑" panose="020B0503020204020204" pitchFamily="34" charset="-122"/>
                <a:ea typeface="微软雅黑" panose="020B0503020204020204" pitchFamily="34" charset="-122"/>
              </a:rPr>
              <a:t>包，在该包下新建</a:t>
            </a:r>
            <a:r>
              <a:rPr lang="en-US" altLang="zh-CN" dirty="0" err="1">
                <a:latin typeface="微软雅黑" panose="020B0503020204020204" pitchFamily="34" charset="-122"/>
                <a:ea typeface="微软雅黑" panose="020B0503020204020204" pitchFamily="34" charset="-122"/>
              </a:rPr>
              <a:t>UserAddressService</a:t>
            </a:r>
            <a:r>
              <a:rPr lang="zh-CN" altLang="en-US" dirty="0">
                <a:latin typeface="微软雅黑" panose="020B0503020204020204" pitchFamily="34" charset="-122"/>
                <a:ea typeface="微软雅黑" panose="020B0503020204020204" pitchFamily="34" charset="-122"/>
              </a:rPr>
              <a:t>接口的实现类</a:t>
            </a:r>
            <a:r>
              <a:rPr lang="en-US" altLang="zh-CN" dirty="0" err="1">
                <a:latin typeface="微软雅黑" panose="020B0503020204020204" pitchFamily="34" charset="-122"/>
                <a:ea typeface="微软雅黑" panose="020B0503020204020204" pitchFamily="34" charset="-122"/>
              </a:rPr>
              <a:t>UserServiceAddressImpl</a:t>
            </a:r>
            <a:r>
              <a:rPr lang="zh-CN" altLang="en-US" dirty="0">
                <a:latin typeface="微软雅黑" panose="020B0503020204020204" pitchFamily="34" charset="-122"/>
                <a:ea typeface="微软雅黑" panose="020B0503020204020204" pitchFamily="34" charset="-122"/>
              </a:rPr>
              <a:t>，该类用于实现用户模块的业务层方法，具体代码如书中例</a:t>
            </a:r>
            <a:r>
              <a:rPr lang="en-US" altLang="zh-CN" dirty="0">
                <a:latin typeface="微软雅黑" panose="020B0503020204020204" pitchFamily="34" charset="-122"/>
                <a:ea typeface="微软雅黑" panose="020B0503020204020204" pitchFamily="34" charset="-122"/>
              </a:rPr>
              <a:t>16-62</a:t>
            </a:r>
            <a:r>
              <a:rPr lang="zh-CN" altLang="en-US" dirty="0">
                <a:latin typeface="微软雅黑" panose="020B0503020204020204" pitchFamily="34" charset="-122"/>
                <a:ea typeface="微软雅黑" panose="020B0503020204020204" pitchFamily="34" charset="-122"/>
              </a:rPr>
              <a:t>所示。</a:t>
            </a:r>
          </a:p>
        </p:txBody>
      </p:sp>
    </p:spTree>
    <p:extLst>
      <p:ext uri="{BB962C8B-B14F-4D97-AF65-F5344CB8AC3E}">
        <p14:creationId xmlns:p14="http://schemas.microsoft.com/office/powerpoint/2010/main" val="2180385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16.1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项目背景及系统架构</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16.1.2 </a:t>
            </a:r>
            <a:r>
              <a:rPr lang="zh-CN" altLang="en-US" sz="2400" b="1" dirty="0">
                <a:solidFill>
                  <a:srgbClr val="2383C6"/>
                </a:solidFill>
                <a:latin typeface="微软雅黑" panose="020B0503020204020204" pitchFamily="34" charset="-122"/>
                <a:ea typeface="微软雅黑" panose="020B0503020204020204" pitchFamily="34" charset="-122"/>
              </a:rPr>
              <a:t>系统架构介绍</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719025"/>
            <a:ext cx="9144000"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本系统将采用</a:t>
            </a:r>
            <a:r>
              <a:rPr lang="en-US" altLang="zh-CN" dirty="0">
                <a:latin typeface="微软雅黑" panose="020B0503020204020204" pitchFamily="34" charset="-122"/>
                <a:ea typeface="微软雅黑" panose="020B0503020204020204" pitchFamily="34" charset="-122"/>
              </a:rPr>
              <a:t>JAVA</a:t>
            </a:r>
            <a:r>
              <a:rPr lang="zh-CN" altLang="en-US" dirty="0">
                <a:latin typeface="微软雅黑" panose="020B0503020204020204" pitchFamily="34" charset="-122"/>
                <a:ea typeface="微软雅黑" panose="020B0503020204020204" pitchFamily="34" charset="-122"/>
              </a:rPr>
              <a:t>语言进行开发，通过</a:t>
            </a: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Spring MVC</a:t>
            </a:r>
            <a:r>
              <a:rPr lang="zh-CN" altLang="en-US" dirty="0">
                <a:latin typeface="微软雅黑" panose="020B0503020204020204" pitchFamily="34" charset="-122"/>
                <a:ea typeface="微软雅黑" panose="020B0503020204020204" pitchFamily="34" charset="-122"/>
              </a:rPr>
              <a:t>和</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框架的整合来实现整个项目，并使用</a:t>
            </a:r>
            <a:r>
              <a:rPr lang="en-US" altLang="zh-CN" dirty="0">
                <a:latin typeface="微软雅黑" panose="020B0503020204020204" pitchFamily="34" charset="-122"/>
                <a:ea typeface="微软雅黑" panose="020B0503020204020204" pitchFamily="34" charset="-122"/>
              </a:rPr>
              <a:t>MySQL</a:t>
            </a:r>
            <a:r>
              <a:rPr lang="zh-CN" altLang="en-US" dirty="0">
                <a:latin typeface="微软雅黑" panose="020B0503020204020204" pitchFamily="34" charset="-122"/>
                <a:ea typeface="微软雅黑" panose="020B0503020204020204" pitchFamily="34" charset="-122"/>
              </a:rPr>
              <a:t>作为数据库。</a:t>
            </a:r>
          </a:p>
        </p:txBody>
      </p:sp>
    </p:spTree>
    <p:extLst>
      <p:ext uri="{BB962C8B-B14F-4D97-AF65-F5344CB8AC3E}">
        <p14:creationId xmlns:p14="http://schemas.microsoft.com/office/powerpoint/2010/main" val="149465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7535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16.9 </a:t>
            </a:r>
            <a:r>
              <a:rPr lang="zh-CN" altLang="en-US" sz="3200" b="1">
                <a:solidFill>
                  <a:srgbClr val="2383C6"/>
                </a:solidFill>
                <a:latin typeface="微软雅黑" panose="020B0503020204020204" pitchFamily="34" charset="-122"/>
                <a:ea typeface="微软雅黑" panose="020B0503020204020204" pitchFamily="34" charset="-122"/>
                <a:sym typeface="宋体" panose="02010600030101010101" pitchFamily="2" charset="-122"/>
              </a:rPr>
              <a:t>收货地址模块</a:t>
            </a:r>
            <a:endPar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40002"/>
            <a:ext cx="9144000" cy="4039376"/>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）编写</a:t>
            </a:r>
            <a:r>
              <a:rPr lang="en-US" altLang="zh-CN" dirty="0">
                <a:latin typeface="微软雅黑" panose="020B0503020204020204" pitchFamily="34" charset="-122"/>
                <a:ea typeface="微软雅黑" panose="020B0503020204020204" pitchFamily="34" charset="-122"/>
              </a:rPr>
              <a:t>Web</a:t>
            </a:r>
            <a:r>
              <a:rPr lang="zh-CN" altLang="en-US" dirty="0">
                <a:latin typeface="微软雅黑" panose="020B0503020204020204" pitchFamily="34" charset="-122"/>
                <a:ea typeface="微软雅黑" panose="020B0503020204020204" pitchFamily="34" charset="-122"/>
              </a:rPr>
              <a:t>层</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目录下的</a:t>
            </a:r>
            <a:r>
              <a:rPr lang="en-US" altLang="zh-CN" dirty="0" err="1">
                <a:latin typeface="微软雅黑" panose="020B0503020204020204" pitchFamily="34" charset="-122"/>
                <a:ea typeface="微软雅黑" panose="020B0503020204020204" pitchFamily="34" charset="-122"/>
              </a:rPr>
              <a:t>com.qfedu.controller</a:t>
            </a:r>
            <a:r>
              <a:rPr lang="zh-CN" altLang="en-US" dirty="0">
                <a:latin typeface="微软雅黑" panose="020B0503020204020204" pitchFamily="34" charset="-122"/>
                <a:ea typeface="微软雅黑" panose="020B0503020204020204" pitchFamily="34" charset="-122"/>
              </a:rPr>
              <a:t>包下新建</a:t>
            </a:r>
            <a:r>
              <a:rPr lang="en-US" altLang="zh-CN" dirty="0">
                <a:latin typeface="微软雅黑" panose="020B0503020204020204" pitchFamily="34" charset="-122"/>
                <a:ea typeface="微软雅黑" panose="020B0503020204020204" pitchFamily="34" charset="-122"/>
              </a:rPr>
              <a:t>Servlet</a:t>
            </a:r>
            <a:r>
              <a:rPr lang="zh-CN" altLang="en-US" dirty="0">
                <a:latin typeface="微软雅黑" panose="020B0503020204020204" pitchFamily="34" charset="-122"/>
                <a:ea typeface="微软雅黑" panose="020B0503020204020204" pitchFamily="34" charset="-122"/>
              </a:rPr>
              <a:t>类</a:t>
            </a:r>
            <a:r>
              <a:rPr lang="en-US" altLang="zh-CN" dirty="0" err="1">
                <a:latin typeface="微软雅黑" panose="020B0503020204020204" pitchFamily="34" charset="-122"/>
                <a:ea typeface="微软雅黑" panose="020B0503020204020204" pitchFamily="34" charset="-122"/>
              </a:rPr>
              <a:t>UserAddressController</a:t>
            </a:r>
            <a:r>
              <a:rPr lang="zh-CN" altLang="en-US" dirty="0">
                <a:latin typeface="微软雅黑" panose="020B0503020204020204" pitchFamily="34" charset="-122"/>
                <a:ea typeface="微软雅黑" panose="020B0503020204020204" pitchFamily="34" charset="-122"/>
              </a:rPr>
              <a:t>，该类主要用于实现用户收货地址模块的</a:t>
            </a:r>
            <a:r>
              <a:rPr lang="en-US" altLang="zh-CN" dirty="0">
                <a:latin typeface="微软雅黑" panose="020B0503020204020204" pitchFamily="34" charset="-122"/>
                <a:ea typeface="微软雅黑" panose="020B0503020204020204" pitchFamily="34" charset="-122"/>
              </a:rPr>
              <a:t>Web</a:t>
            </a:r>
            <a:r>
              <a:rPr lang="zh-CN" altLang="en-US" dirty="0">
                <a:latin typeface="微软雅黑" panose="020B0503020204020204" pitchFamily="34" charset="-122"/>
                <a:ea typeface="微软雅黑" panose="020B0503020204020204" pitchFamily="34" charset="-122"/>
              </a:rPr>
              <a:t>层方法，具体代码如书中例</a:t>
            </a:r>
            <a:r>
              <a:rPr lang="en-US" altLang="zh-CN" dirty="0">
                <a:latin typeface="微软雅黑" panose="020B0503020204020204" pitchFamily="34" charset="-122"/>
                <a:ea typeface="微软雅黑" panose="020B0503020204020204" pitchFamily="34" charset="-122"/>
              </a:rPr>
              <a:t>16-63</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）编写</a:t>
            </a:r>
            <a:r>
              <a:rPr lang="en-US" altLang="zh-CN" dirty="0" err="1">
                <a:latin typeface="微软雅黑" panose="020B0503020204020204" pitchFamily="34" charset="-122"/>
                <a:ea typeface="微软雅黑" panose="020B0503020204020204" pitchFamily="34" charset="-122"/>
              </a:rPr>
              <a:t>self_info.jsp</a:t>
            </a:r>
            <a:r>
              <a:rPr lang="zh-CN" altLang="en-US" dirty="0">
                <a:latin typeface="微软雅黑" panose="020B0503020204020204" pitchFamily="34" charset="-122"/>
                <a:ea typeface="微软雅黑" panose="020B0503020204020204" pitchFamily="34" charset="-122"/>
              </a:rPr>
              <a:t>页面</a:t>
            </a:r>
          </a:p>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self_info.jsp</a:t>
            </a:r>
            <a:r>
              <a:rPr lang="zh-CN" altLang="en-US" dirty="0">
                <a:latin typeface="微软雅黑" panose="020B0503020204020204" pitchFamily="34" charset="-122"/>
                <a:ea typeface="微软雅黑" panose="020B0503020204020204" pitchFamily="34" charset="-122"/>
              </a:rPr>
              <a:t>是本系统的收货地址页面，用户可以在该页面编辑收货地址相关信息然后提交到</a:t>
            </a:r>
            <a:r>
              <a:rPr lang="en-US" altLang="zh-CN" dirty="0" err="1">
                <a:latin typeface="微软雅黑" panose="020B0503020204020204" pitchFamily="34" charset="-122"/>
                <a:ea typeface="微软雅黑" panose="020B0503020204020204" pitchFamily="34" charset="-122"/>
              </a:rPr>
              <a:t>contoller</a:t>
            </a:r>
            <a:r>
              <a:rPr lang="zh-CN" altLang="en-US" dirty="0">
                <a:latin typeface="微软雅黑" panose="020B0503020204020204" pitchFamily="34" charset="-122"/>
                <a:ea typeface="微软雅黑" panose="020B0503020204020204" pitchFamily="34" charset="-122"/>
              </a:rPr>
              <a:t>最后持久化操作。</a:t>
            </a:r>
            <a:r>
              <a:rPr lang="en-US" altLang="zh-CN" dirty="0" err="1">
                <a:latin typeface="微软雅黑" panose="020B0503020204020204" pitchFamily="34" charset="-122"/>
                <a:ea typeface="微软雅黑" panose="020B0503020204020204" pitchFamily="34" charset="-122"/>
              </a:rPr>
              <a:t>self_info.jsp</a:t>
            </a:r>
            <a:r>
              <a:rPr lang="zh-CN" altLang="en-US" dirty="0">
                <a:latin typeface="微软雅黑" panose="020B0503020204020204" pitchFamily="34" charset="-122"/>
                <a:ea typeface="微软雅黑" panose="020B0503020204020204" pitchFamily="34" charset="-122"/>
              </a:rPr>
              <a:t>的具体代码如书中例</a:t>
            </a:r>
            <a:r>
              <a:rPr lang="en-US" altLang="zh-CN" dirty="0">
                <a:latin typeface="微软雅黑" panose="020B0503020204020204" pitchFamily="34" charset="-122"/>
                <a:ea typeface="微软雅黑" panose="020B0503020204020204" pitchFamily="34" charset="-122"/>
              </a:rPr>
              <a:t>16-64</a:t>
            </a:r>
            <a:r>
              <a:rPr lang="zh-CN" altLang="en-US" dirty="0">
                <a:latin typeface="微软雅黑" panose="020B0503020204020204" pitchFamily="34" charset="-122"/>
                <a:ea typeface="微软雅黑" panose="020B0503020204020204" pitchFamily="34" charset="-122"/>
              </a:rPr>
              <a:t>所示。</a:t>
            </a:r>
          </a:p>
          <a:p>
            <a:pPr marL="742950" lvl="1" indent="-285750" fontAlgn="base">
              <a:lnSpc>
                <a:spcPct val="150000"/>
              </a:lnSpc>
              <a:spcBef>
                <a:spcPts val="500"/>
              </a:spcBef>
              <a:spcAft>
                <a:spcPct val="0"/>
              </a:spcAft>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82159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7535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16.9 </a:t>
            </a:r>
            <a:r>
              <a:rPr lang="zh-CN" altLang="en-US" sz="3200" b="1">
                <a:solidFill>
                  <a:srgbClr val="2383C6"/>
                </a:solidFill>
                <a:latin typeface="微软雅黑" panose="020B0503020204020204" pitchFamily="34" charset="-122"/>
                <a:ea typeface="微软雅黑" panose="020B0503020204020204" pitchFamily="34" charset="-122"/>
                <a:sym typeface="宋体" panose="02010600030101010101" pitchFamily="2" charset="-122"/>
              </a:rPr>
              <a:t>收货地址模块</a:t>
            </a:r>
            <a:endPar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40002"/>
            <a:ext cx="9144000" cy="212090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上述代码是收货地址模块的前端页面，通过</a:t>
            </a:r>
            <a:r>
              <a:rPr lang="en-US" altLang="zh-CN" dirty="0">
                <a:latin typeface="微软雅黑" panose="020B0503020204020204" pitchFamily="34" charset="-122"/>
                <a:ea typeface="微软雅黑" panose="020B0503020204020204" pitchFamily="34" charset="-122"/>
              </a:rPr>
              <a:t>form</a:t>
            </a:r>
            <a:r>
              <a:rPr lang="zh-CN" altLang="en-US" dirty="0">
                <a:latin typeface="微软雅黑" panose="020B0503020204020204" pitchFamily="34" charset="-122"/>
                <a:ea typeface="微软雅黑" panose="020B0503020204020204" pitchFamily="34" charset="-122"/>
              </a:rPr>
              <a:t>表单提交用户在前台输入框中填写的信息，并自定义函数，通过拿到的</a:t>
            </a:r>
            <a:r>
              <a:rPr lang="en-US" altLang="zh-CN" dirty="0">
                <a:latin typeface="微软雅黑" panose="020B0503020204020204" pitchFamily="34" charset="-122"/>
                <a:ea typeface="微软雅黑" panose="020B0503020204020204" pitchFamily="34" charset="-122"/>
              </a:rPr>
              <a:t>address.id</a:t>
            </a:r>
            <a:r>
              <a:rPr lang="zh-CN" altLang="en-US" dirty="0">
                <a:latin typeface="微软雅黑" panose="020B0503020204020204" pitchFamily="34" charset="-122"/>
                <a:ea typeface="微软雅黑" panose="020B0503020204020204" pitchFamily="34" charset="-122"/>
              </a:rPr>
              <a:t>删除地址或者将地址设置为默认状态，通过</a:t>
            </a:r>
            <a:r>
              <a:rPr lang="en-US" altLang="zh-CN" dirty="0">
                <a:latin typeface="微软雅黑" panose="020B0503020204020204" pitchFamily="34" charset="-122"/>
                <a:ea typeface="微软雅黑" panose="020B0503020204020204" pitchFamily="34" charset="-122"/>
              </a:rPr>
              <a:t>flag</a:t>
            </a:r>
            <a:r>
              <a:rPr lang="zh-CN" altLang="en-US" dirty="0">
                <a:latin typeface="微软雅黑" panose="020B0503020204020204" pitchFamily="34" charset="-122"/>
                <a:ea typeface="微软雅黑" panose="020B0503020204020204" pitchFamily="34" charset="-122"/>
              </a:rPr>
              <a:t>字段值的变化更改默认状态。通过</a:t>
            </a:r>
            <a:r>
              <a:rPr lang="en-US" altLang="zh-CN" dirty="0">
                <a:latin typeface="微软雅黑" panose="020B0503020204020204" pitchFamily="34" charset="-122"/>
                <a:ea typeface="微软雅黑" panose="020B0503020204020204" pitchFamily="34" charset="-122"/>
              </a:rPr>
              <a:t>foreach</a:t>
            </a:r>
            <a:r>
              <a:rPr lang="zh-CN" altLang="en-US" dirty="0">
                <a:latin typeface="微软雅黑" panose="020B0503020204020204" pitchFamily="34" charset="-122"/>
                <a:ea typeface="微软雅黑" panose="020B0503020204020204" pitchFamily="34" charset="-122"/>
              </a:rPr>
              <a:t>遍历展示出该用户已经添加的所有收货地址相关信息。最后通过超链接，返回至购物车页面，即可重新结算，提交订单，更改收货地址，完成购物。</a:t>
            </a:r>
          </a:p>
        </p:txBody>
      </p:sp>
    </p:spTree>
    <p:extLst>
      <p:ext uri="{BB962C8B-B14F-4D97-AF65-F5344CB8AC3E}">
        <p14:creationId xmlns:p14="http://schemas.microsoft.com/office/powerpoint/2010/main" val="166102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6E8F13-00DD-44AD-91A9-539E6ABCF9A5}"/>
              </a:ext>
            </a:extLst>
          </p:cNvPr>
          <p:cNvSpPr>
            <a:spLocks noChangeArrowheads="1"/>
          </p:cNvSpPr>
          <p:nvPr/>
        </p:nvSpPr>
        <p:spPr bwMode="auto">
          <a:xfrm>
            <a:off x="1403648" y="246510"/>
            <a:ext cx="54487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dirty="0">
                <a:solidFill>
                  <a:srgbClr val="2484C6"/>
                </a:solidFill>
                <a:latin typeface="微软雅黑" panose="020B0503020204020204" pitchFamily="34" charset="-122"/>
                <a:ea typeface="微软雅黑" panose="020B0503020204020204" pitchFamily="34" charset="-122"/>
                <a:sym typeface="宋体" panose="02010600030101010101" pitchFamily="2" charset="-122"/>
              </a:rPr>
              <a:t>本章小结</a:t>
            </a:r>
            <a:endParaRPr lang="en-US" altLang="zh-CN" sz="3200" b="1" dirty="0">
              <a:solidFill>
                <a:srgbClr val="2484C6"/>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 name="矩形 2">
            <a:extLst>
              <a:ext uri="{FF2B5EF4-FFF2-40B4-BE49-F238E27FC236}">
                <a16:creationId xmlns:a16="http://schemas.microsoft.com/office/drawing/2014/main" id="{F3C83720-A622-4215-8EC4-4DA92A7EC51C}"/>
              </a:ext>
            </a:extLst>
          </p:cNvPr>
          <p:cNvSpPr/>
          <p:nvPr/>
        </p:nvSpPr>
        <p:spPr>
          <a:xfrm>
            <a:off x="-118" y="1658417"/>
            <a:ext cx="9009762" cy="212090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本章首先从开发背景、需求分析、开发环境、系统预览等层面对项目案例（锋迷网）进行概括性介绍，然后讲解了该系统数据库的设计与创建，接着讲解了开发环境的搭建，最后分模块讲解了项目的编码实现。通过本章知识的学习，大家需要掌握</a:t>
            </a:r>
            <a:r>
              <a:rPr lang="en-US" altLang="zh-CN" dirty="0" err="1">
                <a:latin typeface="微软雅黑" panose="020B0503020204020204" pitchFamily="34" charset="-122"/>
                <a:ea typeface="微软雅黑" panose="020B0503020204020204" pitchFamily="34" charset="-122"/>
              </a:rPr>
              <a:t>Spring+SpringMVC+Mybatis</a:t>
            </a:r>
            <a:r>
              <a:rPr lang="zh-CN" altLang="en-US" dirty="0">
                <a:latin typeface="微软雅黑" panose="020B0503020204020204" pitchFamily="34" charset="-122"/>
                <a:ea typeface="微软雅黑" panose="020B0503020204020204" pitchFamily="34" charset="-122"/>
              </a:rPr>
              <a:t>的框架整合以及框架技术在项目开发中的具体应用。</a:t>
            </a:r>
          </a:p>
        </p:txBody>
      </p:sp>
    </p:spTree>
    <p:extLst>
      <p:ext uri="{BB962C8B-B14F-4D97-AF65-F5344CB8AC3E}">
        <p14:creationId xmlns:p14="http://schemas.microsoft.com/office/powerpoint/2010/main" val="356985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4627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16.1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项目背景及系统架构</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16.1.3 </a:t>
            </a:r>
            <a:r>
              <a:rPr lang="zh-CN" altLang="en-US" sz="2400" b="1" dirty="0">
                <a:solidFill>
                  <a:srgbClr val="2383C6"/>
                </a:solidFill>
                <a:latin typeface="微软雅黑" panose="020B0503020204020204" pitchFamily="34" charset="-122"/>
                <a:ea typeface="微软雅黑" panose="020B0503020204020204" pitchFamily="34" charset="-122"/>
              </a:rPr>
              <a:t>功能模块介绍</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719025"/>
            <a:ext cx="9144000" cy="253640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项目主要由五大模块组成，分别是：用户模块，该模块包含了用户的注册、登录功能，以及收货地址的添加、修改等功能；商品模块，该模块包含了商品列表的展示以及单个商品详细信息的展示功能；购物车模块，该模块包含了用户向购物车中添加和删除商品的功能；订单模块，该模块包含订单预览、订单生成、历史订单查询、删除订单等功能；后台管理系统模块，该模块包含了网上商城内部工作人员对整个网站的管理，例如会员管理、商品管理、订单管理等功能。</a:t>
            </a:r>
          </a:p>
        </p:txBody>
      </p:sp>
    </p:spTree>
    <p:extLst>
      <p:ext uri="{BB962C8B-B14F-4D97-AF65-F5344CB8AC3E}">
        <p14:creationId xmlns:p14="http://schemas.microsoft.com/office/powerpoint/2010/main" val="2521915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16.1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项目背景及系统架构</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16.1.4 </a:t>
            </a:r>
            <a:r>
              <a:rPr lang="zh-CN" altLang="en-US" sz="2400" b="1" dirty="0">
                <a:solidFill>
                  <a:srgbClr val="2383C6"/>
                </a:solidFill>
                <a:latin typeface="微软雅黑" panose="020B0503020204020204" pitchFamily="34" charset="-122"/>
                <a:ea typeface="微软雅黑" panose="020B0503020204020204" pitchFamily="34" charset="-122"/>
              </a:rPr>
              <a:t>运行效果</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73869"/>
            <a:ext cx="9144000" cy="301601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整个网站分为两个部分，第一部分是普通用户能够正常访问的系统，该系统可以实现普通用户注册、会员登录、商品浏览、商品详情、购物车、订单等功能。第二部分是后台管理系统，该系统可以由系统管理员实现会员管理、商品管理、订单管理等功能。</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首先在浏览器的地址栏中输入锋迷网的后台登录地址，可以进入到锋迷网的的后台登录页面，在该页面输入创建数据库时添加的管理员账号，密码进行登录，如图所示。</a:t>
            </a:r>
          </a:p>
        </p:txBody>
      </p:sp>
      <p:pic>
        <p:nvPicPr>
          <p:cNvPr id="5" name="图片 4">
            <a:extLst>
              <a:ext uri="{FF2B5EF4-FFF2-40B4-BE49-F238E27FC236}">
                <a16:creationId xmlns:a16="http://schemas.microsoft.com/office/drawing/2014/main" id="{B15318B5-4CEC-4895-8E06-BBAD612C4882}"/>
              </a:ext>
            </a:extLst>
          </p:cNvPr>
          <p:cNvPicPr>
            <a:picLocks noChangeAspect="1"/>
          </p:cNvPicPr>
          <p:nvPr/>
        </p:nvPicPr>
        <p:blipFill>
          <a:blip r:embed="rId2"/>
          <a:stretch>
            <a:fillRect/>
          </a:stretch>
        </p:blipFill>
        <p:spPr>
          <a:xfrm>
            <a:off x="2686131" y="4242212"/>
            <a:ext cx="3974937" cy="2188654"/>
          </a:xfrm>
          <a:prstGeom prst="rect">
            <a:avLst/>
          </a:prstGeom>
        </p:spPr>
      </p:pic>
    </p:spTree>
    <p:extLst>
      <p:ext uri="{BB962C8B-B14F-4D97-AF65-F5344CB8AC3E}">
        <p14:creationId xmlns:p14="http://schemas.microsoft.com/office/powerpoint/2010/main" val="2409866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16.1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项目背景及系统架构</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16.1.4 </a:t>
            </a:r>
            <a:r>
              <a:rPr lang="zh-CN" altLang="en-US" sz="2400" b="1" dirty="0">
                <a:solidFill>
                  <a:srgbClr val="2383C6"/>
                </a:solidFill>
                <a:latin typeface="微软雅黑" panose="020B0503020204020204" pitchFamily="34" charset="-122"/>
                <a:ea typeface="微软雅黑" panose="020B0503020204020204" pitchFamily="34" charset="-122"/>
              </a:rPr>
              <a:t>运行效果</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73869"/>
            <a:ext cx="9144000"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用户名和密码输入无误，单击登录按钮，即可进入到锋迷网后台模块的首页，如图所示。</a:t>
            </a:r>
          </a:p>
        </p:txBody>
      </p:sp>
      <p:pic>
        <p:nvPicPr>
          <p:cNvPr id="6" name="图片 5">
            <a:extLst>
              <a:ext uri="{FF2B5EF4-FFF2-40B4-BE49-F238E27FC236}">
                <a16:creationId xmlns:a16="http://schemas.microsoft.com/office/drawing/2014/main" id="{3DAE2AC5-44C9-425C-9619-225FB937E0D5}"/>
              </a:ext>
            </a:extLst>
          </p:cNvPr>
          <p:cNvPicPr>
            <a:picLocks noChangeAspect="1"/>
          </p:cNvPicPr>
          <p:nvPr/>
        </p:nvPicPr>
        <p:blipFill>
          <a:blip r:embed="rId2"/>
          <a:stretch>
            <a:fillRect/>
          </a:stretch>
        </p:blipFill>
        <p:spPr>
          <a:xfrm>
            <a:off x="2590628" y="2411013"/>
            <a:ext cx="3962743" cy="1847248"/>
          </a:xfrm>
          <a:prstGeom prst="rect">
            <a:avLst/>
          </a:prstGeom>
        </p:spPr>
      </p:pic>
      <p:sp>
        <p:nvSpPr>
          <p:cNvPr id="7" name="矩形 6">
            <a:extLst>
              <a:ext uri="{FF2B5EF4-FFF2-40B4-BE49-F238E27FC236}">
                <a16:creationId xmlns:a16="http://schemas.microsoft.com/office/drawing/2014/main" id="{8B4EB166-59CD-48FA-A5CC-13E60AF66571}"/>
              </a:ext>
            </a:extLst>
          </p:cNvPr>
          <p:cNvSpPr/>
          <p:nvPr/>
        </p:nvSpPr>
        <p:spPr>
          <a:xfrm>
            <a:off x="0" y="4258261"/>
            <a:ext cx="8873067" cy="218502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首页展示了锋迷网的后台管理功能，左侧是管理菜单，管理员可以通过这些管理菜单实现对应的后台管理操作。</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分别单击首页左侧管理菜单下的用户管理、商品类型管理、商品管理、订单管理等菜单项，可以将这些菜单项下的对应子菜单展开或隐藏，当单击子菜单时，右侧会弹出与之对应的功能页面。</a:t>
            </a:r>
          </a:p>
        </p:txBody>
      </p:sp>
    </p:spTree>
    <p:extLst>
      <p:ext uri="{BB962C8B-B14F-4D97-AF65-F5344CB8AC3E}">
        <p14:creationId xmlns:p14="http://schemas.microsoft.com/office/powerpoint/2010/main" val="1065921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880</TotalTime>
  <Words>6844</Words>
  <Application>Microsoft Office PowerPoint</Application>
  <PresentationFormat>全屏显示(4:3)</PresentationFormat>
  <Paragraphs>342</Paragraphs>
  <Slides>63</Slides>
  <Notes>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63</vt:i4>
      </vt:variant>
    </vt:vector>
  </HeadingPairs>
  <TitlesOfParts>
    <vt:vector size="73" baseType="lpstr">
      <vt:lpstr>Gulim</vt:lpstr>
      <vt:lpstr>等线</vt:lpstr>
      <vt:lpstr>等线 Light</vt:lpstr>
      <vt:lpstr>微软雅黑</vt:lpstr>
      <vt:lpstr>Arial</vt:lpstr>
      <vt:lpstr>Arial Black</vt:lpstr>
      <vt:lpstr>Calibri</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58</cp:revision>
  <dcterms:created xsi:type="dcterms:W3CDTF">2018-11-10T03:16:20Z</dcterms:created>
  <dcterms:modified xsi:type="dcterms:W3CDTF">2019-06-04T06:15:50Z</dcterms:modified>
</cp:coreProperties>
</file>