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9" r:id="rId3"/>
    <p:sldId id="256" r:id="rId4"/>
    <p:sldId id="264" r:id="rId5"/>
    <p:sldId id="283" r:id="rId6"/>
    <p:sldId id="261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0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260" r:id="rId34"/>
    <p:sldId id="284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82" r:id="rId46"/>
    <p:sldId id="25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2.1" id="{DE1AC804-C500-4236-B7B3-58C1531DDA84}">
          <p14:sldIdLst>
            <p14:sldId id="264"/>
            <p14:sldId id="283"/>
            <p14:sldId id="261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2.2" id="{1846694F-255A-432E-A32D-F13E5EA8ECD1}">
          <p14:sldIdLst>
            <p14:sldId id="260"/>
            <p14:sldId id="284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2.xml"/><Relationship Id="rId7" Type="http://schemas.openxmlformats.org/officeDocument/2006/relationships/slide" Target="slide3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6.xm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53" y="4326962"/>
            <a:ext cx="502368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的配置文件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的映射文件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&lt;properties&gt;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元素，具体代码如下。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7C7E49-81FC-490D-B1C1-D0A523A95145}"/>
              </a:ext>
            </a:extLst>
          </p:cNvPr>
          <p:cNvSpPr/>
          <p:nvPr/>
        </p:nvSpPr>
        <p:spPr>
          <a:xfrm>
            <a:off x="0" y="2508099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元素的代码可直接引用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元素中的信息，具体如下。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ED23B-B22F-4736-8B0A-97B741729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85"/>
          <a:stretch/>
        </p:blipFill>
        <p:spPr>
          <a:xfrm>
            <a:off x="874100" y="2317660"/>
            <a:ext cx="5040000" cy="198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A6B765-B7B3-4970-A127-75A554653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08"/>
          <a:stretch/>
        </p:blipFill>
        <p:spPr>
          <a:xfrm>
            <a:off x="1286132" y="3006413"/>
            <a:ext cx="5040000" cy="11330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4BE06F5-19D3-4028-887F-D3E9EF2972B9}"/>
              </a:ext>
            </a:extLst>
          </p:cNvPr>
          <p:cNvSpPr/>
          <p:nvPr/>
        </p:nvSpPr>
        <p:spPr>
          <a:xfrm>
            <a:off x="0" y="4139477"/>
            <a:ext cx="914400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如此一来，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文件实现参数配置。此处需要提醒大家的是，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文件两种配置形式同时出现。当上述两种配置形式同时出现时，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会首先读取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元素体内的内容，然后读取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文件中的内容，如果有同名属性，后读取的内容会覆盖掉先读取的内容，即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文件中的内容优先被程序采用。</a:t>
            </a:r>
          </a:p>
        </p:txBody>
      </p:sp>
    </p:spTree>
    <p:extLst>
      <p:ext uri="{BB962C8B-B14F-4D97-AF65-F5344CB8AC3E}">
        <p14:creationId xmlns:p14="http://schemas.microsoft.com/office/powerpoint/2010/main" val="32353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&lt;settings&gt;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中较为复杂的配置元素，同时也包含重要的配置内容，这些内容控制着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运行时的状态和行为。因此，理解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元素的常用配置内容有助于更好地使用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框架完成开发。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元素包含的配置内容如表所示。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4432A8-1D3B-4160-8927-EC236670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3"/>
          <a:stretch/>
        </p:blipFill>
        <p:spPr>
          <a:xfrm>
            <a:off x="850826" y="3429000"/>
            <a:ext cx="5377796" cy="26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&lt;settings&gt;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617DD4-45CB-43B5-8D94-D1F2BCECB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9"/>
          <a:stretch/>
        </p:blipFill>
        <p:spPr>
          <a:xfrm>
            <a:off x="846736" y="1725943"/>
            <a:ext cx="5377796" cy="4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&lt;settings&gt;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CDB7D1-6042-4E0B-8AF0-175E74B8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2" y="1868326"/>
            <a:ext cx="5377796" cy="40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5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&lt;settings&gt;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2AA8-8A15-4AB9-BDA8-E30057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2" y="1913986"/>
            <a:ext cx="5377796" cy="37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&lt;settings&gt;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表中列出了常用的配置项，此处给出一个配置样例，具体如下。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A9BE0-2933-40DC-A15D-EBF9E7C6B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7"/>
          <a:stretch/>
        </p:blipFill>
        <p:spPr>
          <a:xfrm>
            <a:off x="862811" y="2231749"/>
            <a:ext cx="5040000" cy="33587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35BB9D-5E13-49BA-8102-13F9F115B833}"/>
              </a:ext>
            </a:extLst>
          </p:cNvPr>
          <p:cNvSpPr/>
          <p:nvPr/>
        </p:nvSpPr>
        <p:spPr>
          <a:xfrm>
            <a:off x="0" y="5560575"/>
            <a:ext cx="855697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配置元素的具体使用方法，大家结合表理解并掌握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元素中的常用参数值及其含义。</a:t>
            </a:r>
          </a:p>
        </p:txBody>
      </p:sp>
    </p:spTree>
    <p:extLst>
      <p:ext uri="{BB962C8B-B14F-4D97-AF65-F5344CB8AC3E}">
        <p14:creationId xmlns:p14="http://schemas.microsoft.com/office/powerpoint/2010/main" val="37296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由于类的完全限定名较长，为了简化开发、降低编码的烦琐度，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支持使用别名。别名就是为类设置一个简短的名字，别名存在的意义是为了减少类完全限定名造成的冗余，方便开发人员编程。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别名的设置一般通过配置文件中的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元素进行，具体示例代码如下。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5BB9D-5E13-49BA-8102-13F9F115B833}"/>
              </a:ext>
            </a:extLst>
          </p:cNvPr>
          <p:cNvSpPr/>
          <p:nvPr/>
        </p:nvSpPr>
        <p:spPr>
          <a:xfrm>
            <a:off x="0" y="4077192"/>
            <a:ext cx="914400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元素包含一个子元素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属性用于指定被设定别名类的完全限定名，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属性用于指定类的别名。完成配置后，可以在很多场景下以别名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com.qfedu.pojo.Student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，由此一来，开发人员的工作量大大降低，也提升了程序的可读性和维护性。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45F96-2A7B-40BC-B64A-2E137547D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13"/>
          <a:stretch/>
        </p:blipFill>
        <p:spPr>
          <a:xfrm>
            <a:off x="828945" y="3542365"/>
            <a:ext cx="5040000" cy="5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还支持通过扫描包的形式设置别名，具体示例代码如下。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5BB9D-5E13-49BA-8102-13F9F115B833}"/>
              </a:ext>
            </a:extLst>
          </p:cNvPr>
          <p:cNvSpPr/>
          <p:nvPr/>
        </p:nvSpPr>
        <p:spPr>
          <a:xfrm>
            <a:off x="0" y="2836502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元素包含一个子元素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&lt;package&gt;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&lt;package&gt;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属性用于指定将要被自动扫描的类包。完成配置后，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类包下的所有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类都被以首字母小写的非限定类名作为别名，在本例中，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com.qfedu.pojo.Student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类的别名是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E45EF-F684-4C06-A86E-7877C1CDC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80"/>
          <a:stretch/>
        </p:blipFill>
        <p:spPr>
          <a:xfrm>
            <a:off x="827584" y="2231749"/>
            <a:ext cx="5040000" cy="6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当以扫描包的形式设置别名时，如果开发人员不愿使用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默认的别名，那么可通过注解的形式来自定义别名，例如，如果要将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com.qfedu.pojo.Student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类的别名设置为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类代码中加入注解，具体如下。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5BB9D-5E13-49BA-8102-13F9F115B833}"/>
              </a:ext>
            </a:extLst>
          </p:cNvPr>
          <p:cNvSpPr/>
          <p:nvPr/>
        </p:nvSpPr>
        <p:spPr>
          <a:xfrm>
            <a:off x="0" y="4111453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@Alias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类的别名。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872730-F7C6-45FC-B8B6-DA59BC96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23"/>
          <a:stretch/>
        </p:blipFill>
        <p:spPr>
          <a:xfrm>
            <a:off x="748562" y="3016580"/>
            <a:ext cx="5040000" cy="10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为一些常用的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类型提供了别名，具体如表所示。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35BB9D-5E13-49BA-8102-13F9F115B833}"/>
              </a:ext>
            </a:extLst>
          </p:cNvPr>
          <p:cNvSpPr/>
          <p:nvPr/>
        </p:nvSpPr>
        <p:spPr>
          <a:xfrm>
            <a:off x="0" y="5546824"/>
            <a:ext cx="861342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类的别名，这些别名由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默认设置，无须定义即可在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中直接使用。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2CAD5-98E5-45E6-A5F5-4B98FE43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10" y="2231749"/>
            <a:ext cx="5341222" cy="35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2214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2839377" y="217902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162619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的映射文件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>
            <a:extLst>
              <a:ext uri="{FF2B5EF4-FFF2-40B4-BE49-F238E27FC236}">
                <a16:creationId xmlns:a16="http://schemas.microsoft.com/office/drawing/2014/main" id="{AAEAD678-3387-4CA7-B83D-48CA809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97" y="250017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28749" y="218349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语句设置参数或从结果集中取值时，都要通过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完成类型转换。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，即类型处理器，它的核心功能是根据需要将数据由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类型转化成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类型，或者由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内部定义了一系列的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，其中，常用的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如表所示。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80BED8-5CA7-4BAF-B83A-42636E423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"/>
          <a:stretch/>
        </p:blipFill>
        <p:spPr>
          <a:xfrm>
            <a:off x="748562" y="3542364"/>
            <a:ext cx="5341222" cy="2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2743201"/>
            <a:ext cx="9144000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内部定义的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无须显式声明，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会自动探测数据类型并完成转换。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内部定义的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可以满足大多数场景的需要，但是，如果出现这些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无法满足需求的特殊情景，开发人员必须通过自定义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来解决。自定义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分为两个环节：首先要编写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类，其次要完成配置。自定义的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类要实现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接口或继承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类，编写完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类之后，要将该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类配置到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DB1D21-4D1D-4084-A0AD-4BADF69A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52"/>
          <a:stretch/>
        </p:blipFill>
        <p:spPr>
          <a:xfrm>
            <a:off x="828945" y="1878377"/>
            <a:ext cx="5341222" cy="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4615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，具体示例代码如下。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39FC63-872C-48D2-A5E0-B6760B7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7"/>
          <a:stretch/>
        </p:blipFill>
        <p:spPr>
          <a:xfrm>
            <a:off x="748562" y="2243523"/>
            <a:ext cx="5040000" cy="7378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9236A70-B4CB-4120-ADCD-917AC0816352}"/>
              </a:ext>
            </a:extLst>
          </p:cNvPr>
          <p:cNvSpPr/>
          <p:nvPr/>
        </p:nvSpPr>
        <p:spPr>
          <a:xfrm>
            <a:off x="0" y="2981326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元素指定一个类型处理器，其中，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类的完全限定类名，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当一个类包下有多个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类时，可以通过自动扫包的方式注册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，具体示例代码如下。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1AA048-970E-4A48-AC41-DCE38A61F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08"/>
          <a:stretch/>
        </p:blipFill>
        <p:spPr>
          <a:xfrm>
            <a:off x="828945" y="5149836"/>
            <a:ext cx="5040000" cy="5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4615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&lt;package&gt;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元素指定要自动扫描的类包，位于该类包下的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类将被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识别，此处需要提醒大家的是，这时要以注解的方式指定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 </a:t>
            </a:r>
          </a:p>
        </p:txBody>
      </p:sp>
    </p:spTree>
    <p:extLst>
      <p:ext uri="{BB962C8B-B14F-4D97-AF65-F5344CB8AC3E}">
        <p14:creationId xmlns:p14="http://schemas.microsoft.com/office/powerpoint/2010/main" val="31154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2.1.6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4615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（对象工厂）创建结果集对象，在默认情况下，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通过其定义的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类完成相关的工作。但是，在实际开发中，当需要干预结果集对象的创建过程时，就需要自定义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分为两个环节：首先要编写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类，其次要完成配置。自定义的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类通常要实现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接口或继承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类，编写完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类之后，要将该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类配置到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，具体示例代码如下。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0D76B9-78DB-444E-A57A-B5FA8827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40"/>
          <a:stretch/>
        </p:blipFill>
        <p:spPr>
          <a:xfrm>
            <a:off x="748562" y="5292026"/>
            <a:ext cx="5040000" cy="2404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84E76D-842E-4651-AE82-39524E2FD272}"/>
              </a:ext>
            </a:extLst>
          </p:cNvPr>
          <p:cNvSpPr/>
          <p:nvPr/>
        </p:nvSpPr>
        <p:spPr>
          <a:xfrm>
            <a:off x="0" y="5503450"/>
            <a:ext cx="88392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类的完全限定类名。</a:t>
            </a:r>
          </a:p>
        </p:txBody>
      </p:sp>
    </p:spTree>
    <p:extLst>
      <p:ext uri="{BB962C8B-B14F-4D97-AF65-F5344CB8AC3E}">
        <p14:creationId xmlns:p14="http://schemas.microsoft.com/office/powerpoint/2010/main" val="35519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4615"/>
            <a:ext cx="9144000" cy="39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的体系中，运行环境的主要作用是配置数据库信息。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支持多种环境，使用不同的环境可以操作不同的数据库，并且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映射应用于多种数据库。通过修改运行环境，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能够实现匹配数据库的常见需求，例如，在开发、测试和生产环境间切换数据库，让多个数据库使用相同的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映射等。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的运行环境信息包括事务管理器和数据源。在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元素定义一个运行环境，进而通过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transactionManager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元素配置事务管理器，通过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元素配置数据源，具体示例代码如下。</a:t>
            </a:r>
          </a:p>
        </p:txBody>
      </p:sp>
    </p:spTree>
    <p:extLst>
      <p:ext uri="{BB962C8B-B14F-4D97-AF65-F5344CB8AC3E}">
        <p14:creationId xmlns:p14="http://schemas.microsoft.com/office/powerpoint/2010/main" val="13290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3971376"/>
            <a:ext cx="891822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元素是配置运行环境的根元素，其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属性用于指定默认环境的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元素下可以有多个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元素用于定义一个运行环境，其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属性用于设置所定义环境的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transactionManager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元素用于配置事务管理器，其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属性用于指定事务管理器的类型；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元素用于配置数据源，其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属性用于指定数据源的类型。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61E89-9143-43E9-8F7C-D2C035212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6"/>
          <a:stretch/>
        </p:blipFill>
        <p:spPr>
          <a:xfrm>
            <a:off x="748562" y="1790385"/>
            <a:ext cx="5040000" cy="22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89" cy="42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事务管理器有两种类型：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事务管理器直接使用了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的提交和回滚设置，它依赖于从数据源获取的连接来管理事务作用域；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事务管理器从来不提交或回滚一个连接，它是让容器来管理事务的整个生命周期。由于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transactionManager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属性指定事务管理器的类型，因此，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属性的可选值。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提供了三种不同类型的数据源：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，它们通过标准的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数据源接口来获取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连接对象的资源。由于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transactionManager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属性指定事务管理器的类型，因此，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可作为该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属性的可选值。接下来分别对这三种不同类型的数据源作详细讲解。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23726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89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UNPOOLED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非连接池类型，该类型数据源只是在每次被请求时才会打开和关闭连接，它适用于对性能要求不高的简单应用程序。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UNPOOLED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类型的数据源需要配置 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种属性，如表所示。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718AC0-C796-4175-80D7-F6EFC99B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48"/>
          <a:stretch/>
        </p:blipFill>
        <p:spPr>
          <a:xfrm>
            <a:off x="1901389" y="3561813"/>
            <a:ext cx="5040000" cy="14112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A70064A-1240-4DB6-8B29-49975F26567B}"/>
              </a:ext>
            </a:extLst>
          </p:cNvPr>
          <p:cNvSpPr/>
          <p:nvPr/>
        </p:nvSpPr>
        <p:spPr>
          <a:xfrm>
            <a:off x="0" y="4917117"/>
            <a:ext cx="9155289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POOLED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连接池类型，该类型数据源利用“池”的概念将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连接对象组织起来，避免了创建新的连接实例时所必需的初始化和认证时间。</a:t>
            </a:r>
          </a:p>
        </p:txBody>
      </p:sp>
    </p:spTree>
    <p:extLst>
      <p:ext uri="{BB962C8B-B14F-4D97-AF65-F5344CB8AC3E}">
        <p14:creationId xmlns:p14="http://schemas.microsoft.com/office/powerpoint/2010/main" val="24661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9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是一种使并发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应用快速响应请求的流行处理方式，由于它维持有一定活跃量的连接对象，因此，它适用于对性能有一定要求的应用程序。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除了上述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UNPOOLED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类型中提及的属性，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POOLED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数据源还可以配置更多的属性，如表所示。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3B7A7D-27BE-4818-B199-1091E111E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6"/>
          <a:stretch/>
        </p:blipFill>
        <p:spPr>
          <a:xfrm>
            <a:off x="1990446" y="3237090"/>
            <a:ext cx="5341222" cy="30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708114"/>
            <a:ext cx="2843511" cy="1503478"/>
            <a:chOff x="547807" y="3950799"/>
            <a:chExt cx="2843022" cy="1502606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713" y="4019101"/>
              <a:ext cx="2189116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映射文件的编写方法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406908"/>
            <a:ext cx="2831791" cy="1185206"/>
            <a:chOff x="5864534" y="2024888"/>
            <a:chExt cx="2831791" cy="1185037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2024888"/>
              <a:ext cx="2285951" cy="97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的映射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660870"/>
            <a:ext cx="2905092" cy="1519241"/>
            <a:chOff x="5813082" y="4225925"/>
            <a:chExt cx="2905092" cy="1520010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310073"/>
              <a:ext cx="2403298" cy="143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配置文件的编写方法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2.1.7 &lt;environments&gt;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9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JNDI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该类型数据源能在如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或应用服务器之类的容器中使用，容器可以集中或在外部配置数据源，然后放置一个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JNDI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上下文的引用。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类型数据源配置只需要两个属性，如表所示。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31B951-6861-49C9-917A-9EE6971C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81"/>
          <a:stretch/>
        </p:blipFill>
        <p:spPr>
          <a:xfrm>
            <a:off x="1901389" y="3599887"/>
            <a:ext cx="5341222" cy="10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2.1.8 &lt;mappers&gt;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9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元素用于引入映射文件。映射文件包含了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对象和数据表之间的映射信息，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元素引导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找到映射文件并解析其中的映射信息。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元素引入映射文件有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种方法，具体如下。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）使用相对于类路径的资源引用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1CDA3E-BAD9-46D9-866C-84E5350F0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44"/>
          <a:stretch/>
        </p:blipFill>
        <p:spPr>
          <a:xfrm>
            <a:off x="748562" y="3949700"/>
            <a:ext cx="5040000" cy="5765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47B4D3-9DF5-4949-850C-023BD9388993}"/>
              </a:ext>
            </a:extLst>
          </p:cNvPr>
          <p:cNvSpPr/>
          <p:nvPr/>
        </p:nvSpPr>
        <p:spPr>
          <a:xfrm>
            <a:off x="-11290" y="4526253"/>
            <a:ext cx="915529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）使用完全限定资源定位符（本地文件路径）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AD1513-9DC9-414E-A054-033A7DE68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96"/>
          <a:stretch/>
        </p:blipFill>
        <p:spPr>
          <a:xfrm>
            <a:off x="748562" y="5165965"/>
            <a:ext cx="5040000" cy="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2.1.8 &lt;mappers&gt;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1290" y="1691021"/>
            <a:ext cx="915529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）使用映射器接口实现类的完全限定类名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47B4D3-9DF5-4949-850C-023BD9388993}"/>
              </a:ext>
            </a:extLst>
          </p:cNvPr>
          <p:cNvSpPr/>
          <p:nvPr/>
        </p:nvSpPr>
        <p:spPr>
          <a:xfrm>
            <a:off x="0" y="2758168"/>
            <a:ext cx="915529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）将包内的映射器接口实现全部注册为映射器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7B4F0-1872-4C73-874D-8492094F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79"/>
          <a:stretch/>
        </p:blipFill>
        <p:spPr>
          <a:xfrm>
            <a:off x="748562" y="2196510"/>
            <a:ext cx="5040000" cy="5478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7D34BD-C420-4919-B9A8-60A4BBDF7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776"/>
          <a:stretch/>
        </p:blipFill>
        <p:spPr>
          <a:xfrm>
            <a:off x="748562" y="3243938"/>
            <a:ext cx="5040000" cy="5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12963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442139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259260" y="2656867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612002"/>
            <a:ext cx="4515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/>
              <a:t>2.2  MyBatis</a:t>
            </a:r>
            <a:r>
              <a:rPr lang="zh-CN" altLang="en-US" sz="2800" b="1" dirty="0"/>
              <a:t>的映射文件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975" y="27753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866" y="2757553"/>
            <a:ext cx="2272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映射文件的结构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45" y="1980470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1078782" y="2012204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1959240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259260" y="3411048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39" y="352899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867" y="3514445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selsect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307081" y="4174638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796" y="429313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687" y="4275324"/>
            <a:ext cx="5239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307081" y="4928819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60" y="504676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688" y="5032216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68" name="组合 153">
            <a:extLst>
              <a:ext uri="{FF2B5EF4-FFF2-40B4-BE49-F238E27FC236}">
                <a16:creationId xmlns:a16="http://schemas.microsoft.com/office/drawing/2014/main" id="{59D23D4C-8E11-4FB0-852F-5381A034C190}"/>
              </a:ext>
            </a:extLst>
          </p:cNvPr>
          <p:cNvGrpSpPr>
            <a:grpSpLocks/>
          </p:cNvGrpSpPr>
          <p:nvPr/>
        </p:nvGrpSpPr>
        <p:grpSpPr bwMode="auto">
          <a:xfrm>
            <a:off x="1326855" y="5734796"/>
            <a:ext cx="6535740" cy="652952"/>
            <a:chOff x="1029300" y="5045322"/>
            <a:chExt cx="6535226" cy="652058"/>
          </a:xfrm>
        </p:grpSpPr>
        <p:grpSp>
          <p:nvGrpSpPr>
            <p:cNvPr id="69" name="组合 219">
              <a:extLst>
                <a:ext uri="{FF2B5EF4-FFF2-40B4-BE49-F238E27FC236}">
                  <a16:creationId xmlns:a16="http://schemas.microsoft.com/office/drawing/2014/main" id="{A9D9F04A-057F-43F7-A767-F245A9EBE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>
                <a:extLst>
                  <a:ext uri="{FF2B5EF4-FFF2-40B4-BE49-F238E27FC236}">
                    <a16:creationId xmlns:a16="http://schemas.microsoft.com/office/drawing/2014/main" id="{D350E0DF-5D03-4B0C-A634-A273659C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5" name="组合 225">
                <a:extLst>
                  <a:ext uri="{FF2B5EF4-FFF2-40B4-BE49-F238E27FC236}">
                    <a16:creationId xmlns:a16="http://schemas.microsoft.com/office/drawing/2014/main" id="{D911D63B-1F1E-4175-BF71-5D480D121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>
                  <a:extLst>
                    <a:ext uri="{FF2B5EF4-FFF2-40B4-BE49-F238E27FC236}">
                      <a16:creationId xmlns:a16="http://schemas.microsoft.com/office/drawing/2014/main" id="{9B98FE86-883C-4B38-9AFF-A9599A3CD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>
                  <a:extLst>
                    <a:ext uri="{FF2B5EF4-FFF2-40B4-BE49-F238E27FC236}">
                      <a16:creationId xmlns:a16="http://schemas.microsoft.com/office/drawing/2014/main" id="{AD37266E-D054-4360-AA4F-47AB5822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>
              <a:extLst>
                <a:ext uri="{FF2B5EF4-FFF2-40B4-BE49-F238E27FC236}">
                  <a16:creationId xmlns:a16="http://schemas.microsoft.com/office/drawing/2014/main" id="{3C4ED5AB-B534-4117-8353-2293CC3E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1" name="组合 221">
              <a:extLst>
                <a:ext uri="{FF2B5EF4-FFF2-40B4-BE49-F238E27FC236}">
                  <a16:creationId xmlns:a16="http://schemas.microsoft.com/office/drawing/2014/main" id="{1E695608-AFB9-4921-A8F5-B7E91A00F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>
                <a:extLst>
                  <a:ext uri="{FF2B5EF4-FFF2-40B4-BE49-F238E27FC236}">
                    <a16:creationId xmlns:a16="http://schemas.microsoft.com/office/drawing/2014/main" id="{2B0BB15A-B0A8-48D2-B3FC-52694E62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>
                <a:extLst>
                  <a:ext uri="{FF2B5EF4-FFF2-40B4-BE49-F238E27FC236}">
                    <a16:creationId xmlns:a16="http://schemas.microsoft.com/office/drawing/2014/main" id="{875AFA60-5266-4AA1-B504-B54F695F7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78" name="TextBox 163">
            <a:extLst>
              <a:ext uri="{FF2B5EF4-FFF2-40B4-BE49-F238E27FC236}">
                <a16:creationId xmlns:a16="http://schemas.microsoft.com/office/drawing/2014/main" id="{36043F71-5355-46B9-8B70-AF8544E8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034" y="5852745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2.2.5</a:t>
            </a:r>
            <a:endParaRPr lang="zh-CN" altLang="en-US" dirty="0"/>
          </a:p>
        </p:txBody>
      </p:sp>
      <p:sp>
        <p:nvSpPr>
          <p:cNvPr id="79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4290BC1A-9077-45A9-A4C9-179E9BDC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462" y="5838193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91641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映射文件的结构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中的又一重要组件，它包含了各类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语句、参数、结果集、映射规则等信息。使用映射文件，开发人员可以灵活编写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语句以满足不同场景的需要，同时，也可将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语句从代码中分离，进而能够通过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对象完成对数据库的读写。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规定了其映射文件的层次结构，具体如下所示。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2190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映射文件的结构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473538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以上列出了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映射文件的元素，开发人员应熟练掌握这些元素的功能和使用方法。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1B358D-F56C-4D82-B1AC-219256CC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6"/>
          <a:stretch/>
        </p:blipFill>
        <p:spPr>
          <a:xfrm>
            <a:off x="872740" y="1802582"/>
            <a:ext cx="5040000" cy="29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&lt;select&gt;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中最常用的元素之一，主要用于映射查询语句，它包含了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语句、参数类型、返回值类型等信息。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元素映射查询语句，具体示例代码如下。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94DF4-0380-4E6D-B506-5B2627D0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08"/>
          <a:stretch/>
        </p:blipFill>
        <p:spPr>
          <a:xfrm>
            <a:off x="840233" y="3126865"/>
            <a:ext cx="5040000" cy="724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3841930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元素映射一个查询语句，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属性用于指定该映射关系在当前命名空间的唯一标识符，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用于指定传入参数的完全限定类名或别名，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用于指定返回结果的完全限定类名或别名，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表示通过占位符的形式接收参数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98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&lt;select&gt;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346568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为了更加灵活的映射查询语句，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元素中提供了一系列属性，具体如表所示。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3841930"/>
            <a:ext cx="356728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元素的属性，开发人员可根据具体需要酌情使用。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B0B30-0768-4134-8B3E-DB0A567B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8"/>
          <a:stretch/>
        </p:blipFill>
        <p:spPr>
          <a:xfrm>
            <a:off x="3741482" y="1133408"/>
            <a:ext cx="5341222" cy="48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&lt;insert&gt;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元素用于映射插入语句，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元素用于映射更新语句，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元素用于映射删除语句。与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元素的结构组成类似，这三个元素也包含了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语句、参数类型等信息。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元素映射插入语句，具体示例代码如下。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4300888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元素映射更新语句，具体示例代码如下。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C7489F-4BE9-4F25-86D0-FC7DE920A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73"/>
          <a:stretch/>
        </p:blipFill>
        <p:spPr>
          <a:xfrm>
            <a:off x="748561" y="3542364"/>
            <a:ext cx="5040000" cy="758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58B587-6A72-4688-AF48-5A69828AF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79"/>
          <a:stretch/>
        </p:blipFill>
        <p:spPr>
          <a:xfrm>
            <a:off x="748561" y="4815843"/>
            <a:ext cx="5040000" cy="7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&lt;insert&gt;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元素映射删除语句，具体示例代码如下。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2810227"/>
            <a:ext cx="914400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属性用于指定该映射关系在当前命名空间的唯一标识符，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用于指定传入参数的完全限定类名或别名，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#{age}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#{course}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表示通过占位符的形式接收相应的参数。由此可见，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元素的属性基本类似，此处需要说明的是，上表的列举内容也同样适用于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1777A-CFD9-4824-BF0D-7AA2A1CC8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87"/>
          <a:stretch/>
        </p:blipFill>
        <p:spPr>
          <a:xfrm>
            <a:off x="862811" y="2231749"/>
            <a:ext cx="5040000" cy="5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2.1  MyBatis</a:t>
            </a:r>
            <a:r>
              <a:rPr lang="zh-CN" altLang="en-US" sz="2800" b="1" dirty="0"/>
              <a:t>的配置文件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配置文件的结构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509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typeAliases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&lt;insert&gt;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元素还包含有三个特有的属性，这三个属性起到一些特殊的功能，具体如表所示。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427862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元素的特有属性，开发人员可根据具体需要酌情使用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D5B318-269C-4B2C-85C3-CACD5BF2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07"/>
          <a:stretch/>
        </p:blipFill>
        <p:spPr>
          <a:xfrm>
            <a:off x="1901389" y="2667485"/>
            <a:ext cx="5341222" cy="16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元素用于定义可重用的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代码片段。在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的应用中，如果根据业务要求编写多条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语句，而这些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语句包含了相同的代码片段，那么就可以把这些相同的片段抽取并通过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元素定义，进而直接重用这些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代码片段。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元素定义代码片段，具体示例代码如下。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409829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属性用于指定该代码片段在命名空间的唯一标识，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属性的声明便于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等元素引用该代码片段。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5FBC1-D4FA-4955-8D9C-C1FFA82A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14"/>
          <a:stretch/>
        </p:blipFill>
        <p:spPr>
          <a:xfrm>
            <a:off x="748561" y="3538745"/>
            <a:ext cx="5040000" cy="5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完成代码片段的定义后，可以在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等元素中使用这个代码片段，具体示例代码如下。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6B36BC-8101-4C74-B28B-14730CDDE002}"/>
              </a:ext>
            </a:extLst>
          </p:cNvPr>
          <p:cNvSpPr/>
          <p:nvPr/>
        </p:nvSpPr>
        <p:spPr>
          <a:xfrm>
            <a:off x="0" y="3568663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在以上示例代码中，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&lt;include&gt;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代码片段，其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8EBD9D-BE8C-4BE4-9949-B060A1BF7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56"/>
          <a:stretch/>
        </p:blipFill>
        <p:spPr>
          <a:xfrm>
            <a:off x="748561" y="2647248"/>
            <a:ext cx="5040000" cy="9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元素用于映射结果集，它避免了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的冗余和烦琐，同时，它封装并实现了一些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没有提供的功能。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元素包含了一些子元素，这些元素的层次结构如下所示。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6A132-CB8A-4376-8ECE-45A9F32A6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8"/>
          <a:stretch/>
        </p:blipFill>
        <p:spPr>
          <a:xfrm>
            <a:off x="748561" y="3126868"/>
            <a:ext cx="5040000" cy="31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的映射文件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82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2.2.5 &lt;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元素的子元素中，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元素用于配置构造方法，当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对象中不存在没有参数的构造方法时，可以通过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元素注入配置信息；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&lt;id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元素用于指定主键，多个主键可称为联合主键；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&lt;result&gt;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对象与数据表字段名的映射关系；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&lt;association&gt;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元素用于配置一对一关联，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元素用于配置一对多关联，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&lt;discriminator&gt;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元素用于配置结果集处理方法，这三个元素将在以后的章节详细讲解，大家先对它们作初步了解。</a:t>
            </a:r>
          </a:p>
        </p:txBody>
      </p:sp>
    </p:spTree>
    <p:extLst>
      <p:ext uri="{BB962C8B-B14F-4D97-AF65-F5344CB8AC3E}">
        <p14:creationId xmlns:p14="http://schemas.microsoft.com/office/powerpoint/2010/main" val="12571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00976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中配置文件的作用、结构以及重要元素，其中，重点讲解了各个元素的功能和用法；然后讲解了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的映射文件，包括配置文件的结构、配置文件中重要元素的功能和用法等。通过本章知识的学习，大家应该理解配置文件和映射文件在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体系中的角色和地位，掌握配置文件和映射文件的编写和使用，能够灵活利用配置文件和映射文件编写一些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2.1  MyBatis</a:t>
            </a:r>
            <a:r>
              <a:rPr lang="zh-CN" altLang="en-US" sz="2800" b="1" dirty="0"/>
              <a:t>的配置文件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2.1.5</a:t>
            </a:r>
            <a:endParaRPr lang="zh-CN" altLang="en-US" dirty="0"/>
          </a:p>
        </p:txBody>
      </p:sp>
      <p:sp>
        <p:nvSpPr>
          <p:cNvPr id="16" name="TextBox 168">
            <a:hlinkClick r:id="rId3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typeHandlers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2.1.6</a:t>
            </a:r>
            <a:endParaRPr lang="zh-CN" altLang="en-US" dirty="0"/>
          </a:p>
        </p:txBody>
      </p:sp>
      <p:sp>
        <p:nvSpPr>
          <p:cNvPr id="31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ObjectFactory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2.1.7</a:t>
            </a:r>
            <a:endParaRPr lang="zh-CN" altLang="en-US" dirty="0"/>
          </a:p>
        </p:txBody>
      </p:sp>
      <p:sp>
        <p:nvSpPr>
          <p:cNvPr id="43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509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&lt;environments&gt;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2.1.8</a:t>
            </a:r>
            <a:endParaRPr lang="zh-CN" altLang="en-US" dirty="0"/>
          </a:p>
        </p:txBody>
      </p:sp>
      <p:sp>
        <p:nvSpPr>
          <p:cNvPr id="55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15197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配置文件的结构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的整个运行体系产生影响，它包含了很多控制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功能的重要信息，是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实现功能的重要保证。在开发过程中，当需要更改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的配置信息时，只需更改配置文件中的相关元素及属性即可。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规定了其配置文件的层次结构，具体如下所示。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25D45E-2D47-4522-AB22-A0B5DFAA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31"/>
          <a:stretch/>
        </p:blipFill>
        <p:spPr>
          <a:xfrm>
            <a:off x="748562" y="3643964"/>
            <a:ext cx="5040000" cy="26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配置文件的结构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4019513"/>
            <a:ext cx="8556978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以上列出了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配置文件的元素，这些元素分别实现着支撑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运行的各项重要功能。此处需要注意的是，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配置文件的元素在文件中的先后顺序是固定的，通常情况下，开发人员要按照官方提供的元素顺序编写配置文件，否则，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会在解析配置文件时报错。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201C83-C58E-4A4D-BC6D-5F3232E13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91" b="3500"/>
          <a:stretch/>
        </p:blipFill>
        <p:spPr>
          <a:xfrm>
            <a:off x="748562" y="1952977"/>
            <a:ext cx="5040000" cy="20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&lt;properties&gt;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是一个用于配置属性的元素，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元素的两种配置方式：通过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子元素或通过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文件，接下来本节将对这两种配置方式做详细讲解。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元素通过其子元素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完成属性传递，在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元素，具体代码如下。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1F529-B0A7-4369-B061-690581E7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85"/>
          <a:stretch/>
        </p:blipFill>
        <p:spPr>
          <a:xfrm>
            <a:off x="828944" y="4364206"/>
            <a:ext cx="5040000" cy="13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的配置文件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&lt;properties&gt;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855697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在完成上述配置后，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元素的代码可直接引用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元素中的信息，具体代码如下。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5AAC88-9755-42C7-927F-16C5C726F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28"/>
          <a:stretch/>
        </p:blipFill>
        <p:spPr>
          <a:xfrm>
            <a:off x="874100" y="2658174"/>
            <a:ext cx="5040000" cy="10921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7C7E49-81FC-490D-B1C1-D0A523A95145}"/>
              </a:ext>
            </a:extLst>
          </p:cNvPr>
          <p:cNvSpPr/>
          <p:nvPr/>
        </p:nvSpPr>
        <p:spPr>
          <a:xfrm>
            <a:off x="0" y="3750368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${}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表示引用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的内容，如此一来，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&lt;properties&gt;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实现参数传递。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properties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database.properties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文件，具体代码如下。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0DD707-2E1E-4E9E-AEB5-2D33DF299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221"/>
          <a:stretch/>
        </p:blipFill>
        <p:spPr>
          <a:xfrm>
            <a:off x="874100" y="5584011"/>
            <a:ext cx="5040000" cy="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3677</Words>
  <Application>Microsoft Office PowerPoint</Application>
  <PresentationFormat>全屏显示(4:3)</PresentationFormat>
  <Paragraphs>215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39</cp:revision>
  <dcterms:created xsi:type="dcterms:W3CDTF">2018-11-10T03:16:20Z</dcterms:created>
  <dcterms:modified xsi:type="dcterms:W3CDTF">2019-08-19T01:53:11Z</dcterms:modified>
</cp:coreProperties>
</file>