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9" r:id="rId3"/>
    <p:sldId id="256" r:id="rId4"/>
    <p:sldId id="261" r:id="rId5"/>
    <p:sldId id="286" r:id="rId6"/>
    <p:sldId id="287" r:id="rId7"/>
    <p:sldId id="268" r:id="rId8"/>
    <p:sldId id="288" r:id="rId9"/>
    <p:sldId id="289" r:id="rId10"/>
    <p:sldId id="290" r:id="rId11"/>
    <p:sldId id="291" r:id="rId12"/>
    <p:sldId id="285" r:id="rId13"/>
    <p:sldId id="292" r:id="rId14"/>
    <p:sldId id="293" r:id="rId15"/>
    <p:sldId id="294" r:id="rId16"/>
    <p:sldId id="295" r:id="rId17"/>
    <p:sldId id="296" r:id="rId18"/>
    <p:sldId id="283" r:id="rId19"/>
    <p:sldId id="297" r:id="rId20"/>
    <p:sldId id="298" r:id="rId21"/>
    <p:sldId id="299" r:id="rId22"/>
    <p:sldId id="300" r:id="rId23"/>
    <p:sldId id="284" r:id="rId24"/>
    <p:sldId id="301" r:id="rId25"/>
    <p:sldId id="302" r:id="rId26"/>
    <p:sldId id="303" r:id="rId27"/>
    <p:sldId id="282" r:id="rId28"/>
    <p:sldId id="25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98BBE7-18F1-489F-AAD2-66029CFEAFDF}">
          <p14:sldIdLst>
            <p14:sldId id="257"/>
            <p14:sldId id="259"/>
            <p14:sldId id="256"/>
          </p14:sldIdLst>
        </p14:section>
        <p14:section name="3.1" id="{DE1AC804-C500-4236-B7B3-58C1531DDA84}">
          <p14:sldIdLst>
            <p14:sldId id="261"/>
            <p14:sldId id="286"/>
            <p14:sldId id="287"/>
          </p14:sldIdLst>
        </p14:section>
        <p14:section name="3.2" id="{1846694F-255A-432E-A32D-F13E5EA8ECD1}">
          <p14:sldIdLst>
            <p14:sldId id="268"/>
            <p14:sldId id="288"/>
            <p14:sldId id="289"/>
            <p14:sldId id="290"/>
            <p14:sldId id="291"/>
          </p14:sldIdLst>
        </p14:section>
        <p14:section name="3.3" id="{FD49D8F7-4483-4882-BFA0-11793B2726F7}">
          <p14:sldIdLst>
            <p14:sldId id="285"/>
            <p14:sldId id="292"/>
            <p14:sldId id="293"/>
            <p14:sldId id="294"/>
            <p14:sldId id="295"/>
            <p14:sldId id="296"/>
          </p14:sldIdLst>
        </p14:section>
        <p14:section name="3.4" id="{381FB360-4DE3-4380-8E14-2E45A7531103}">
          <p14:sldIdLst>
            <p14:sldId id="283"/>
            <p14:sldId id="297"/>
            <p14:sldId id="298"/>
            <p14:sldId id="299"/>
            <p14:sldId id="300"/>
          </p14:sldIdLst>
        </p14:section>
        <p14:section name="3.5" id="{728C0790-DA10-41AB-9094-B0AD4795E0F6}">
          <p14:sldIdLst>
            <p14:sldId id="284"/>
            <p14:sldId id="301"/>
            <p14:sldId id="302"/>
            <p14:sldId id="303"/>
          </p14:sldIdLst>
        </p14:section>
        <p14:section name="小结" id="{C2045922-DDA9-4F12-9B1E-C71A342DBA99}">
          <p14:sldIdLst>
            <p14:sldId id="28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660"/>
  </p:normalViewPr>
  <p:slideViewPr>
    <p:cSldViewPr snapToGrid="0">
      <p:cViewPr varScale="1">
        <p:scale>
          <a:sx n="85" d="100"/>
          <a:sy n="85"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32"/>
          <c:y val="0"/>
          <c:w val="0.58691666656029373"/>
          <c:h val="0.9294044581312092"/>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B04-4405-B22A-5024BBCD2FD8}"/>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B04-4405-B22A-5024BBCD2FD8}"/>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B04-4405-B22A-5024BBCD2FD8}"/>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B04-4405-B22A-5024BBCD2FD8}"/>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8B04-4405-B22A-5024BBCD2FD8}"/>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A190-AEDE-48E6-B526-EE49C104AF4E}"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04A2A-B483-414C-997D-41A988BF9D6F}" type="slidenum">
              <a:rPr lang="zh-CN" altLang="en-US" smtClean="0"/>
              <a:t>‹#›</a:t>
            </a:fld>
            <a:endParaRPr lang="zh-CN" altLang="en-US"/>
          </a:p>
        </p:txBody>
      </p:sp>
    </p:spTree>
    <p:extLst>
      <p:ext uri="{BB962C8B-B14F-4D97-AF65-F5344CB8AC3E}">
        <p14:creationId xmlns:p14="http://schemas.microsoft.com/office/powerpoint/2010/main" val="261067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FA3446-9CE6-45CF-85B7-042CDC440CA8}"/>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38A46A0D-9FCF-4E79-955D-6E9550AFF1A9}"/>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8461C7E-F34A-424B-B28D-6D064CF1A8A0}"/>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pic>
        <p:nvPicPr>
          <p:cNvPr id="12" name="图片 11">
            <a:extLst>
              <a:ext uri="{FF2B5EF4-FFF2-40B4-BE49-F238E27FC236}">
                <a16:creationId xmlns:a16="http://schemas.microsoft.com/office/drawing/2014/main" id="{7F2FBBF3-A982-4E9F-B1C4-EB2094FA95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785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167C8-835D-44C2-A177-1132457B1BCC}"/>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D1286-73E5-4447-B88F-C15A91742282}"/>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3B1556-7556-484C-83C5-7F336371AC6A}"/>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744CE29B-080D-4D53-9F68-658315B96E45}"/>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6DBF6F6-B549-4D34-B6C4-F5CF79AA2C9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18224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5BD79-B256-4A59-A9F7-2E5157DDD242}"/>
              </a:ext>
            </a:extLst>
          </p:cNvPr>
          <p:cNvSpPr>
            <a:spLocks noGrp="1"/>
          </p:cNvSpPr>
          <p:nvPr>
            <p:ph type="title" orient="vert"/>
          </p:nvPr>
        </p:nvSpPr>
        <p:spPr>
          <a:xfrm>
            <a:off x="6543676"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C9B64-04EC-4C98-B4B0-927BD5A6473A}"/>
              </a:ext>
            </a:extLst>
          </p:cNvPr>
          <p:cNvSpPr>
            <a:spLocks noGrp="1"/>
          </p:cNvSpPr>
          <p:nvPr>
            <p:ph type="body" orient="vert" idx="1"/>
          </p:nvPr>
        </p:nvSpPr>
        <p:spPr>
          <a:xfrm>
            <a:off x="628651"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9CD61B-AE88-4435-A7F9-D3B29DF25A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96AF91FC-2B91-4CED-B57B-CB33D1A3D446}"/>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A627CA8-BF00-464C-ABF7-30A31D3BE7AD}"/>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0394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9779D2-E860-47CA-AFDC-A6F5F281E8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06"/>
            <a:ext cx="9144000" cy="6853187"/>
          </a:xfrm>
          <a:prstGeom prst="rect">
            <a:avLst/>
          </a:prstGeom>
        </p:spPr>
      </p:pic>
    </p:spTree>
    <p:extLst>
      <p:ext uri="{BB962C8B-B14F-4D97-AF65-F5344CB8AC3E}">
        <p14:creationId xmlns:p14="http://schemas.microsoft.com/office/powerpoint/2010/main" val="274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922756-3232-4ED4-B25F-80CF9379C4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824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81C717-6BC2-4A39-BDBB-3BC0B770B7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250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1A171-2C27-4922-8B16-94ABCBD063F5}"/>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A3E2DF-AE41-4E9E-8D57-44A13671700E}"/>
              </a:ext>
            </a:extLst>
          </p:cNvPr>
          <p:cNvSpPr>
            <a:spLocks noGrp="1"/>
          </p:cNvSpPr>
          <p:nvPr>
            <p:ph type="dt" sz="half" idx="10"/>
          </p:nvPr>
        </p:nvSpPr>
        <p:spPr/>
        <p:txBody>
          <a:bodyPr/>
          <a:lstStyle/>
          <a:p>
            <a:fld id="{7C9A9458-A01F-4F69-8319-255F668B231D}" type="datetimeFigureOut">
              <a:rPr lang="zh-CN" altLang="en-US" smtClean="0"/>
              <a:t>2019/6/3</a:t>
            </a:fld>
            <a:endParaRPr lang="zh-CN" altLang="en-US"/>
          </a:p>
        </p:txBody>
      </p:sp>
      <p:sp>
        <p:nvSpPr>
          <p:cNvPr id="4" name="页脚占位符 3">
            <a:extLst>
              <a:ext uri="{FF2B5EF4-FFF2-40B4-BE49-F238E27FC236}">
                <a16:creationId xmlns:a16="http://schemas.microsoft.com/office/drawing/2014/main" id="{4FC37198-F1EF-49BA-B634-423826F12F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CBED9F-2EEA-4CA5-8DF3-3A97AACA322B}"/>
              </a:ext>
            </a:extLst>
          </p:cNvPr>
          <p:cNvSpPr>
            <a:spLocks noGrp="1"/>
          </p:cNvSpPr>
          <p:nvPr>
            <p:ph type="sldNum" sz="quarter" idx="12"/>
          </p:nvPr>
        </p:nvSpPr>
        <p:spPr/>
        <p:txBody>
          <a:bodyPr/>
          <a:lstStyle/>
          <a:p>
            <a:fld id="{13BD5A1E-4BC5-40E2-B826-5B7CAE386440}" type="slidenum">
              <a:rPr lang="zh-CN" altLang="en-US" smtClean="0"/>
              <a:t>‹#›</a:t>
            </a:fld>
            <a:endParaRPr lang="zh-CN" altLang="en-US"/>
          </a:p>
        </p:txBody>
      </p:sp>
      <p:pic>
        <p:nvPicPr>
          <p:cNvPr id="6" name="图片 5">
            <a:extLst>
              <a:ext uri="{FF2B5EF4-FFF2-40B4-BE49-F238E27FC236}">
                <a16:creationId xmlns:a16="http://schemas.microsoft.com/office/drawing/2014/main" id="{2D239E6E-1229-48F7-8AB7-819EE36F91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9446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591A-8764-4B3A-8DC0-AE67F23653F3}"/>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2C08F-C325-48E6-991E-FE70199431C0}"/>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4" name="页脚占位符 3">
            <a:extLst>
              <a:ext uri="{FF2B5EF4-FFF2-40B4-BE49-F238E27FC236}">
                <a16:creationId xmlns:a16="http://schemas.microsoft.com/office/drawing/2014/main" id="{9EFDB7A1-612C-4489-BE96-41CB08C6491A}"/>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5104F74-A6BB-4E27-A764-B9A0AD529F1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21155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DF22CE-4A74-4B58-8D0A-F43352C10F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3" name="页脚占位符 2">
            <a:extLst>
              <a:ext uri="{FF2B5EF4-FFF2-40B4-BE49-F238E27FC236}">
                <a16:creationId xmlns:a16="http://schemas.microsoft.com/office/drawing/2014/main" id="{8A982E05-9967-43AE-8DF9-6846166C5DF2}"/>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83F29F0-A080-4058-A431-2E1BF192556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05767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C632D-4BDE-4D1E-9C27-23A34B46A9FB}"/>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69943D87-047A-4753-86E9-4EED426E54CE}"/>
              </a:ext>
            </a:extLst>
          </p:cNvPr>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5F6158-E0E8-4C4F-AC3A-A4828FCAF56A}"/>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AAD3386-07B3-48B9-905A-5F27098ED172}"/>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362535D0-A8FB-4DC0-85E7-F1AF1150BB10}"/>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C133BD-337A-4191-8745-0AFA6E7ED0E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69389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A1CD-41CE-4DE0-A0DE-D72B8533480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A4F64A2-0952-4609-A186-C8BB9F790E59}"/>
              </a:ext>
            </a:extLst>
          </p:cNvPr>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47F499B-9C3A-49CB-BEB5-2836F10A1526}"/>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35D9B39-98C5-4FD0-B8FB-B19C302D8E19}"/>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0CB5898B-08CD-4D58-A3B7-CFC3CE9C53AC}"/>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395E5E4-83E4-40E7-AA67-CB9960A38D46}"/>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97702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08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7.emf"/><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20.emf"/><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21.emf"/><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22.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23.emf"/><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2.vsdx"/><Relationship Id="rId7" Type="http://schemas.openxmlformats.org/officeDocument/2006/relationships/image" Target="../media/image26.e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27.emf"/><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28.emf"/><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29.emf"/><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30.emf"/><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31.emf"/><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32.emf"/><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package" Target="../embeddings/Microsoft_Visio_Drawing1.vsdx"/><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2.vsdx"/><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8751B408-D7CF-436D-B86E-D450E3DF78CC}"/>
              </a:ext>
            </a:extLst>
          </p:cNvPr>
          <p:cNvSpPr txBox="1">
            <a:spLocks/>
          </p:cNvSpPr>
          <p:nvPr/>
        </p:nvSpPr>
        <p:spPr bwMode="auto">
          <a:xfrm>
            <a:off x="2150582" y="2253198"/>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800" b="1" dirty="0">
                <a:solidFill>
                  <a:srgbClr val="455052"/>
                </a:solidFill>
                <a:latin typeface="微软雅黑" panose="020B0503020204020204" pitchFamily="34" charset="-122"/>
                <a:ea typeface="微软雅黑" panose="020B0503020204020204" pitchFamily="34" charset="-122"/>
              </a:rPr>
              <a:t>第</a:t>
            </a:r>
            <a:r>
              <a:rPr lang="en-US" altLang="zh-CN" sz="2800" b="1" dirty="0">
                <a:solidFill>
                  <a:srgbClr val="455052"/>
                </a:solidFill>
                <a:latin typeface="微软雅黑" panose="020B0503020204020204" pitchFamily="34" charset="-122"/>
                <a:ea typeface="微软雅黑" panose="020B0503020204020204" pitchFamily="34" charset="-122"/>
              </a:rPr>
              <a:t>3</a:t>
            </a:r>
            <a:r>
              <a:rPr lang="zh-CN" altLang="en-US" sz="2800" b="1" dirty="0">
                <a:solidFill>
                  <a:srgbClr val="455052"/>
                </a:solidFill>
                <a:latin typeface="微软雅黑" panose="020B0503020204020204" pitchFamily="34" charset="-122"/>
                <a:ea typeface="微软雅黑" panose="020B0503020204020204" pitchFamily="34" charset="-122"/>
              </a:rPr>
              <a:t>章 </a:t>
            </a:r>
            <a:r>
              <a:rPr lang="en-US" altLang="zh-CN" sz="2800" b="1" dirty="0" err="1">
                <a:solidFill>
                  <a:srgbClr val="455052"/>
                </a:solidFill>
                <a:latin typeface="微软雅黑" panose="020B0503020204020204" pitchFamily="34" charset="-122"/>
                <a:ea typeface="微软雅黑" panose="020B0503020204020204" pitchFamily="34" charset="-122"/>
              </a:rPr>
              <a:t>MyBatis</a:t>
            </a:r>
            <a:r>
              <a:rPr lang="zh-CN" altLang="en-US" sz="2800" b="1" dirty="0">
                <a:solidFill>
                  <a:srgbClr val="455052"/>
                </a:solidFill>
                <a:latin typeface="微软雅黑" panose="020B0503020204020204" pitchFamily="34" charset="-122"/>
                <a:ea typeface="微软雅黑" panose="020B0503020204020204" pitchFamily="34" charset="-122"/>
              </a:rPr>
              <a:t>的关联映射</a:t>
            </a:r>
            <a:endParaRPr lang="en-US" altLang="zh-CN" sz="28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a:extLst>
              <a:ext uri="{FF2B5EF4-FFF2-40B4-BE49-F238E27FC236}">
                <a16:creationId xmlns:a16="http://schemas.microsoft.com/office/drawing/2014/main" id="{8172C123-FFF0-40B6-864F-FB12C24398F9}"/>
              </a:ext>
            </a:extLst>
          </p:cNvPr>
          <p:cNvSpPr>
            <a:spLocks noChangeArrowheads="1"/>
          </p:cNvSpPr>
          <p:nvPr/>
        </p:nvSpPr>
        <p:spPr bwMode="auto">
          <a:xfrm>
            <a:off x="2528587" y="4003967"/>
            <a:ext cx="5023680"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表与表之间的关系</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一对一</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一对多</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多对多</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主键映射</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09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377727"/>
            <a:ext cx="9144000" cy="499861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从以上执行结果可以看出，数据插入成功。</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创建工程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Eclipse</a:t>
            </a:r>
            <a:r>
              <a:rPr lang="zh-CN" altLang="en-US" dirty="0">
                <a:latin typeface="微软雅黑" panose="020B0503020204020204" pitchFamily="34" charset="-122"/>
                <a:ea typeface="微软雅黑" panose="020B0503020204020204" pitchFamily="34" charset="-122"/>
              </a:rPr>
              <a:t>中新建</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工程</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，将</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的驱动</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a:t>
            </a:r>
            <a:r>
              <a:rPr lang="en-US" altLang="zh-CN" dirty="0">
                <a:latin typeface="微软雅黑" panose="020B0503020204020204" pitchFamily="34" charset="-122"/>
                <a:ea typeface="微软雅黑" panose="020B0503020204020204" pitchFamily="34" charset="-122"/>
              </a:rPr>
              <a:t>mybatis-3.4.6.jar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目录下的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包）复制到</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目录下，完成</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包的导入。</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5. </a:t>
            </a:r>
            <a:r>
              <a:rPr lang="zh-CN" altLang="en-US" b="1" dirty="0">
                <a:latin typeface="微软雅黑" panose="020B0503020204020204" pitchFamily="34" charset="-122"/>
                <a:ea typeface="微软雅黑" panose="020B0503020204020204" pitchFamily="34" charset="-122"/>
              </a:rPr>
              <a:t>创建</a:t>
            </a:r>
            <a:r>
              <a:rPr lang="en-US" altLang="zh-CN" b="1" dirty="0">
                <a:latin typeface="微软雅黑" panose="020B0503020204020204" pitchFamily="34" charset="-122"/>
                <a:ea typeface="微软雅黑" panose="020B0503020204020204" pitchFamily="34" charset="-122"/>
              </a:rPr>
              <a:t>POJO</a:t>
            </a:r>
            <a:r>
              <a:rPr lang="zh-CN" altLang="en-US" b="1" dirty="0">
                <a:latin typeface="微软雅黑" panose="020B0503020204020204" pitchFamily="34" charset="-122"/>
                <a:ea typeface="微软雅黑" panose="020B0503020204020204" pitchFamily="34" charset="-122"/>
              </a:rPr>
              <a:t>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err="1">
                <a:latin typeface="微软雅黑" panose="020B0503020204020204" pitchFamily="34" charset="-122"/>
                <a:ea typeface="微软雅黑" panose="020B0503020204020204" pitchFamily="34" charset="-122"/>
              </a:rPr>
              <a:t>com.qfedu.pojo</a:t>
            </a:r>
            <a:r>
              <a:rPr lang="zh-CN" altLang="en-US" dirty="0">
                <a:latin typeface="微软雅黑" panose="020B0503020204020204" pitchFamily="34" charset="-122"/>
                <a:ea typeface="微软雅黑" panose="020B0503020204020204" pitchFamily="34" charset="-122"/>
              </a:rPr>
              <a:t>包，在</a:t>
            </a:r>
            <a:r>
              <a:rPr lang="en-US" altLang="zh-CN" dirty="0" err="1">
                <a:latin typeface="微软雅黑" panose="020B0503020204020204" pitchFamily="34" charset="-122"/>
                <a:ea typeface="微软雅黑" panose="020B0503020204020204" pitchFamily="34" charset="-122"/>
              </a:rPr>
              <a:t>com.qfedu.pojo</a:t>
            </a:r>
            <a:r>
              <a:rPr lang="zh-CN" altLang="en-US" dirty="0">
                <a:latin typeface="微软雅黑" panose="020B0503020204020204" pitchFamily="34" charset="-122"/>
                <a:ea typeface="微软雅黑" panose="020B0503020204020204" pitchFamily="34" charset="-122"/>
              </a:rPr>
              <a:t>包下分别创建两个</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Stu</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StuCard</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和例</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创建映射文件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目录下分别创建</a:t>
            </a:r>
            <a:r>
              <a:rPr lang="en-US" altLang="zh-CN" dirty="0" err="1">
                <a:latin typeface="微软雅黑" panose="020B0503020204020204" pitchFamily="34" charset="-122"/>
                <a:ea typeface="微软雅黑" panose="020B0503020204020204" pitchFamily="34" charset="-122"/>
              </a:rPr>
              <a:t>com.qfedu.mapper</a:t>
            </a:r>
            <a:r>
              <a:rPr lang="zh-CN" altLang="en-US" dirty="0">
                <a:latin typeface="微软雅黑" panose="020B0503020204020204" pitchFamily="34" charset="-122"/>
                <a:ea typeface="微软雅黑" panose="020B0503020204020204" pitchFamily="34" charset="-122"/>
              </a:rPr>
              <a:t>包，在</a:t>
            </a:r>
            <a:r>
              <a:rPr lang="en-US" altLang="zh-CN" dirty="0" err="1">
                <a:latin typeface="微软雅黑" panose="020B0503020204020204" pitchFamily="34" charset="-122"/>
                <a:ea typeface="微软雅黑" panose="020B0503020204020204" pitchFamily="34" charset="-122"/>
              </a:rPr>
              <a:t>com.qfedu.mappr</a:t>
            </a:r>
            <a:r>
              <a:rPr lang="zh-CN" altLang="en-US" dirty="0">
                <a:latin typeface="微软雅黑" panose="020B0503020204020204" pitchFamily="34" charset="-122"/>
                <a:ea typeface="微软雅黑" panose="020B0503020204020204" pitchFamily="34" charset="-122"/>
              </a:rPr>
              <a:t>包下创建两个映射文件：</a:t>
            </a:r>
            <a:r>
              <a:rPr lang="en-US" altLang="zh-CN" dirty="0">
                <a:latin typeface="微软雅黑" panose="020B0503020204020204" pitchFamily="34" charset="-122"/>
                <a:ea typeface="微软雅黑" panose="020B0503020204020204" pitchFamily="34" charset="-122"/>
              </a:rPr>
              <a:t>StuCardMapper.xml</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StuMapper.xml</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和例</a:t>
            </a:r>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1269"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一对一</a:t>
            </a:r>
          </a:p>
        </p:txBody>
      </p:sp>
    </p:spTree>
    <p:extLst>
      <p:ext uri="{BB962C8B-B14F-4D97-AF65-F5344CB8AC3E}">
        <p14:creationId xmlns:p14="http://schemas.microsoft.com/office/powerpoint/2010/main" val="301484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377727"/>
            <a:ext cx="9144000" cy="27287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7. </a:t>
            </a:r>
            <a:r>
              <a:rPr lang="zh-CN" altLang="en-US" b="1" dirty="0">
                <a:latin typeface="微软雅黑" panose="020B0503020204020204" pitchFamily="34" charset="-122"/>
                <a:ea typeface="微软雅黑" panose="020B0503020204020204" pitchFamily="34" charset="-122"/>
              </a:rPr>
              <a:t>创建配置文件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目录下创建配置文件</a:t>
            </a:r>
            <a:r>
              <a:rPr lang="en-US" altLang="zh-CN" dirty="0">
                <a:latin typeface="微软雅黑" panose="020B0503020204020204" pitchFamily="34" charset="-122"/>
                <a:ea typeface="微软雅黑" panose="020B0503020204020204" pitchFamily="34" charset="-122"/>
              </a:rPr>
              <a:t>mybatis-config.xml</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8. </a:t>
            </a:r>
            <a:r>
              <a:rPr lang="zh-CN" altLang="en-US" b="1" dirty="0">
                <a:latin typeface="微软雅黑" panose="020B0503020204020204" pitchFamily="34" charset="-122"/>
                <a:ea typeface="微软雅黑" panose="020B0503020204020204" pitchFamily="34" charset="-122"/>
              </a:rPr>
              <a:t>编写测试类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包，在</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包下创建测试类</a:t>
            </a:r>
            <a:r>
              <a:rPr lang="en-US" altLang="zh-CN" dirty="0" err="1">
                <a:latin typeface="微软雅黑" panose="020B0503020204020204" pitchFamily="34" charset="-122"/>
                <a:ea typeface="微软雅黑" panose="020B0503020204020204" pitchFamily="34" charset="-122"/>
              </a:rPr>
              <a:t>TestOneToOne</a:t>
            </a:r>
            <a:r>
              <a:rPr lang="zh-CN" altLang="en-US" dirty="0">
                <a:latin typeface="微软雅黑" panose="020B0503020204020204" pitchFamily="34" charset="-122"/>
                <a:ea typeface="微软雅黑" panose="020B0503020204020204" pitchFamily="34" charset="-122"/>
              </a:rPr>
              <a:t>，如例书中</a:t>
            </a:r>
            <a:r>
              <a:rPr lang="en-US" altLang="zh-CN" dirty="0">
                <a:latin typeface="微软雅黑" panose="020B0503020204020204" pitchFamily="34" charset="-122"/>
                <a:ea typeface="微软雅黑" panose="020B0503020204020204" pitchFamily="34" charset="-122"/>
              </a:rPr>
              <a:t>3-6</a:t>
            </a:r>
            <a:r>
              <a:rPr lang="zh-CN" altLang="en-US" dirty="0">
                <a:latin typeface="微软雅黑" panose="020B0503020204020204" pitchFamily="34" charset="-122"/>
                <a:ea typeface="微软雅黑" panose="020B0503020204020204" pitchFamily="34" charset="-122"/>
              </a:rPr>
              <a:t>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2293"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一对一</a:t>
            </a:r>
          </a:p>
        </p:txBody>
      </p:sp>
    </p:spTree>
    <p:extLst>
      <p:ext uri="{BB962C8B-B14F-4D97-AF65-F5344CB8AC3E}">
        <p14:creationId xmlns:p14="http://schemas.microsoft.com/office/powerpoint/2010/main" val="318963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626084"/>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相比于一对一，一对多的表关系在开发中更为常见，处理过程也略微复杂。通常情况下，如果使用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处理一对多的关系，需要在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的映射文件中添加</a:t>
            </a:r>
            <a:r>
              <a:rPr lang="en-US" altLang="zh-CN" dirty="0">
                <a:latin typeface="微软雅黑" panose="020B0503020204020204" pitchFamily="34" charset="-122"/>
                <a:ea typeface="微软雅黑" panose="020B0503020204020204" pitchFamily="34" charset="-122"/>
              </a:rPr>
              <a:t>&lt;collection&gt;</a:t>
            </a:r>
            <a:r>
              <a:rPr lang="zh-CN" altLang="en-US" dirty="0">
                <a:latin typeface="微软雅黑" panose="020B0503020204020204" pitchFamily="34" charset="-122"/>
                <a:ea typeface="微软雅黑" panose="020B0503020204020204" pitchFamily="34" charset="-122"/>
              </a:rPr>
              <a:t>元素。      </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&lt;collection&gt;</a:t>
            </a:r>
            <a:r>
              <a:rPr lang="zh-CN" altLang="en-US" dirty="0">
                <a:latin typeface="微软雅黑" panose="020B0503020204020204" pitchFamily="34" charset="-122"/>
                <a:ea typeface="微软雅黑" panose="020B0503020204020204" pitchFamily="34" charset="-122"/>
              </a:rPr>
              <a:t>元素是映射文件</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resultMap</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元素的子元素，其配置代码如下所示。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6153"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一对多</a:t>
            </a:r>
          </a:p>
        </p:txBody>
      </p:sp>
      <p:pic>
        <p:nvPicPr>
          <p:cNvPr id="2" name="图片 1">
            <a:extLst>
              <a:ext uri="{FF2B5EF4-FFF2-40B4-BE49-F238E27FC236}">
                <a16:creationId xmlns:a16="http://schemas.microsoft.com/office/drawing/2014/main" id="{73D709C5-B447-4D52-9812-26990D796706}"/>
              </a:ext>
            </a:extLst>
          </p:cNvPr>
          <p:cNvPicPr>
            <a:picLocks noChangeAspect="1"/>
          </p:cNvPicPr>
          <p:nvPr/>
        </p:nvPicPr>
        <p:blipFill rotWithShape="1">
          <a:blip r:embed="rId5"/>
          <a:srcRect b="11035"/>
          <a:stretch/>
        </p:blipFill>
        <p:spPr>
          <a:xfrm>
            <a:off x="874100" y="3399959"/>
            <a:ext cx="5040000" cy="1498072"/>
          </a:xfrm>
          <a:prstGeom prst="rect">
            <a:avLst/>
          </a:prstGeom>
        </p:spPr>
      </p:pic>
      <p:sp>
        <p:nvSpPr>
          <p:cNvPr id="8" name="矩形 7">
            <a:extLst>
              <a:ext uri="{FF2B5EF4-FFF2-40B4-BE49-F238E27FC236}">
                <a16:creationId xmlns:a16="http://schemas.microsoft.com/office/drawing/2014/main" id="{9E39D088-B113-419F-8925-F9E72EDDC336}"/>
              </a:ext>
            </a:extLst>
          </p:cNvPr>
          <p:cNvSpPr/>
          <p:nvPr/>
        </p:nvSpPr>
        <p:spPr>
          <a:xfrm>
            <a:off x="0" y="4874646"/>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在以上配置代码中，</a:t>
            </a:r>
            <a:r>
              <a:rPr lang="en-US" altLang="zh-CN" dirty="0">
                <a:latin typeface="微软雅黑" panose="020B0503020204020204" pitchFamily="34" charset="-122"/>
                <a:ea typeface="微软雅黑" panose="020B0503020204020204" pitchFamily="34" charset="-122"/>
              </a:rPr>
              <a:t>&lt;id&gt;</a:t>
            </a:r>
            <a:r>
              <a:rPr lang="zh-CN" altLang="en-US" dirty="0">
                <a:latin typeface="微软雅黑" panose="020B0503020204020204" pitchFamily="34" charset="-122"/>
                <a:ea typeface="微软雅黑" panose="020B0503020204020204" pitchFamily="34" charset="-122"/>
              </a:rPr>
              <a:t>元素用于映射主键，</a:t>
            </a:r>
            <a:r>
              <a:rPr lang="en-US" altLang="zh-CN" dirty="0">
                <a:latin typeface="微软雅黑" panose="020B0503020204020204" pitchFamily="34" charset="-122"/>
                <a:ea typeface="微软雅黑" panose="020B0503020204020204" pitchFamily="34" charset="-122"/>
              </a:rPr>
              <a:t>&lt;column&gt;</a:t>
            </a:r>
            <a:r>
              <a:rPr lang="zh-CN" altLang="en-US" dirty="0">
                <a:latin typeface="微软雅黑" panose="020B0503020204020204" pitchFamily="34" charset="-122"/>
                <a:ea typeface="微软雅黑" panose="020B0503020204020204" pitchFamily="34" charset="-122"/>
              </a:rPr>
              <a:t>元素用于映射普通字段，</a:t>
            </a:r>
            <a:r>
              <a:rPr lang="en-US" altLang="zh-CN" dirty="0">
                <a:latin typeface="微软雅黑" panose="020B0503020204020204" pitchFamily="34" charset="-122"/>
                <a:ea typeface="微软雅黑" panose="020B0503020204020204" pitchFamily="34" charset="-122"/>
              </a:rPr>
              <a:t>&lt;collection&gt;</a:t>
            </a:r>
            <a:r>
              <a:rPr lang="zh-CN" altLang="en-US" dirty="0">
                <a:latin typeface="微软雅黑" panose="020B0503020204020204" pitchFamily="34" charset="-122"/>
                <a:ea typeface="微软雅黑" panose="020B0503020204020204" pitchFamily="34" charset="-122"/>
              </a:rPr>
              <a:t>元素用于映射一对多的关系。在</a:t>
            </a:r>
            <a:r>
              <a:rPr lang="en-US" altLang="zh-CN" dirty="0">
                <a:latin typeface="微软雅黑" panose="020B0503020204020204" pitchFamily="34" charset="-122"/>
                <a:ea typeface="微软雅黑" panose="020B0503020204020204" pitchFamily="34" charset="-122"/>
              </a:rPr>
              <a:t>&lt;collection&gt;</a:t>
            </a:r>
            <a:r>
              <a:rPr lang="zh-CN" altLang="en-US" dirty="0">
                <a:latin typeface="微软雅黑" panose="020B0503020204020204" pitchFamily="34" charset="-122"/>
                <a:ea typeface="微软雅黑" panose="020B0503020204020204" pitchFamily="34" charset="-122"/>
              </a:rPr>
              <a:t>的属性中，</a:t>
            </a:r>
            <a:r>
              <a:rPr lang="en-US" altLang="zh-CN" dirty="0">
                <a:latin typeface="微软雅黑" panose="020B0503020204020204" pitchFamily="34" charset="-122"/>
                <a:ea typeface="微软雅黑" panose="020B0503020204020204" pitchFamily="34" charset="-122"/>
              </a:rPr>
              <a:t>property</a:t>
            </a:r>
            <a:r>
              <a:rPr lang="zh-CN" altLang="en-US" dirty="0">
                <a:latin typeface="微软雅黑" panose="020B0503020204020204" pitchFamily="34" charset="-122"/>
                <a:ea typeface="微软雅黑" panose="020B0503020204020204" pitchFamily="34" charset="-122"/>
              </a:rPr>
              <a:t>属性用于指定</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对象的成员属性，</a:t>
            </a:r>
            <a:r>
              <a:rPr lang="en-US" altLang="zh-CN" dirty="0">
                <a:latin typeface="微软雅黑" panose="020B0503020204020204" pitchFamily="34" charset="-122"/>
                <a:ea typeface="微软雅黑" panose="020B0503020204020204" pitchFamily="34" charset="-122"/>
              </a:rPr>
              <a:t>column</a:t>
            </a:r>
            <a:r>
              <a:rPr lang="zh-CN" altLang="en-US" dirty="0">
                <a:latin typeface="微软雅黑" panose="020B0503020204020204" pitchFamily="34" charset="-122"/>
                <a:ea typeface="微软雅黑" panose="020B0503020204020204" pitchFamily="34" charset="-122"/>
              </a:rPr>
              <a:t>属性用于指定对应的字段。</a:t>
            </a:r>
          </a:p>
        </p:txBody>
      </p:sp>
    </p:spTree>
    <p:extLst>
      <p:ext uri="{BB962C8B-B14F-4D97-AF65-F5344CB8AC3E}">
        <p14:creationId xmlns:p14="http://schemas.microsoft.com/office/powerpoint/2010/main" val="15720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64842"/>
            <a:ext cx="9144000" cy="2664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前文中已经讲过，在处理表关系时，班级与学生是一对多的关联关系，接下来，本书将以此为例演示</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实现一对多的关联映射。</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数据准备</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）在数据库</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中创建数据表</a:t>
            </a:r>
            <a:r>
              <a:rPr lang="en-US" altLang="zh-CN" dirty="0" err="1">
                <a:latin typeface="微软雅黑" panose="020B0503020204020204" pitchFamily="34" charset="-122"/>
                <a:ea typeface="微软雅黑" panose="020B0503020204020204" pitchFamily="34" charset="-122"/>
              </a:rPr>
              <a:t>stu_class</a:t>
            </a:r>
            <a:r>
              <a:rPr lang="zh-CN" altLang="en-US" dirty="0">
                <a:latin typeface="微软雅黑" panose="020B0503020204020204" pitchFamily="34" charset="-122"/>
                <a:ea typeface="微软雅黑" panose="020B0503020204020204" pitchFamily="34" charset="-122"/>
              </a:rPr>
              <a:t>、数据表</a:t>
            </a:r>
            <a:r>
              <a:rPr lang="en-US" altLang="zh-CN" dirty="0" err="1">
                <a:latin typeface="微软雅黑" panose="020B0503020204020204" pitchFamily="34" charset="-122"/>
                <a:ea typeface="微软雅黑" panose="020B0503020204020204" pitchFamily="34" charset="-122"/>
              </a:rPr>
              <a:t>stu_info</a:t>
            </a:r>
            <a:r>
              <a:rPr lang="zh-CN" altLang="en-US" dirty="0">
                <a:latin typeface="微软雅黑" panose="020B0503020204020204" pitchFamily="34" charset="-122"/>
                <a:ea typeface="微软雅黑" panose="020B0503020204020204" pitchFamily="34" charset="-122"/>
              </a:rPr>
              <a:t>，其中，数据表</a:t>
            </a:r>
            <a:r>
              <a:rPr lang="en-US" altLang="zh-CN" dirty="0" err="1">
                <a:latin typeface="微软雅黑" panose="020B0503020204020204" pitchFamily="34" charset="-122"/>
                <a:ea typeface="微软雅黑" panose="020B0503020204020204" pitchFamily="34" charset="-122"/>
              </a:rPr>
              <a:t>stu_class</a:t>
            </a:r>
            <a:r>
              <a:rPr lang="zh-CN" altLang="en-US" dirty="0">
                <a:latin typeface="微软雅黑" panose="020B0503020204020204" pitchFamily="34" charset="-122"/>
                <a:ea typeface="微软雅黑" panose="020B0503020204020204" pitchFamily="34" charset="-122"/>
              </a:rPr>
              <a:t>用于映射班级信息，数据表</a:t>
            </a:r>
            <a:r>
              <a:rPr lang="en-US" altLang="zh-CN" dirty="0" err="1">
                <a:latin typeface="微软雅黑" panose="020B0503020204020204" pitchFamily="34" charset="-122"/>
                <a:ea typeface="微软雅黑" panose="020B0503020204020204" pitchFamily="34" charset="-122"/>
              </a:rPr>
              <a:t>stu_info</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用于映射学生信息，</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3318"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一对多</a:t>
            </a:r>
          </a:p>
        </p:txBody>
      </p:sp>
      <p:pic>
        <p:nvPicPr>
          <p:cNvPr id="3" name="图片 2">
            <a:extLst>
              <a:ext uri="{FF2B5EF4-FFF2-40B4-BE49-F238E27FC236}">
                <a16:creationId xmlns:a16="http://schemas.microsoft.com/office/drawing/2014/main" id="{48B8481D-50F4-47BF-9DEB-21026E8F282A}"/>
              </a:ext>
            </a:extLst>
          </p:cNvPr>
          <p:cNvPicPr>
            <a:picLocks noChangeAspect="1"/>
          </p:cNvPicPr>
          <p:nvPr/>
        </p:nvPicPr>
        <p:blipFill rotWithShape="1">
          <a:blip r:embed="rId5"/>
          <a:srcRect b="6116"/>
          <a:stretch/>
        </p:blipFill>
        <p:spPr>
          <a:xfrm>
            <a:off x="1788500" y="3579409"/>
            <a:ext cx="5040000" cy="2633960"/>
          </a:xfrm>
          <a:prstGeom prst="rect">
            <a:avLst/>
          </a:prstGeom>
        </p:spPr>
      </p:pic>
    </p:spTree>
    <p:extLst>
      <p:ext uri="{BB962C8B-B14F-4D97-AF65-F5344CB8AC3E}">
        <p14:creationId xmlns:p14="http://schemas.microsoft.com/office/powerpoint/2010/main" val="159078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87420"/>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）向数据表</a:t>
            </a:r>
            <a:r>
              <a:rPr lang="en-US" altLang="zh-CN" dirty="0" err="1">
                <a:latin typeface="微软雅黑" panose="020B0503020204020204" pitchFamily="34" charset="-122"/>
                <a:ea typeface="微软雅黑" panose="020B0503020204020204" pitchFamily="34" charset="-122"/>
              </a:rPr>
              <a:t>stu_class</a:t>
            </a:r>
            <a:r>
              <a:rPr lang="zh-CN" altLang="en-US" dirty="0">
                <a:latin typeface="微软雅黑" panose="020B0503020204020204" pitchFamily="34" charset="-122"/>
                <a:ea typeface="微软雅黑" panose="020B0503020204020204" pitchFamily="34" charset="-122"/>
              </a:rPr>
              <a:t>中插入数据，</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4342"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一对多</a:t>
            </a:r>
          </a:p>
        </p:txBody>
      </p:sp>
      <p:pic>
        <p:nvPicPr>
          <p:cNvPr id="2" name="图片 1">
            <a:extLst>
              <a:ext uri="{FF2B5EF4-FFF2-40B4-BE49-F238E27FC236}">
                <a16:creationId xmlns:a16="http://schemas.microsoft.com/office/drawing/2014/main" id="{B380D1D9-D9C8-4131-BE5D-94301AD5D91A}"/>
              </a:ext>
            </a:extLst>
          </p:cNvPr>
          <p:cNvPicPr>
            <a:picLocks noChangeAspect="1"/>
          </p:cNvPicPr>
          <p:nvPr/>
        </p:nvPicPr>
        <p:blipFill rotWithShape="1">
          <a:blip r:embed="rId5"/>
          <a:srcRect b="30681"/>
          <a:stretch/>
        </p:blipFill>
        <p:spPr>
          <a:xfrm>
            <a:off x="984910" y="1746329"/>
            <a:ext cx="5040000" cy="389754"/>
          </a:xfrm>
          <a:prstGeom prst="rect">
            <a:avLst/>
          </a:prstGeom>
        </p:spPr>
      </p:pic>
      <p:sp>
        <p:nvSpPr>
          <p:cNvPr id="8" name="矩形 7">
            <a:extLst>
              <a:ext uri="{FF2B5EF4-FFF2-40B4-BE49-F238E27FC236}">
                <a16:creationId xmlns:a16="http://schemas.microsoft.com/office/drawing/2014/main" id="{37FAC67A-42AA-4BE6-9A2E-DEAE5E42692B}"/>
              </a:ext>
            </a:extLst>
          </p:cNvPr>
          <p:cNvSpPr/>
          <p:nvPr/>
        </p:nvSpPr>
        <p:spPr>
          <a:xfrm>
            <a:off x="0" y="2173182"/>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）向数据表</a:t>
            </a:r>
            <a:r>
              <a:rPr lang="en-US" altLang="zh-CN" dirty="0" err="1">
                <a:latin typeface="微软雅黑" panose="020B0503020204020204" pitchFamily="34" charset="-122"/>
                <a:ea typeface="微软雅黑" panose="020B0503020204020204" pitchFamily="34" charset="-122"/>
              </a:rPr>
              <a:t>stu_info</a:t>
            </a:r>
            <a:r>
              <a:rPr lang="zh-CN" altLang="en-US" dirty="0">
                <a:latin typeface="微软雅黑" panose="020B0503020204020204" pitchFamily="34" charset="-122"/>
                <a:ea typeface="微软雅黑" panose="020B0503020204020204" pitchFamily="34" charset="-122"/>
              </a:rPr>
              <a:t>中插入数据，</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pic>
        <p:nvPicPr>
          <p:cNvPr id="5" name="图片 4">
            <a:extLst>
              <a:ext uri="{FF2B5EF4-FFF2-40B4-BE49-F238E27FC236}">
                <a16:creationId xmlns:a16="http://schemas.microsoft.com/office/drawing/2014/main" id="{D205E49D-F9B9-4B05-B695-A66562B0A09B}"/>
              </a:ext>
            </a:extLst>
          </p:cNvPr>
          <p:cNvPicPr>
            <a:picLocks noChangeAspect="1"/>
          </p:cNvPicPr>
          <p:nvPr/>
        </p:nvPicPr>
        <p:blipFill rotWithShape="1">
          <a:blip r:embed="rId6"/>
          <a:srcRect b="10575"/>
          <a:stretch/>
        </p:blipFill>
        <p:spPr>
          <a:xfrm>
            <a:off x="984910" y="2676091"/>
            <a:ext cx="5040000" cy="1505817"/>
          </a:xfrm>
          <a:prstGeom prst="rect">
            <a:avLst/>
          </a:prstGeom>
        </p:spPr>
      </p:pic>
    </p:spTree>
    <p:extLst>
      <p:ext uri="{BB962C8B-B14F-4D97-AF65-F5344CB8AC3E}">
        <p14:creationId xmlns:p14="http://schemas.microsoft.com/office/powerpoint/2010/main" val="238549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87420"/>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语句测试数据是否插入成功，执行结果如下所示。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5366"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一对多</a:t>
            </a:r>
          </a:p>
        </p:txBody>
      </p:sp>
      <p:sp>
        <p:nvSpPr>
          <p:cNvPr id="8" name="矩形 7">
            <a:extLst>
              <a:ext uri="{FF2B5EF4-FFF2-40B4-BE49-F238E27FC236}">
                <a16:creationId xmlns:a16="http://schemas.microsoft.com/office/drawing/2014/main" id="{37FAC67A-42AA-4BE6-9A2E-DEAE5E42692B}"/>
              </a:ext>
            </a:extLst>
          </p:cNvPr>
          <p:cNvSpPr/>
          <p:nvPr/>
        </p:nvSpPr>
        <p:spPr>
          <a:xfrm>
            <a:off x="-79023" y="4937421"/>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从以上执行结果可以看出，数据插入成功。</a:t>
            </a:r>
          </a:p>
        </p:txBody>
      </p:sp>
      <p:pic>
        <p:nvPicPr>
          <p:cNvPr id="9" name="图片 8">
            <a:extLst>
              <a:ext uri="{FF2B5EF4-FFF2-40B4-BE49-F238E27FC236}">
                <a16:creationId xmlns:a16="http://schemas.microsoft.com/office/drawing/2014/main" id="{BEA582B8-E664-4594-AF52-04BB28EDCF96}"/>
              </a:ext>
            </a:extLst>
          </p:cNvPr>
          <p:cNvPicPr>
            <a:picLocks noChangeAspect="1"/>
          </p:cNvPicPr>
          <p:nvPr/>
        </p:nvPicPr>
        <p:blipFill rotWithShape="1">
          <a:blip r:embed="rId5"/>
          <a:srcRect t="-1814" b="7607"/>
          <a:stretch/>
        </p:blipFill>
        <p:spPr>
          <a:xfrm>
            <a:off x="984910" y="1746328"/>
            <a:ext cx="5040000" cy="3164580"/>
          </a:xfrm>
          <a:prstGeom prst="rect">
            <a:avLst/>
          </a:prstGeom>
        </p:spPr>
      </p:pic>
    </p:spTree>
    <p:extLst>
      <p:ext uri="{BB962C8B-B14F-4D97-AF65-F5344CB8AC3E}">
        <p14:creationId xmlns:p14="http://schemas.microsoft.com/office/powerpoint/2010/main" val="280580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87420"/>
            <a:ext cx="9144000" cy="368799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创建</a:t>
            </a:r>
            <a:r>
              <a:rPr lang="en-US" altLang="zh-CN" b="1" dirty="0">
                <a:latin typeface="微软雅黑" panose="020B0503020204020204" pitchFamily="34" charset="-122"/>
                <a:ea typeface="微软雅黑" panose="020B0503020204020204" pitchFamily="34" charset="-122"/>
              </a:rPr>
              <a:t>POJO</a:t>
            </a:r>
            <a:r>
              <a:rPr lang="zh-CN" altLang="en-US" b="1" dirty="0">
                <a:latin typeface="微软雅黑" panose="020B0503020204020204" pitchFamily="34" charset="-122"/>
                <a:ea typeface="微软雅黑" panose="020B0503020204020204" pitchFamily="34" charset="-122"/>
              </a:rPr>
              <a:t>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com.qfedu.pojo</a:t>
            </a:r>
            <a:r>
              <a:rPr lang="zh-CN" altLang="en-US" dirty="0">
                <a:latin typeface="微软雅黑" panose="020B0503020204020204" pitchFamily="34" charset="-122"/>
                <a:ea typeface="微软雅黑" panose="020B0503020204020204" pitchFamily="34" charset="-122"/>
              </a:rPr>
              <a:t>包下分别创建两个</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类：</a:t>
            </a:r>
            <a:r>
              <a:rPr lang="en-US" altLang="zh-CN" dirty="0" err="1">
                <a:latin typeface="微软雅黑" panose="020B0503020204020204" pitchFamily="34" charset="-122"/>
                <a:ea typeface="微软雅黑" panose="020B0503020204020204" pitchFamily="34" charset="-122"/>
              </a:rPr>
              <a:t>StuInfo</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StuClass</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3-7</a:t>
            </a:r>
            <a:r>
              <a:rPr lang="zh-CN" altLang="en-US" dirty="0">
                <a:latin typeface="微软雅黑" panose="020B0503020204020204" pitchFamily="34" charset="-122"/>
                <a:ea typeface="微软雅黑" panose="020B0503020204020204" pitchFamily="34" charset="-122"/>
              </a:rPr>
              <a:t>和例</a:t>
            </a:r>
            <a:r>
              <a:rPr lang="en-US" altLang="zh-CN" dirty="0">
                <a:latin typeface="微软雅黑" panose="020B0503020204020204" pitchFamily="34" charset="-122"/>
                <a:ea typeface="微软雅黑" panose="020B0503020204020204" pitchFamily="34" charset="-122"/>
              </a:rPr>
              <a:t>3-8</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创建映射文件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com.qfedu.mappr</a:t>
            </a:r>
            <a:r>
              <a:rPr lang="zh-CN" altLang="en-US" dirty="0">
                <a:latin typeface="微软雅黑" panose="020B0503020204020204" pitchFamily="34" charset="-122"/>
                <a:ea typeface="微软雅黑" panose="020B0503020204020204" pitchFamily="34" charset="-122"/>
              </a:rPr>
              <a:t>包下创建映射文件</a:t>
            </a:r>
            <a:r>
              <a:rPr lang="en-US" altLang="zh-CN" dirty="0">
                <a:latin typeface="微软雅黑" panose="020B0503020204020204" pitchFamily="34" charset="-122"/>
                <a:ea typeface="微软雅黑" panose="020B0503020204020204" pitchFamily="34" charset="-122"/>
              </a:rPr>
              <a:t>StuClassMapper.xml</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3-9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在配置文件中引入最新的映射文件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打开</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a:latin typeface="微软雅黑" panose="020B0503020204020204" pitchFamily="34" charset="-122"/>
                <a:ea typeface="微软雅黑" panose="020B0503020204020204" pitchFamily="34" charset="-122"/>
              </a:rPr>
              <a:t>mybatis-config.xml</a:t>
            </a:r>
            <a:r>
              <a:rPr lang="zh-CN" altLang="en-US" dirty="0">
                <a:latin typeface="微软雅黑" panose="020B0503020204020204" pitchFamily="34" charset="-122"/>
                <a:ea typeface="微软雅黑" panose="020B0503020204020204" pitchFamily="34" charset="-122"/>
              </a:rPr>
              <a:t>文件，修改该文件的</a:t>
            </a:r>
            <a:r>
              <a:rPr lang="en-US" altLang="zh-CN" dirty="0">
                <a:latin typeface="微软雅黑" panose="020B0503020204020204" pitchFamily="34" charset="-122"/>
                <a:ea typeface="微软雅黑" panose="020B0503020204020204" pitchFamily="34" charset="-122"/>
              </a:rPr>
              <a:t>&lt;mappers&gt;</a:t>
            </a:r>
            <a:r>
              <a:rPr lang="zh-CN" altLang="en-US" dirty="0">
                <a:latin typeface="微软雅黑" panose="020B0503020204020204" pitchFamily="34" charset="-122"/>
                <a:ea typeface="微软雅黑" panose="020B0503020204020204" pitchFamily="34" charset="-122"/>
              </a:rPr>
              <a:t>元素，将映射文件</a:t>
            </a:r>
            <a:r>
              <a:rPr lang="en-US" altLang="zh-CN" dirty="0">
                <a:latin typeface="微软雅黑" panose="020B0503020204020204" pitchFamily="34" charset="-122"/>
                <a:ea typeface="微软雅黑" panose="020B0503020204020204" pitchFamily="34" charset="-122"/>
              </a:rPr>
              <a:t>StuClassMapper.xml</a:t>
            </a:r>
            <a:r>
              <a:rPr lang="zh-CN" altLang="en-US" dirty="0">
                <a:latin typeface="微软雅黑" panose="020B0503020204020204" pitchFamily="34" charset="-122"/>
                <a:ea typeface="微软雅黑" panose="020B0503020204020204" pitchFamily="34" charset="-122"/>
              </a:rPr>
              <a:t>引入到配置文件，修改后的代码如下所示。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6390"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一对多</a:t>
            </a:r>
          </a:p>
        </p:txBody>
      </p:sp>
      <p:pic>
        <p:nvPicPr>
          <p:cNvPr id="2" name="图片 1">
            <a:extLst>
              <a:ext uri="{FF2B5EF4-FFF2-40B4-BE49-F238E27FC236}">
                <a16:creationId xmlns:a16="http://schemas.microsoft.com/office/drawing/2014/main" id="{C9A9489B-C9A0-44DC-BF15-810B1407BE79}"/>
              </a:ext>
            </a:extLst>
          </p:cNvPr>
          <p:cNvPicPr>
            <a:picLocks noChangeAspect="1"/>
          </p:cNvPicPr>
          <p:nvPr/>
        </p:nvPicPr>
        <p:blipFill rotWithShape="1">
          <a:blip r:embed="rId5"/>
          <a:srcRect b="12488"/>
          <a:stretch/>
        </p:blipFill>
        <p:spPr>
          <a:xfrm>
            <a:off x="828944" y="4975418"/>
            <a:ext cx="5040000" cy="982820"/>
          </a:xfrm>
          <a:prstGeom prst="rect">
            <a:avLst/>
          </a:prstGeom>
        </p:spPr>
      </p:pic>
    </p:spTree>
    <p:extLst>
      <p:ext uri="{BB962C8B-B14F-4D97-AF65-F5344CB8AC3E}">
        <p14:creationId xmlns:p14="http://schemas.microsoft.com/office/powerpoint/2010/main" val="315390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87420"/>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5. </a:t>
            </a:r>
            <a:r>
              <a:rPr lang="zh-CN" altLang="en-US" b="1" dirty="0">
                <a:latin typeface="微软雅黑" panose="020B0503020204020204" pitchFamily="34" charset="-122"/>
                <a:ea typeface="微软雅黑" panose="020B0503020204020204" pitchFamily="34" charset="-122"/>
              </a:rPr>
              <a:t>编写测试类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包，在</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包下创建测试类</a:t>
            </a:r>
            <a:r>
              <a:rPr lang="en-US" altLang="zh-CN" dirty="0" err="1">
                <a:latin typeface="微软雅黑" panose="020B0503020204020204" pitchFamily="34" charset="-122"/>
                <a:ea typeface="微软雅黑" panose="020B0503020204020204" pitchFamily="34" charset="-122"/>
              </a:rPr>
              <a:t>TestOneToMany</a:t>
            </a:r>
            <a:r>
              <a:rPr lang="zh-CN" altLang="en-US" dirty="0">
                <a:latin typeface="微软雅黑" panose="020B0503020204020204" pitchFamily="34" charset="-122"/>
                <a:ea typeface="微软雅黑" panose="020B0503020204020204" pitchFamily="34" charset="-122"/>
              </a:rPr>
              <a:t>，如例所示。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7414"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一对多</a:t>
            </a:r>
          </a:p>
        </p:txBody>
      </p:sp>
      <p:pic>
        <p:nvPicPr>
          <p:cNvPr id="3" name="图片 2">
            <a:extLst>
              <a:ext uri="{FF2B5EF4-FFF2-40B4-BE49-F238E27FC236}">
                <a16:creationId xmlns:a16="http://schemas.microsoft.com/office/drawing/2014/main" id="{0A46977F-404F-42C5-B251-8757BA5EECC9}"/>
              </a:ext>
            </a:extLst>
          </p:cNvPr>
          <p:cNvPicPr>
            <a:picLocks noChangeAspect="1"/>
          </p:cNvPicPr>
          <p:nvPr/>
        </p:nvPicPr>
        <p:blipFill rotWithShape="1">
          <a:blip r:embed="rId5"/>
          <a:srcRect b="5010"/>
          <a:stretch/>
        </p:blipFill>
        <p:spPr>
          <a:xfrm>
            <a:off x="783788" y="2641446"/>
            <a:ext cx="5040000" cy="3227776"/>
          </a:xfrm>
          <a:prstGeom prst="rect">
            <a:avLst/>
          </a:prstGeom>
        </p:spPr>
      </p:pic>
    </p:spTree>
    <p:extLst>
      <p:ext uri="{BB962C8B-B14F-4D97-AF65-F5344CB8AC3E}">
        <p14:creationId xmlns:p14="http://schemas.microsoft.com/office/powerpoint/2010/main" val="352971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87414"/>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通常情况下，多对多表关系要转化为一对多的形式进行处理，这种转化是通过一张中间表来实现的。在使用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处理多对多关系时，需要先将多对多关系转化为一对多关系，然后使用</a:t>
            </a:r>
            <a:r>
              <a:rPr lang="en-US" altLang="zh-CN" dirty="0">
                <a:latin typeface="微软雅黑" panose="020B0503020204020204" pitchFamily="34" charset="-122"/>
                <a:ea typeface="微软雅黑" panose="020B0503020204020204" pitchFamily="34" charset="-122"/>
              </a:rPr>
              <a:t>&lt;collection&gt;</a:t>
            </a:r>
            <a:r>
              <a:rPr lang="zh-CN" altLang="en-US" dirty="0">
                <a:latin typeface="微软雅黑" panose="020B0503020204020204" pitchFamily="34" charset="-122"/>
                <a:ea typeface="微软雅黑" panose="020B0503020204020204" pitchFamily="34" charset="-122"/>
              </a:rPr>
              <a:t>元素完成映射。</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节中已经讲过，在处理表关系时，学生与教师是多对多的关联关系，接下来，本节将以此为例演示</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实现多对多的关联映射。</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数据准备</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）在数据库</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中创建数据表</a:t>
            </a:r>
            <a:r>
              <a:rPr lang="en-US" altLang="zh-CN" dirty="0" err="1">
                <a:latin typeface="微软雅黑" panose="020B0503020204020204" pitchFamily="34" charset="-122"/>
                <a:ea typeface="微软雅黑" panose="020B0503020204020204" pitchFamily="34" charset="-122"/>
              </a:rPr>
              <a:t>class_info</a:t>
            </a:r>
            <a:r>
              <a:rPr lang="zh-CN" altLang="en-US" dirty="0">
                <a:latin typeface="微软雅黑" panose="020B0503020204020204" pitchFamily="34" charset="-122"/>
                <a:ea typeface="微软雅黑" panose="020B0503020204020204" pitchFamily="34" charset="-122"/>
              </a:rPr>
              <a:t>、数据表</a:t>
            </a:r>
            <a:r>
              <a:rPr lang="en-US" altLang="zh-CN" dirty="0" err="1">
                <a:latin typeface="微软雅黑" panose="020B0503020204020204" pitchFamily="34" charset="-122"/>
                <a:ea typeface="微软雅黑" panose="020B0503020204020204" pitchFamily="34" charset="-122"/>
              </a:rPr>
              <a:t>teach_info</a:t>
            </a:r>
            <a:r>
              <a:rPr lang="zh-CN" altLang="en-US" dirty="0">
                <a:latin typeface="微软雅黑" panose="020B0503020204020204" pitchFamily="34" charset="-122"/>
                <a:ea typeface="微软雅黑" panose="020B0503020204020204" pitchFamily="34" charset="-122"/>
              </a:rPr>
              <a:t>，其中，数据表</a:t>
            </a:r>
            <a:r>
              <a:rPr lang="en-US" altLang="zh-CN" dirty="0" err="1">
                <a:latin typeface="微软雅黑" panose="020B0503020204020204" pitchFamily="34" charset="-122"/>
                <a:ea typeface="微软雅黑" panose="020B0503020204020204" pitchFamily="34" charset="-122"/>
              </a:rPr>
              <a:t>class_info</a:t>
            </a:r>
            <a:r>
              <a:rPr lang="zh-CN" altLang="en-US" dirty="0">
                <a:latin typeface="微软雅黑" panose="020B0503020204020204" pitchFamily="34" charset="-122"/>
                <a:ea typeface="微软雅黑" panose="020B0503020204020204" pitchFamily="34" charset="-122"/>
              </a:rPr>
              <a:t>用于映射班级信息，数据表</a:t>
            </a:r>
            <a:r>
              <a:rPr lang="en-US" altLang="zh-CN" dirty="0" err="1">
                <a:latin typeface="微软雅黑" panose="020B0503020204020204" pitchFamily="34" charset="-122"/>
                <a:ea typeface="微软雅黑" panose="020B0503020204020204" pitchFamily="34" charset="-122"/>
              </a:rPr>
              <a:t>teach_info</a:t>
            </a:r>
            <a:r>
              <a:rPr lang="zh-CN" altLang="en-US" dirty="0">
                <a:latin typeface="微软雅黑" panose="020B0503020204020204" pitchFamily="34" charset="-122"/>
                <a:ea typeface="微软雅黑" panose="020B0503020204020204" pitchFamily="34" charset="-122"/>
              </a:rPr>
              <a:t>用于映射教师信息，</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5127"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多对多</a:t>
            </a:r>
          </a:p>
        </p:txBody>
      </p:sp>
      <p:pic>
        <p:nvPicPr>
          <p:cNvPr id="2" name="图片 1">
            <a:extLst>
              <a:ext uri="{FF2B5EF4-FFF2-40B4-BE49-F238E27FC236}">
                <a16:creationId xmlns:a16="http://schemas.microsoft.com/office/drawing/2014/main" id="{5A3139E7-1D1B-4AF8-8B85-C09943461711}"/>
              </a:ext>
            </a:extLst>
          </p:cNvPr>
          <p:cNvPicPr>
            <a:picLocks noChangeAspect="1"/>
          </p:cNvPicPr>
          <p:nvPr/>
        </p:nvPicPr>
        <p:blipFill rotWithShape="1">
          <a:blip r:embed="rId5"/>
          <a:srcRect b="11209"/>
          <a:stretch/>
        </p:blipFill>
        <p:spPr>
          <a:xfrm>
            <a:off x="2187467" y="4896487"/>
            <a:ext cx="5040000" cy="1532175"/>
          </a:xfrm>
          <a:prstGeom prst="rect">
            <a:avLst/>
          </a:prstGeom>
        </p:spPr>
      </p:pic>
    </p:spTree>
    <p:extLst>
      <p:ext uri="{BB962C8B-B14F-4D97-AF65-F5344CB8AC3E}">
        <p14:creationId xmlns:p14="http://schemas.microsoft.com/office/powerpoint/2010/main" val="349626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87414"/>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）向数据表</a:t>
            </a:r>
            <a:r>
              <a:rPr lang="en-US" altLang="zh-CN" dirty="0" err="1">
                <a:latin typeface="微软雅黑" panose="020B0503020204020204" pitchFamily="34" charset="-122"/>
                <a:ea typeface="微软雅黑" panose="020B0503020204020204" pitchFamily="34" charset="-122"/>
              </a:rPr>
              <a:t>class_info</a:t>
            </a:r>
            <a:r>
              <a:rPr lang="zh-CN" altLang="en-US" dirty="0">
                <a:latin typeface="微软雅黑" panose="020B0503020204020204" pitchFamily="34" charset="-122"/>
                <a:ea typeface="微软雅黑" panose="020B0503020204020204" pitchFamily="34" charset="-122"/>
              </a:rPr>
              <a:t>中插入数据，</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8438"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多对多</a:t>
            </a:r>
          </a:p>
        </p:txBody>
      </p:sp>
      <p:pic>
        <p:nvPicPr>
          <p:cNvPr id="3" name="图片 2">
            <a:extLst>
              <a:ext uri="{FF2B5EF4-FFF2-40B4-BE49-F238E27FC236}">
                <a16:creationId xmlns:a16="http://schemas.microsoft.com/office/drawing/2014/main" id="{7890C841-F0B9-400B-95E1-8F3BE502AB46}"/>
              </a:ext>
            </a:extLst>
          </p:cNvPr>
          <p:cNvPicPr>
            <a:picLocks noChangeAspect="1"/>
          </p:cNvPicPr>
          <p:nvPr/>
        </p:nvPicPr>
        <p:blipFill rotWithShape="1">
          <a:blip r:embed="rId5"/>
          <a:srcRect b="32886"/>
          <a:stretch/>
        </p:blipFill>
        <p:spPr>
          <a:xfrm>
            <a:off x="930599" y="1746324"/>
            <a:ext cx="5040000" cy="377353"/>
          </a:xfrm>
          <a:prstGeom prst="rect">
            <a:avLst/>
          </a:prstGeom>
        </p:spPr>
      </p:pic>
      <p:sp>
        <p:nvSpPr>
          <p:cNvPr id="8" name="矩形 7">
            <a:extLst>
              <a:ext uri="{FF2B5EF4-FFF2-40B4-BE49-F238E27FC236}">
                <a16:creationId xmlns:a16="http://schemas.microsoft.com/office/drawing/2014/main" id="{C9BAC601-0464-46F7-BC6B-858FEC41F87F}"/>
              </a:ext>
            </a:extLst>
          </p:cNvPr>
          <p:cNvSpPr/>
          <p:nvPr/>
        </p:nvSpPr>
        <p:spPr>
          <a:xfrm>
            <a:off x="0" y="2123677"/>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）向数据表</a:t>
            </a:r>
            <a:r>
              <a:rPr lang="en-US" altLang="zh-CN" dirty="0" err="1">
                <a:latin typeface="微软雅黑" panose="020B0503020204020204" pitchFamily="34" charset="-122"/>
                <a:ea typeface="微软雅黑" panose="020B0503020204020204" pitchFamily="34" charset="-122"/>
              </a:rPr>
              <a:t>teach_info</a:t>
            </a:r>
            <a:r>
              <a:rPr lang="zh-CN" altLang="en-US" dirty="0">
                <a:latin typeface="微软雅黑" panose="020B0503020204020204" pitchFamily="34" charset="-122"/>
                <a:ea typeface="微软雅黑" panose="020B0503020204020204" pitchFamily="34" charset="-122"/>
              </a:rPr>
              <a:t>中插入数据，</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pic>
        <p:nvPicPr>
          <p:cNvPr id="5" name="图片 4">
            <a:extLst>
              <a:ext uri="{FF2B5EF4-FFF2-40B4-BE49-F238E27FC236}">
                <a16:creationId xmlns:a16="http://schemas.microsoft.com/office/drawing/2014/main" id="{E3FE64AF-5565-4938-830C-28E87A7B7E13}"/>
              </a:ext>
            </a:extLst>
          </p:cNvPr>
          <p:cNvPicPr>
            <a:picLocks noChangeAspect="1"/>
          </p:cNvPicPr>
          <p:nvPr/>
        </p:nvPicPr>
        <p:blipFill rotWithShape="1">
          <a:blip r:embed="rId6"/>
          <a:srcRect b="28081"/>
          <a:stretch/>
        </p:blipFill>
        <p:spPr>
          <a:xfrm>
            <a:off x="930599" y="2635025"/>
            <a:ext cx="5040000" cy="538817"/>
          </a:xfrm>
          <a:prstGeom prst="rect">
            <a:avLst/>
          </a:prstGeom>
        </p:spPr>
      </p:pic>
      <p:sp>
        <p:nvSpPr>
          <p:cNvPr id="11" name="矩形 10">
            <a:extLst>
              <a:ext uri="{FF2B5EF4-FFF2-40B4-BE49-F238E27FC236}">
                <a16:creationId xmlns:a16="http://schemas.microsoft.com/office/drawing/2014/main" id="{A0ABDC9C-2479-49B9-A4A2-E74636737FD8}"/>
              </a:ext>
            </a:extLst>
          </p:cNvPr>
          <p:cNvSpPr/>
          <p:nvPr/>
        </p:nvSpPr>
        <p:spPr>
          <a:xfrm>
            <a:off x="0" y="3173842"/>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）建立一张中间表</a:t>
            </a:r>
            <a:r>
              <a:rPr lang="en-US" altLang="zh-CN" dirty="0" err="1">
                <a:latin typeface="微软雅黑" panose="020B0503020204020204" pitchFamily="34" charset="-122"/>
                <a:ea typeface="微软雅黑" panose="020B0503020204020204" pitchFamily="34" charset="-122"/>
              </a:rPr>
              <a:t>class_teach</a:t>
            </a:r>
            <a:r>
              <a:rPr lang="zh-CN" altLang="en-US" dirty="0">
                <a:latin typeface="微软雅黑" panose="020B0503020204020204" pitchFamily="34" charset="-122"/>
                <a:ea typeface="微软雅黑" panose="020B0503020204020204" pitchFamily="34" charset="-122"/>
              </a:rPr>
              <a:t>并向表中插入数据，</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pic>
        <p:nvPicPr>
          <p:cNvPr id="9" name="图片 8">
            <a:extLst>
              <a:ext uri="{FF2B5EF4-FFF2-40B4-BE49-F238E27FC236}">
                <a16:creationId xmlns:a16="http://schemas.microsoft.com/office/drawing/2014/main" id="{39123CF8-FE01-4A3B-B9C7-4EC6DF995A57}"/>
              </a:ext>
            </a:extLst>
          </p:cNvPr>
          <p:cNvPicPr>
            <a:picLocks noChangeAspect="1"/>
          </p:cNvPicPr>
          <p:nvPr/>
        </p:nvPicPr>
        <p:blipFill rotWithShape="1">
          <a:blip r:embed="rId7"/>
          <a:srcRect b="11140"/>
          <a:stretch/>
        </p:blipFill>
        <p:spPr>
          <a:xfrm>
            <a:off x="958531" y="3632750"/>
            <a:ext cx="5040000" cy="1828550"/>
          </a:xfrm>
          <a:prstGeom prst="rect">
            <a:avLst/>
          </a:prstGeom>
        </p:spPr>
      </p:pic>
    </p:spTree>
    <p:extLst>
      <p:ext uri="{BB962C8B-B14F-4D97-AF65-F5344CB8AC3E}">
        <p14:creationId xmlns:p14="http://schemas.microsoft.com/office/powerpoint/2010/main" val="181645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F7B8CC7-252F-4AE9-89A5-F792C449CDC4}"/>
              </a:ext>
            </a:extLst>
          </p:cNvPr>
          <p:cNvCxnSpPr/>
          <p:nvPr/>
        </p:nvCxnSpPr>
        <p:spPr bwMode="auto">
          <a:xfrm>
            <a:off x="2722563" y="150053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a:extLst>
              <a:ext uri="{FF2B5EF4-FFF2-40B4-BE49-F238E27FC236}">
                <a16:creationId xmlns:a16="http://schemas.microsoft.com/office/drawing/2014/main" id="{D7A2BC64-F56F-42C9-BE93-FC5FCC944DD5}"/>
              </a:ext>
            </a:extLst>
          </p:cNvPr>
          <p:cNvSpPr>
            <a:spLocks noChangeArrowheads="1"/>
          </p:cNvSpPr>
          <p:nvPr/>
        </p:nvSpPr>
        <p:spPr bwMode="auto">
          <a:xfrm>
            <a:off x="2713837" y="1173665"/>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表与表之间的关系</a:t>
            </a:r>
            <a:endParaRPr lang="en-US" altLang="zh-CN" dirty="0">
              <a:latin typeface="微软雅黑" panose="020B0503020204020204" pitchFamily="34" charset="-122"/>
              <a:ea typeface="微软雅黑" panose="020B0503020204020204" pitchFamily="34" charset="-122"/>
            </a:endParaRPr>
          </a:p>
        </p:txBody>
      </p:sp>
      <p:grpSp>
        <p:nvGrpSpPr>
          <p:cNvPr id="25" name="组合 29">
            <a:extLst>
              <a:ext uri="{FF2B5EF4-FFF2-40B4-BE49-F238E27FC236}">
                <a16:creationId xmlns:a16="http://schemas.microsoft.com/office/drawing/2014/main" id="{4984757D-9FCB-4C94-B261-6C80715DA11A}"/>
              </a:ext>
            </a:extLst>
          </p:cNvPr>
          <p:cNvGrpSpPr>
            <a:grpSpLocks/>
          </p:cNvGrpSpPr>
          <p:nvPr/>
        </p:nvGrpSpPr>
        <p:grpSpPr bwMode="auto">
          <a:xfrm rot="-12767">
            <a:off x="1495584" y="1216235"/>
            <a:ext cx="1005156" cy="547688"/>
            <a:chOff x="1931297" y="1314359"/>
            <a:chExt cx="1319272" cy="1728192"/>
          </a:xfrm>
        </p:grpSpPr>
        <p:grpSp>
          <p:nvGrpSpPr>
            <p:cNvPr id="26" name="组合 31">
              <a:extLst>
                <a:ext uri="{FF2B5EF4-FFF2-40B4-BE49-F238E27FC236}">
                  <a16:creationId xmlns:a16="http://schemas.microsoft.com/office/drawing/2014/main" id="{121DCF84-1B06-42D6-BA73-3B42C05831D2}"/>
                </a:ext>
              </a:extLst>
            </p:cNvPr>
            <p:cNvGrpSpPr>
              <a:grpSpLocks/>
            </p:cNvGrpSpPr>
            <p:nvPr/>
          </p:nvGrpSpPr>
          <p:grpSpPr bwMode="auto">
            <a:xfrm>
              <a:off x="1954425" y="1314359"/>
              <a:ext cx="1296144" cy="1728192"/>
              <a:chOff x="1925509" y="1314359"/>
              <a:chExt cx="1296144" cy="1728192"/>
            </a:xfrm>
          </p:grpSpPr>
          <p:sp>
            <p:nvSpPr>
              <p:cNvPr id="28" name="圆角矩形 24">
                <a:extLst>
                  <a:ext uri="{FF2B5EF4-FFF2-40B4-BE49-F238E27FC236}">
                    <a16:creationId xmlns:a16="http://schemas.microsoft.com/office/drawing/2014/main" id="{B19ABFC4-B14D-4836-9C5A-02584A31D87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9" name="圆角矩形 25">
                <a:extLst>
                  <a:ext uri="{FF2B5EF4-FFF2-40B4-BE49-F238E27FC236}">
                    <a16:creationId xmlns:a16="http://schemas.microsoft.com/office/drawing/2014/main" id="{731DD944-65A0-47BA-883E-FEDDA64224D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7" name="圆角矩形 5">
              <a:extLst>
                <a:ext uri="{FF2B5EF4-FFF2-40B4-BE49-F238E27FC236}">
                  <a16:creationId xmlns:a16="http://schemas.microsoft.com/office/drawing/2014/main" id="{9B2A10DA-A06B-41C9-BEAB-3F9A61571C39}"/>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40" name="组合 195">
            <a:extLst>
              <a:ext uri="{FF2B5EF4-FFF2-40B4-BE49-F238E27FC236}">
                <a16:creationId xmlns:a16="http://schemas.microsoft.com/office/drawing/2014/main" id="{5B492AE2-6D23-4710-8479-57D037EF5EDA}"/>
              </a:ext>
            </a:extLst>
          </p:cNvPr>
          <p:cNvGrpSpPr>
            <a:grpSpLocks/>
          </p:cNvGrpSpPr>
          <p:nvPr/>
        </p:nvGrpSpPr>
        <p:grpSpPr bwMode="auto">
          <a:xfrm>
            <a:off x="2839377" y="2179020"/>
            <a:ext cx="4141720" cy="584665"/>
            <a:chOff x="1707622" y="1197695"/>
            <a:chExt cx="4045478" cy="656772"/>
          </a:xfrm>
        </p:grpSpPr>
        <p:sp>
          <p:nvSpPr>
            <p:cNvPr id="41" name="圆角矩形 5">
              <a:extLst>
                <a:ext uri="{FF2B5EF4-FFF2-40B4-BE49-F238E27FC236}">
                  <a16:creationId xmlns:a16="http://schemas.microsoft.com/office/drawing/2014/main" id="{C56F6575-70C6-403B-9841-B59801F7153B}"/>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42" name="直接连接符 41">
              <a:extLst>
                <a:ext uri="{FF2B5EF4-FFF2-40B4-BE49-F238E27FC236}">
                  <a16:creationId xmlns:a16="http://schemas.microsoft.com/office/drawing/2014/main" id="{FE815DE2-1FD3-456E-96F1-BFDEF6AA61CB}"/>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3" name="矩形 35">
              <a:extLst>
                <a:ext uri="{FF2B5EF4-FFF2-40B4-BE49-F238E27FC236}">
                  <a16:creationId xmlns:a16="http://schemas.microsoft.com/office/drawing/2014/main" id="{120A8B9F-EE5D-4949-90DC-2A98D802D422}"/>
                </a:ext>
              </a:extLst>
            </p:cNvPr>
            <p:cNvSpPr>
              <a:spLocks noChangeArrowheads="1"/>
            </p:cNvSpPr>
            <p:nvPr/>
          </p:nvSpPr>
          <p:spPr bwMode="auto">
            <a:xfrm>
              <a:off x="2752767" y="1197695"/>
              <a:ext cx="856780"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一对一</a:t>
              </a:r>
              <a:endParaRPr lang="en-US" altLang="zh-CN" dirty="0">
                <a:latin typeface="微软雅黑" panose="020B0503020204020204" pitchFamily="34" charset="-122"/>
                <a:ea typeface="微软雅黑" panose="020B0503020204020204" pitchFamily="34" charset="-122"/>
              </a:endParaRPr>
            </a:p>
          </p:txBody>
        </p:sp>
      </p:grpSp>
      <p:grpSp>
        <p:nvGrpSpPr>
          <p:cNvPr id="45" name="组合 29">
            <a:extLst>
              <a:ext uri="{FF2B5EF4-FFF2-40B4-BE49-F238E27FC236}">
                <a16:creationId xmlns:a16="http://schemas.microsoft.com/office/drawing/2014/main" id="{7D46BF4F-24CC-44D6-B0C9-9AFA8E40B273}"/>
              </a:ext>
            </a:extLst>
          </p:cNvPr>
          <p:cNvGrpSpPr>
            <a:grpSpLocks/>
          </p:cNvGrpSpPr>
          <p:nvPr/>
        </p:nvGrpSpPr>
        <p:grpSpPr bwMode="auto">
          <a:xfrm rot="-12767">
            <a:off x="2828749" y="2183492"/>
            <a:ext cx="1005156" cy="547688"/>
            <a:chOff x="1931297" y="1314359"/>
            <a:chExt cx="1319272" cy="1728192"/>
          </a:xfrm>
        </p:grpSpPr>
        <p:grpSp>
          <p:nvGrpSpPr>
            <p:cNvPr id="46" name="组合 31">
              <a:extLst>
                <a:ext uri="{FF2B5EF4-FFF2-40B4-BE49-F238E27FC236}">
                  <a16:creationId xmlns:a16="http://schemas.microsoft.com/office/drawing/2014/main" id="{E77D9F81-B64C-49AB-9E1B-41AD8DFC49FB}"/>
                </a:ext>
              </a:extLst>
            </p:cNvPr>
            <p:cNvGrpSpPr>
              <a:grpSpLocks/>
            </p:cNvGrpSpPr>
            <p:nvPr/>
          </p:nvGrpSpPr>
          <p:grpSpPr bwMode="auto">
            <a:xfrm>
              <a:off x="1954425" y="1314359"/>
              <a:ext cx="1296144" cy="1728192"/>
              <a:chOff x="1925509" y="1314359"/>
              <a:chExt cx="1296144" cy="1728192"/>
            </a:xfrm>
          </p:grpSpPr>
          <p:sp>
            <p:nvSpPr>
              <p:cNvPr id="48" name="圆角矩形 24">
                <a:extLst>
                  <a:ext uri="{FF2B5EF4-FFF2-40B4-BE49-F238E27FC236}">
                    <a16:creationId xmlns:a16="http://schemas.microsoft.com/office/drawing/2014/main" id="{3B20A25A-B28A-4066-8CDF-87B2DBD0D478}"/>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25">
                <a:extLst>
                  <a:ext uri="{FF2B5EF4-FFF2-40B4-BE49-F238E27FC236}">
                    <a16:creationId xmlns:a16="http://schemas.microsoft.com/office/drawing/2014/main" id="{4C9AB31A-AAD7-48CD-9520-37F12BF1596C}"/>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a:extLst>
                <a:ext uri="{FF2B5EF4-FFF2-40B4-BE49-F238E27FC236}">
                  <a16:creationId xmlns:a16="http://schemas.microsoft.com/office/drawing/2014/main" id="{9BB0FE66-28D3-4FF7-AB4C-84161D7BB17F}"/>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 name="直接连接符 19">
            <a:extLst>
              <a:ext uri="{FF2B5EF4-FFF2-40B4-BE49-F238E27FC236}">
                <a16:creationId xmlns:a16="http://schemas.microsoft.com/office/drawing/2014/main" id="{53212285-9004-49D7-B09B-A4749863079E}"/>
              </a:ext>
            </a:extLst>
          </p:cNvPr>
          <p:cNvCxnSpPr/>
          <p:nvPr/>
        </p:nvCxnSpPr>
        <p:spPr bwMode="auto">
          <a:xfrm>
            <a:off x="2828621" y="3424444"/>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1" name="矩形 35">
            <a:extLst>
              <a:ext uri="{FF2B5EF4-FFF2-40B4-BE49-F238E27FC236}">
                <a16:creationId xmlns:a16="http://schemas.microsoft.com/office/drawing/2014/main" id="{E447FAC6-A413-4A67-B23D-4C8CF4CAF942}"/>
              </a:ext>
            </a:extLst>
          </p:cNvPr>
          <p:cNvSpPr>
            <a:spLocks noChangeArrowheads="1"/>
          </p:cNvSpPr>
          <p:nvPr/>
        </p:nvSpPr>
        <p:spPr bwMode="auto">
          <a:xfrm>
            <a:off x="2819895" y="3097574"/>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一对多</a:t>
            </a:r>
            <a:endParaRPr lang="en-US" altLang="zh-CN" dirty="0">
              <a:latin typeface="微软雅黑" panose="020B0503020204020204" pitchFamily="34" charset="-122"/>
              <a:ea typeface="微软雅黑" panose="020B0503020204020204" pitchFamily="34" charset="-122"/>
            </a:endParaRPr>
          </a:p>
        </p:txBody>
      </p:sp>
      <p:grpSp>
        <p:nvGrpSpPr>
          <p:cNvPr id="22" name="组合 29">
            <a:extLst>
              <a:ext uri="{FF2B5EF4-FFF2-40B4-BE49-F238E27FC236}">
                <a16:creationId xmlns:a16="http://schemas.microsoft.com/office/drawing/2014/main" id="{5F11C597-A5B0-4DAB-847C-C2ED6E5C5645}"/>
              </a:ext>
            </a:extLst>
          </p:cNvPr>
          <p:cNvGrpSpPr>
            <a:grpSpLocks/>
          </p:cNvGrpSpPr>
          <p:nvPr/>
        </p:nvGrpSpPr>
        <p:grpSpPr bwMode="auto">
          <a:xfrm rot="-12767">
            <a:off x="1601642" y="3140144"/>
            <a:ext cx="1005156" cy="547688"/>
            <a:chOff x="1931297" y="1314359"/>
            <a:chExt cx="1319272" cy="1728192"/>
          </a:xfrm>
        </p:grpSpPr>
        <p:grpSp>
          <p:nvGrpSpPr>
            <p:cNvPr id="23" name="组合 31">
              <a:extLst>
                <a:ext uri="{FF2B5EF4-FFF2-40B4-BE49-F238E27FC236}">
                  <a16:creationId xmlns:a16="http://schemas.microsoft.com/office/drawing/2014/main" id="{CAD453B3-B507-4AC6-B435-A36F469784BD}"/>
                </a:ext>
              </a:extLst>
            </p:cNvPr>
            <p:cNvGrpSpPr>
              <a:grpSpLocks/>
            </p:cNvGrpSpPr>
            <p:nvPr/>
          </p:nvGrpSpPr>
          <p:grpSpPr bwMode="auto">
            <a:xfrm>
              <a:off x="1954425" y="1314359"/>
              <a:ext cx="1296144" cy="1728192"/>
              <a:chOff x="1925509" y="1314359"/>
              <a:chExt cx="1296144" cy="1728192"/>
            </a:xfrm>
          </p:grpSpPr>
          <p:sp>
            <p:nvSpPr>
              <p:cNvPr id="30" name="圆角矩形 24">
                <a:extLst>
                  <a:ext uri="{FF2B5EF4-FFF2-40B4-BE49-F238E27FC236}">
                    <a16:creationId xmlns:a16="http://schemas.microsoft.com/office/drawing/2014/main" id="{BC9365EA-7F94-41B5-BA97-75CC8554462D}"/>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1" name="圆角矩形 25">
                <a:extLst>
                  <a:ext uri="{FF2B5EF4-FFF2-40B4-BE49-F238E27FC236}">
                    <a16:creationId xmlns:a16="http://schemas.microsoft.com/office/drawing/2014/main" id="{6BD65A18-3C3E-4148-ACDC-DDA11A519E7A}"/>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 name="圆角矩形 5">
              <a:extLst>
                <a:ext uri="{FF2B5EF4-FFF2-40B4-BE49-F238E27FC236}">
                  <a16:creationId xmlns:a16="http://schemas.microsoft.com/office/drawing/2014/main" id="{62FEBB6E-9DF9-4A5F-AF85-94E4EAB5978B}"/>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195">
            <a:extLst>
              <a:ext uri="{FF2B5EF4-FFF2-40B4-BE49-F238E27FC236}">
                <a16:creationId xmlns:a16="http://schemas.microsoft.com/office/drawing/2014/main" id="{BB15539C-A460-4A34-89EA-E67AED16C040}"/>
              </a:ext>
            </a:extLst>
          </p:cNvPr>
          <p:cNvGrpSpPr>
            <a:grpSpLocks/>
          </p:cNvGrpSpPr>
          <p:nvPr/>
        </p:nvGrpSpPr>
        <p:grpSpPr bwMode="auto">
          <a:xfrm>
            <a:off x="2945435" y="4102929"/>
            <a:ext cx="4141720" cy="584665"/>
            <a:chOff x="1707622" y="1197695"/>
            <a:chExt cx="4045478" cy="656772"/>
          </a:xfrm>
        </p:grpSpPr>
        <p:sp>
          <p:nvSpPr>
            <p:cNvPr id="33" name="圆角矩形 5">
              <a:extLst>
                <a:ext uri="{FF2B5EF4-FFF2-40B4-BE49-F238E27FC236}">
                  <a16:creationId xmlns:a16="http://schemas.microsoft.com/office/drawing/2014/main" id="{7B6CBE88-B4E0-46B8-B57A-5A7C4B9FD620}"/>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34" name="直接连接符 33">
              <a:extLst>
                <a:ext uri="{FF2B5EF4-FFF2-40B4-BE49-F238E27FC236}">
                  <a16:creationId xmlns:a16="http://schemas.microsoft.com/office/drawing/2014/main" id="{78D13E07-2064-4558-8A63-CBF705D0A048}"/>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5" name="矩形 35">
              <a:extLst>
                <a:ext uri="{FF2B5EF4-FFF2-40B4-BE49-F238E27FC236}">
                  <a16:creationId xmlns:a16="http://schemas.microsoft.com/office/drawing/2014/main" id="{389DB4BB-CAAD-4587-95FB-9803D9259EC7}"/>
                </a:ext>
              </a:extLst>
            </p:cNvPr>
            <p:cNvSpPr>
              <a:spLocks noChangeArrowheads="1"/>
            </p:cNvSpPr>
            <p:nvPr/>
          </p:nvSpPr>
          <p:spPr bwMode="auto">
            <a:xfrm>
              <a:off x="2752767" y="1197695"/>
              <a:ext cx="856780"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多对多</a:t>
              </a:r>
              <a:endParaRPr lang="en-US" altLang="zh-CN" dirty="0">
                <a:latin typeface="微软雅黑" panose="020B0503020204020204" pitchFamily="34" charset="-122"/>
                <a:ea typeface="微软雅黑" panose="020B0503020204020204" pitchFamily="34" charset="-122"/>
              </a:endParaRPr>
            </a:p>
          </p:txBody>
        </p:sp>
      </p:grpSp>
      <p:grpSp>
        <p:nvGrpSpPr>
          <p:cNvPr id="36" name="组合 29">
            <a:extLst>
              <a:ext uri="{FF2B5EF4-FFF2-40B4-BE49-F238E27FC236}">
                <a16:creationId xmlns:a16="http://schemas.microsoft.com/office/drawing/2014/main" id="{4122D658-1204-4E79-B26E-C3E33E408C07}"/>
              </a:ext>
            </a:extLst>
          </p:cNvPr>
          <p:cNvGrpSpPr>
            <a:grpSpLocks/>
          </p:cNvGrpSpPr>
          <p:nvPr/>
        </p:nvGrpSpPr>
        <p:grpSpPr bwMode="auto">
          <a:xfrm rot="-12767">
            <a:off x="2934807" y="4107401"/>
            <a:ext cx="1005156" cy="547688"/>
            <a:chOff x="1931297" y="1314359"/>
            <a:chExt cx="1319272" cy="1728192"/>
          </a:xfrm>
        </p:grpSpPr>
        <p:grpSp>
          <p:nvGrpSpPr>
            <p:cNvPr id="37" name="组合 31">
              <a:extLst>
                <a:ext uri="{FF2B5EF4-FFF2-40B4-BE49-F238E27FC236}">
                  <a16:creationId xmlns:a16="http://schemas.microsoft.com/office/drawing/2014/main" id="{6B117339-17ED-4E60-8624-EE0F6E86D071}"/>
                </a:ext>
              </a:extLst>
            </p:cNvPr>
            <p:cNvGrpSpPr>
              <a:grpSpLocks/>
            </p:cNvGrpSpPr>
            <p:nvPr/>
          </p:nvGrpSpPr>
          <p:grpSpPr bwMode="auto">
            <a:xfrm>
              <a:off x="1954425" y="1314359"/>
              <a:ext cx="1296144" cy="1728192"/>
              <a:chOff x="1925509" y="1314359"/>
              <a:chExt cx="1296144" cy="1728192"/>
            </a:xfrm>
          </p:grpSpPr>
          <p:sp>
            <p:nvSpPr>
              <p:cNvPr id="39" name="圆角矩形 24">
                <a:extLst>
                  <a:ext uri="{FF2B5EF4-FFF2-40B4-BE49-F238E27FC236}">
                    <a16:creationId xmlns:a16="http://schemas.microsoft.com/office/drawing/2014/main" id="{94195C11-9FA4-4773-8CEF-4EB2DD6AC6D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0" name="圆角矩形 25">
                <a:extLst>
                  <a:ext uri="{FF2B5EF4-FFF2-40B4-BE49-F238E27FC236}">
                    <a16:creationId xmlns:a16="http://schemas.microsoft.com/office/drawing/2014/main" id="{5E90CEDF-2F3C-479B-95A1-054B9D99043B}"/>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8" name="圆角矩形 5">
              <a:extLst>
                <a:ext uri="{FF2B5EF4-FFF2-40B4-BE49-F238E27FC236}">
                  <a16:creationId xmlns:a16="http://schemas.microsoft.com/office/drawing/2014/main" id="{5B6A3512-3005-4BD9-B859-0BE30605BCCE}"/>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1" name="直接连接符 50">
            <a:extLst>
              <a:ext uri="{FF2B5EF4-FFF2-40B4-BE49-F238E27FC236}">
                <a16:creationId xmlns:a16="http://schemas.microsoft.com/office/drawing/2014/main" id="{DC21D87E-0BEF-4F3F-B2F4-B8173ECA3C1D}"/>
              </a:ext>
            </a:extLst>
          </p:cNvPr>
          <p:cNvCxnSpPr/>
          <p:nvPr/>
        </p:nvCxnSpPr>
        <p:spPr bwMode="auto">
          <a:xfrm>
            <a:off x="2960140" y="5601168"/>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2" name="矩形 35">
            <a:extLst>
              <a:ext uri="{FF2B5EF4-FFF2-40B4-BE49-F238E27FC236}">
                <a16:creationId xmlns:a16="http://schemas.microsoft.com/office/drawing/2014/main" id="{2871FAB8-99B1-46E0-8ED1-C37D105FCB3C}"/>
              </a:ext>
            </a:extLst>
          </p:cNvPr>
          <p:cNvSpPr>
            <a:spLocks noChangeArrowheads="1"/>
          </p:cNvSpPr>
          <p:nvPr/>
        </p:nvSpPr>
        <p:spPr bwMode="auto">
          <a:xfrm>
            <a:off x="2951414" y="527429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主键映射</a:t>
            </a:r>
            <a:endParaRPr lang="en-US" altLang="zh-CN" dirty="0">
              <a:latin typeface="微软雅黑" panose="020B0503020204020204" pitchFamily="34" charset="-122"/>
              <a:ea typeface="微软雅黑" panose="020B0503020204020204" pitchFamily="34" charset="-122"/>
            </a:endParaRPr>
          </a:p>
        </p:txBody>
      </p:sp>
      <p:grpSp>
        <p:nvGrpSpPr>
          <p:cNvPr id="53" name="组合 29">
            <a:extLst>
              <a:ext uri="{FF2B5EF4-FFF2-40B4-BE49-F238E27FC236}">
                <a16:creationId xmlns:a16="http://schemas.microsoft.com/office/drawing/2014/main" id="{65D504A9-0B7F-4D3F-A9CA-C059E4736B6C}"/>
              </a:ext>
            </a:extLst>
          </p:cNvPr>
          <p:cNvGrpSpPr>
            <a:grpSpLocks/>
          </p:cNvGrpSpPr>
          <p:nvPr/>
        </p:nvGrpSpPr>
        <p:grpSpPr bwMode="auto">
          <a:xfrm rot="-12767">
            <a:off x="1733161" y="5316868"/>
            <a:ext cx="1005156" cy="547688"/>
            <a:chOff x="1931297" y="1314359"/>
            <a:chExt cx="1319272" cy="1728192"/>
          </a:xfrm>
        </p:grpSpPr>
        <p:grpSp>
          <p:nvGrpSpPr>
            <p:cNvPr id="54" name="组合 31">
              <a:extLst>
                <a:ext uri="{FF2B5EF4-FFF2-40B4-BE49-F238E27FC236}">
                  <a16:creationId xmlns:a16="http://schemas.microsoft.com/office/drawing/2014/main" id="{51E553AE-3F40-48B6-BF62-872A38E3389F}"/>
                </a:ext>
              </a:extLst>
            </p:cNvPr>
            <p:cNvGrpSpPr>
              <a:grpSpLocks/>
            </p:cNvGrpSpPr>
            <p:nvPr/>
          </p:nvGrpSpPr>
          <p:grpSpPr bwMode="auto">
            <a:xfrm>
              <a:off x="1954425" y="1314359"/>
              <a:ext cx="1296144" cy="1728192"/>
              <a:chOff x="1925509" y="1314359"/>
              <a:chExt cx="1296144" cy="1728192"/>
            </a:xfrm>
          </p:grpSpPr>
          <p:sp>
            <p:nvSpPr>
              <p:cNvPr id="56" name="圆角矩形 24">
                <a:extLst>
                  <a:ext uri="{FF2B5EF4-FFF2-40B4-BE49-F238E27FC236}">
                    <a16:creationId xmlns:a16="http://schemas.microsoft.com/office/drawing/2014/main" id="{A9AD07C8-07B7-488D-A803-7D00FB3774C1}"/>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7" name="圆角矩形 25">
                <a:extLst>
                  <a:ext uri="{FF2B5EF4-FFF2-40B4-BE49-F238E27FC236}">
                    <a16:creationId xmlns:a16="http://schemas.microsoft.com/office/drawing/2014/main" id="{C726805A-3155-4404-9887-ED815E671054}"/>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5" name="圆角矩形 5">
              <a:extLst>
                <a:ext uri="{FF2B5EF4-FFF2-40B4-BE49-F238E27FC236}">
                  <a16:creationId xmlns:a16="http://schemas.microsoft.com/office/drawing/2014/main" id="{F55C0638-3DE0-40BD-8210-227790F56032}"/>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365210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randombar(horizontal)">
                                      <p:cBhvr>
                                        <p:cTn id="17" dur="500"/>
                                        <p:tgtEl>
                                          <p:spTgt spid="40"/>
                                        </p:tgtEl>
                                      </p:cBhvr>
                                    </p:animEffect>
                                  </p:childTnLst>
                                </p:cTn>
                              </p:par>
                              <p:par>
                                <p:cTn id="18" presetID="14" presetClass="entr" presetSubtype="1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childTnLst>
                          </p:cTn>
                        </p:par>
                        <p:par>
                          <p:cTn id="21" fill="hold">
                            <p:stCondLst>
                              <p:cond delay="1500"/>
                            </p:stCondLst>
                            <p:childTnLst>
                              <p:par>
                                <p:cTn id="22" presetID="14" presetClass="entr" presetSubtype="10" fill="hold" nodeType="afterEffect">
                                  <p:stCondLst>
                                    <p:cond delay="50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500"/>
                                        <p:tgtEl>
                                          <p:spTgt spid="22"/>
                                        </p:tgtEl>
                                      </p:cBhvr>
                                    </p:animEffect>
                                  </p:childTnLst>
                                </p:cTn>
                              </p:par>
                              <p:par>
                                <p:cTn id="25" presetID="14" presetClass="entr" presetSubtype="10" fill="hold" nodeType="withEffect">
                                  <p:stCondLst>
                                    <p:cond delay="50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par>
                                <p:cTn id="28" presetID="14" presetClass="entr" presetSubtype="10" fill="hold" grpId="0" nodeType="withEffect">
                                  <p:stCondLst>
                                    <p:cond delay="500"/>
                                  </p:stCondLst>
                                  <p:childTnLst>
                                    <p:set>
                                      <p:cBhvr>
                                        <p:cTn id="29" dur="1" fill="hold">
                                          <p:stCondLst>
                                            <p:cond delay="0"/>
                                          </p:stCondLst>
                                        </p:cTn>
                                        <p:tgtEl>
                                          <p:spTgt spid="21"/>
                                        </p:tgtEl>
                                        <p:attrNameLst>
                                          <p:attrName>style.visibility</p:attrName>
                                        </p:attrNameLst>
                                      </p:cBhvr>
                                      <p:to>
                                        <p:strVal val="visible"/>
                                      </p:to>
                                    </p:set>
                                    <p:animEffect transition="in" filter="randombar(horizontal)">
                                      <p:cBhvr>
                                        <p:cTn id="30" dur="500"/>
                                        <p:tgtEl>
                                          <p:spTgt spid="21"/>
                                        </p:tgtEl>
                                      </p:cBhvr>
                                    </p:animEffect>
                                  </p:childTnLst>
                                </p:cTn>
                              </p:par>
                            </p:childTnLst>
                          </p:cTn>
                        </p:par>
                        <p:par>
                          <p:cTn id="31" fill="hold">
                            <p:stCondLst>
                              <p:cond delay="2500"/>
                            </p:stCondLst>
                            <p:childTnLst>
                              <p:par>
                                <p:cTn id="32" presetID="14" presetClass="entr" presetSubtype="1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randombar(horizontal)">
                                      <p:cBhvr>
                                        <p:cTn id="34" dur="500"/>
                                        <p:tgtEl>
                                          <p:spTgt spid="32"/>
                                        </p:tgtEl>
                                      </p:cBhvr>
                                    </p:animEffect>
                                  </p:childTnLst>
                                </p:cTn>
                              </p:par>
                              <p:par>
                                <p:cTn id="35" presetID="14" presetClass="entr" presetSubtype="1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randombar(horizontal)">
                                      <p:cBhvr>
                                        <p:cTn id="37" dur="500"/>
                                        <p:tgtEl>
                                          <p:spTgt spid="36"/>
                                        </p:tgtEl>
                                      </p:cBhvr>
                                    </p:animEffect>
                                  </p:childTnLst>
                                </p:cTn>
                              </p:par>
                            </p:childTnLst>
                          </p:cTn>
                        </p:par>
                        <p:par>
                          <p:cTn id="38" fill="hold">
                            <p:stCondLst>
                              <p:cond delay="3000"/>
                            </p:stCondLst>
                            <p:childTnLst>
                              <p:par>
                                <p:cTn id="39" presetID="14" presetClass="entr" presetSubtype="10" fill="hold" nodeType="afterEffect">
                                  <p:stCondLst>
                                    <p:cond delay="500"/>
                                  </p:stCondLst>
                                  <p:childTnLst>
                                    <p:set>
                                      <p:cBhvr>
                                        <p:cTn id="40" dur="1" fill="hold">
                                          <p:stCondLst>
                                            <p:cond delay="0"/>
                                          </p:stCondLst>
                                        </p:cTn>
                                        <p:tgtEl>
                                          <p:spTgt spid="53"/>
                                        </p:tgtEl>
                                        <p:attrNameLst>
                                          <p:attrName>style.visibility</p:attrName>
                                        </p:attrNameLst>
                                      </p:cBhvr>
                                      <p:to>
                                        <p:strVal val="visible"/>
                                      </p:to>
                                    </p:set>
                                    <p:animEffect transition="in" filter="randombar(horizontal)">
                                      <p:cBhvr>
                                        <p:cTn id="41" dur="500"/>
                                        <p:tgtEl>
                                          <p:spTgt spid="53"/>
                                        </p:tgtEl>
                                      </p:cBhvr>
                                    </p:animEffect>
                                  </p:childTnLst>
                                </p:cTn>
                              </p:par>
                              <p:par>
                                <p:cTn id="42" presetID="14" presetClass="entr" presetSubtype="10" fill="hold" nodeType="withEffect">
                                  <p:stCondLst>
                                    <p:cond delay="500"/>
                                  </p:stCondLst>
                                  <p:childTnLst>
                                    <p:set>
                                      <p:cBhvr>
                                        <p:cTn id="43" dur="1" fill="hold">
                                          <p:stCondLst>
                                            <p:cond delay="0"/>
                                          </p:stCondLst>
                                        </p:cTn>
                                        <p:tgtEl>
                                          <p:spTgt spid="51"/>
                                        </p:tgtEl>
                                        <p:attrNameLst>
                                          <p:attrName>style.visibility</p:attrName>
                                        </p:attrNameLst>
                                      </p:cBhvr>
                                      <p:to>
                                        <p:strVal val="visible"/>
                                      </p:to>
                                    </p:set>
                                    <p:animEffect transition="in" filter="randombar(horizontal)">
                                      <p:cBhvr>
                                        <p:cTn id="44" dur="500"/>
                                        <p:tgtEl>
                                          <p:spTgt spid="51"/>
                                        </p:tgtEl>
                                      </p:cBhvr>
                                    </p:animEffect>
                                  </p:childTnLst>
                                </p:cTn>
                              </p:par>
                              <p:par>
                                <p:cTn id="45" presetID="14" presetClass="entr" presetSubtype="10" fill="hold" grpId="0" nodeType="withEffect">
                                  <p:stCondLst>
                                    <p:cond delay="500"/>
                                  </p:stCondLst>
                                  <p:childTnLst>
                                    <p:set>
                                      <p:cBhvr>
                                        <p:cTn id="46" dur="1" fill="hold">
                                          <p:stCondLst>
                                            <p:cond delay="0"/>
                                          </p:stCondLst>
                                        </p:cTn>
                                        <p:tgtEl>
                                          <p:spTgt spid="52"/>
                                        </p:tgtEl>
                                        <p:attrNameLst>
                                          <p:attrName>style.visibility</p:attrName>
                                        </p:attrNameLst>
                                      </p:cBhvr>
                                      <p:to>
                                        <p:strVal val="visible"/>
                                      </p:to>
                                    </p:set>
                                    <p:animEffect transition="in" filter="randombar(horizontal)">
                                      <p:cBhvr>
                                        <p:cTn id="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30969"/>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语句测试数据是否插入成功，执行结果如下所示。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9461"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多对多</a:t>
            </a:r>
          </a:p>
        </p:txBody>
      </p:sp>
      <p:sp>
        <p:nvSpPr>
          <p:cNvPr id="11" name="矩形 10">
            <a:extLst>
              <a:ext uri="{FF2B5EF4-FFF2-40B4-BE49-F238E27FC236}">
                <a16:creationId xmlns:a16="http://schemas.microsoft.com/office/drawing/2014/main" id="{A0ABDC9C-2479-49B9-A4A2-E74636737FD8}"/>
              </a:ext>
            </a:extLst>
          </p:cNvPr>
          <p:cNvSpPr/>
          <p:nvPr/>
        </p:nvSpPr>
        <p:spPr>
          <a:xfrm>
            <a:off x="-203200" y="5997431"/>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从以上执行结果可以看出，数据插入成功。</a:t>
            </a:r>
          </a:p>
        </p:txBody>
      </p:sp>
      <p:pic>
        <p:nvPicPr>
          <p:cNvPr id="2" name="图片 1">
            <a:extLst>
              <a:ext uri="{FF2B5EF4-FFF2-40B4-BE49-F238E27FC236}">
                <a16:creationId xmlns:a16="http://schemas.microsoft.com/office/drawing/2014/main" id="{BF2156BA-F458-4E26-91E2-DBCD19A68951}"/>
              </a:ext>
            </a:extLst>
          </p:cNvPr>
          <p:cNvPicPr>
            <a:picLocks noChangeAspect="1"/>
          </p:cNvPicPr>
          <p:nvPr/>
        </p:nvPicPr>
        <p:blipFill rotWithShape="1">
          <a:blip r:embed="rId5"/>
          <a:srcRect b="5136"/>
          <a:stretch/>
        </p:blipFill>
        <p:spPr>
          <a:xfrm>
            <a:off x="984910" y="1667299"/>
            <a:ext cx="5040000" cy="4423942"/>
          </a:xfrm>
          <a:prstGeom prst="rect">
            <a:avLst/>
          </a:prstGeom>
        </p:spPr>
      </p:pic>
    </p:spTree>
    <p:extLst>
      <p:ext uri="{BB962C8B-B14F-4D97-AF65-F5344CB8AC3E}">
        <p14:creationId xmlns:p14="http://schemas.microsoft.com/office/powerpoint/2010/main" val="15432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30969"/>
            <a:ext cx="9144000" cy="410349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创建</a:t>
            </a:r>
            <a:r>
              <a:rPr lang="en-US" altLang="zh-CN" b="1" dirty="0">
                <a:latin typeface="微软雅黑" panose="020B0503020204020204" pitchFamily="34" charset="-122"/>
                <a:ea typeface="微软雅黑" panose="020B0503020204020204" pitchFamily="34" charset="-122"/>
              </a:rPr>
              <a:t>POJO</a:t>
            </a:r>
            <a:r>
              <a:rPr lang="zh-CN" altLang="en-US" b="1" dirty="0">
                <a:latin typeface="微软雅黑" panose="020B0503020204020204" pitchFamily="34" charset="-122"/>
                <a:ea typeface="微软雅黑" panose="020B0503020204020204" pitchFamily="34" charset="-122"/>
              </a:rPr>
              <a:t>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目录的</a:t>
            </a:r>
            <a:r>
              <a:rPr lang="en-US" altLang="zh-CN" dirty="0" err="1">
                <a:latin typeface="微软雅黑" panose="020B0503020204020204" pitchFamily="34" charset="-122"/>
                <a:ea typeface="微软雅黑" panose="020B0503020204020204" pitchFamily="34" charset="-122"/>
              </a:rPr>
              <a:t>com.qfedu.pojo</a:t>
            </a:r>
            <a:r>
              <a:rPr lang="zh-CN" altLang="en-US" dirty="0">
                <a:latin typeface="微软雅黑" panose="020B0503020204020204" pitchFamily="34" charset="-122"/>
                <a:ea typeface="微软雅黑" panose="020B0503020204020204" pitchFamily="34" charset="-122"/>
              </a:rPr>
              <a:t>包下分别创建两个</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类：</a:t>
            </a:r>
            <a:r>
              <a:rPr lang="en-US" altLang="zh-CN" dirty="0" err="1">
                <a:latin typeface="微软雅黑" panose="020B0503020204020204" pitchFamily="34" charset="-122"/>
                <a:ea typeface="微软雅黑" panose="020B0503020204020204" pitchFamily="34" charset="-122"/>
              </a:rPr>
              <a:t>TeachInfo</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ClassInfo</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3-11</a:t>
            </a:r>
            <a:r>
              <a:rPr lang="zh-CN" altLang="en-US" dirty="0">
                <a:latin typeface="微软雅黑" panose="020B0503020204020204" pitchFamily="34" charset="-122"/>
                <a:ea typeface="微软雅黑" panose="020B0503020204020204" pitchFamily="34" charset="-122"/>
              </a:rPr>
              <a:t>和例</a:t>
            </a:r>
            <a:r>
              <a:rPr lang="en-US" altLang="zh-CN" dirty="0">
                <a:latin typeface="微软雅黑" panose="020B0503020204020204" pitchFamily="34" charset="-122"/>
                <a:ea typeface="微软雅黑" panose="020B0503020204020204" pitchFamily="34" charset="-122"/>
              </a:rPr>
              <a:t>3-12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创建映射文件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com.qfedu.mappr</a:t>
            </a:r>
            <a:r>
              <a:rPr lang="zh-CN" altLang="en-US" dirty="0">
                <a:latin typeface="微软雅黑" panose="020B0503020204020204" pitchFamily="34" charset="-122"/>
                <a:ea typeface="微软雅黑" panose="020B0503020204020204" pitchFamily="34" charset="-122"/>
              </a:rPr>
              <a:t>包下创建映射文件</a:t>
            </a:r>
            <a:r>
              <a:rPr lang="en-US" altLang="zh-CN" dirty="0">
                <a:latin typeface="微软雅黑" panose="020B0503020204020204" pitchFamily="34" charset="-122"/>
                <a:ea typeface="微软雅黑" panose="020B0503020204020204" pitchFamily="34" charset="-122"/>
              </a:rPr>
              <a:t>ClassInfoMapper.xml</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3-13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在配置文件中引入最新的映射文件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打开</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a:latin typeface="微软雅黑" panose="020B0503020204020204" pitchFamily="34" charset="-122"/>
                <a:ea typeface="微软雅黑" panose="020B0503020204020204" pitchFamily="34" charset="-122"/>
              </a:rPr>
              <a:t>mybatis-config.xml</a:t>
            </a:r>
            <a:r>
              <a:rPr lang="zh-CN" altLang="en-US" dirty="0">
                <a:latin typeface="微软雅黑" panose="020B0503020204020204" pitchFamily="34" charset="-122"/>
                <a:ea typeface="微软雅黑" panose="020B0503020204020204" pitchFamily="34" charset="-122"/>
              </a:rPr>
              <a:t>文件，修改该文件的</a:t>
            </a:r>
            <a:r>
              <a:rPr lang="en-US" altLang="zh-CN" dirty="0">
                <a:latin typeface="微软雅黑" panose="020B0503020204020204" pitchFamily="34" charset="-122"/>
                <a:ea typeface="微软雅黑" panose="020B0503020204020204" pitchFamily="34" charset="-122"/>
              </a:rPr>
              <a:t>&lt;mappers&gt;</a:t>
            </a:r>
            <a:r>
              <a:rPr lang="zh-CN" altLang="en-US" dirty="0">
                <a:latin typeface="微软雅黑" panose="020B0503020204020204" pitchFamily="34" charset="-122"/>
                <a:ea typeface="微软雅黑" panose="020B0503020204020204" pitchFamily="34" charset="-122"/>
              </a:rPr>
              <a:t>元素，将映射文件</a:t>
            </a:r>
            <a:r>
              <a:rPr lang="en-US" altLang="zh-CN" dirty="0">
                <a:latin typeface="微软雅黑" panose="020B0503020204020204" pitchFamily="34" charset="-122"/>
                <a:ea typeface="微软雅黑" panose="020B0503020204020204" pitchFamily="34" charset="-122"/>
              </a:rPr>
              <a:t>ClassInfoMapper.xml</a:t>
            </a:r>
            <a:r>
              <a:rPr lang="zh-CN" altLang="en-US" dirty="0">
                <a:latin typeface="微软雅黑" panose="020B0503020204020204" pitchFamily="34" charset="-122"/>
                <a:ea typeface="微软雅黑" panose="020B0503020204020204" pitchFamily="34" charset="-122"/>
              </a:rPr>
              <a:t>引入到配置文件，修改后的代码如下所示。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20485"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多对多</a:t>
            </a:r>
          </a:p>
        </p:txBody>
      </p:sp>
      <p:pic>
        <p:nvPicPr>
          <p:cNvPr id="3" name="图片 2">
            <a:extLst>
              <a:ext uri="{FF2B5EF4-FFF2-40B4-BE49-F238E27FC236}">
                <a16:creationId xmlns:a16="http://schemas.microsoft.com/office/drawing/2014/main" id="{43427ED9-29A2-48E3-A339-5339ACC30332}"/>
              </a:ext>
            </a:extLst>
          </p:cNvPr>
          <p:cNvPicPr>
            <a:picLocks noChangeAspect="1"/>
          </p:cNvPicPr>
          <p:nvPr/>
        </p:nvPicPr>
        <p:blipFill rotWithShape="1">
          <a:blip r:embed="rId5"/>
          <a:srcRect b="15233"/>
          <a:stretch/>
        </p:blipFill>
        <p:spPr>
          <a:xfrm>
            <a:off x="806367" y="5240977"/>
            <a:ext cx="5040000" cy="1110464"/>
          </a:xfrm>
          <a:prstGeom prst="rect">
            <a:avLst/>
          </a:prstGeom>
        </p:spPr>
      </p:pic>
    </p:spTree>
    <p:extLst>
      <p:ext uri="{BB962C8B-B14F-4D97-AF65-F5344CB8AC3E}">
        <p14:creationId xmlns:p14="http://schemas.microsoft.com/office/powerpoint/2010/main" val="778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230969"/>
            <a:ext cx="9144000" cy="93852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5. </a:t>
            </a:r>
            <a:r>
              <a:rPr lang="zh-CN" altLang="en-US" b="1" dirty="0">
                <a:latin typeface="微软雅黑" panose="020B0503020204020204" pitchFamily="34" charset="-122"/>
                <a:ea typeface="微软雅黑" panose="020B0503020204020204" pitchFamily="34" charset="-122"/>
              </a:rPr>
              <a:t>编写测试类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包下创建测试类</a:t>
            </a:r>
            <a:r>
              <a:rPr lang="en-US" altLang="zh-CN" dirty="0" err="1">
                <a:latin typeface="微软雅黑" panose="020B0503020204020204" pitchFamily="34" charset="-122"/>
                <a:ea typeface="微软雅黑" panose="020B0503020204020204" pitchFamily="34" charset="-122"/>
              </a:rPr>
              <a:t>TestManyToMany</a:t>
            </a:r>
            <a:r>
              <a:rPr lang="zh-CN" altLang="en-US" dirty="0">
                <a:latin typeface="微软雅黑" panose="020B0503020204020204" pitchFamily="34" charset="-122"/>
                <a:ea typeface="微软雅黑" panose="020B0503020204020204" pitchFamily="34" charset="-122"/>
              </a:rPr>
              <a:t>，如例所示。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21509"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多对多</a:t>
            </a:r>
          </a:p>
        </p:txBody>
      </p:sp>
      <p:pic>
        <p:nvPicPr>
          <p:cNvPr id="9" name="图片 8">
            <a:extLst>
              <a:ext uri="{FF2B5EF4-FFF2-40B4-BE49-F238E27FC236}">
                <a16:creationId xmlns:a16="http://schemas.microsoft.com/office/drawing/2014/main" id="{81F4BE39-EC78-41C3-819B-77736DF248F9}"/>
              </a:ext>
            </a:extLst>
          </p:cNvPr>
          <p:cNvPicPr>
            <a:picLocks noChangeAspect="1"/>
          </p:cNvPicPr>
          <p:nvPr/>
        </p:nvPicPr>
        <p:blipFill rotWithShape="1">
          <a:blip r:embed="rId5"/>
          <a:srcRect b="5290"/>
          <a:stretch/>
        </p:blipFill>
        <p:spPr>
          <a:xfrm>
            <a:off x="806366" y="2254681"/>
            <a:ext cx="5040000" cy="3218238"/>
          </a:xfrm>
          <a:prstGeom prst="rect">
            <a:avLst/>
          </a:prstGeom>
        </p:spPr>
      </p:pic>
    </p:spTree>
    <p:extLst>
      <p:ext uri="{BB962C8B-B14F-4D97-AF65-F5344CB8AC3E}">
        <p14:creationId xmlns:p14="http://schemas.microsoft.com/office/powerpoint/2010/main" val="29202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772841"/>
            <a:ext cx="9144000" cy="432663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数据表的主键用于标识该表中每条记录的唯一性，使用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操作数据库应考虑到多表关联下的主键映射问题。</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在实际开发中，当往数据表中插入数据时，如果对于插入数据的主键没有特殊要求，那么可以采用不返回主键值的方式配置插入语句，这样能够避免额外的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开销。但是，实际开发中常遇到一些多表关联下的操作，例如，在一次操作中插入具有一对多关系的表数据，当插入多方的数据时，需要获取刚刚插入的一方的主键值，此时就要采用插入后获取主键值的方式配置。</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获取主键值可以通过配置映射文件中</a:t>
            </a:r>
            <a:r>
              <a:rPr lang="en-US" altLang="zh-CN" dirty="0">
                <a:latin typeface="微软雅黑" panose="020B0503020204020204" pitchFamily="34" charset="-122"/>
                <a:ea typeface="微软雅黑" panose="020B0503020204020204" pitchFamily="34" charset="-122"/>
              </a:rPr>
              <a:t>&lt;insert&gt;</a:t>
            </a:r>
            <a:r>
              <a:rPr lang="zh-CN" altLang="en-US" dirty="0">
                <a:latin typeface="微软雅黑" panose="020B0503020204020204" pitchFamily="34" charset="-122"/>
                <a:ea typeface="微软雅黑" panose="020B0503020204020204" pitchFamily="34" charset="-122"/>
              </a:rPr>
              <a:t>元素完成，</a:t>
            </a:r>
            <a:r>
              <a:rPr lang="en-US" altLang="zh-CN" dirty="0">
                <a:latin typeface="微软雅黑" panose="020B0503020204020204" pitchFamily="34" charset="-122"/>
                <a:ea typeface="微软雅黑" panose="020B0503020204020204" pitchFamily="34" charset="-122"/>
              </a:rPr>
              <a:t>&lt;insert&gt;</a:t>
            </a:r>
            <a:r>
              <a:rPr lang="zh-CN" altLang="en-US" dirty="0">
                <a:latin typeface="微软雅黑" panose="020B0503020204020204" pitchFamily="34" charset="-122"/>
                <a:ea typeface="微软雅黑" panose="020B0503020204020204" pitchFamily="34" charset="-122"/>
              </a:rPr>
              <a:t>元素的</a:t>
            </a:r>
            <a:r>
              <a:rPr lang="en-US" altLang="zh-CN" dirty="0" err="1">
                <a:latin typeface="微软雅黑" panose="020B0503020204020204" pitchFamily="34" charset="-122"/>
                <a:ea typeface="微软雅黑" panose="020B0503020204020204" pitchFamily="34" charset="-122"/>
              </a:rPr>
              <a:t>useGeneratedKeys</a:t>
            </a:r>
            <a:r>
              <a:rPr lang="zh-CN" altLang="en-US" dirty="0">
                <a:latin typeface="微软雅黑" panose="020B0503020204020204" pitchFamily="34" charset="-122"/>
                <a:ea typeface="微软雅黑" panose="020B0503020204020204" pitchFamily="34" charset="-122"/>
              </a:rPr>
              <a:t>属性用于获取数据库内部产生的主键值，</a:t>
            </a:r>
            <a:r>
              <a:rPr lang="en-US" altLang="zh-CN" dirty="0" err="1">
                <a:latin typeface="微软雅黑" panose="020B0503020204020204" pitchFamily="34" charset="-122"/>
                <a:ea typeface="微软雅黑" panose="020B0503020204020204" pitchFamily="34" charset="-122"/>
              </a:rPr>
              <a:t>keyProperty</a:t>
            </a:r>
            <a:r>
              <a:rPr lang="zh-CN" altLang="en-US" dirty="0">
                <a:latin typeface="微软雅黑" panose="020B0503020204020204" pitchFamily="34" charset="-122"/>
                <a:ea typeface="微软雅黑" panose="020B0503020204020204" pitchFamily="34" charset="-122"/>
              </a:rPr>
              <a:t>属性用于指定主键，</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7175"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3.5 </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主键映射</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2728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772841"/>
            <a:ext cx="9144000" cy="231326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此处需要提醒大家的是，如果操作的数据库不支持主键自增功能时，要使用</a:t>
            </a:r>
            <a:r>
              <a:rPr lang="en-US" altLang="zh-CN" dirty="0">
                <a:latin typeface="微软雅黑" panose="020B0503020204020204" pitchFamily="34" charset="-122"/>
                <a:ea typeface="微软雅黑" panose="020B0503020204020204" pitchFamily="34" charset="-122"/>
              </a:rPr>
              <a:t>&lt;insert&gt;</a:t>
            </a:r>
            <a:r>
              <a:rPr lang="zh-CN" altLang="en-US" dirty="0">
                <a:latin typeface="微软雅黑" panose="020B0503020204020204" pitchFamily="34" charset="-122"/>
                <a:ea typeface="微软雅黑" panose="020B0503020204020204" pitchFamily="34" charset="-122"/>
              </a:rPr>
              <a:t>元素的</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selectKey</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子元素获取主键值。</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接下来，本节以一对多条件下的数据表</a:t>
            </a:r>
            <a:r>
              <a:rPr lang="en-US" altLang="zh-CN" dirty="0" err="1">
                <a:latin typeface="微软雅黑" panose="020B0503020204020204" pitchFamily="34" charset="-122"/>
                <a:ea typeface="微软雅黑" panose="020B0503020204020204" pitchFamily="34" charset="-122"/>
              </a:rPr>
              <a:t>stu_class</a:t>
            </a:r>
            <a:r>
              <a:rPr lang="zh-CN" altLang="en-US" dirty="0">
                <a:latin typeface="微软雅黑" panose="020B0503020204020204" pitchFamily="34" charset="-122"/>
                <a:ea typeface="微软雅黑" panose="020B0503020204020204" pitchFamily="34" charset="-122"/>
              </a:rPr>
              <a:t>为例演示主键映射。</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修改映射文件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修改映射文件</a:t>
            </a:r>
            <a:r>
              <a:rPr lang="en-US" altLang="zh-CN" dirty="0">
                <a:latin typeface="微软雅黑" panose="020B0503020204020204" pitchFamily="34" charset="-122"/>
                <a:ea typeface="微软雅黑" panose="020B0503020204020204" pitchFamily="34" charset="-122"/>
              </a:rPr>
              <a:t>StuClassMapper.xml</a:t>
            </a:r>
            <a:r>
              <a:rPr lang="zh-CN" altLang="en-US" dirty="0">
                <a:latin typeface="微软雅黑" panose="020B0503020204020204" pitchFamily="34" charset="-122"/>
                <a:ea typeface="微软雅黑" panose="020B0503020204020204" pitchFamily="34" charset="-122"/>
              </a:rPr>
              <a:t>，添加</a:t>
            </a:r>
            <a:r>
              <a:rPr lang="en-US" altLang="zh-CN" dirty="0">
                <a:latin typeface="微软雅黑" panose="020B0503020204020204" pitchFamily="34" charset="-122"/>
                <a:ea typeface="微软雅黑" panose="020B0503020204020204" pitchFamily="34" charset="-122"/>
              </a:rPr>
              <a:t>&lt;insert&gt;</a:t>
            </a:r>
            <a:r>
              <a:rPr lang="zh-CN" altLang="en-US" dirty="0">
                <a:latin typeface="微软雅黑" panose="020B0503020204020204" pitchFamily="34" charset="-122"/>
                <a:ea typeface="微软雅黑" panose="020B0503020204020204" pitchFamily="34" charset="-122"/>
              </a:rPr>
              <a:t>元素，具体代码如下所示。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22532"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3.5 </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主键映射</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a:extLst>
              <a:ext uri="{FF2B5EF4-FFF2-40B4-BE49-F238E27FC236}">
                <a16:creationId xmlns:a16="http://schemas.microsoft.com/office/drawing/2014/main" id="{FCBBE6B4-4C47-4041-BE14-798CF6D50C59}"/>
              </a:ext>
            </a:extLst>
          </p:cNvPr>
          <p:cNvPicPr>
            <a:picLocks noChangeAspect="1"/>
          </p:cNvPicPr>
          <p:nvPr/>
        </p:nvPicPr>
        <p:blipFill rotWithShape="1">
          <a:blip r:embed="rId5"/>
          <a:srcRect b="20886"/>
          <a:stretch/>
        </p:blipFill>
        <p:spPr>
          <a:xfrm>
            <a:off x="874100" y="4048967"/>
            <a:ext cx="5040000" cy="740619"/>
          </a:xfrm>
          <a:prstGeom prst="rect">
            <a:avLst/>
          </a:prstGeom>
        </p:spPr>
      </p:pic>
      <p:sp>
        <p:nvSpPr>
          <p:cNvPr id="8" name="矩形 7">
            <a:extLst>
              <a:ext uri="{FF2B5EF4-FFF2-40B4-BE49-F238E27FC236}">
                <a16:creationId xmlns:a16="http://schemas.microsoft.com/office/drawing/2014/main" id="{C8024299-A6D3-4F30-AFC4-2961976AFA96}"/>
              </a:ext>
            </a:extLst>
          </p:cNvPr>
          <p:cNvSpPr/>
          <p:nvPr/>
        </p:nvSpPr>
        <p:spPr>
          <a:xfrm>
            <a:off x="0" y="4760044"/>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在以上代码中，</a:t>
            </a:r>
            <a:r>
              <a:rPr lang="en-US" altLang="zh-CN" dirty="0" err="1">
                <a:latin typeface="微软雅黑" panose="020B0503020204020204" pitchFamily="34" charset="-122"/>
                <a:ea typeface="微软雅黑" panose="020B0503020204020204" pitchFamily="34" charset="-122"/>
              </a:rPr>
              <a:t>useGeneratedKeys</a:t>
            </a:r>
            <a:r>
              <a:rPr lang="zh-CN" altLang="en-US" dirty="0">
                <a:latin typeface="微软雅黑" panose="020B0503020204020204" pitchFamily="34" charset="-122"/>
                <a:ea typeface="微软雅黑" panose="020B0503020204020204" pitchFamily="34" charset="-122"/>
              </a:rPr>
              <a:t>属性用于获取数据库内部产生的主键值，</a:t>
            </a:r>
            <a:r>
              <a:rPr lang="en-US" altLang="zh-CN" dirty="0" err="1">
                <a:latin typeface="微软雅黑" panose="020B0503020204020204" pitchFamily="34" charset="-122"/>
                <a:ea typeface="微软雅黑" panose="020B0503020204020204" pitchFamily="34" charset="-122"/>
              </a:rPr>
              <a:t>keyProperty</a:t>
            </a:r>
            <a:r>
              <a:rPr lang="zh-CN" altLang="en-US" dirty="0">
                <a:latin typeface="微软雅黑" panose="020B0503020204020204" pitchFamily="34" charset="-122"/>
                <a:ea typeface="微软雅黑" panose="020B0503020204020204" pitchFamily="34" charset="-122"/>
              </a:rPr>
              <a:t>属性用于指定主键。</a:t>
            </a:r>
          </a:p>
        </p:txBody>
      </p:sp>
    </p:spTree>
    <p:extLst>
      <p:ext uri="{BB962C8B-B14F-4D97-AF65-F5344CB8AC3E}">
        <p14:creationId xmlns:p14="http://schemas.microsoft.com/office/powerpoint/2010/main" val="382052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772841"/>
            <a:ext cx="9144000" cy="3208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编写测试类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包下创建测试类</a:t>
            </a:r>
            <a:r>
              <a:rPr lang="en-US" altLang="zh-CN" dirty="0" err="1">
                <a:latin typeface="微软雅黑" panose="020B0503020204020204" pitchFamily="34" charset="-122"/>
                <a:ea typeface="微软雅黑" panose="020B0503020204020204" pitchFamily="34" charset="-122"/>
              </a:rPr>
              <a:t>TestAddStuClass</a:t>
            </a:r>
            <a:r>
              <a:rPr lang="zh-CN" altLang="en-US" dirty="0">
                <a:latin typeface="微软雅黑" panose="020B0503020204020204" pitchFamily="34" charset="-122"/>
                <a:ea typeface="微软雅黑" panose="020B0503020204020204" pitchFamily="34" charset="-122"/>
              </a:rPr>
              <a:t>，如书中例</a:t>
            </a:r>
            <a:r>
              <a:rPr lang="en-US" altLang="zh-CN" dirty="0">
                <a:latin typeface="微软雅黑" panose="020B0503020204020204" pitchFamily="34" charset="-122"/>
                <a:ea typeface="微软雅黑" panose="020B0503020204020204" pitchFamily="34" charset="-122"/>
              </a:rPr>
              <a:t>3-15</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除此之外，还可使用</a:t>
            </a:r>
            <a:r>
              <a:rPr lang="en-US" altLang="zh-CN" dirty="0">
                <a:latin typeface="微软雅黑" panose="020B0503020204020204" pitchFamily="34" charset="-122"/>
                <a:ea typeface="微软雅黑" panose="020B0503020204020204" pitchFamily="34" charset="-122"/>
              </a:rPr>
              <a:t>&lt;insert&gt;</a:t>
            </a:r>
            <a:r>
              <a:rPr lang="zh-CN" altLang="en-US" dirty="0">
                <a:latin typeface="微软雅黑" panose="020B0503020204020204" pitchFamily="34" charset="-122"/>
                <a:ea typeface="微软雅黑" panose="020B0503020204020204" pitchFamily="34" charset="-122"/>
              </a:rPr>
              <a:t>元素的</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selectKey</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子元素获取主键值，这种方式不但适用于数据库支持主键自增的场景，而且适用于数据库不支持主键自增的场景，接下来通过实例具体演示</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selectKey</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子元素的使用。 </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修改映射文件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修改映射文件</a:t>
            </a:r>
            <a:r>
              <a:rPr lang="en-US" altLang="zh-CN" dirty="0">
                <a:latin typeface="微软雅黑" panose="020B0503020204020204" pitchFamily="34" charset="-122"/>
                <a:ea typeface="微软雅黑" panose="020B0503020204020204" pitchFamily="34" charset="-122"/>
              </a:rPr>
              <a:t>StuClassMapper.xml</a:t>
            </a:r>
            <a:r>
              <a:rPr lang="zh-CN" altLang="en-US" dirty="0">
                <a:latin typeface="微软雅黑" panose="020B0503020204020204" pitchFamily="34" charset="-122"/>
                <a:ea typeface="微软雅黑" panose="020B0503020204020204" pitchFamily="34" charset="-122"/>
              </a:rPr>
              <a:t>，添加</a:t>
            </a:r>
            <a:r>
              <a:rPr lang="en-US" altLang="zh-CN" dirty="0">
                <a:latin typeface="微软雅黑" panose="020B0503020204020204" pitchFamily="34" charset="-122"/>
                <a:ea typeface="微软雅黑" panose="020B0503020204020204" pitchFamily="34" charset="-122"/>
              </a:rPr>
              <a:t>&lt;insert&gt;</a:t>
            </a:r>
            <a:r>
              <a:rPr lang="zh-CN" altLang="en-US" dirty="0">
                <a:latin typeface="微软雅黑" panose="020B0503020204020204" pitchFamily="34" charset="-122"/>
                <a:ea typeface="微软雅黑" panose="020B0503020204020204" pitchFamily="34" charset="-122"/>
              </a:rPr>
              <a:t>元素，具体代码如下所示。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23556"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3.5 </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主键映射</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a:extLst>
              <a:ext uri="{FF2B5EF4-FFF2-40B4-BE49-F238E27FC236}">
                <a16:creationId xmlns:a16="http://schemas.microsoft.com/office/drawing/2014/main" id="{3B654EA7-B213-4596-A68A-13852055E64C}"/>
              </a:ext>
            </a:extLst>
          </p:cNvPr>
          <p:cNvPicPr>
            <a:picLocks noChangeAspect="1"/>
          </p:cNvPicPr>
          <p:nvPr/>
        </p:nvPicPr>
        <p:blipFill rotWithShape="1">
          <a:blip r:embed="rId5"/>
          <a:srcRect b="11228"/>
          <a:stretch/>
        </p:blipFill>
        <p:spPr>
          <a:xfrm>
            <a:off x="795078" y="4981220"/>
            <a:ext cx="5040000" cy="1328869"/>
          </a:xfrm>
          <a:prstGeom prst="rect">
            <a:avLst/>
          </a:prstGeom>
        </p:spPr>
      </p:pic>
    </p:spTree>
    <p:extLst>
      <p:ext uri="{BB962C8B-B14F-4D97-AF65-F5344CB8AC3E}">
        <p14:creationId xmlns:p14="http://schemas.microsoft.com/office/powerpoint/2010/main" val="297609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772841"/>
            <a:ext cx="9144000" cy="2664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在以上代码中，</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selectKey</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元素的</a:t>
            </a:r>
            <a:r>
              <a:rPr lang="en-US" altLang="zh-CN" dirty="0" err="1">
                <a:latin typeface="微软雅黑" panose="020B0503020204020204" pitchFamily="34" charset="-122"/>
                <a:ea typeface="微软雅黑" panose="020B0503020204020204" pitchFamily="34" charset="-122"/>
              </a:rPr>
              <a:t>keyProperty</a:t>
            </a:r>
            <a:r>
              <a:rPr lang="zh-CN" altLang="en-US" dirty="0">
                <a:latin typeface="微软雅黑" panose="020B0503020204020204" pitchFamily="34" charset="-122"/>
                <a:ea typeface="微软雅黑" panose="020B0503020204020204" pitchFamily="34" charset="-122"/>
              </a:rPr>
              <a:t>属性用于指定数据表主键，</a:t>
            </a:r>
            <a:r>
              <a:rPr lang="en-US" altLang="zh-CN" dirty="0" err="1">
                <a:latin typeface="微软雅黑" panose="020B0503020204020204" pitchFamily="34" charset="-122"/>
                <a:ea typeface="微软雅黑" panose="020B0503020204020204" pitchFamily="34" charset="-122"/>
              </a:rPr>
              <a:t>keyColumn</a:t>
            </a:r>
            <a:r>
              <a:rPr lang="zh-CN" altLang="en-US" dirty="0">
                <a:latin typeface="微软雅黑" panose="020B0503020204020204" pitchFamily="34" charset="-122"/>
                <a:ea typeface="微软雅黑" panose="020B0503020204020204" pitchFamily="34" charset="-122"/>
              </a:rPr>
              <a:t>属性用于指定</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对象的成员属性，</a:t>
            </a:r>
            <a:r>
              <a:rPr lang="en-US" altLang="zh-CN" dirty="0" err="1">
                <a:latin typeface="微软雅黑" panose="020B0503020204020204" pitchFamily="34" charset="-122"/>
                <a:ea typeface="微软雅黑" panose="020B0503020204020204" pitchFamily="34" charset="-122"/>
              </a:rPr>
              <a:t>resultType</a:t>
            </a:r>
            <a:r>
              <a:rPr lang="zh-CN" altLang="en-US" dirty="0">
                <a:latin typeface="微软雅黑" panose="020B0503020204020204" pitchFamily="34" charset="-122"/>
                <a:ea typeface="微软雅黑" panose="020B0503020204020204" pitchFamily="34" charset="-122"/>
              </a:rPr>
              <a:t>属性用于指定返回值类型，</a:t>
            </a:r>
            <a:r>
              <a:rPr lang="en-US" altLang="zh-CN" dirty="0">
                <a:latin typeface="微软雅黑" panose="020B0503020204020204" pitchFamily="34" charset="-122"/>
                <a:ea typeface="微软雅黑" panose="020B0503020204020204" pitchFamily="34" charset="-122"/>
              </a:rPr>
              <a:t>order</a:t>
            </a:r>
            <a:r>
              <a:rPr lang="zh-CN" altLang="en-US" dirty="0">
                <a:latin typeface="微软雅黑" panose="020B0503020204020204" pitchFamily="34" charset="-122"/>
                <a:ea typeface="微软雅黑" panose="020B0503020204020204" pitchFamily="34" charset="-122"/>
              </a:rPr>
              <a:t>属性的设定和使用的数据库有关，如果使用</a:t>
            </a:r>
            <a:r>
              <a:rPr lang="en-US" altLang="zh-CN" dirty="0">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数据库，则</a:t>
            </a:r>
            <a:r>
              <a:rPr lang="en-US" altLang="zh-CN" dirty="0">
                <a:latin typeface="微软雅黑" panose="020B0503020204020204" pitchFamily="34" charset="-122"/>
                <a:ea typeface="微软雅黑" panose="020B0503020204020204" pitchFamily="34" charset="-122"/>
              </a:rPr>
              <a:t>order</a:t>
            </a:r>
            <a:r>
              <a:rPr lang="zh-CN" altLang="en-US" dirty="0">
                <a:latin typeface="微软雅黑" panose="020B0503020204020204" pitchFamily="34" charset="-122"/>
                <a:ea typeface="微软雅黑" panose="020B0503020204020204" pitchFamily="34" charset="-122"/>
              </a:rPr>
              <a:t>属性值是</a:t>
            </a:r>
            <a:r>
              <a:rPr lang="en-US" altLang="zh-CN" dirty="0">
                <a:latin typeface="微软雅黑" panose="020B0503020204020204" pitchFamily="34" charset="-122"/>
                <a:ea typeface="微软雅黑" panose="020B0503020204020204" pitchFamily="34" charset="-122"/>
              </a:rPr>
              <a:t>AFTER</a:t>
            </a:r>
            <a:r>
              <a:rPr lang="zh-CN" altLang="en-US"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修改测试类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修改测试类</a:t>
            </a:r>
            <a:r>
              <a:rPr lang="en-US" altLang="zh-CN" dirty="0" err="1">
                <a:latin typeface="微软雅黑" panose="020B0503020204020204" pitchFamily="34" charset="-122"/>
                <a:ea typeface="微软雅黑" panose="020B0503020204020204" pitchFamily="34" charset="-122"/>
              </a:rPr>
              <a:t>TestAddStuClass</a:t>
            </a:r>
            <a:r>
              <a:rPr lang="zh-CN" altLang="en-US" dirty="0">
                <a:latin typeface="微软雅黑" panose="020B0503020204020204" pitchFamily="34" charset="-122"/>
                <a:ea typeface="微软雅黑" panose="020B0503020204020204" pitchFamily="34" charset="-122"/>
              </a:rPr>
              <a:t>，将其第</a:t>
            </a:r>
            <a:r>
              <a:rPr lang="en-US" altLang="zh-CN" dirty="0">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行代码修改为如下所示。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24580"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3.5 </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主键映射</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a:extLst>
              <a:ext uri="{FF2B5EF4-FFF2-40B4-BE49-F238E27FC236}">
                <a16:creationId xmlns:a16="http://schemas.microsoft.com/office/drawing/2014/main" id="{6195804B-7CF0-46BA-9624-81A3FE5D3EB1}"/>
              </a:ext>
            </a:extLst>
          </p:cNvPr>
          <p:cNvPicPr>
            <a:picLocks noChangeAspect="1"/>
          </p:cNvPicPr>
          <p:nvPr/>
        </p:nvPicPr>
        <p:blipFill rotWithShape="1">
          <a:blip r:embed="rId5"/>
          <a:srcRect b="38984"/>
          <a:stretch/>
        </p:blipFill>
        <p:spPr>
          <a:xfrm>
            <a:off x="817656" y="4498640"/>
            <a:ext cx="5040000" cy="229007"/>
          </a:xfrm>
          <a:prstGeom prst="rect">
            <a:avLst/>
          </a:prstGeom>
        </p:spPr>
      </p:pic>
    </p:spTree>
    <p:extLst>
      <p:ext uri="{BB962C8B-B14F-4D97-AF65-F5344CB8AC3E}">
        <p14:creationId xmlns:p14="http://schemas.microsoft.com/office/powerpoint/2010/main" val="8293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E8F13-00DD-44AD-91A9-539E6ABCF9A5}"/>
              </a:ext>
            </a:extLst>
          </p:cNvPr>
          <p:cNvSpPr>
            <a:spLocks noChangeArrowheads="1"/>
          </p:cNvSpPr>
          <p:nvPr/>
        </p:nvSpPr>
        <p:spPr bwMode="auto">
          <a:xfrm>
            <a:off x="1403648" y="246510"/>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en-US" altLang="zh-CN"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F3C83720-A622-4215-8EC4-4DA92A7EC51C}"/>
              </a:ext>
            </a:extLst>
          </p:cNvPr>
          <p:cNvSpPr/>
          <p:nvPr/>
        </p:nvSpPr>
        <p:spPr>
          <a:xfrm>
            <a:off x="-118" y="1658417"/>
            <a:ext cx="9009762"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本章首先介绍了表与表之间的关系，其中包括一对一、一对多、多对多等；然后分别讲解了如何使用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实现不同表关系的关联映射，最后详细讲解了如何使用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实现主键映射。通过本章知识的学习，大家应该理解表与表之间的关联关系，掌握处理表关系的思路和方法，能够使用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框架完成关联状态下的多表操作。</a:t>
            </a:r>
          </a:p>
        </p:txBody>
      </p:sp>
    </p:spTree>
    <p:extLst>
      <p:ext uri="{BB962C8B-B14F-4D97-AF65-F5344CB8AC3E}">
        <p14:creationId xmlns:p14="http://schemas.microsoft.com/office/powerpoint/2010/main" val="35698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62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C43C7FF5-285E-41E7-8918-D42CFD33A2CB}"/>
              </a:ext>
            </a:extLst>
          </p:cNvPr>
          <p:cNvGraphicFramePr>
            <a:graphicFrameLocks/>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30">
            <a:extLst>
              <a:ext uri="{FF2B5EF4-FFF2-40B4-BE49-F238E27FC236}">
                <a16:creationId xmlns:a16="http://schemas.microsoft.com/office/drawing/2014/main" id="{975C9CC6-49CB-4EBA-9935-58C3B833AB3D}"/>
              </a:ext>
            </a:extLst>
          </p:cNvPr>
          <p:cNvSpPr txBox="1"/>
          <p:nvPr/>
        </p:nvSpPr>
        <p:spPr bwMode="auto">
          <a:xfrm rot="18760561">
            <a:off x="3196833" y="2412903"/>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4" name="TextBox 126">
            <a:extLst>
              <a:ext uri="{FF2B5EF4-FFF2-40B4-BE49-F238E27FC236}">
                <a16:creationId xmlns:a16="http://schemas.microsoft.com/office/drawing/2014/main" id="{ED846E87-A52C-48DA-8F93-F6BF4A23ED62}"/>
              </a:ext>
            </a:extLst>
          </p:cNvPr>
          <p:cNvSpPr txBox="1"/>
          <p:nvPr/>
        </p:nvSpPr>
        <p:spPr bwMode="auto">
          <a:xfrm rot="2839439" flipH="1">
            <a:off x="5028118" y="2603962"/>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5" name="TextBox 127">
            <a:extLst>
              <a:ext uri="{FF2B5EF4-FFF2-40B4-BE49-F238E27FC236}">
                <a16:creationId xmlns:a16="http://schemas.microsoft.com/office/drawing/2014/main" id="{6995DFE1-1536-42B0-B90A-D4927EF2C5ED}"/>
              </a:ext>
            </a:extLst>
          </p:cNvPr>
          <p:cNvSpPr txBox="1"/>
          <p:nvPr/>
        </p:nvSpPr>
        <p:spPr bwMode="auto">
          <a:xfrm rot="13580827" flipV="1">
            <a:off x="3210085" y="43316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6">
            <a:extLst>
              <a:ext uri="{FF2B5EF4-FFF2-40B4-BE49-F238E27FC236}">
                <a16:creationId xmlns:a16="http://schemas.microsoft.com/office/drawing/2014/main" id="{7658F896-761C-4E05-A912-B063A57EA69E}"/>
              </a:ext>
            </a:extLst>
          </p:cNvPr>
          <p:cNvSpPr txBox="1"/>
          <p:nvPr/>
        </p:nvSpPr>
        <p:spPr bwMode="auto">
          <a:xfrm rot="18947968" flipH="1">
            <a:off x="5082055" y="4033116"/>
            <a:ext cx="1067741"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nvGrpSpPr>
          <p:cNvPr id="7" name="组合 18">
            <a:extLst>
              <a:ext uri="{FF2B5EF4-FFF2-40B4-BE49-F238E27FC236}">
                <a16:creationId xmlns:a16="http://schemas.microsoft.com/office/drawing/2014/main" id="{AFD3DE5E-DE1B-4AB3-933C-71F7B339C6D7}"/>
              </a:ext>
            </a:extLst>
          </p:cNvPr>
          <p:cNvGrpSpPr>
            <a:grpSpLocks/>
          </p:cNvGrpSpPr>
          <p:nvPr/>
        </p:nvGrpSpPr>
        <p:grpSpPr bwMode="auto">
          <a:xfrm>
            <a:off x="504865" y="1406909"/>
            <a:ext cx="3131030" cy="1250664"/>
            <a:chOff x="547807" y="2246749"/>
            <a:chExt cx="3130097" cy="1251184"/>
          </a:xfrm>
        </p:grpSpPr>
        <p:sp>
          <p:nvSpPr>
            <p:cNvPr id="8" name="矩形 5">
              <a:extLst>
                <a:ext uri="{FF2B5EF4-FFF2-40B4-BE49-F238E27FC236}">
                  <a16:creationId xmlns:a16="http://schemas.microsoft.com/office/drawing/2014/main" id="{DE58DEFB-82AA-4EB3-A10F-99314526A157}"/>
                </a:ext>
              </a:extLst>
            </p:cNvPr>
            <p:cNvSpPr>
              <a:spLocks noChangeArrowheads="1"/>
            </p:cNvSpPr>
            <p:nvPr/>
          </p:nvSpPr>
          <p:spPr bwMode="auto">
            <a:xfrm>
              <a:off x="1176708" y="2246749"/>
              <a:ext cx="2501196" cy="97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en-US" sz="2400" b="1" dirty="0">
                  <a:latin typeface="微软雅黑" panose="020B0503020204020204" pitchFamily="34" charset="-122"/>
                  <a:ea typeface="微软雅黑" panose="020B0503020204020204" pitchFamily="34" charset="-122"/>
                </a:rPr>
                <a:t>理解</a:t>
              </a:r>
              <a:r>
                <a:rPr lang="zh-CN" altLang="en-US" sz="2400" b="1" dirty="0">
                  <a:solidFill>
                    <a:srgbClr val="2383C6"/>
                  </a:solidFill>
                  <a:latin typeface="微软雅黑" panose="020B0503020204020204" pitchFamily="34" charset="-122"/>
                  <a:ea typeface="微软雅黑" panose="020B0503020204020204" pitchFamily="34" charset="-122"/>
                </a:rPr>
                <a:t>表与表之间的关系</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16">
              <a:extLst>
                <a:ext uri="{FF2B5EF4-FFF2-40B4-BE49-F238E27FC236}">
                  <a16:creationId xmlns:a16="http://schemas.microsoft.com/office/drawing/2014/main" id="{4F36D0D6-3FC6-4A37-85D9-CA10C7044AE5}"/>
                </a:ext>
              </a:extLst>
            </p:cNvPr>
            <p:cNvGrpSpPr>
              <a:grpSpLocks/>
            </p:cNvGrpSpPr>
            <p:nvPr/>
          </p:nvGrpSpPr>
          <p:grpSpPr bwMode="auto">
            <a:xfrm>
              <a:off x="860198" y="2845720"/>
              <a:ext cx="2178276" cy="652213"/>
              <a:chOff x="860198" y="2352244"/>
              <a:chExt cx="2178276" cy="652213"/>
            </a:xfrm>
          </p:grpSpPr>
          <p:cxnSp>
            <p:nvCxnSpPr>
              <p:cNvPr id="13" name="直接连接符 7">
                <a:extLst>
                  <a:ext uri="{FF2B5EF4-FFF2-40B4-BE49-F238E27FC236}">
                    <a16:creationId xmlns:a16="http://schemas.microsoft.com/office/drawing/2014/main" id="{DDF80053-9E3D-44A5-94BE-1E21DEAA152E}"/>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0">
                <a:extLst>
                  <a:ext uri="{FF2B5EF4-FFF2-40B4-BE49-F238E27FC236}">
                    <a16:creationId xmlns:a16="http://schemas.microsoft.com/office/drawing/2014/main" id="{CB879EC2-9B56-482B-8125-7B64D13C526F}"/>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15">
              <a:extLst>
                <a:ext uri="{FF2B5EF4-FFF2-40B4-BE49-F238E27FC236}">
                  <a16:creationId xmlns:a16="http://schemas.microsoft.com/office/drawing/2014/main" id="{8859BE08-A178-4BC4-83B8-AC61E18842FD}"/>
                </a:ext>
              </a:extLst>
            </p:cNvPr>
            <p:cNvGrpSpPr>
              <a:grpSpLocks/>
            </p:cNvGrpSpPr>
            <p:nvPr/>
          </p:nvGrpSpPr>
          <p:grpSpPr bwMode="auto">
            <a:xfrm>
              <a:off x="547807" y="2345525"/>
              <a:ext cx="482428" cy="522503"/>
              <a:chOff x="1232465" y="3518931"/>
              <a:chExt cx="482428" cy="522503"/>
            </a:xfrm>
          </p:grpSpPr>
          <p:sp>
            <p:nvSpPr>
              <p:cNvPr id="11" name="椭圆 10">
                <a:extLst>
                  <a:ext uri="{FF2B5EF4-FFF2-40B4-BE49-F238E27FC236}">
                    <a16:creationId xmlns:a16="http://schemas.microsoft.com/office/drawing/2014/main" id="{907485A4-5441-49DA-8146-AA7C37B848C1}"/>
                  </a:ext>
                </a:extLst>
              </p:cNvPr>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2" name="TextBox 94">
                <a:extLst>
                  <a:ext uri="{FF2B5EF4-FFF2-40B4-BE49-F238E27FC236}">
                    <a16:creationId xmlns:a16="http://schemas.microsoft.com/office/drawing/2014/main" id="{3EAB7315-F61C-4685-A786-ABDC41472060}"/>
                  </a:ext>
                </a:extLst>
              </p:cNvPr>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5" name="组合 17">
            <a:extLst>
              <a:ext uri="{FF2B5EF4-FFF2-40B4-BE49-F238E27FC236}">
                <a16:creationId xmlns:a16="http://schemas.microsoft.com/office/drawing/2014/main" id="{0F835BA1-F9FA-4937-8F5D-84C66BC9D4FF}"/>
              </a:ext>
            </a:extLst>
          </p:cNvPr>
          <p:cNvGrpSpPr>
            <a:grpSpLocks/>
          </p:cNvGrpSpPr>
          <p:nvPr/>
        </p:nvGrpSpPr>
        <p:grpSpPr bwMode="auto">
          <a:xfrm>
            <a:off x="681306" y="4708111"/>
            <a:ext cx="2981625" cy="1199493"/>
            <a:chOff x="547807" y="3950799"/>
            <a:chExt cx="2981112" cy="1198798"/>
          </a:xfrm>
        </p:grpSpPr>
        <p:sp>
          <p:nvSpPr>
            <p:cNvPr id="16" name="矩形 21">
              <a:extLst>
                <a:ext uri="{FF2B5EF4-FFF2-40B4-BE49-F238E27FC236}">
                  <a16:creationId xmlns:a16="http://schemas.microsoft.com/office/drawing/2014/main" id="{D48DFC1C-121A-4137-AF3D-1C8714C2371D}"/>
                </a:ext>
              </a:extLst>
            </p:cNvPr>
            <p:cNvSpPr>
              <a:spLocks noChangeArrowheads="1"/>
            </p:cNvSpPr>
            <p:nvPr/>
          </p:nvSpPr>
          <p:spPr bwMode="auto">
            <a:xfrm>
              <a:off x="1199029" y="4176689"/>
              <a:ext cx="2329890" cy="97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多对多关系的映射方法</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 name="组合 26">
              <a:extLst>
                <a:ext uri="{FF2B5EF4-FFF2-40B4-BE49-F238E27FC236}">
                  <a16:creationId xmlns:a16="http://schemas.microsoft.com/office/drawing/2014/main" id="{AA826732-F22A-4E92-8CE3-CC50230E9640}"/>
                </a:ext>
              </a:extLst>
            </p:cNvPr>
            <p:cNvGrpSpPr>
              <a:grpSpLocks/>
            </p:cNvGrpSpPr>
            <p:nvPr/>
          </p:nvGrpSpPr>
          <p:grpSpPr bwMode="auto">
            <a:xfrm rot="10800000" flipH="1">
              <a:off x="860198" y="3950799"/>
              <a:ext cx="2178276" cy="652213"/>
              <a:chOff x="860198" y="2352244"/>
              <a:chExt cx="2178276" cy="652213"/>
            </a:xfrm>
          </p:grpSpPr>
          <p:cxnSp>
            <p:nvCxnSpPr>
              <p:cNvPr id="21" name="直接连接符 27">
                <a:extLst>
                  <a:ext uri="{FF2B5EF4-FFF2-40B4-BE49-F238E27FC236}">
                    <a16:creationId xmlns:a16="http://schemas.microsoft.com/office/drawing/2014/main" id="{FFA5CB07-A056-4052-8B6F-D13766030379}"/>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8">
                <a:extLst>
                  <a:ext uri="{FF2B5EF4-FFF2-40B4-BE49-F238E27FC236}">
                    <a16:creationId xmlns:a16="http://schemas.microsoft.com/office/drawing/2014/main" id="{26C2FB9C-F702-427F-BFBB-DB332E50886A}"/>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29">
              <a:extLst>
                <a:ext uri="{FF2B5EF4-FFF2-40B4-BE49-F238E27FC236}">
                  <a16:creationId xmlns:a16="http://schemas.microsoft.com/office/drawing/2014/main" id="{28EA6E57-64F3-429C-B324-1C222128ED58}"/>
                </a:ext>
              </a:extLst>
            </p:cNvPr>
            <p:cNvGrpSpPr>
              <a:grpSpLocks/>
            </p:cNvGrpSpPr>
            <p:nvPr/>
          </p:nvGrpSpPr>
          <p:grpSpPr bwMode="auto">
            <a:xfrm>
              <a:off x="547807" y="4523744"/>
              <a:ext cx="474580" cy="523571"/>
              <a:chOff x="1232465" y="3525955"/>
              <a:chExt cx="474580" cy="523571"/>
            </a:xfrm>
          </p:grpSpPr>
          <p:sp>
            <p:nvSpPr>
              <p:cNvPr id="19" name="椭圆 18">
                <a:extLst>
                  <a:ext uri="{FF2B5EF4-FFF2-40B4-BE49-F238E27FC236}">
                    <a16:creationId xmlns:a16="http://schemas.microsoft.com/office/drawing/2014/main" id="{9C879F45-1DC0-4D4E-AA6A-97FB605002B3}"/>
                  </a:ext>
                </a:extLst>
              </p:cNvPr>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0" name="TextBox 102">
                <a:extLst>
                  <a:ext uri="{FF2B5EF4-FFF2-40B4-BE49-F238E27FC236}">
                    <a16:creationId xmlns:a16="http://schemas.microsoft.com/office/drawing/2014/main" id="{7165A313-5EAC-41FE-BF0D-09891890DEB9}"/>
                  </a:ext>
                </a:extLst>
              </p:cNvPr>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36565572-5E2E-41B3-B521-5E1FA94D532E}"/>
              </a:ext>
            </a:extLst>
          </p:cNvPr>
          <p:cNvGrpSpPr>
            <a:grpSpLocks/>
          </p:cNvGrpSpPr>
          <p:nvPr/>
        </p:nvGrpSpPr>
        <p:grpSpPr bwMode="auto">
          <a:xfrm>
            <a:off x="5450906" y="1176077"/>
            <a:ext cx="2831791" cy="1435136"/>
            <a:chOff x="5864534" y="1794089"/>
            <a:chExt cx="2831791" cy="1434931"/>
          </a:xfrm>
        </p:grpSpPr>
        <p:grpSp>
          <p:nvGrpSpPr>
            <p:cNvPr id="24" name="组合 32">
              <a:extLst>
                <a:ext uri="{FF2B5EF4-FFF2-40B4-BE49-F238E27FC236}">
                  <a16:creationId xmlns:a16="http://schemas.microsoft.com/office/drawing/2014/main" id="{AAC4D77E-8AB4-4C18-B082-23198063AA26}"/>
                </a:ext>
              </a:extLst>
            </p:cNvPr>
            <p:cNvGrpSpPr>
              <a:grpSpLocks/>
            </p:cNvGrpSpPr>
            <p:nvPr/>
          </p:nvGrpSpPr>
          <p:grpSpPr bwMode="auto">
            <a:xfrm flipH="1">
              <a:off x="6469063" y="2557463"/>
              <a:ext cx="1962150" cy="652462"/>
              <a:chOff x="860198" y="2352244"/>
              <a:chExt cx="1962354" cy="652213"/>
            </a:xfrm>
          </p:grpSpPr>
          <p:cxnSp>
            <p:nvCxnSpPr>
              <p:cNvPr id="29" name="直接连接符 33">
                <a:extLst>
                  <a:ext uri="{FF2B5EF4-FFF2-40B4-BE49-F238E27FC236}">
                    <a16:creationId xmlns:a16="http://schemas.microsoft.com/office/drawing/2014/main" id="{62451B3C-CC7C-4DD0-AB21-4DD5188EEA9C}"/>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4">
                <a:extLst>
                  <a:ext uri="{FF2B5EF4-FFF2-40B4-BE49-F238E27FC236}">
                    <a16:creationId xmlns:a16="http://schemas.microsoft.com/office/drawing/2014/main" id="{321DB899-E797-4D1B-8A87-C801452CC6BF}"/>
                  </a:ext>
                </a:extLst>
              </p:cNvPr>
              <p:cNvCxnSpPr>
                <a:cxnSpLocks noChangeShapeType="1"/>
              </p:cNvCxnSpPr>
              <p:nvPr/>
            </p:nvCxnSpPr>
            <p:spPr bwMode="auto">
              <a:xfrm>
                <a:off x="1222938" y="3004457"/>
                <a:ext cx="1599614" cy="0"/>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35">
              <a:extLst>
                <a:ext uri="{FF2B5EF4-FFF2-40B4-BE49-F238E27FC236}">
                  <a16:creationId xmlns:a16="http://schemas.microsoft.com/office/drawing/2014/main" id="{CBCC9909-E1DA-4A27-96D3-FC64F40D6963}"/>
                </a:ext>
              </a:extLst>
            </p:cNvPr>
            <p:cNvGrpSpPr>
              <a:grpSpLocks/>
            </p:cNvGrpSpPr>
            <p:nvPr/>
          </p:nvGrpSpPr>
          <p:grpSpPr bwMode="auto">
            <a:xfrm>
              <a:off x="8223250" y="2094756"/>
              <a:ext cx="473075" cy="522212"/>
              <a:chOff x="1232465" y="3514976"/>
              <a:chExt cx="474415" cy="522667"/>
            </a:xfrm>
          </p:grpSpPr>
          <p:sp>
            <p:nvSpPr>
              <p:cNvPr id="27" name="椭圆 26">
                <a:extLst>
                  <a:ext uri="{FF2B5EF4-FFF2-40B4-BE49-F238E27FC236}">
                    <a16:creationId xmlns:a16="http://schemas.microsoft.com/office/drawing/2014/main" id="{51AFEEB1-F4B9-4DA2-846E-DB318E2EE13A}"/>
                  </a:ext>
                </a:extLst>
              </p:cNvPr>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8" name="TextBox 110">
                <a:extLst>
                  <a:ext uri="{FF2B5EF4-FFF2-40B4-BE49-F238E27FC236}">
                    <a16:creationId xmlns:a16="http://schemas.microsoft.com/office/drawing/2014/main" id="{A2303BC2-F14B-4627-9E80-70538E749A2C}"/>
                  </a:ext>
                </a:extLst>
              </p:cNvPr>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6" name="矩形 46">
              <a:extLst>
                <a:ext uri="{FF2B5EF4-FFF2-40B4-BE49-F238E27FC236}">
                  <a16:creationId xmlns:a16="http://schemas.microsoft.com/office/drawing/2014/main" id="{3BF8F4FF-525B-4F2E-BC76-4A134EFB586B}"/>
                </a:ext>
              </a:extLst>
            </p:cNvPr>
            <p:cNvSpPr>
              <a:spLocks noChangeArrowheads="1"/>
            </p:cNvSpPr>
            <p:nvPr/>
          </p:nvSpPr>
          <p:spPr bwMode="auto">
            <a:xfrm>
              <a:off x="5864534" y="1794089"/>
              <a:ext cx="2285951" cy="143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一对一关系的映射方法</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D6FFE53F-352D-49F8-8876-7133145B726C}"/>
              </a:ext>
            </a:extLst>
          </p:cNvPr>
          <p:cNvGrpSpPr>
            <a:grpSpLocks/>
          </p:cNvGrpSpPr>
          <p:nvPr/>
        </p:nvGrpSpPr>
        <p:grpSpPr bwMode="auto">
          <a:xfrm>
            <a:off x="5481070" y="4660871"/>
            <a:ext cx="2905092" cy="1288410"/>
            <a:chOff x="5813082" y="4225925"/>
            <a:chExt cx="2905092" cy="1289062"/>
          </a:xfrm>
        </p:grpSpPr>
        <p:grpSp>
          <p:nvGrpSpPr>
            <p:cNvPr id="32" name="组合 38">
              <a:extLst>
                <a:ext uri="{FF2B5EF4-FFF2-40B4-BE49-F238E27FC236}">
                  <a16:creationId xmlns:a16="http://schemas.microsoft.com/office/drawing/2014/main" id="{44E9182E-B430-41AB-AD5D-EFA8725FA4E8}"/>
                </a:ext>
              </a:extLst>
            </p:cNvPr>
            <p:cNvGrpSpPr>
              <a:grpSpLocks/>
            </p:cNvGrpSpPr>
            <p:nvPr/>
          </p:nvGrpSpPr>
          <p:grpSpPr bwMode="auto">
            <a:xfrm rot="10800000">
              <a:off x="6268941" y="4225925"/>
              <a:ext cx="2162272" cy="652465"/>
              <a:chOff x="860198" y="2352242"/>
              <a:chExt cx="2162496" cy="652215"/>
            </a:xfrm>
          </p:grpSpPr>
          <p:cxnSp>
            <p:nvCxnSpPr>
              <p:cNvPr id="37" name="直接连接符 39">
                <a:extLst>
                  <a:ext uri="{FF2B5EF4-FFF2-40B4-BE49-F238E27FC236}">
                    <a16:creationId xmlns:a16="http://schemas.microsoft.com/office/drawing/2014/main" id="{43D1B809-D62B-4877-AB8D-45A92389547C}"/>
                  </a:ext>
                </a:extLst>
              </p:cNvPr>
              <p:cNvCxnSpPr>
                <a:cxnSpLocks noChangeShapeType="1"/>
              </p:cNvCxnSpPr>
              <p:nvPr/>
            </p:nvCxnSpPr>
            <p:spPr bwMode="auto">
              <a:xfrm>
                <a:off x="860198" y="2352242"/>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40">
                <a:extLst>
                  <a:ext uri="{FF2B5EF4-FFF2-40B4-BE49-F238E27FC236}">
                    <a16:creationId xmlns:a16="http://schemas.microsoft.com/office/drawing/2014/main" id="{E9B17DFA-340C-44BC-9AC9-EE1E9A5B3476}"/>
                  </a:ext>
                </a:extLst>
              </p:cNvPr>
              <p:cNvCxnSpPr>
                <a:cxnSpLocks noChangeShapeType="1"/>
              </p:cNvCxnSpPr>
              <p:nvPr/>
            </p:nvCxnSpPr>
            <p:spPr bwMode="auto">
              <a:xfrm rot="10800000" flipH="1">
                <a:off x="1222937" y="3004455"/>
                <a:ext cx="1799757" cy="2"/>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41">
              <a:extLst>
                <a:ext uri="{FF2B5EF4-FFF2-40B4-BE49-F238E27FC236}">
                  <a16:creationId xmlns:a16="http://schemas.microsoft.com/office/drawing/2014/main" id="{27263468-5C62-4358-BB91-FD78290E575E}"/>
                </a:ext>
              </a:extLst>
            </p:cNvPr>
            <p:cNvGrpSpPr>
              <a:grpSpLocks/>
            </p:cNvGrpSpPr>
            <p:nvPr/>
          </p:nvGrpSpPr>
          <p:grpSpPr bwMode="auto">
            <a:xfrm flipH="1">
              <a:off x="8245099" y="4779187"/>
              <a:ext cx="473075" cy="524142"/>
              <a:chOff x="1210554" y="3505896"/>
              <a:chExt cx="474415" cy="523486"/>
            </a:xfrm>
          </p:grpSpPr>
          <p:sp>
            <p:nvSpPr>
              <p:cNvPr id="35" name="椭圆 34">
                <a:extLst>
                  <a:ext uri="{FF2B5EF4-FFF2-40B4-BE49-F238E27FC236}">
                    <a16:creationId xmlns:a16="http://schemas.microsoft.com/office/drawing/2014/main" id="{3F627AC4-305E-412D-9CD9-5A838154B5F0}"/>
                  </a:ext>
                </a:extLst>
              </p:cNvPr>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36" name="TextBox 118">
                <a:extLst>
                  <a:ext uri="{FF2B5EF4-FFF2-40B4-BE49-F238E27FC236}">
                    <a16:creationId xmlns:a16="http://schemas.microsoft.com/office/drawing/2014/main" id="{BEC116EB-87F3-43C0-8A66-1437D4D8D6D3}"/>
                  </a:ext>
                </a:extLst>
              </p:cNvPr>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34" name="矩形 51">
              <a:extLst>
                <a:ext uri="{FF2B5EF4-FFF2-40B4-BE49-F238E27FC236}">
                  <a16:creationId xmlns:a16="http://schemas.microsoft.com/office/drawing/2014/main" id="{7682C1A8-BD10-49B2-88A6-EFDBE8D2AEFC}"/>
                </a:ext>
              </a:extLst>
            </p:cNvPr>
            <p:cNvSpPr>
              <a:spLocks noChangeArrowheads="1"/>
            </p:cNvSpPr>
            <p:nvPr/>
          </p:nvSpPr>
          <p:spPr bwMode="auto">
            <a:xfrm>
              <a:off x="5813082" y="4541022"/>
              <a:ext cx="2403298" cy="97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一对多关系的映射方法</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9" name="标题 1">
            <a:extLst>
              <a:ext uri="{FF2B5EF4-FFF2-40B4-BE49-F238E27FC236}">
                <a16:creationId xmlns:a16="http://schemas.microsoft.com/office/drawing/2014/main" id="{7AC9FC8B-E8B4-4EC8-948C-324469EF5C54}"/>
              </a:ext>
            </a:extLst>
          </p:cNvPr>
          <p:cNvSpPr>
            <a:spLocks noChangeArrowheads="1"/>
          </p:cNvSpPr>
          <p:nvPr/>
        </p:nvSpPr>
        <p:spPr bwMode="auto">
          <a:xfrm>
            <a:off x="1366083" y="332930"/>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extLst>
      <p:ext uri="{BB962C8B-B14F-4D97-AF65-F5344CB8AC3E}">
        <p14:creationId xmlns:p14="http://schemas.microsoft.com/office/powerpoint/2010/main" val="10917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3"/>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3"/>
                                        </p:tgtEl>
                                      </p:cBhvr>
                                    </p:animEffect>
                                    <p:set>
                                      <p:cBhvr>
                                        <p:cTn id="31" dur="1" fill="hold">
                                          <p:stCondLst>
                                            <p:cond delay="1999"/>
                                          </p:stCondLst>
                                        </p:cTn>
                                        <p:tgtEl>
                                          <p:spTgt spid="3"/>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4"/>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4"/>
                                        </p:tgtEl>
                                      </p:cBhvr>
                                    </p:animEffect>
                                    <p:set>
                                      <p:cBhvr>
                                        <p:cTn id="41" dur="1" fill="hold">
                                          <p:stCondLst>
                                            <p:cond delay="1999"/>
                                          </p:stCondLst>
                                        </p:cTn>
                                        <p:tgtEl>
                                          <p:spTgt spid="4"/>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6"/>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6"/>
                                        </p:tgtEl>
                                      </p:cBhvr>
                                    </p:animEffect>
                                    <p:set>
                                      <p:cBhvr>
                                        <p:cTn id="51" dur="1" fill="hold">
                                          <p:stCondLst>
                                            <p:cond delay="1999"/>
                                          </p:stCondLst>
                                        </p:cTn>
                                        <p:tgtEl>
                                          <p:spTgt spid="6"/>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5"/>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5"/>
                                        </p:tgtEl>
                                      </p:cBhvr>
                                    </p:animEffect>
                                    <p:set>
                                      <p:cBhvr>
                                        <p:cTn id="61" dur="1" fill="hold">
                                          <p:stCondLst>
                                            <p:cond delay="1999"/>
                                          </p:stCondLst>
                                        </p:cTn>
                                        <p:tgtEl>
                                          <p:spTgt spid="5"/>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3" grpId="1"/>
      <p:bldP spid="3" grpId="2"/>
      <p:bldP spid="4" grpId="0"/>
      <p:bldP spid="4" grpId="1"/>
      <p:bldP spid="4" grpId="2"/>
      <p:bldP spid="5" grpId="0"/>
      <p:bldP spid="5" grpId="1"/>
      <p:bldP spid="5" grpId="2"/>
      <p:bldP spid="6" grpId="0"/>
      <p:bldP spid="6" grpId="1"/>
      <p:bldP spid="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表与表之间的关系</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在学习</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的关联映射前，首先要了解表与表之间的关系。表与表之间的关系主要包括一对一、一对多和多对多等，接下来本节将对这几种关系作详细讲解。</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一对一关系中，一方数据表中的一条记录最多可以和另一方数据表中的一条记录相关。例如，现实生活中学生与校园卡就属于一对一的关系，一个学生只能拥有一张校园卡，一张校园卡只能属于一个学生，如图所示。</a:t>
            </a:r>
          </a:p>
        </p:txBody>
      </p:sp>
      <p:sp>
        <p:nvSpPr>
          <p:cNvPr id="3" name="Rectangle 2">
            <a:extLst>
              <a:ext uri="{FF2B5EF4-FFF2-40B4-BE49-F238E27FC236}">
                <a16:creationId xmlns:a16="http://schemas.microsoft.com/office/drawing/2014/main" id="{FA090BC3-2A73-4FD7-BA89-0BB2C9E7AFF1}"/>
              </a:ext>
            </a:extLst>
          </p:cNvPr>
          <p:cNvSpPr>
            <a:spLocks noChangeArrowheads="1"/>
          </p:cNvSpPr>
          <p:nvPr/>
        </p:nvSpPr>
        <p:spPr bwMode="auto">
          <a:xfrm>
            <a:off x="2878666" y="40490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26A6859F-A8D8-4A0E-9881-1F2651CD4B8B}"/>
              </a:ext>
            </a:extLst>
          </p:cNvPr>
          <p:cNvGraphicFramePr>
            <a:graphicFrameLocks noChangeAspect="1"/>
          </p:cNvGraphicFramePr>
          <p:nvPr>
            <p:extLst>
              <p:ext uri="{D42A27DB-BD31-4B8C-83A1-F6EECF244321}">
                <p14:modId xmlns:p14="http://schemas.microsoft.com/office/powerpoint/2010/main" val="1434448736"/>
              </p:ext>
            </p:extLst>
          </p:nvPr>
        </p:nvGraphicFramePr>
        <p:xfrm>
          <a:off x="5813778" y="3987990"/>
          <a:ext cx="2362200" cy="742950"/>
        </p:xfrm>
        <a:graphic>
          <a:graphicData uri="http://schemas.openxmlformats.org/presentationml/2006/ole">
            <mc:AlternateContent xmlns:mc="http://schemas.openxmlformats.org/markup-compatibility/2006">
              <mc:Choice xmlns:v="urn:schemas-microsoft-com:vml" Requires="v">
                <p:oleObj spid="_x0000_s8204" name="Visio" r:id="rId3" imgW="2362200" imgH="742950" progId="Visio.Drawing.15">
                  <p:embed/>
                </p:oleObj>
              </mc:Choice>
              <mc:Fallback>
                <p:oleObj name="Visio" r:id="rId3" imgW="2362200" imgH="74295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778" y="3987990"/>
                        <a:ext cx="23622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a:extLst>
              <a:ext uri="{FF2B5EF4-FFF2-40B4-BE49-F238E27FC236}">
                <a16:creationId xmlns:a16="http://schemas.microsoft.com/office/drawing/2014/main" id="{81DD4005-4F00-4C2F-B1BF-AD3840C10E12}"/>
              </a:ext>
            </a:extLst>
          </p:cNvPr>
          <p:cNvSpPr/>
          <p:nvPr/>
        </p:nvSpPr>
        <p:spPr>
          <a:xfrm>
            <a:off x="0" y="4273091"/>
            <a:ext cx="5813778"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在一对多关系中，主键数据表中的一条记录可以和另外一张数据表的多条记录相关，例如，现实生活中班级与学生的关系就属于一对多的关系，一个班级可以有很多学生，一个学生只能属于一个班级，如图所示。</a:t>
            </a:r>
          </a:p>
        </p:txBody>
      </p:sp>
      <p:sp>
        <p:nvSpPr>
          <p:cNvPr id="7" name="Rectangle 5">
            <a:extLst>
              <a:ext uri="{FF2B5EF4-FFF2-40B4-BE49-F238E27FC236}">
                <a16:creationId xmlns:a16="http://schemas.microsoft.com/office/drawing/2014/main" id="{04AF7BE6-BAFC-41A8-81CA-95319A043E4E}"/>
              </a:ext>
            </a:extLst>
          </p:cNvPr>
          <p:cNvSpPr>
            <a:spLocks noChangeArrowheads="1"/>
          </p:cNvSpPr>
          <p:nvPr/>
        </p:nvSpPr>
        <p:spPr bwMode="auto">
          <a:xfrm>
            <a:off x="5813778" y="4425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73F6A8A3-0A3A-4EAF-852F-02EB1A6519EF}"/>
              </a:ext>
            </a:extLst>
          </p:cNvPr>
          <p:cNvGraphicFramePr>
            <a:graphicFrameLocks noChangeAspect="1"/>
          </p:cNvGraphicFramePr>
          <p:nvPr>
            <p:extLst>
              <p:ext uri="{D42A27DB-BD31-4B8C-83A1-F6EECF244321}">
                <p14:modId xmlns:p14="http://schemas.microsoft.com/office/powerpoint/2010/main" val="680209422"/>
              </p:ext>
            </p:extLst>
          </p:nvPr>
        </p:nvGraphicFramePr>
        <p:xfrm>
          <a:off x="5813778" y="4548054"/>
          <a:ext cx="2276475" cy="1657350"/>
        </p:xfrm>
        <a:graphic>
          <a:graphicData uri="http://schemas.openxmlformats.org/presentationml/2006/ole">
            <mc:AlternateContent xmlns:mc="http://schemas.openxmlformats.org/markup-compatibility/2006">
              <mc:Choice xmlns:v="urn:schemas-microsoft-com:vml" Requires="v">
                <p:oleObj spid="_x0000_s8205" name="Visio" r:id="rId5" imgW="3743141" imgH="2723986" progId="Visio.Drawing.15">
                  <p:embed/>
                </p:oleObj>
              </mc:Choice>
              <mc:Fallback>
                <p:oleObj name="Visio" r:id="rId5" imgW="3743141" imgH="2723986" progId="Visio.Drawing.15">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3778" y="4548054"/>
                        <a:ext cx="2276475" cy="165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13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表与表之间的关系</a:t>
            </a:r>
          </a:p>
        </p:txBody>
      </p:sp>
      <p:sp>
        <p:nvSpPr>
          <p:cNvPr id="4" name="矩形 3">
            <a:extLst>
              <a:ext uri="{FF2B5EF4-FFF2-40B4-BE49-F238E27FC236}">
                <a16:creationId xmlns:a16="http://schemas.microsoft.com/office/drawing/2014/main" id="{D5761004-958D-47CB-B926-5799EB67C520}"/>
              </a:ext>
            </a:extLst>
          </p:cNvPr>
          <p:cNvSpPr/>
          <p:nvPr/>
        </p:nvSpPr>
        <p:spPr>
          <a:xfrm>
            <a:off x="0" y="1504534"/>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多对多关系中，两个数据表里的每条记录都可以和另一方数据表里任意数量的记录相关，例如，现实生活中学生与教师就属于多对多的关系，一名学生可以由多名教师授课，一名教师可以为多名学生授课，具体如图所示。</a:t>
            </a:r>
          </a:p>
        </p:txBody>
      </p:sp>
      <p:sp>
        <p:nvSpPr>
          <p:cNvPr id="3" name="Rectangle 2">
            <a:extLst>
              <a:ext uri="{FF2B5EF4-FFF2-40B4-BE49-F238E27FC236}">
                <a16:creationId xmlns:a16="http://schemas.microsoft.com/office/drawing/2014/main" id="{FA090BC3-2A73-4FD7-BA89-0BB2C9E7AFF1}"/>
              </a:ext>
            </a:extLst>
          </p:cNvPr>
          <p:cNvSpPr>
            <a:spLocks noChangeArrowheads="1"/>
          </p:cNvSpPr>
          <p:nvPr/>
        </p:nvSpPr>
        <p:spPr bwMode="auto">
          <a:xfrm>
            <a:off x="2878666" y="40490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81DD4005-4F00-4C2F-B1BF-AD3840C10E12}"/>
              </a:ext>
            </a:extLst>
          </p:cNvPr>
          <p:cNvSpPr/>
          <p:nvPr/>
        </p:nvSpPr>
        <p:spPr>
          <a:xfrm>
            <a:off x="-1" y="4573045"/>
            <a:ext cx="9143999"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如果直接通过</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维护数据表，在维护一对一的表关系时，通常采用在任意一方引入对方的主键作为外键的方式；在维护一对多的表关系时，通常采用在“多”方加入“一”方主键作为外键的方式；在维护多对多的表关系时，通常采用中间表的方式。</a:t>
            </a:r>
          </a:p>
        </p:txBody>
      </p:sp>
      <p:sp>
        <p:nvSpPr>
          <p:cNvPr id="7" name="Rectangle 5">
            <a:extLst>
              <a:ext uri="{FF2B5EF4-FFF2-40B4-BE49-F238E27FC236}">
                <a16:creationId xmlns:a16="http://schemas.microsoft.com/office/drawing/2014/main" id="{04AF7BE6-BAFC-41A8-81CA-95319A043E4E}"/>
              </a:ext>
            </a:extLst>
          </p:cNvPr>
          <p:cNvSpPr>
            <a:spLocks noChangeArrowheads="1"/>
          </p:cNvSpPr>
          <p:nvPr/>
        </p:nvSpPr>
        <p:spPr bwMode="auto">
          <a:xfrm>
            <a:off x="5813778" y="4425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09C67D2E-DCD5-4C86-B3EB-95EA0E364E03}"/>
              </a:ext>
            </a:extLst>
          </p:cNvPr>
          <p:cNvPicPr>
            <a:picLocks noChangeAspect="1"/>
          </p:cNvPicPr>
          <p:nvPr/>
        </p:nvPicPr>
        <p:blipFill>
          <a:blip r:embed="rId2"/>
          <a:stretch>
            <a:fillRect/>
          </a:stretch>
        </p:blipFill>
        <p:spPr>
          <a:xfrm>
            <a:off x="3405333" y="2753829"/>
            <a:ext cx="2333333" cy="1857143"/>
          </a:xfrm>
          <a:prstGeom prst="rect">
            <a:avLst/>
          </a:prstGeom>
        </p:spPr>
      </p:pic>
    </p:spTree>
    <p:extLst>
      <p:ext uri="{BB962C8B-B14F-4D97-AF65-F5344CB8AC3E}">
        <p14:creationId xmlns:p14="http://schemas.microsoft.com/office/powerpoint/2010/main" val="412867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表与表之间的关系</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然而在企业项目开发中，程序通常是以操作</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对象的形式来操作数据库的，为了满足程序需要，</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提供了关系映射的功能，这使得开发人员能够以操作</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对象的形式处理表关系。</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中支持一对一、一对多、多对多等多种映射方式，在实际应用中，</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通过映射文件中的</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resultMap</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元素实现关联映射，接下来本章将展开具体讲解。</a:t>
            </a:r>
          </a:p>
        </p:txBody>
      </p:sp>
      <p:sp>
        <p:nvSpPr>
          <p:cNvPr id="3" name="Rectangle 2">
            <a:extLst>
              <a:ext uri="{FF2B5EF4-FFF2-40B4-BE49-F238E27FC236}">
                <a16:creationId xmlns:a16="http://schemas.microsoft.com/office/drawing/2014/main" id="{FA090BC3-2A73-4FD7-BA89-0BB2C9E7AFF1}"/>
              </a:ext>
            </a:extLst>
          </p:cNvPr>
          <p:cNvSpPr>
            <a:spLocks noChangeArrowheads="1"/>
          </p:cNvSpPr>
          <p:nvPr/>
        </p:nvSpPr>
        <p:spPr bwMode="auto">
          <a:xfrm>
            <a:off x="2878666" y="40490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a:extLst>
              <a:ext uri="{FF2B5EF4-FFF2-40B4-BE49-F238E27FC236}">
                <a16:creationId xmlns:a16="http://schemas.microsoft.com/office/drawing/2014/main" id="{04AF7BE6-BAFC-41A8-81CA-95319A043E4E}"/>
              </a:ext>
            </a:extLst>
          </p:cNvPr>
          <p:cNvSpPr>
            <a:spLocks noChangeArrowheads="1"/>
          </p:cNvSpPr>
          <p:nvPr/>
        </p:nvSpPr>
        <p:spPr bwMode="auto">
          <a:xfrm>
            <a:off x="5813778" y="4425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94094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377727"/>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在完成数据表设计之后，如果使用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处理一对一的表关系，需要在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的映射文件中添加</a:t>
            </a:r>
            <a:r>
              <a:rPr lang="en-US" altLang="zh-CN" dirty="0">
                <a:latin typeface="微软雅黑" panose="020B0503020204020204" pitchFamily="34" charset="-122"/>
                <a:ea typeface="微软雅黑" panose="020B0503020204020204" pitchFamily="34" charset="-122"/>
              </a:rPr>
              <a:t>&lt;association&gt;</a:t>
            </a:r>
            <a:r>
              <a:rPr lang="zh-CN" altLang="en-US" dirty="0">
                <a:latin typeface="微软雅黑" panose="020B0503020204020204" pitchFamily="34" charset="-122"/>
                <a:ea typeface="微软雅黑" panose="020B0503020204020204" pitchFamily="34" charset="-122"/>
              </a:rPr>
              <a:t>元素。      </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&lt;association&gt;</a:t>
            </a:r>
            <a:r>
              <a:rPr lang="zh-CN" altLang="en-US" dirty="0">
                <a:latin typeface="微软雅黑" panose="020B0503020204020204" pitchFamily="34" charset="-122"/>
                <a:ea typeface="微软雅黑" panose="020B0503020204020204" pitchFamily="34" charset="-122"/>
              </a:rPr>
              <a:t>元素是映射文件</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resultMap</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元素的子元素，其配置代码如下所示。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4112"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一对一</a:t>
            </a:r>
          </a:p>
        </p:txBody>
      </p:sp>
      <p:pic>
        <p:nvPicPr>
          <p:cNvPr id="2" name="图片 1">
            <a:extLst>
              <a:ext uri="{FF2B5EF4-FFF2-40B4-BE49-F238E27FC236}">
                <a16:creationId xmlns:a16="http://schemas.microsoft.com/office/drawing/2014/main" id="{92F3D028-784A-4AE1-843F-582C2513060F}"/>
              </a:ext>
            </a:extLst>
          </p:cNvPr>
          <p:cNvPicPr>
            <a:picLocks noChangeAspect="1"/>
          </p:cNvPicPr>
          <p:nvPr/>
        </p:nvPicPr>
        <p:blipFill rotWithShape="1">
          <a:blip r:embed="rId5"/>
          <a:srcRect b="13766"/>
          <a:stretch/>
        </p:blipFill>
        <p:spPr>
          <a:xfrm>
            <a:off x="1381070" y="2842451"/>
            <a:ext cx="5040000" cy="1129685"/>
          </a:xfrm>
          <a:prstGeom prst="rect">
            <a:avLst/>
          </a:prstGeom>
        </p:spPr>
      </p:pic>
      <p:sp>
        <p:nvSpPr>
          <p:cNvPr id="8" name="矩形 7">
            <a:extLst>
              <a:ext uri="{FF2B5EF4-FFF2-40B4-BE49-F238E27FC236}">
                <a16:creationId xmlns:a16="http://schemas.microsoft.com/office/drawing/2014/main" id="{71590F47-6C23-41B7-9478-24FA9E6A19B2}"/>
              </a:ext>
            </a:extLst>
          </p:cNvPr>
          <p:cNvSpPr/>
          <p:nvPr/>
        </p:nvSpPr>
        <p:spPr>
          <a:xfrm>
            <a:off x="0" y="3960847"/>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&lt;association&gt;</a:t>
            </a:r>
            <a:r>
              <a:rPr lang="zh-CN" altLang="en-US" dirty="0">
                <a:latin typeface="微软雅黑" panose="020B0503020204020204" pitchFamily="34" charset="-122"/>
                <a:ea typeface="微软雅黑" panose="020B0503020204020204" pitchFamily="34" charset="-122"/>
              </a:rPr>
              <a:t>元素提供了一系列属性用于维护数据表关系，具体如表所示。</a:t>
            </a:r>
          </a:p>
        </p:txBody>
      </p:sp>
      <p:pic>
        <p:nvPicPr>
          <p:cNvPr id="3" name="图片 2">
            <a:extLst>
              <a:ext uri="{FF2B5EF4-FFF2-40B4-BE49-F238E27FC236}">
                <a16:creationId xmlns:a16="http://schemas.microsoft.com/office/drawing/2014/main" id="{30574FB7-8BF1-4D15-8A48-AE7CD98314F6}"/>
              </a:ext>
            </a:extLst>
          </p:cNvPr>
          <p:cNvPicPr>
            <a:picLocks noChangeAspect="1"/>
          </p:cNvPicPr>
          <p:nvPr/>
        </p:nvPicPr>
        <p:blipFill rotWithShape="1">
          <a:blip r:embed="rId6"/>
          <a:srcRect b="8494"/>
          <a:stretch/>
        </p:blipFill>
        <p:spPr>
          <a:xfrm>
            <a:off x="1901389" y="4527983"/>
            <a:ext cx="5341222" cy="1872818"/>
          </a:xfrm>
          <a:prstGeom prst="rect">
            <a:avLst/>
          </a:prstGeom>
        </p:spPr>
      </p:pic>
    </p:spTree>
    <p:extLst>
      <p:ext uri="{BB962C8B-B14F-4D97-AF65-F5344CB8AC3E}">
        <p14:creationId xmlns:p14="http://schemas.microsoft.com/office/powerpoint/2010/main" val="10517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377727"/>
            <a:ext cx="9144000" cy="314425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&lt;association&gt;</a:t>
            </a:r>
            <a:r>
              <a:rPr lang="zh-CN" altLang="en-US" dirty="0">
                <a:latin typeface="微软雅黑" panose="020B0503020204020204" pitchFamily="34" charset="-122"/>
                <a:ea typeface="微软雅黑" panose="020B0503020204020204" pitchFamily="34" charset="-122"/>
              </a:rPr>
              <a:t>元素的属性，开发人员可根据需要酌情使用。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前文中已经讲过，在处理表关系时，学生与校园卡是一对一的关联关系，接下来，本节将以此为例演示</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实现一对一的关联映射。</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数据准备</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中创建数据库</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，在数据库</a:t>
            </a:r>
            <a:r>
              <a:rPr lang="en-US" altLang="zh-CN" dirty="0">
                <a:latin typeface="微软雅黑" panose="020B0503020204020204" pitchFamily="34" charset="-122"/>
                <a:ea typeface="微软雅黑" panose="020B0503020204020204" pitchFamily="34" charset="-122"/>
              </a:rPr>
              <a:t>chapter03</a:t>
            </a:r>
            <a:r>
              <a:rPr lang="zh-CN" altLang="en-US" dirty="0">
                <a:latin typeface="微软雅黑" panose="020B0503020204020204" pitchFamily="34" charset="-122"/>
                <a:ea typeface="微软雅黑" panose="020B0503020204020204" pitchFamily="34" charset="-122"/>
              </a:rPr>
              <a:t>中创建数据表</a:t>
            </a:r>
            <a:r>
              <a:rPr lang="en-US" altLang="zh-CN" dirty="0" err="1">
                <a:latin typeface="微软雅黑" panose="020B0503020204020204" pitchFamily="34" charset="-122"/>
                <a:ea typeface="微软雅黑" panose="020B0503020204020204" pitchFamily="34" charset="-122"/>
              </a:rPr>
              <a:t>stu_card</a:t>
            </a:r>
            <a:r>
              <a:rPr lang="zh-CN" altLang="en-US" dirty="0">
                <a:latin typeface="微软雅黑" panose="020B0503020204020204" pitchFamily="34" charset="-122"/>
                <a:ea typeface="微软雅黑" panose="020B0503020204020204" pitchFamily="34" charset="-122"/>
              </a:rPr>
              <a:t>、数据表</a:t>
            </a:r>
            <a:r>
              <a:rPr lang="en-US" altLang="zh-CN" dirty="0" err="1">
                <a:latin typeface="微软雅黑" panose="020B0503020204020204" pitchFamily="34" charset="-122"/>
                <a:ea typeface="微软雅黑" panose="020B0503020204020204" pitchFamily="34" charset="-122"/>
              </a:rPr>
              <a:t>stu</a:t>
            </a:r>
            <a:r>
              <a:rPr lang="zh-CN" altLang="en-US" dirty="0">
                <a:latin typeface="微软雅黑" panose="020B0503020204020204" pitchFamily="34" charset="-122"/>
                <a:ea typeface="微软雅黑" panose="020B0503020204020204" pitchFamily="34" charset="-122"/>
              </a:rPr>
              <a:t>，其中，数据表</a:t>
            </a:r>
            <a:r>
              <a:rPr lang="en-US" altLang="zh-CN" dirty="0" err="1">
                <a:latin typeface="微软雅黑" panose="020B0503020204020204" pitchFamily="34" charset="-122"/>
                <a:ea typeface="微软雅黑" panose="020B0503020204020204" pitchFamily="34" charset="-122"/>
              </a:rPr>
              <a:t>stu_card</a:t>
            </a:r>
            <a:r>
              <a:rPr lang="zh-CN" altLang="en-US" dirty="0">
                <a:latin typeface="微软雅黑" panose="020B0503020204020204" pitchFamily="34" charset="-122"/>
                <a:ea typeface="微软雅黑" panose="020B0503020204020204" pitchFamily="34" charset="-122"/>
              </a:rPr>
              <a:t>用于映射校园卡信息，数据表</a:t>
            </a:r>
            <a:r>
              <a:rPr lang="en-US" altLang="zh-CN" dirty="0" err="1">
                <a:latin typeface="微软雅黑" panose="020B0503020204020204" pitchFamily="34" charset="-122"/>
                <a:ea typeface="微软雅黑" panose="020B0503020204020204" pitchFamily="34" charset="-122"/>
              </a:rPr>
              <a:t>stu</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用于映射学生信息，</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9221"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一对一</a:t>
            </a:r>
          </a:p>
        </p:txBody>
      </p:sp>
      <p:pic>
        <p:nvPicPr>
          <p:cNvPr id="5" name="图片 4">
            <a:extLst>
              <a:ext uri="{FF2B5EF4-FFF2-40B4-BE49-F238E27FC236}">
                <a16:creationId xmlns:a16="http://schemas.microsoft.com/office/drawing/2014/main" id="{FD529ED2-5193-4A70-92B9-47B63D7888C6}"/>
              </a:ext>
            </a:extLst>
          </p:cNvPr>
          <p:cNvPicPr>
            <a:picLocks noChangeAspect="1"/>
          </p:cNvPicPr>
          <p:nvPr/>
        </p:nvPicPr>
        <p:blipFill rotWithShape="1">
          <a:blip r:embed="rId5"/>
          <a:srcRect b="6477"/>
          <a:stretch/>
        </p:blipFill>
        <p:spPr>
          <a:xfrm>
            <a:off x="806367" y="4510697"/>
            <a:ext cx="5040000" cy="1974246"/>
          </a:xfrm>
          <a:prstGeom prst="rect">
            <a:avLst/>
          </a:prstGeom>
        </p:spPr>
      </p:pic>
    </p:spTree>
    <p:extLst>
      <p:ext uri="{BB962C8B-B14F-4D97-AF65-F5344CB8AC3E}">
        <p14:creationId xmlns:p14="http://schemas.microsoft.com/office/powerpoint/2010/main" val="293156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761004-958D-47CB-B926-5799EB67C520}"/>
              </a:ext>
            </a:extLst>
          </p:cNvPr>
          <p:cNvSpPr/>
          <p:nvPr/>
        </p:nvSpPr>
        <p:spPr>
          <a:xfrm>
            <a:off x="0" y="1377727"/>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）向数据表</a:t>
            </a:r>
            <a:r>
              <a:rPr lang="en-US" altLang="zh-CN" dirty="0" err="1">
                <a:latin typeface="微软雅黑" panose="020B0503020204020204" pitchFamily="34" charset="-122"/>
                <a:ea typeface="微软雅黑" panose="020B0503020204020204" pitchFamily="34" charset="-122"/>
              </a:rPr>
              <a:t>stu_card</a:t>
            </a:r>
            <a:r>
              <a:rPr lang="zh-CN" altLang="en-US" dirty="0">
                <a:latin typeface="微软雅黑" panose="020B0503020204020204" pitchFamily="34" charset="-122"/>
                <a:ea typeface="微软雅黑" panose="020B0503020204020204" pitchFamily="34" charset="-122"/>
              </a:rPr>
              <a:t>中插入数据，</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sp>
        <p:nvSpPr>
          <p:cNvPr id="6" name="Rectangle 2">
            <a:extLst>
              <a:ext uri="{FF2B5EF4-FFF2-40B4-BE49-F238E27FC236}">
                <a16:creationId xmlns:a16="http://schemas.microsoft.com/office/drawing/2014/main" id="{BE0E772B-F868-41B7-913E-7503C9838ED6}"/>
              </a:ext>
            </a:extLst>
          </p:cNvPr>
          <p:cNvSpPr>
            <a:spLocks noChangeArrowheads="1"/>
          </p:cNvSpPr>
          <p:nvPr/>
        </p:nvSpPr>
        <p:spPr bwMode="auto">
          <a:xfrm>
            <a:off x="2664178" y="2231749"/>
            <a:ext cx="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95FC180-F440-4F90-A770-F86946DE42D5}"/>
              </a:ext>
            </a:extLst>
          </p:cNvPr>
          <p:cNvGraphicFramePr>
            <a:graphicFrameLocks noChangeAspect="1"/>
          </p:cNvGraphicFramePr>
          <p:nvPr/>
        </p:nvGraphicFramePr>
        <p:xfrm>
          <a:off x="2664178" y="2231749"/>
          <a:ext cx="36000" cy="22931"/>
        </p:xfrm>
        <a:graphic>
          <a:graphicData uri="http://schemas.openxmlformats.org/presentationml/2006/ole">
            <mc:AlternateContent xmlns:mc="http://schemas.openxmlformats.org/markup-compatibility/2006">
              <mc:Choice xmlns:v="urn:schemas-microsoft-com:vml" Requires="v">
                <p:oleObj spid="_x0000_s10245" name="Visio" r:id="rId3" imgW="4105429" imgH="2619539" progId="Visio.Drawing.15">
                  <p:embed/>
                </p:oleObj>
              </mc:Choice>
              <mc:Fallback>
                <p:oleObj name="Visio" r:id="rId3" imgW="4105429" imgH="2619539" progId="Visio.Drawing.15">
                  <p:embed/>
                  <p:pic>
                    <p:nvPicPr>
                      <p:cNvPr id="7" name="对象 6">
                        <a:extLst>
                          <a:ext uri="{FF2B5EF4-FFF2-40B4-BE49-F238E27FC236}">
                            <a16:creationId xmlns:a16="http://schemas.microsoft.com/office/drawing/2014/main" id="{095FC180-F440-4F90-A770-F86946DE4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78" y="2231749"/>
                        <a:ext cx="36000" cy="22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a:extLst>
              <a:ext uri="{FF2B5EF4-FFF2-40B4-BE49-F238E27FC236}">
                <a16:creationId xmlns:a16="http://schemas.microsoft.com/office/drawing/2014/main" id="{75B49C0C-364E-4FBE-9DA7-5A53FBBE0A2D}"/>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一对一</a:t>
            </a:r>
          </a:p>
        </p:txBody>
      </p:sp>
      <p:pic>
        <p:nvPicPr>
          <p:cNvPr id="2" name="图片 1">
            <a:extLst>
              <a:ext uri="{FF2B5EF4-FFF2-40B4-BE49-F238E27FC236}">
                <a16:creationId xmlns:a16="http://schemas.microsoft.com/office/drawing/2014/main" id="{EFE3C6D0-BE17-414B-AA3F-C46F3F4C3D88}"/>
              </a:ext>
            </a:extLst>
          </p:cNvPr>
          <p:cNvPicPr>
            <a:picLocks noChangeAspect="1"/>
          </p:cNvPicPr>
          <p:nvPr/>
        </p:nvPicPr>
        <p:blipFill rotWithShape="1">
          <a:blip r:embed="rId5"/>
          <a:srcRect b="34039"/>
          <a:stretch/>
        </p:blipFill>
        <p:spPr>
          <a:xfrm>
            <a:off x="984910" y="1933817"/>
            <a:ext cx="5040000" cy="370871"/>
          </a:xfrm>
          <a:prstGeom prst="rect">
            <a:avLst/>
          </a:prstGeom>
        </p:spPr>
      </p:pic>
      <p:sp>
        <p:nvSpPr>
          <p:cNvPr id="8" name="矩形 7">
            <a:extLst>
              <a:ext uri="{FF2B5EF4-FFF2-40B4-BE49-F238E27FC236}">
                <a16:creationId xmlns:a16="http://schemas.microsoft.com/office/drawing/2014/main" id="{C641B521-33FE-4228-A494-B3A6178B5905}"/>
              </a:ext>
            </a:extLst>
          </p:cNvPr>
          <p:cNvSpPr/>
          <p:nvPr/>
        </p:nvSpPr>
        <p:spPr>
          <a:xfrm>
            <a:off x="0" y="2304688"/>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）向数据表</a:t>
            </a:r>
            <a:r>
              <a:rPr lang="en-US" altLang="zh-CN" dirty="0" err="1">
                <a:latin typeface="微软雅黑" panose="020B0503020204020204" pitchFamily="34" charset="-122"/>
                <a:ea typeface="微软雅黑" panose="020B0503020204020204" pitchFamily="34" charset="-122"/>
              </a:rPr>
              <a:t>stu</a:t>
            </a:r>
            <a:r>
              <a:rPr lang="zh-CN" altLang="en-US" dirty="0">
                <a:latin typeface="微软雅黑" panose="020B0503020204020204" pitchFamily="34" charset="-122"/>
                <a:ea typeface="微软雅黑" panose="020B0503020204020204" pitchFamily="34" charset="-122"/>
              </a:rPr>
              <a:t>中插入数据，</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语句如下所示。</a:t>
            </a:r>
          </a:p>
        </p:txBody>
      </p:sp>
      <p:pic>
        <p:nvPicPr>
          <p:cNvPr id="3" name="图片 2">
            <a:extLst>
              <a:ext uri="{FF2B5EF4-FFF2-40B4-BE49-F238E27FC236}">
                <a16:creationId xmlns:a16="http://schemas.microsoft.com/office/drawing/2014/main" id="{4DF9C038-10E3-4651-A11A-9A0F6126E65D}"/>
              </a:ext>
            </a:extLst>
          </p:cNvPr>
          <p:cNvPicPr>
            <a:picLocks noChangeAspect="1"/>
          </p:cNvPicPr>
          <p:nvPr/>
        </p:nvPicPr>
        <p:blipFill rotWithShape="1">
          <a:blip r:embed="rId6"/>
          <a:srcRect b="36372"/>
          <a:stretch/>
        </p:blipFill>
        <p:spPr>
          <a:xfrm>
            <a:off x="984910" y="2755334"/>
            <a:ext cx="5040000" cy="357752"/>
          </a:xfrm>
          <a:prstGeom prst="rect">
            <a:avLst/>
          </a:prstGeom>
        </p:spPr>
      </p:pic>
      <p:sp>
        <p:nvSpPr>
          <p:cNvPr id="11" name="矩形 10">
            <a:extLst>
              <a:ext uri="{FF2B5EF4-FFF2-40B4-BE49-F238E27FC236}">
                <a16:creationId xmlns:a16="http://schemas.microsoft.com/office/drawing/2014/main" id="{97C12C20-8572-43D2-8B8D-0A96E3535073}"/>
              </a:ext>
            </a:extLst>
          </p:cNvPr>
          <p:cNvSpPr/>
          <p:nvPr/>
        </p:nvSpPr>
        <p:spPr>
          <a:xfrm>
            <a:off x="0" y="3104824"/>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语句测试数据是否插入成功，执行结果如下所示。</a:t>
            </a:r>
          </a:p>
        </p:txBody>
      </p:sp>
      <p:pic>
        <p:nvPicPr>
          <p:cNvPr id="9" name="图片 8">
            <a:extLst>
              <a:ext uri="{FF2B5EF4-FFF2-40B4-BE49-F238E27FC236}">
                <a16:creationId xmlns:a16="http://schemas.microsoft.com/office/drawing/2014/main" id="{69421829-C997-43C2-9393-4B8FB124B61D}"/>
              </a:ext>
            </a:extLst>
          </p:cNvPr>
          <p:cNvPicPr>
            <a:picLocks noChangeAspect="1"/>
          </p:cNvPicPr>
          <p:nvPr/>
        </p:nvPicPr>
        <p:blipFill rotWithShape="1">
          <a:blip r:embed="rId7"/>
          <a:srcRect b="7543"/>
          <a:stretch/>
        </p:blipFill>
        <p:spPr>
          <a:xfrm>
            <a:off x="984910" y="3572199"/>
            <a:ext cx="5040000" cy="2803974"/>
          </a:xfrm>
          <a:prstGeom prst="rect">
            <a:avLst/>
          </a:prstGeom>
        </p:spPr>
      </p:pic>
    </p:spTree>
    <p:extLst>
      <p:ext uri="{BB962C8B-B14F-4D97-AF65-F5344CB8AC3E}">
        <p14:creationId xmlns:p14="http://schemas.microsoft.com/office/powerpoint/2010/main" val="336123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8"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2404</Words>
  <Application>Microsoft Office PowerPoint</Application>
  <PresentationFormat>全屏显示(4:3)</PresentationFormat>
  <Paragraphs>133</Paragraphs>
  <Slides>28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7" baseType="lpstr">
      <vt:lpstr>等线</vt:lpstr>
      <vt:lpstr>等线 Light</vt:lpstr>
      <vt:lpstr>微软雅黑</vt:lpstr>
      <vt:lpstr>Arial</vt:lpstr>
      <vt:lpstr>Calibri</vt:lpstr>
      <vt:lpstr>Cambria Math</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33</cp:revision>
  <dcterms:created xsi:type="dcterms:W3CDTF">2018-11-10T03:16:20Z</dcterms:created>
  <dcterms:modified xsi:type="dcterms:W3CDTF">2019-06-03T07:30:17Z</dcterms:modified>
</cp:coreProperties>
</file>