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9" r:id="rId3"/>
    <p:sldId id="256" r:id="rId4"/>
    <p:sldId id="264" r:id="rId5"/>
    <p:sldId id="283" r:id="rId6"/>
    <p:sldId id="261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60" r:id="rId28"/>
    <p:sldId id="284" r:id="rId29"/>
    <p:sldId id="305" r:id="rId30"/>
    <p:sldId id="306" r:id="rId31"/>
    <p:sldId id="307" r:id="rId32"/>
    <p:sldId id="308" r:id="rId33"/>
    <p:sldId id="309" r:id="rId34"/>
    <p:sldId id="310" r:id="rId35"/>
    <p:sldId id="282" r:id="rId36"/>
    <p:sldId id="258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98BBE7-18F1-489F-AAD2-66029CFEAFDF}">
          <p14:sldIdLst>
            <p14:sldId id="257"/>
            <p14:sldId id="259"/>
            <p14:sldId id="256"/>
          </p14:sldIdLst>
        </p14:section>
        <p14:section name="4.1" id="{DE1AC804-C500-4236-B7B3-58C1531DDA84}">
          <p14:sldIdLst>
            <p14:sldId id="264"/>
            <p14:sldId id="283"/>
            <p14:sldId id="261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4.2" id="{1846694F-255A-432E-A32D-F13E5EA8ECD1}">
          <p14:sldIdLst>
            <p14:sldId id="260"/>
            <p14:sldId id="28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小结" id="{C2045922-DDA9-4F12-9B1E-C71A342DBA99}">
          <p14:sldIdLst>
            <p14:sldId id="28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632"/>
          <c:y val="0"/>
          <c:w val="0.58691666656029373"/>
          <c:h val="0.92940445813120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B04-4405-B22A-5024BBCD2FD8}"/>
              </c:ext>
            </c:extLst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B04-4405-B22A-5024BBCD2FD8}"/>
              </c:ext>
            </c:extLst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B04-4405-B22A-5024BBCD2FD8}"/>
              </c:ext>
            </c:extLst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B04-4405-B22A-5024BBCD2FD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04-4405-B22A-5024BBCD2F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9A190-AEDE-48E6-B526-EE49C104AF4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04A2A-B483-414C-997D-41A988BF9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7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93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6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9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73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17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06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51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4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4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60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5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71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14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11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31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72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6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1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6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1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1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4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9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8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3446-9CE6-45CF-85B7-042CDC4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46A0D-9FCF-4E79-955D-6E9550A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61C7E-F34A-424B-B28D-6D064CF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2FBBF3-A982-4E9F-B1C4-EB2094FA9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167C8-835D-44C2-A177-1132457B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D1286-73E5-4447-B88F-C15A9174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B1556-7556-484C-83C5-7F336371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CE29B-080D-4D53-9F68-658315B9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BF6F6-B549-4D34-B6C4-F5CF79AA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55BD79-B256-4A59-A9F7-2E5157DDD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C9B64-04EC-4C98-B4B0-927BD5A6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CD61B-AE88-4435-A7F9-D3B29DF2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F91FC-2B91-4CED-B57B-CB33D1A3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27CA8-BF00-464C-ABF7-30A31D3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39779D2-E860-47CA-AFDC-A6F5F281E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"/>
            <a:ext cx="9144000" cy="68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922756-3232-4ED4-B25F-80CF9379C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81C717-6BC2-4A39-BDBB-3BC0B770B7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A171-2C27-4922-8B16-94ABCBD0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3E2DF-AE41-4E9E-8D57-44A13671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9458-A01F-4F69-8319-255F668B231D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37198-F1EF-49BA-B634-423826F1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BED9F-2EEA-4CA5-8DF3-3A97AAC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A1E-4BC5-40E2-B826-5B7CAE38644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239E6E-1229-48F7-8AB7-819EE36F91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5591A-8764-4B3A-8DC0-AE67F236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2C08F-C325-48E6-991E-FE701994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DB7A1-612C-4489-BE96-41CB08C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04F74-A6BB-4E27-A764-B9A0AD5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F22CE-4A74-4B58-8D0A-F43352C1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82E05-9967-43AE-8DF9-6846166C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F29F0-A080-4058-A431-2E1BF192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632D-4BDE-4D1E-9C27-23A34B46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43D87-047A-4753-86E9-4EED426E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F6158-E0E8-4C4F-AC3A-A4828FCA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D3386-07B3-48B9-905A-5F27098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535D0-A8FB-4DC0-85E7-F1AF115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133BD-337A-4191-8745-0AFA6E7E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A1CD-41CE-4DE0-A0DE-D72B853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F64A2-0952-4609-A186-C8BB9F790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F499B-9C3A-49CB-BEB5-2836F10A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D9B39-98C5-4FD0-B8FB-B19C302D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5898B-08CD-4D58-A3B7-CFC3CE9C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5E5E4-83E4-40E7-AA67-CB9960A3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2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28.xml"/><Relationship Id="rId7" Type="http://schemas.openxmlformats.org/officeDocument/2006/relationships/slide" Target="slide2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slide" Target="slide34.xml"/><Relationship Id="rId5" Type="http://schemas.openxmlformats.org/officeDocument/2006/relationships/image" Target="../media/image6.png"/><Relationship Id="rId10" Type="http://schemas.openxmlformats.org/officeDocument/2006/relationships/slide" Target="slide33.xml"/><Relationship Id="rId4" Type="http://schemas.openxmlformats.org/officeDocument/2006/relationships/slide" Target="slide2.xml"/><Relationship Id="rId9" Type="http://schemas.openxmlformats.org/officeDocument/2006/relationships/slide" Target="slide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2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7.xml"/><Relationship Id="rId7" Type="http://schemas.openxmlformats.org/officeDocument/2006/relationships/slide" Target="slide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slide" Target="slide2.xml"/><Relationship Id="rId9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751B408-D7CF-436D-B86E-D450E3DF78CC}"/>
              </a:ext>
            </a:extLst>
          </p:cNvPr>
          <p:cNvSpPr txBox="1">
            <a:spLocks/>
          </p:cNvSpPr>
          <p:nvPr/>
        </p:nvSpPr>
        <p:spPr bwMode="auto">
          <a:xfrm>
            <a:off x="2150582" y="2253198"/>
            <a:ext cx="5147389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动态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和注解</a:t>
            </a:r>
            <a:endParaRPr lang="en-US" altLang="zh-CN" sz="28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7">
            <a:extLst>
              <a:ext uri="{FF2B5EF4-FFF2-40B4-BE49-F238E27FC236}">
                <a16:creationId xmlns:a16="http://schemas.microsoft.com/office/drawing/2014/main" id="{8172C123-FFF0-40B6-864F-FB12C243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853" y="4326962"/>
            <a:ext cx="502368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动态</a:t>
            </a: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注解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&lt;if&gt;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3559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，该类的代码与本书第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章中的例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所示代码相同，此处不再重复列出。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，该文件的代码与第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所示代码大致相同，由于要连接的数据库发生变化，此处需要将数据库名称修改为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，要修改的代码如下所示。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C3852E-FADB-4553-B776-D884502CF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665"/>
          <a:stretch/>
        </p:blipFill>
        <p:spPr>
          <a:xfrm>
            <a:off x="748562" y="5243725"/>
            <a:ext cx="5040000" cy="2076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6B30A5-7844-4E8F-BDD0-34FFC54B89FD}"/>
              </a:ext>
            </a:extLst>
          </p:cNvPr>
          <p:cNvSpPr/>
          <p:nvPr/>
        </p:nvSpPr>
        <p:spPr>
          <a:xfrm>
            <a:off x="0" y="5395278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除此之外，由于映射文件发生变化，需要修改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元素的内容，要修改的代码如下。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300EC0-AEEA-4C37-8683-71E05E1E7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484"/>
          <a:stretch/>
        </p:blipFill>
        <p:spPr>
          <a:xfrm>
            <a:off x="2082011" y="5872697"/>
            <a:ext cx="5040000" cy="5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8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&lt;if&gt;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2728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创建映射文件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文件，由于要满足科目作为非必选的查询条件，映射文件中使用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元素动态拼装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，在该包下新建类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6B30A5-7844-4E8F-BDD0-34FFC54B89FD}"/>
              </a:ext>
            </a:extLst>
          </p:cNvPr>
          <p:cNvSpPr/>
          <p:nvPr/>
        </p:nvSpPr>
        <p:spPr>
          <a:xfrm>
            <a:off x="3826" y="4425207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类，在第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行后添加一行代码，具体如下。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2E6DD4-2207-4229-9E19-B6B3CB254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397"/>
          <a:stretch/>
        </p:blipFill>
        <p:spPr>
          <a:xfrm>
            <a:off x="874100" y="4867440"/>
            <a:ext cx="5040000" cy="1899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3D66D39-DA8D-4DEB-85AB-BE3A0FC8D597}"/>
              </a:ext>
            </a:extLst>
          </p:cNvPr>
          <p:cNvSpPr/>
          <p:nvPr/>
        </p:nvSpPr>
        <p:spPr>
          <a:xfrm>
            <a:off x="0" y="5096894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属性赋值，此时，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08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4.1.3 &lt;choose&gt;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4326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元素的功能类似，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元素同样用于条件判断，但不同的是，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元素适用于多个判断条件的场景，它类似于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两个子元素，其中，一个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元素中至少要包含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子元素。当程序中的业务关系相对复杂时，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元素动态控制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语句中的内容。例如，现在要从数据表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中查询学生信息，如果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不为空，则根据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查询学生信息；如果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不为空，则根据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模糊查询学生信息；如果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为空，则查询所有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接下来，本节通过以上实例演示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元素的使用。</a:t>
            </a:r>
          </a:p>
        </p:txBody>
      </p:sp>
    </p:spTree>
    <p:extLst>
      <p:ext uri="{BB962C8B-B14F-4D97-AF65-F5344CB8AC3E}">
        <p14:creationId xmlns:p14="http://schemas.microsoft.com/office/powerpoint/2010/main" val="29895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4.1.3 &lt;choose&gt;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修改映射文件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733964-DA55-4C11-B760-AC292EB28574}"/>
              </a:ext>
            </a:extLst>
          </p:cNvPr>
          <p:cNvSpPr/>
          <p:nvPr/>
        </p:nvSpPr>
        <p:spPr>
          <a:xfrm>
            <a:off x="0" y="4781161"/>
            <a:ext cx="881662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元素用于根据条件组装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语句，第一个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&lt;.when&gt;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时，则追加该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否则，进入第二个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&lt;.when&gt;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元素的条件判断；当前两个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&lt;.when&gt;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时，则直接追加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元素所包含的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2B0DC8-01D1-4B35-AB02-6A41E2063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12"/>
          <a:stretch/>
        </p:blipFill>
        <p:spPr>
          <a:xfrm>
            <a:off x="828944" y="2634975"/>
            <a:ext cx="5040000" cy="22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4.1.3 &lt;choose&gt;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141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TestChoose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TestChoose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类，将第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行代码替换，替换后的代码如下所示。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733964-DA55-4C11-B760-AC292EB28574}"/>
              </a:ext>
            </a:extLst>
          </p:cNvPr>
          <p:cNvSpPr/>
          <p:nvPr/>
        </p:nvSpPr>
        <p:spPr>
          <a:xfrm>
            <a:off x="0" y="3296758"/>
            <a:ext cx="8816622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属性赋值，此时，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TestChoose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类，删除第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行代码，不再为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属性赋值。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0245B5-0992-4CEF-A607-2605E3262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64"/>
          <a:stretch/>
        </p:blipFill>
        <p:spPr>
          <a:xfrm>
            <a:off x="828945" y="3114593"/>
            <a:ext cx="5040000" cy="1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4.1.4 &lt;where&gt;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34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元素用于拼接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语句中的关键字，通常与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元素联合使用。如果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元素包含的子元素有返回值时，程序就会在相应的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语句后追加一个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子句，如果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后跟有以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开头的内容时，则将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小节所讲的实例来演示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该实例映射信息中有一条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1=1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，由于该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语句要后跟以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开头的内容，因此，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来保证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语句正确拼接，否则，就可能会出现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and course = 'Java'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之类的错误写法。</a:t>
            </a:r>
          </a:p>
        </p:txBody>
      </p:sp>
    </p:spTree>
    <p:extLst>
      <p:ext uri="{BB962C8B-B14F-4D97-AF65-F5344CB8AC3E}">
        <p14:creationId xmlns:p14="http://schemas.microsoft.com/office/powerpoint/2010/main" val="3190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4.1.4 &lt;where&gt;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1=1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元素也可以实现相同的功能。修改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小节所讲实例的映射信息，修改后的代码如下所示。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DA3DB6-FD86-40FA-BF30-8DF58442C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72740" y="2532657"/>
            <a:ext cx="5040000" cy="28081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91514C-8A51-4CF2-A140-3F529F8635A3}"/>
              </a:ext>
            </a:extLst>
          </p:cNvPr>
          <p:cNvSpPr/>
          <p:nvPr/>
        </p:nvSpPr>
        <p:spPr>
          <a:xfrm>
            <a:off x="0" y="5272510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元素用于简化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条件判断，并可以处理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条件。</a:t>
            </a:r>
          </a:p>
        </p:txBody>
      </p:sp>
    </p:spTree>
    <p:extLst>
      <p:ext uri="{BB962C8B-B14F-4D97-AF65-F5344CB8AC3E}">
        <p14:creationId xmlns:p14="http://schemas.microsoft.com/office/powerpoint/2010/main" val="192677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4.1.5 &lt;set&gt;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34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元素的功能基本类似，不同的是，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语句中，可以动态包含需要更新的列。如果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元素包含的子元素有返回值时，程序就会在相应的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语句后追加一个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子句，如果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后跟有以逗号结尾的内容时，则将逗号删除。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在实际开发中，根据业务需求，有时需要更新数据库中某条数据记录的字段，这时就需要用到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元素。例如，学生表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等字段，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元素动态设置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关键字并消除无关的逗号。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接下来，本节通过一个实例演示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元素的使用。</a:t>
            </a:r>
          </a:p>
        </p:txBody>
      </p:sp>
    </p:spTree>
    <p:extLst>
      <p:ext uri="{BB962C8B-B14F-4D97-AF65-F5344CB8AC3E}">
        <p14:creationId xmlns:p14="http://schemas.microsoft.com/office/powerpoint/2010/main" val="31992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4.1.5 &lt;set&gt;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修改映射文件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3BEAC-1D38-4BBE-8A68-32B93B4DA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87"/>
          <a:stretch/>
        </p:blipFill>
        <p:spPr>
          <a:xfrm>
            <a:off x="851522" y="2634974"/>
            <a:ext cx="5040000" cy="22325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62E00C-61A6-4803-9CE5-BD1BCA614622}"/>
              </a:ext>
            </a:extLst>
          </p:cNvPr>
          <p:cNvSpPr/>
          <p:nvPr/>
        </p:nvSpPr>
        <p:spPr>
          <a:xfrm>
            <a:off x="0" y="4781898"/>
            <a:ext cx="8850489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或空字符串时，则拼接第一个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语句；当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或空字符串时，则拼接第二个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语句；此处需要大家注意的是，当拼接第二个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语句时，其结尾处的逗号将被自动删除。</a:t>
            </a:r>
          </a:p>
        </p:txBody>
      </p:sp>
    </p:spTree>
    <p:extLst>
      <p:ext uri="{BB962C8B-B14F-4D97-AF65-F5344CB8AC3E}">
        <p14:creationId xmlns:p14="http://schemas.microsoft.com/office/powerpoint/2010/main" val="224223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4.1.5 &lt;set&gt;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141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下新建类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语句测试数据是否更新成功，执行结果如下所示。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62E00C-61A6-4803-9CE5-BD1BCA614622}"/>
              </a:ext>
            </a:extLst>
          </p:cNvPr>
          <p:cNvSpPr/>
          <p:nvPr/>
        </p:nvSpPr>
        <p:spPr>
          <a:xfrm>
            <a:off x="0" y="4974028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从以上执行结果可以看出，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的学生信息已被更新。由此可见，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元素实现了对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语句的动态拼装。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96F35A-9C35-4771-894B-B27C5839D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565"/>
          <a:stretch/>
        </p:blipFill>
        <p:spPr>
          <a:xfrm>
            <a:off x="748562" y="3114592"/>
            <a:ext cx="5040000" cy="18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5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F7B8CC7-252F-4AE9-89A5-F792C449CDC4}"/>
              </a:ext>
            </a:extLst>
          </p:cNvPr>
          <p:cNvCxnSpPr/>
          <p:nvPr/>
        </p:nvCxnSpPr>
        <p:spPr bwMode="auto">
          <a:xfrm>
            <a:off x="2722563" y="1500535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3" name="矩形 35">
            <a:extLst>
              <a:ext uri="{FF2B5EF4-FFF2-40B4-BE49-F238E27FC236}">
                <a16:creationId xmlns:a16="http://schemas.microsoft.com/office/drawing/2014/main" id="{D7A2BC64-F56F-42C9-BE93-FC5FCC944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837" y="1173665"/>
            <a:ext cx="1085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  <p:sp>
        <p:nvSpPr>
          <p:cNvPr id="14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85254393-07E3-48C7-B6DA-BDBF5BAA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984" y="1522355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9">
            <a:extLst>
              <a:ext uri="{FF2B5EF4-FFF2-40B4-BE49-F238E27FC236}">
                <a16:creationId xmlns:a16="http://schemas.microsoft.com/office/drawing/2014/main" id="{4984757D-9FCB-4C94-B261-6C80715DA11A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495584" y="1216235"/>
            <a:ext cx="1005156" cy="547688"/>
            <a:chOff x="1931297" y="1314359"/>
            <a:chExt cx="1319272" cy="1728192"/>
          </a:xfrm>
        </p:grpSpPr>
        <p:grpSp>
          <p:nvGrpSpPr>
            <p:cNvPr id="26" name="组合 31">
              <a:extLst>
                <a:ext uri="{FF2B5EF4-FFF2-40B4-BE49-F238E27FC236}">
                  <a16:creationId xmlns:a16="http://schemas.microsoft.com/office/drawing/2014/main" id="{121DCF84-1B06-42D6-BA73-3B42C0583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28" name="圆角矩形 24">
                <a:extLst>
                  <a:ext uri="{FF2B5EF4-FFF2-40B4-BE49-F238E27FC236}">
                    <a16:creationId xmlns:a16="http://schemas.microsoft.com/office/drawing/2014/main" id="{B19ABFC4-B14D-4836-9C5A-02584A31D87A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9" name="圆角矩形 25">
                <a:extLst>
                  <a:ext uri="{FF2B5EF4-FFF2-40B4-BE49-F238E27FC236}">
                    <a16:creationId xmlns:a16="http://schemas.microsoft.com/office/drawing/2014/main" id="{731DD944-65A0-47BA-883E-FEDDA64224D1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7" name="圆角矩形 5">
              <a:extLst>
                <a:ext uri="{FF2B5EF4-FFF2-40B4-BE49-F238E27FC236}">
                  <a16:creationId xmlns:a16="http://schemas.microsoft.com/office/drawing/2014/main" id="{9B2A10DA-A06B-41C9-BEAB-3F9A61571C39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40" name="组合 195">
            <a:extLst>
              <a:ext uri="{FF2B5EF4-FFF2-40B4-BE49-F238E27FC236}">
                <a16:creationId xmlns:a16="http://schemas.microsoft.com/office/drawing/2014/main" id="{5B492AE2-6D23-4710-8479-57D037EF5EDA}"/>
              </a:ext>
            </a:extLst>
          </p:cNvPr>
          <p:cNvGrpSpPr>
            <a:grpSpLocks/>
          </p:cNvGrpSpPr>
          <p:nvPr/>
        </p:nvGrpSpPr>
        <p:grpSpPr bwMode="auto">
          <a:xfrm>
            <a:off x="2839377" y="2179020"/>
            <a:ext cx="4141720" cy="584665"/>
            <a:chOff x="1707622" y="1197695"/>
            <a:chExt cx="4045478" cy="656772"/>
          </a:xfrm>
        </p:grpSpPr>
        <p:sp>
          <p:nvSpPr>
            <p:cNvPr id="41" name="圆角矩形 5">
              <a:extLst>
                <a:ext uri="{FF2B5EF4-FFF2-40B4-BE49-F238E27FC236}">
                  <a16:creationId xmlns:a16="http://schemas.microsoft.com/office/drawing/2014/main" id="{C56F6575-70C6-403B-9841-B59801F7153B}"/>
                </a:ext>
              </a:extLst>
            </p:cNvPr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E815DE2-1FD3-456E-96F1-BFDEF6AA61CB}"/>
                </a:ext>
              </a:extLst>
            </p:cNvPr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3" name="矩形 35">
              <a:extLst>
                <a:ext uri="{FF2B5EF4-FFF2-40B4-BE49-F238E27FC236}">
                  <a16:creationId xmlns:a16="http://schemas.microsoft.com/office/drawing/2014/main" id="{120A8B9F-EE5D-4949-90DC-2A98D802D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67" y="1197695"/>
              <a:ext cx="631312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126">
            <a:extLst>
              <a:ext uri="{FF2B5EF4-FFF2-40B4-BE49-F238E27FC236}">
                <a16:creationId xmlns:a16="http://schemas.microsoft.com/office/drawing/2014/main" id="{AAEAD678-3387-4CA7-B83D-48CA8095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97" y="2500172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29">
            <a:extLst>
              <a:ext uri="{FF2B5EF4-FFF2-40B4-BE49-F238E27FC236}">
                <a16:creationId xmlns:a16="http://schemas.microsoft.com/office/drawing/2014/main" id="{7D46BF4F-24CC-44D6-B0C9-9AFA8E40B273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828749" y="2183492"/>
            <a:ext cx="1005156" cy="547688"/>
            <a:chOff x="1931297" y="1314359"/>
            <a:chExt cx="1319272" cy="1728192"/>
          </a:xfrm>
        </p:grpSpPr>
        <p:grpSp>
          <p:nvGrpSpPr>
            <p:cNvPr id="46" name="组合 31">
              <a:extLst>
                <a:ext uri="{FF2B5EF4-FFF2-40B4-BE49-F238E27FC236}">
                  <a16:creationId xmlns:a16="http://schemas.microsoft.com/office/drawing/2014/main" id="{E77D9F81-B64C-49AB-9E1B-41AD8DFC4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48" name="圆角矩形 24">
                <a:extLst>
                  <a:ext uri="{FF2B5EF4-FFF2-40B4-BE49-F238E27FC236}">
                    <a16:creationId xmlns:a16="http://schemas.microsoft.com/office/drawing/2014/main" id="{3B20A25A-B28A-4066-8CDF-87B2DBD0D478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49" name="圆角矩形 25">
                <a:extLst>
                  <a:ext uri="{FF2B5EF4-FFF2-40B4-BE49-F238E27FC236}">
                    <a16:creationId xmlns:a16="http://schemas.microsoft.com/office/drawing/2014/main" id="{4C9AB31A-AAD7-48CD-9520-37F12BF1596C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47" name="圆角矩形 5">
              <a:extLst>
                <a:ext uri="{FF2B5EF4-FFF2-40B4-BE49-F238E27FC236}">
                  <a16:creationId xmlns:a16="http://schemas.microsoft.com/office/drawing/2014/main" id="{9BB0FE66-28D3-4FF7-AB4C-84161D7BB17F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10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4.1.6 &lt;trim&gt;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元素用于删除多余关键字，它可以直接实现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元素的功能。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个属性，具体如表所示。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DCC36B-AD36-4545-A432-D6F04168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33" y="3063208"/>
            <a:ext cx="5341222" cy="12283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7E1BE4-31B6-4DB1-91A5-ACB537A30A62}"/>
              </a:ext>
            </a:extLst>
          </p:cNvPr>
          <p:cNvSpPr/>
          <p:nvPr/>
        </p:nvSpPr>
        <p:spPr>
          <a:xfrm>
            <a:off x="0" y="4102774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表中列举出了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元素的属性，在实现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元素对应的功能时，通常使用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prefixOverrides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属性，在实现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元素对应的功能时，通常使用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suffixOverrides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接下来，本节将演示以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元素功能。</a:t>
            </a:r>
          </a:p>
        </p:txBody>
      </p:sp>
    </p:spTree>
    <p:extLst>
      <p:ext uri="{BB962C8B-B14F-4D97-AF65-F5344CB8AC3E}">
        <p14:creationId xmlns:p14="http://schemas.microsoft.com/office/powerpoint/2010/main" val="1089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4.1.6 &lt;trim&gt;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小节所讲实例的映射信息，修改后的代码如下所示。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7E1BE4-31B6-4DB1-91A5-ACB537A30A62}"/>
              </a:ext>
            </a:extLst>
          </p:cNvPr>
          <p:cNvSpPr/>
          <p:nvPr/>
        </p:nvSpPr>
        <p:spPr>
          <a:xfrm>
            <a:off x="0" y="4998985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属性指定要添加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元素所包含内容的前缀为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prefixOverrides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属性指定去除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元素所包含内容的前缀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C48065-556A-4FAB-9662-ED585E254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05"/>
          <a:stretch/>
        </p:blipFill>
        <p:spPr>
          <a:xfrm>
            <a:off x="851522" y="2196509"/>
            <a:ext cx="5040000" cy="27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4.1.6 &lt;trim&gt;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除此之外，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元素还可以实现与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元素相同的功能。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小节所讲实例的映射信息，修改后的代码如下所示。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7E1BE4-31B6-4DB1-91A5-ACB537A30A62}"/>
              </a:ext>
            </a:extLst>
          </p:cNvPr>
          <p:cNvSpPr/>
          <p:nvPr/>
        </p:nvSpPr>
        <p:spPr>
          <a:xfrm>
            <a:off x="0" y="4853391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属性指定要添加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元素所包含内容的前缀为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suffixOverrides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属性指定去除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元素所包含内容的后缀为逗号。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5A7A0-33BB-446B-B2E1-A6112E2A59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65"/>
          <a:stretch/>
        </p:blipFill>
        <p:spPr>
          <a:xfrm>
            <a:off x="862811" y="2634974"/>
            <a:ext cx="5040000" cy="223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3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4.1.7 &lt;foreach&gt;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元素主要用于遍历，能够支持数组、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接口的集合。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个属性，具体如表所示。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4E7520-6704-468C-9EAB-B4AC3D118158}"/>
              </a:ext>
            </a:extLst>
          </p:cNvPr>
          <p:cNvSpPr/>
          <p:nvPr/>
        </p:nvSpPr>
        <p:spPr>
          <a:xfrm>
            <a:off x="0" y="3829561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元素通常用于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关键字。例如，要从数据表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中查询出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的学生信息，如果采用单条查询的方式，势必会造成资源的浪费，此时就可以通过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元素完成批量查询。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接下来，本节将演示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5135D2-C835-409F-8B50-374E72085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76"/>
          <a:stretch/>
        </p:blipFill>
        <p:spPr>
          <a:xfrm>
            <a:off x="1788499" y="2588566"/>
            <a:ext cx="5341222" cy="12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4.1.7 &lt;foreach&gt;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修改映射文件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4E7520-6704-468C-9EAB-B4AC3D118158}"/>
              </a:ext>
            </a:extLst>
          </p:cNvPr>
          <p:cNvSpPr/>
          <p:nvPr/>
        </p:nvSpPr>
        <p:spPr>
          <a:xfrm>
            <a:off x="0" y="3852139"/>
            <a:ext cx="9144000" cy="26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元素用于遍历集合，其中，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属性指定循环中的当前元素为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属性指定当前元素在集合中的下标，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属性指定传入的参数为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属性指定以“（）”将集合元素包装起来，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separator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属性指定以“，”将集合元素分割。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下新建类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TestForeach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580405-CAB6-4524-A4C5-BC6DA0E07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94"/>
          <a:stretch/>
        </p:blipFill>
        <p:spPr>
          <a:xfrm>
            <a:off x="840233" y="2602733"/>
            <a:ext cx="5040000" cy="12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4.1.8 &lt;bind&gt;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36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在实际开发中，由于不同数据库支持的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语法略有不同，如果需要更换数据库，那么程序中的相应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语句就需要重写，这就会带来维护成本的上升。此时，可以通过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&lt;bind&gt;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元素来解决此类问题。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&lt;bind&gt;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表达式的值绑定到一个变量，通过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&lt;bind&gt;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元素，对变量的值的引用变得简单，而且，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程序的可移植性得到提升。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接下来，本节将演示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&lt;bind&gt;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修改映射文件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1191B4-4F64-4694-AD0A-8A693978F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70"/>
          <a:stretch/>
        </p:blipFill>
        <p:spPr>
          <a:xfrm>
            <a:off x="828944" y="5320326"/>
            <a:ext cx="5040000" cy="9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80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4.1.8 &lt;bind&gt;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&lt;bind&gt;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表达式的值绑定到一个变量，其中，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属性指定变量名，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属性指定变量的值。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下新建类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TestBind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8301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212963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1442139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237975" y="2470878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5" y="1588023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4.2  </a:t>
            </a:r>
            <a:r>
              <a:rPr lang="zh-CN" altLang="en-US" sz="2800" b="1" dirty="0"/>
              <a:t>注解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690" y="258937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4.2.1</a:t>
            </a:r>
            <a:endParaRPr lang="zh-CN" altLang="en-US" dirty="0"/>
          </a:p>
        </p:txBody>
      </p:sp>
      <p:sp>
        <p:nvSpPr>
          <p:cNvPr id="16" name="TextBox 168">
            <a:hlinkClick r:id="rId3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581" y="2571564"/>
            <a:ext cx="2272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45" y="1980470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1078782" y="2012204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7" y="1959240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273728" y="3112285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907" y="323023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4.2.2</a:t>
            </a:r>
            <a:endParaRPr lang="zh-CN" altLang="en-US" dirty="0"/>
          </a:p>
        </p:txBody>
      </p:sp>
      <p:sp>
        <p:nvSpPr>
          <p:cNvPr id="31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335" y="3215682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257749" y="3773677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64" y="389217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4.2.3</a:t>
            </a:r>
            <a:endParaRPr lang="zh-CN" altLang="en-US" dirty="0"/>
          </a:p>
        </p:txBody>
      </p:sp>
      <p:sp>
        <p:nvSpPr>
          <p:cNvPr id="43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55" y="3874363"/>
            <a:ext cx="5239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273728" y="4438495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907" y="455644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4.2.4</a:t>
            </a:r>
            <a:endParaRPr lang="zh-CN" altLang="en-US" dirty="0"/>
          </a:p>
        </p:txBody>
      </p:sp>
      <p:sp>
        <p:nvSpPr>
          <p:cNvPr id="55" name="TextBox 168">
            <a:hlinkClick r:id="rId9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335" y="4541892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</a:p>
        </p:txBody>
      </p:sp>
      <p:grpSp>
        <p:nvGrpSpPr>
          <p:cNvPr id="68" name="组合 153">
            <a:extLst>
              <a:ext uri="{FF2B5EF4-FFF2-40B4-BE49-F238E27FC236}">
                <a16:creationId xmlns:a16="http://schemas.microsoft.com/office/drawing/2014/main" id="{59D23D4C-8E11-4FB0-852F-5381A034C190}"/>
              </a:ext>
            </a:extLst>
          </p:cNvPr>
          <p:cNvGrpSpPr>
            <a:grpSpLocks/>
          </p:cNvGrpSpPr>
          <p:nvPr/>
        </p:nvGrpSpPr>
        <p:grpSpPr bwMode="auto">
          <a:xfrm>
            <a:off x="1284285" y="5108419"/>
            <a:ext cx="6535740" cy="652952"/>
            <a:chOff x="1029300" y="5045322"/>
            <a:chExt cx="6535226" cy="652058"/>
          </a:xfrm>
        </p:grpSpPr>
        <p:grpSp>
          <p:nvGrpSpPr>
            <p:cNvPr id="69" name="组合 219">
              <a:extLst>
                <a:ext uri="{FF2B5EF4-FFF2-40B4-BE49-F238E27FC236}">
                  <a16:creationId xmlns:a16="http://schemas.microsoft.com/office/drawing/2014/main" id="{A9D9F04A-057F-43F7-A767-F245A9EBE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74" name="AutoShape 218">
                <a:extLst>
                  <a:ext uri="{FF2B5EF4-FFF2-40B4-BE49-F238E27FC236}">
                    <a16:creationId xmlns:a16="http://schemas.microsoft.com/office/drawing/2014/main" id="{D350E0DF-5D03-4B0C-A634-A273659C0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75" name="组合 225">
                <a:extLst>
                  <a:ext uri="{FF2B5EF4-FFF2-40B4-BE49-F238E27FC236}">
                    <a16:creationId xmlns:a16="http://schemas.microsoft.com/office/drawing/2014/main" id="{D911D63B-1F1E-4175-BF71-5D480D1216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76" name="AutoShape 181">
                  <a:extLst>
                    <a:ext uri="{FF2B5EF4-FFF2-40B4-BE49-F238E27FC236}">
                      <a16:creationId xmlns:a16="http://schemas.microsoft.com/office/drawing/2014/main" id="{9B98FE86-883C-4B38-9AFF-A9599A3CD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77" name="AutoShape 202">
                  <a:extLst>
                    <a:ext uri="{FF2B5EF4-FFF2-40B4-BE49-F238E27FC236}">
                      <a16:creationId xmlns:a16="http://schemas.microsoft.com/office/drawing/2014/main" id="{AD37266E-D054-4360-AA4F-47AB5822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70" name="Line 188">
              <a:extLst>
                <a:ext uri="{FF2B5EF4-FFF2-40B4-BE49-F238E27FC236}">
                  <a16:creationId xmlns:a16="http://schemas.microsoft.com/office/drawing/2014/main" id="{3C4ED5AB-B534-4117-8353-2293CC3EA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1" name="组合 221">
              <a:extLst>
                <a:ext uri="{FF2B5EF4-FFF2-40B4-BE49-F238E27FC236}">
                  <a16:creationId xmlns:a16="http://schemas.microsoft.com/office/drawing/2014/main" id="{1E695608-AFB9-4921-A8F5-B7E91A00F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72" name="Oval 148">
                <a:extLst>
                  <a:ext uri="{FF2B5EF4-FFF2-40B4-BE49-F238E27FC236}">
                    <a16:creationId xmlns:a16="http://schemas.microsoft.com/office/drawing/2014/main" id="{2B0BB15A-B0A8-48D2-B3FC-52694E62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73" name="Oval 151">
                <a:extLst>
                  <a:ext uri="{FF2B5EF4-FFF2-40B4-BE49-F238E27FC236}">
                    <a16:creationId xmlns:a16="http://schemas.microsoft.com/office/drawing/2014/main" id="{875AFA60-5266-4AA1-B504-B54F695F7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78" name="TextBox 163">
            <a:extLst>
              <a:ext uri="{FF2B5EF4-FFF2-40B4-BE49-F238E27FC236}">
                <a16:creationId xmlns:a16="http://schemas.microsoft.com/office/drawing/2014/main" id="{36043F71-5355-46B9-8B70-AF8544E8E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64" y="5226368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4.2.5</a:t>
            </a:r>
            <a:endParaRPr lang="zh-CN" altLang="en-US" dirty="0"/>
          </a:p>
        </p:txBody>
      </p:sp>
      <p:sp>
        <p:nvSpPr>
          <p:cNvPr id="79" name="TextBox 168">
            <a:hlinkClick r:id="rId10" action="ppaction://hlinksldjump"/>
            <a:extLst>
              <a:ext uri="{FF2B5EF4-FFF2-40B4-BE49-F238E27FC236}">
                <a16:creationId xmlns:a16="http://schemas.microsoft.com/office/drawing/2014/main" id="{4290BC1A-9077-45A9-A4C9-179E9BDCC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892" y="5211816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</a:p>
        </p:txBody>
      </p:sp>
      <p:grpSp>
        <p:nvGrpSpPr>
          <p:cNvPr id="80" name="组合 153">
            <a:extLst>
              <a:ext uri="{FF2B5EF4-FFF2-40B4-BE49-F238E27FC236}">
                <a16:creationId xmlns:a16="http://schemas.microsoft.com/office/drawing/2014/main" id="{EE8153B5-2A07-4FB3-A2D4-D1E869614A81}"/>
              </a:ext>
            </a:extLst>
          </p:cNvPr>
          <p:cNvGrpSpPr>
            <a:grpSpLocks/>
          </p:cNvGrpSpPr>
          <p:nvPr/>
        </p:nvGrpSpPr>
        <p:grpSpPr bwMode="auto">
          <a:xfrm>
            <a:off x="1257749" y="5762287"/>
            <a:ext cx="6535740" cy="652952"/>
            <a:chOff x="1029300" y="5045322"/>
            <a:chExt cx="6535226" cy="652058"/>
          </a:xfrm>
        </p:grpSpPr>
        <p:grpSp>
          <p:nvGrpSpPr>
            <p:cNvPr id="81" name="组合 219">
              <a:extLst>
                <a:ext uri="{FF2B5EF4-FFF2-40B4-BE49-F238E27FC236}">
                  <a16:creationId xmlns:a16="http://schemas.microsoft.com/office/drawing/2014/main" id="{CF07CC53-00BF-48CA-80F8-832E13632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86" name="AutoShape 218">
                <a:extLst>
                  <a:ext uri="{FF2B5EF4-FFF2-40B4-BE49-F238E27FC236}">
                    <a16:creationId xmlns:a16="http://schemas.microsoft.com/office/drawing/2014/main" id="{15E058E3-4F8A-4D84-82BB-08EE421E1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87" name="组合 225">
                <a:extLst>
                  <a:ext uri="{FF2B5EF4-FFF2-40B4-BE49-F238E27FC236}">
                    <a16:creationId xmlns:a16="http://schemas.microsoft.com/office/drawing/2014/main" id="{2E1AF8B3-EC6E-46B9-BEFE-80025EBAF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88" name="AutoShape 181">
                  <a:extLst>
                    <a:ext uri="{FF2B5EF4-FFF2-40B4-BE49-F238E27FC236}">
                      <a16:creationId xmlns:a16="http://schemas.microsoft.com/office/drawing/2014/main" id="{0B63D85D-EE7A-4DA5-BBEE-E53331A88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89" name="AutoShape 202">
                  <a:extLst>
                    <a:ext uri="{FF2B5EF4-FFF2-40B4-BE49-F238E27FC236}">
                      <a16:creationId xmlns:a16="http://schemas.microsoft.com/office/drawing/2014/main" id="{638DC0A9-1EC2-4779-B4B7-B4D918994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82" name="Line 188">
              <a:extLst>
                <a:ext uri="{FF2B5EF4-FFF2-40B4-BE49-F238E27FC236}">
                  <a16:creationId xmlns:a16="http://schemas.microsoft.com/office/drawing/2014/main" id="{524D29C6-05B0-4F9C-8A84-9F47C65B4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83" name="组合 221">
              <a:extLst>
                <a:ext uri="{FF2B5EF4-FFF2-40B4-BE49-F238E27FC236}">
                  <a16:creationId xmlns:a16="http://schemas.microsoft.com/office/drawing/2014/main" id="{153E807F-39F2-41C4-B6CB-C3427B4E1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4" name="Oval 148">
                <a:extLst>
                  <a:ext uri="{FF2B5EF4-FFF2-40B4-BE49-F238E27FC236}">
                    <a16:creationId xmlns:a16="http://schemas.microsoft.com/office/drawing/2014/main" id="{8D80EB18-7FE8-4070-9CD0-EED77DA48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85" name="Oval 151">
                <a:extLst>
                  <a:ext uri="{FF2B5EF4-FFF2-40B4-BE49-F238E27FC236}">
                    <a16:creationId xmlns:a16="http://schemas.microsoft.com/office/drawing/2014/main" id="{384148FA-EE1A-4EC1-B6C4-42984F9CE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90" name="TextBox 163">
            <a:extLst>
              <a:ext uri="{FF2B5EF4-FFF2-40B4-BE49-F238E27FC236}">
                <a16:creationId xmlns:a16="http://schemas.microsoft.com/office/drawing/2014/main" id="{B16E85D6-D6DE-4BAA-8BE2-1E59D720E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928" y="5880236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4.2.6</a:t>
            </a:r>
            <a:endParaRPr lang="zh-CN" altLang="en-US" dirty="0"/>
          </a:p>
        </p:txBody>
      </p:sp>
      <p:sp>
        <p:nvSpPr>
          <p:cNvPr id="91" name="TextBox 168">
            <a:hlinkClick r:id="rId11" action="ppaction://hlinksldjump"/>
            <a:extLst>
              <a:ext uri="{FF2B5EF4-FFF2-40B4-BE49-F238E27FC236}">
                <a16:creationId xmlns:a16="http://schemas.microsoft.com/office/drawing/2014/main" id="{7DEECB1E-487B-4179-95B3-24A09AF63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56" y="5865684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</a:p>
        </p:txBody>
      </p:sp>
    </p:spTree>
    <p:extLst>
      <p:ext uri="{BB962C8B-B14F-4D97-AF65-F5344CB8AC3E}">
        <p14:creationId xmlns:p14="http://schemas.microsoft.com/office/powerpoint/2010/main" val="3916419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中，除了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的映射方式，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还支持通过注解实现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对象和数据表之间的关系映射。使用注解时，一般将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语句直接写在接口上。与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的映射方式相比，注解相对简单并且不会造成大量的开销。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提供了若干注解，其中常用的注解如表所示。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1EF0F5-3968-4F67-86BC-2F5EE4058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76"/>
          <a:stretch/>
        </p:blipFill>
        <p:spPr>
          <a:xfrm>
            <a:off x="1901389" y="3469101"/>
            <a:ext cx="5341222" cy="12609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9FDFAB-8DE3-4989-ADFA-069AB1498BD0}"/>
              </a:ext>
            </a:extLst>
          </p:cNvPr>
          <p:cNvSpPr/>
          <p:nvPr/>
        </p:nvSpPr>
        <p:spPr>
          <a:xfrm>
            <a:off x="0" y="4688019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以上列举出了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提供的常用注解，接下来，本书将对这些注解作详细讲解。</a:t>
            </a:r>
          </a:p>
        </p:txBody>
      </p:sp>
    </p:spTree>
    <p:extLst>
      <p:ext uri="{BB962C8B-B14F-4D97-AF65-F5344CB8AC3E}">
        <p14:creationId xmlns:p14="http://schemas.microsoft.com/office/powerpoint/2010/main" val="2190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@Select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注解用于映射查询语句，其作用等同于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元素。接下来，本节将通过一个实例演示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包下创建接口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FDFAB-8DE3-4989-ADFA-069AB1498BD0}"/>
              </a:ext>
            </a:extLst>
          </p:cNvPr>
          <p:cNvSpPr/>
          <p:nvPr/>
        </p:nvSpPr>
        <p:spPr>
          <a:xfrm>
            <a:off x="0" y="4474674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注解的参数是一个查询语句，当程序调用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注解下一行的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selectStudent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注解中映射的查询语句将被执行。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在创建完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接口后，在配置文件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元素加入相应的配置信息，具体代码如下。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7C371D-313C-423E-9CFD-41D46F3D3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22"/>
          <a:stretch/>
        </p:blipFill>
        <p:spPr>
          <a:xfrm>
            <a:off x="840233" y="3435515"/>
            <a:ext cx="5040000" cy="11499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4104B0-EE6D-4F4C-9FBC-E70E1B16F8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525"/>
          <a:stretch/>
        </p:blipFill>
        <p:spPr>
          <a:xfrm>
            <a:off x="840233" y="6221620"/>
            <a:ext cx="5040000" cy="2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43C7FF5-285E-41E7-8918-D42CFD33A2CB}"/>
              </a:ext>
            </a:extLst>
          </p:cNvPr>
          <p:cNvGraphicFramePr>
            <a:graphicFrameLocks/>
          </p:cNvGraphicFramePr>
          <p:nvPr/>
        </p:nvGraphicFramePr>
        <p:xfrm>
          <a:off x="-396552" y="1795159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30">
            <a:extLst>
              <a:ext uri="{FF2B5EF4-FFF2-40B4-BE49-F238E27FC236}">
                <a16:creationId xmlns:a16="http://schemas.microsoft.com/office/drawing/2014/main" id="{975C9CC6-49CB-4EBA-9935-58C3B833AB3D}"/>
              </a:ext>
            </a:extLst>
          </p:cNvPr>
          <p:cNvSpPr txBox="1"/>
          <p:nvPr/>
        </p:nvSpPr>
        <p:spPr bwMode="auto">
          <a:xfrm rot="18760561">
            <a:off x="3196833" y="2412903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4" name="TextBox 126">
            <a:extLst>
              <a:ext uri="{FF2B5EF4-FFF2-40B4-BE49-F238E27FC236}">
                <a16:creationId xmlns:a16="http://schemas.microsoft.com/office/drawing/2014/main" id="{ED846E87-A52C-48DA-8F93-F6BF4A23ED62}"/>
              </a:ext>
            </a:extLst>
          </p:cNvPr>
          <p:cNvSpPr txBox="1"/>
          <p:nvPr/>
        </p:nvSpPr>
        <p:spPr bwMode="auto">
          <a:xfrm rot="2839439" flipH="1">
            <a:off x="5028118" y="2603962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5" name="TextBox 127">
            <a:extLst>
              <a:ext uri="{FF2B5EF4-FFF2-40B4-BE49-F238E27FC236}">
                <a16:creationId xmlns:a16="http://schemas.microsoft.com/office/drawing/2014/main" id="{6995DFE1-1536-42B0-B90A-D4927EF2C5ED}"/>
              </a:ext>
            </a:extLst>
          </p:cNvPr>
          <p:cNvSpPr txBox="1"/>
          <p:nvPr/>
        </p:nvSpPr>
        <p:spPr bwMode="auto">
          <a:xfrm rot="13580827" flipV="1">
            <a:off x="3210085" y="4331646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6" name="TextBox 126">
            <a:extLst>
              <a:ext uri="{FF2B5EF4-FFF2-40B4-BE49-F238E27FC236}">
                <a16:creationId xmlns:a16="http://schemas.microsoft.com/office/drawing/2014/main" id="{7658F896-761C-4E05-A912-B063A57EA69E}"/>
              </a:ext>
            </a:extLst>
          </p:cNvPr>
          <p:cNvSpPr txBox="1"/>
          <p:nvPr/>
        </p:nvSpPr>
        <p:spPr bwMode="auto">
          <a:xfrm rot="18947968" flipH="1">
            <a:off x="5082055" y="4033116"/>
            <a:ext cx="106774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grpSp>
        <p:nvGrpSpPr>
          <p:cNvPr id="7" name="组合 18">
            <a:extLst>
              <a:ext uri="{FF2B5EF4-FFF2-40B4-BE49-F238E27FC236}">
                <a16:creationId xmlns:a16="http://schemas.microsoft.com/office/drawing/2014/main" id="{AFD3DE5E-DE1B-4AB3-933C-71F7B339C6D7}"/>
              </a:ext>
            </a:extLst>
          </p:cNvPr>
          <p:cNvGrpSpPr>
            <a:grpSpLocks/>
          </p:cNvGrpSpPr>
          <p:nvPr/>
        </p:nvGrpSpPr>
        <p:grpSpPr bwMode="auto">
          <a:xfrm>
            <a:off x="504865" y="1406909"/>
            <a:ext cx="3131030" cy="1250664"/>
            <a:chOff x="547807" y="2246749"/>
            <a:chExt cx="3130097" cy="1251184"/>
          </a:xfrm>
        </p:grpSpPr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DE58DEFB-82AA-4EB3-A10F-99314526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708" y="2246749"/>
              <a:ext cx="2501196" cy="97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16">
              <a:extLst>
                <a:ext uri="{FF2B5EF4-FFF2-40B4-BE49-F238E27FC236}">
                  <a16:creationId xmlns:a16="http://schemas.microsoft.com/office/drawing/2014/main" id="{4F36D0D6-3FC6-4A37-85D9-CA10C7044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3" name="直接连接符 7">
                <a:extLst>
                  <a:ext uri="{FF2B5EF4-FFF2-40B4-BE49-F238E27FC236}">
                    <a16:creationId xmlns:a16="http://schemas.microsoft.com/office/drawing/2014/main" id="{DDF80053-9E3D-44A5-94BE-1E21DEAA15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B879EC2-9B56-482B-8125-7B64D13C52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组合 15">
              <a:extLst>
                <a:ext uri="{FF2B5EF4-FFF2-40B4-BE49-F238E27FC236}">
                  <a16:creationId xmlns:a16="http://schemas.microsoft.com/office/drawing/2014/main" id="{8859BE08-A178-4BC4-83B8-AC61E1884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7485A4-5441-49DA-8146-AA7C37B848C1}"/>
                  </a:ext>
                </a:extLst>
              </p:cNvPr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TextBox 94">
                <a:extLst>
                  <a:ext uri="{FF2B5EF4-FFF2-40B4-BE49-F238E27FC236}">
                    <a16:creationId xmlns:a16="http://schemas.microsoft.com/office/drawing/2014/main" id="{3EAB7315-F61C-4685-A786-ABDC41472060}"/>
                  </a:ext>
                </a:extLst>
              </p:cNvPr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组合 17">
            <a:extLst>
              <a:ext uri="{FF2B5EF4-FFF2-40B4-BE49-F238E27FC236}">
                <a16:creationId xmlns:a16="http://schemas.microsoft.com/office/drawing/2014/main" id="{0F835BA1-F9FA-4937-8F5D-84C66BC9D4FF}"/>
              </a:ext>
            </a:extLst>
          </p:cNvPr>
          <p:cNvGrpSpPr>
            <a:grpSpLocks/>
          </p:cNvGrpSpPr>
          <p:nvPr/>
        </p:nvGrpSpPr>
        <p:grpSpPr bwMode="auto">
          <a:xfrm>
            <a:off x="681306" y="4708113"/>
            <a:ext cx="2853244" cy="1649003"/>
            <a:chOff x="547807" y="3950799"/>
            <a:chExt cx="2852753" cy="1648047"/>
          </a:xfrm>
        </p:grpSpPr>
        <p:sp>
          <p:nvSpPr>
            <p:cNvPr id="16" name="矩形 21">
              <a:extLst>
                <a:ext uri="{FF2B5EF4-FFF2-40B4-BE49-F238E27FC236}">
                  <a16:creationId xmlns:a16="http://schemas.microsoft.com/office/drawing/2014/main" id="{D48DFC1C-121A-4137-AF3D-1C8714C23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870" y="4164542"/>
              <a:ext cx="2211690" cy="143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 err="1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中常用注解的使用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7" name="组合 26">
              <a:extLst>
                <a:ext uri="{FF2B5EF4-FFF2-40B4-BE49-F238E27FC236}">
                  <a16:creationId xmlns:a16="http://schemas.microsoft.com/office/drawing/2014/main" id="{AA826732-F22A-4E92-8CE3-CC50230E964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1" name="直接连接符 27">
                <a:extLst>
                  <a:ext uri="{FF2B5EF4-FFF2-40B4-BE49-F238E27FC236}">
                    <a16:creationId xmlns:a16="http://schemas.microsoft.com/office/drawing/2014/main" id="{FFA5CB07-A056-4052-8B6F-D137660303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8">
                <a:extLst>
                  <a:ext uri="{FF2B5EF4-FFF2-40B4-BE49-F238E27FC236}">
                    <a16:creationId xmlns:a16="http://schemas.microsoft.com/office/drawing/2014/main" id="{26C2FB9C-F702-427F-BFBB-DB332E5088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组合 29">
              <a:extLst>
                <a:ext uri="{FF2B5EF4-FFF2-40B4-BE49-F238E27FC236}">
                  <a16:creationId xmlns:a16="http://schemas.microsoft.com/office/drawing/2014/main" id="{28EA6E57-64F3-429C-B324-1C222128E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C879F45-1DC0-4D4E-AA6A-97FB605002B3}"/>
                  </a:ext>
                </a:extLst>
              </p:cNvPr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TextBox 102">
                <a:extLst>
                  <a:ext uri="{FF2B5EF4-FFF2-40B4-BE49-F238E27FC236}">
                    <a16:creationId xmlns:a16="http://schemas.microsoft.com/office/drawing/2014/main" id="{7165A313-5EAC-41FE-BF0D-09891890DEB9}"/>
                  </a:ext>
                </a:extLst>
              </p:cNvPr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565572-5E2E-41B3-B521-5E1FA94D532E}"/>
              </a:ext>
            </a:extLst>
          </p:cNvPr>
          <p:cNvGrpSpPr>
            <a:grpSpLocks/>
          </p:cNvGrpSpPr>
          <p:nvPr/>
        </p:nvGrpSpPr>
        <p:grpSpPr bwMode="auto">
          <a:xfrm>
            <a:off x="5450906" y="1176077"/>
            <a:ext cx="2831791" cy="1435136"/>
            <a:chOff x="5864534" y="1794089"/>
            <a:chExt cx="2831791" cy="1434931"/>
          </a:xfrm>
        </p:grpSpPr>
        <p:grpSp>
          <p:nvGrpSpPr>
            <p:cNvPr id="24" name="组合 32">
              <a:extLst>
                <a:ext uri="{FF2B5EF4-FFF2-40B4-BE49-F238E27FC236}">
                  <a16:creationId xmlns:a16="http://schemas.microsoft.com/office/drawing/2014/main" id="{AAC4D77E-8AB4-4C18-B082-23198063AA2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29" name="直接连接符 33">
                <a:extLst>
                  <a:ext uri="{FF2B5EF4-FFF2-40B4-BE49-F238E27FC236}">
                    <a16:creationId xmlns:a16="http://schemas.microsoft.com/office/drawing/2014/main" id="{62451B3C-CC7C-4DD0-AB21-4DD5188EEA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34">
                <a:extLst>
                  <a:ext uri="{FF2B5EF4-FFF2-40B4-BE49-F238E27FC236}">
                    <a16:creationId xmlns:a16="http://schemas.microsoft.com/office/drawing/2014/main" id="{321DB899-E797-4D1B-8A87-C801452CC6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组合 35">
              <a:extLst>
                <a:ext uri="{FF2B5EF4-FFF2-40B4-BE49-F238E27FC236}">
                  <a16:creationId xmlns:a16="http://schemas.microsoft.com/office/drawing/2014/main" id="{CBCC9909-E1DA-4A27-96D3-FC64F40D6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1AFEEB1-F4B9-4DA2-846E-DB318E2EE13A}"/>
                  </a:ext>
                </a:extLst>
              </p:cNvPr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8" name="TextBox 110">
                <a:extLst>
                  <a:ext uri="{FF2B5EF4-FFF2-40B4-BE49-F238E27FC236}">
                    <a16:creationId xmlns:a16="http://schemas.microsoft.com/office/drawing/2014/main" id="{A2303BC2-F14B-4627-9E80-70538E749A2C}"/>
                  </a:ext>
                </a:extLst>
              </p:cNvPr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矩形 46">
              <a:extLst>
                <a:ext uri="{FF2B5EF4-FFF2-40B4-BE49-F238E27FC236}">
                  <a16:creationId xmlns:a16="http://schemas.microsoft.com/office/drawing/2014/main" id="{3BF8F4FF-525B-4F2E-BC76-4A134EFB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534" y="1794089"/>
              <a:ext cx="2285951" cy="1434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中常用元素的使用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FFE53F-352D-49F8-8876-7133145B726C}"/>
              </a:ext>
            </a:extLst>
          </p:cNvPr>
          <p:cNvGrpSpPr>
            <a:grpSpLocks/>
          </p:cNvGrpSpPr>
          <p:nvPr/>
        </p:nvGrpSpPr>
        <p:grpSpPr bwMode="auto">
          <a:xfrm>
            <a:off x="5481070" y="4660871"/>
            <a:ext cx="2905092" cy="1288410"/>
            <a:chOff x="5813082" y="4225925"/>
            <a:chExt cx="2905092" cy="1289062"/>
          </a:xfrm>
        </p:grpSpPr>
        <p:grpSp>
          <p:nvGrpSpPr>
            <p:cNvPr id="32" name="组合 38">
              <a:extLst>
                <a:ext uri="{FF2B5EF4-FFF2-40B4-BE49-F238E27FC236}">
                  <a16:creationId xmlns:a16="http://schemas.microsoft.com/office/drawing/2014/main" id="{44E9182E-B430-41AB-AD5D-EFA8725FA4E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37" name="直接连接符 39">
                <a:extLst>
                  <a:ext uri="{FF2B5EF4-FFF2-40B4-BE49-F238E27FC236}">
                    <a16:creationId xmlns:a16="http://schemas.microsoft.com/office/drawing/2014/main" id="{43D1B809-D62B-4877-AB8D-45A9238954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40">
                <a:extLst>
                  <a:ext uri="{FF2B5EF4-FFF2-40B4-BE49-F238E27FC236}">
                    <a16:creationId xmlns:a16="http://schemas.microsoft.com/office/drawing/2014/main" id="{E9B17DFA-340C-44BC-9AC9-EE1E9A5B34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3" name="组合 41">
              <a:extLst>
                <a:ext uri="{FF2B5EF4-FFF2-40B4-BE49-F238E27FC236}">
                  <a16:creationId xmlns:a16="http://schemas.microsoft.com/office/drawing/2014/main" id="{27263468-5C62-4358-BB91-FD78290E57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F627AC4-305E-412D-9CD9-5A838154B5F0}"/>
                  </a:ext>
                </a:extLst>
              </p:cNvPr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TextBox 118">
                <a:extLst>
                  <a:ext uri="{FF2B5EF4-FFF2-40B4-BE49-F238E27FC236}">
                    <a16:creationId xmlns:a16="http://schemas.microsoft.com/office/drawing/2014/main" id="{BEC116EB-87F3-43C0-8A66-1437D4D8D6D3}"/>
                  </a:ext>
                </a:extLst>
              </p:cNvPr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矩形 51">
              <a:extLst>
                <a:ext uri="{FF2B5EF4-FFF2-40B4-BE49-F238E27FC236}">
                  <a16:creationId xmlns:a16="http://schemas.microsoft.com/office/drawing/2014/main" id="{7682C1A8-BD10-49B2-88A6-EFDBE8D2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082" y="4541022"/>
              <a:ext cx="2403298" cy="973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理解</a:t>
              </a:r>
              <a:r>
                <a:rPr lang="en-US" altLang="zh-CN" sz="2400" b="1" dirty="0" err="1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中的常用注解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9" name="标题 1">
            <a:extLst>
              <a:ext uri="{FF2B5EF4-FFF2-40B4-BE49-F238E27FC236}">
                <a16:creationId xmlns:a16="http://schemas.microsoft.com/office/drawing/2014/main" id="{7AC9FC8B-E8B4-4EC8-948C-324469EF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83" y="332930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10917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8177 -0.09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-4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264 -0.08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3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466 0.103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7708 0.101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@Select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包下创建测试类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TestFindBySid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FDFAB-8DE3-4989-ADFA-069AB1498BD0}"/>
              </a:ext>
            </a:extLst>
          </p:cNvPr>
          <p:cNvSpPr/>
          <p:nvPr/>
        </p:nvSpPr>
        <p:spPr>
          <a:xfrm>
            <a:off x="0" y="5514735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在以上代码中，通过调用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getMapper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方法获取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对象，进而执行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selectStudent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08DA83-3F77-4750-B52F-A76578DA3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69"/>
          <a:stretch/>
        </p:blipFill>
        <p:spPr>
          <a:xfrm>
            <a:off x="840233" y="2623685"/>
            <a:ext cx="5040000" cy="29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1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4.2.3 @Insert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注解用于映射插入语句，其作用等同于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元素。接下来，本节将通过一个实例演示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接口中添加向数据库插入数据的方法，具体代码如下所示。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FDFAB-8DE3-4989-ADFA-069AB1498BD0}"/>
              </a:ext>
            </a:extLst>
          </p:cNvPr>
          <p:cNvSpPr/>
          <p:nvPr/>
        </p:nvSpPr>
        <p:spPr>
          <a:xfrm>
            <a:off x="0" y="4093699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注解的参数是一个插入语句，当程序调用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注解下一行的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insertStudent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Insert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注解中映射的插入语句将被执行。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包下创建测试类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TestInsert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291B69-D6C1-41CC-8FC0-C713A7A40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265"/>
          <a:stretch/>
        </p:blipFill>
        <p:spPr>
          <a:xfrm>
            <a:off x="930545" y="3518801"/>
            <a:ext cx="5040000" cy="5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4.2.4 @Update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注解用于映射更新语句，其作用等同于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元素。接下来，本节将通过一个实例演示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接口中添加更新数据库中数据的方法，具体代码如下所示。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FDFAB-8DE3-4989-ADFA-069AB1498BD0}"/>
              </a:ext>
            </a:extLst>
          </p:cNvPr>
          <p:cNvSpPr/>
          <p:nvPr/>
        </p:nvSpPr>
        <p:spPr>
          <a:xfrm>
            <a:off x="0" y="4037254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注解的参数是一个更新语句，当程序调用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注解下一行的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updateStudent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注解中映射的更新语句将被执行。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包下创建测试类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3CBA3C-A201-4077-866B-B932A441F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95"/>
          <a:stretch/>
        </p:blipFill>
        <p:spPr>
          <a:xfrm>
            <a:off x="828944" y="3495796"/>
            <a:ext cx="5040000" cy="5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4.2.5 @Delete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注解用于映射删除语句，其作用等同于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元素。接下来，本节将通过一个实例演示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接口中添加删除数据库中数据的方法，具体代码如下所示。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FDFAB-8DE3-4989-ADFA-069AB1498BD0}"/>
              </a:ext>
            </a:extLst>
          </p:cNvPr>
          <p:cNvSpPr/>
          <p:nvPr/>
        </p:nvSpPr>
        <p:spPr>
          <a:xfrm>
            <a:off x="0" y="3871694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注解的参数是一个删除语句，当程序调用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注解下一行的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deleteStudent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注解中映射的删除语句将被执行。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包下创建测试类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F9F068-4EDC-43B3-8D0F-C64A79E52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236"/>
          <a:stretch/>
        </p:blipFill>
        <p:spPr>
          <a:xfrm>
            <a:off x="851523" y="3518803"/>
            <a:ext cx="5040000" cy="3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6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4.2.6 @Param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85158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注解的功能是指定参数，通常用于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语句中参数比较多的情况。接下来，本节将通过一个实例演示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接口中添加多条件查询的方法，具体代码如下所示。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FDFAB-8DE3-4989-ADFA-069AB1498BD0}"/>
              </a:ext>
            </a:extLst>
          </p:cNvPr>
          <p:cNvSpPr/>
          <p:nvPr/>
        </p:nvSpPr>
        <p:spPr>
          <a:xfrm>
            <a:off x="0" y="4190359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注解指定了两个参数，他们分别是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，这两个参数可以在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语句中被直接引用。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包下创建测试类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TestSelect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6E6B24-1891-4E8C-A5BE-88B2B3D7A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193"/>
          <a:stretch/>
        </p:blipFill>
        <p:spPr>
          <a:xfrm>
            <a:off x="828945" y="3471333"/>
            <a:ext cx="5040000" cy="7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E8F13-00DD-44AD-91A9-539E6ABC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46510"/>
            <a:ext cx="5448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484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en-US" altLang="zh-CN" sz="3200" b="1" dirty="0">
              <a:solidFill>
                <a:srgbClr val="2484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C83720-A622-4215-8EC4-4DA92A7EC51C}"/>
              </a:ext>
            </a:extLst>
          </p:cNvPr>
          <p:cNvSpPr/>
          <p:nvPr/>
        </p:nvSpPr>
        <p:spPr>
          <a:xfrm>
            <a:off x="-118" y="1658417"/>
            <a:ext cx="900976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本章首先介绍了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的相关知识，详细演示了常见动态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元素的使用方法，然后介绍了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中注解的概念及具体使用方法。通过本章知识的学习，大家应该理解动态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和注解的概念，掌握动态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和注解的使用方法，能够根据不同的需求场景灵活实现表与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对象的映射关系。</a:t>
            </a:r>
          </a:p>
        </p:txBody>
      </p:sp>
    </p:spTree>
    <p:extLst>
      <p:ext uri="{BB962C8B-B14F-4D97-AF65-F5344CB8AC3E}">
        <p14:creationId xmlns:p14="http://schemas.microsoft.com/office/powerpoint/2010/main" val="35698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62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2645578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4.1  </a:t>
            </a:r>
            <a:r>
              <a:rPr lang="zh-CN" altLang="en-US" sz="2800" b="1" dirty="0"/>
              <a:t>动态</a:t>
            </a:r>
            <a:r>
              <a:rPr lang="en-US" altLang="zh-CN" sz="2800" b="1" dirty="0"/>
              <a:t>SQL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276407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4.1.1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2769255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3603401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73" y="372135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4.1.2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370701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4491234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460973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4.1.3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4590348"/>
            <a:ext cx="4705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150330" y="5365941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548389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4.1.4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307" y="5453257"/>
            <a:ext cx="461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160157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2645578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4.1  </a:t>
            </a:r>
            <a:r>
              <a:rPr lang="zh-CN" altLang="en-US" sz="2800" b="1" dirty="0"/>
              <a:t>动态</a:t>
            </a:r>
            <a:r>
              <a:rPr lang="en-US" altLang="zh-CN" sz="2800" b="1" dirty="0"/>
              <a:t>SQL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276407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4.1.5</a:t>
            </a:r>
            <a:endParaRPr lang="zh-CN" altLang="en-US" dirty="0"/>
          </a:p>
        </p:txBody>
      </p:sp>
      <p:sp>
        <p:nvSpPr>
          <p:cNvPr id="16" name="TextBox 168">
            <a:hlinkClick r:id="rId3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2769255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3603401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73" y="372135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4.1.6</a:t>
            </a:r>
            <a:endParaRPr lang="zh-CN" altLang="en-US" dirty="0"/>
          </a:p>
        </p:txBody>
      </p:sp>
      <p:sp>
        <p:nvSpPr>
          <p:cNvPr id="31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370701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4491234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460973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4.1.7</a:t>
            </a:r>
            <a:endParaRPr lang="zh-CN" altLang="en-US" dirty="0"/>
          </a:p>
        </p:txBody>
      </p:sp>
      <p:sp>
        <p:nvSpPr>
          <p:cNvPr id="43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4590348"/>
            <a:ext cx="4509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150330" y="5365941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548389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4.1.8</a:t>
            </a:r>
            <a:endParaRPr lang="zh-CN" altLang="en-US" dirty="0"/>
          </a:p>
        </p:txBody>
      </p:sp>
      <p:sp>
        <p:nvSpPr>
          <p:cNvPr id="55" name="TextBox 168">
            <a:hlinkClick r:id="rId9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307" y="5453257"/>
            <a:ext cx="461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&lt;bind&gt;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215197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提供的拼接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语句的强大机制。在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的映射文件中，开发人员可通过动态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元素灵活组装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语句，这在很大程度上避免了单一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语句的反复堆砌，提高了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语句的复用性。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提供了一系列的动态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元素，其中常用的元素如表所示。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34B6E9-0D94-4C94-84D7-7DB4F7F3D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88"/>
          <a:stretch/>
        </p:blipFill>
        <p:spPr>
          <a:xfrm>
            <a:off x="1901389" y="3559916"/>
            <a:ext cx="5341222" cy="10798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D5F5EA-0055-47C2-A48D-987BED70331B}"/>
              </a:ext>
            </a:extLst>
          </p:cNvPr>
          <p:cNvSpPr/>
          <p:nvPr/>
        </p:nvSpPr>
        <p:spPr>
          <a:xfrm>
            <a:off x="0" y="4639733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表中列举出了常用的动态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元素，每个元素分别实现不同的功能，接下来，本书将对这些元素作详细讲解。</a:t>
            </a:r>
          </a:p>
        </p:txBody>
      </p:sp>
    </p:spTree>
    <p:extLst>
      <p:ext uri="{BB962C8B-B14F-4D97-AF65-F5344CB8AC3E}">
        <p14:creationId xmlns:p14="http://schemas.microsoft.com/office/powerpoint/2010/main" val="24413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&lt;if&gt;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30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元素主要用于条件判断，它类似于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语句，通常与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属性联合使用。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元素的任务是根据需求动态控制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的内容。例如，现有一张学生表，程序可通过学生姓名、年龄、科目等字段查询学生信息，如果将科目作为非必选的查询条件，满足既可以通过姓名和科目查询学生信息，又可以直接通过姓名查询学生信息，此时需要使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接下来，本节通过以上实例演示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元素的使用。</a:t>
            </a:r>
          </a:p>
        </p:txBody>
      </p:sp>
    </p:spTree>
    <p:extLst>
      <p:ext uri="{BB962C8B-B14F-4D97-AF65-F5344CB8AC3E}">
        <p14:creationId xmlns:p14="http://schemas.microsoft.com/office/powerpoint/2010/main" val="419224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&lt;if&gt;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，该表用于映射学生信息，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语句如下所示。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6EEE91-AABC-4F90-8C29-8B5E4E824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02"/>
          <a:stretch/>
        </p:blipFill>
        <p:spPr>
          <a:xfrm>
            <a:off x="838155" y="3050474"/>
            <a:ext cx="5040000" cy="16594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E4FEE59-09D2-470D-B428-F2685A11B40E}"/>
              </a:ext>
            </a:extLst>
          </p:cNvPr>
          <p:cNvSpPr/>
          <p:nvPr/>
        </p:nvSpPr>
        <p:spPr>
          <a:xfrm>
            <a:off x="0" y="4709891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）向数据表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中插入数据，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语句如下所示。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C6A64F-9C63-410D-AFB6-79E2FD9E9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19"/>
          <a:stretch/>
        </p:blipFill>
        <p:spPr>
          <a:xfrm>
            <a:off x="838155" y="5168799"/>
            <a:ext cx="5040000" cy="7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&lt;if&gt;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语句测试数据是否插入成功，执行结果如下所示。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4FEE59-09D2-470D-B428-F2685A11B40E}"/>
              </a:ext>
            </a:extLst>
          </p:cNvPr>
          <p:cNvSpPr/>
          <p:nvPr/>
        </p:nvSpPr>
        <p:spPr>
          <a:xfrm>
            <a:off x="0" y="4032452"/>
            <a:ext cx="9144000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从以上执行结果可以看出，数据插入成功。此处需要提醒大家的是，数据表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中插入了两条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字段均为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的学生信息，但它们的其他字段值不同。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的驱动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包）复制到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包的导入。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B6400F-F6F8-4EAE-A891-0CFEFD140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01"/>
          <a:stretch/>
        </p:blipFill>
        <p:spPr>
          <a:xfrm>
            <a:off x="984910" y="2182399"/>
            <a:ext cx="5040000" cy="18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3400</Words>
  <Application>Microsoft Office PowerPoint</Application>
  <PresentationFormat>全屏显示(4:3)</PresentationFormat>
  <Paragraphs>249</Paragraphs>
  <Slides>36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Gulim</vt:lpstr>
      <vt:lpstr>等线</vt:lpstr>
      <vt:lpstr>等线 Light</vt:lpstr>
      <vt:lpstr>微软雅黑</vt:lpstr>
      <vt:lpstr>Arial</vt:lpstr>
      <vt:lpstr>Arial Black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</cp:revision>
  <dcterms:created xsi:type="dcterms:W3CDTF">2018-11-10T03:16:20Z</dcterms:created>
  <dcterms:modified xsi:type="dcterms:W3CDTF">2019-06-03T09:12:21Z</dcterms:modified>
</cp:coreProperties>
</file>