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9" r:id="rId3"/>
    <p:sldId id="256" r:id="rId4"/>
    <p:sldId id="261" r:id="rId5"/>
    <p:sldId id="289" r:id="rId6"/>
    <p:sldId id="264" r:id="rId7"/>
    <p:sldId id="284" r:id="rId8"/>
    <p:sldId id="290" r:id="rId9"/>
    <p:sldId id="291" r:id="rId10"/>
    <p:sldId id="292" r:id="rId11"/>
    <p:sldId id="293" r:id="rId12"/>
    <p:sldId id="294" r:id="rId13"/>
    <p:sldId id="295" r:id="rId14"/>
    <p:sldId id="285" r:id="rId15"/>
    <p:sldId id="286" r:id="rId16"/>
    <p:sldId id="296" r:id="rId17"/>
    <p:sldId id="297" r:id="rId18"/>
    <p:sldId id="298" r:id="rId19"/>
    <p:sldId id="299" r:id="rId20"/>
    <p:sldId id="300" r:id="rId21"/>
    <p:sldId id="301" r:id="rId22"/>
    <p:sldId id="287" r:id="rId23"/>
    <p:sldId id="288" r:id="rId24"/>
    <p:sldId id="302" r:id="rId25"/>
    <p:sldId id="303" r:id="rId26"/>
    <p:sldId id="304" r:id="rId27"/>
    <p:sldId id="305" r:id="rId28"/>
    <p:sldId id="306" r:id="rId29"/>
    <p:sldId id="307" r:id="rId30"/>
    <p:sldId id="308" r:id="rId31"/>
    <p:sldId id="282" r:id="rId32"/>
    <p:sldId id="258"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98BBE7-18F1-489F-AAD2-66029CFEAFDF}">
          <p14:sldIdLst>
            <p14:sldId id="257"/>
            <p14:sldId id="259"/>
            <p14:sldId id="256"/>
          </p14:sldIdLst>
        </p14:section>
        <p14:section name="5.1" id="{DE1AC804-C500-4236-B7B3-58C1531DDA84}">
          <p14:sldIdLst>
            <p14:sldId id="261"/>
            <p14:sldId id="289"/>
          </p14:sldIdLst>
        </p14:section>
        <p14:section name="5.2" id="{1846694F-255A-432E-A32D-F13E5EA8ECD1}">
          <p14:sldIdLst>
            <p14:sldId id="264"/>
            <p14:sldId id="284"/>
            <p14:sldId id="290"/>
            <p14:sldId id="291"/>
            <p14:sldId id="292"/>
            <p14:sldId id="293"/>
            <p14:sldId id="294"/>
            <p14:sldId id="295"/>
          </p14:sldIdLst>
        </p14:section>
        <p14:section name="5.3" id="{5108C4B9-31D2-42ED-956B-11A125343161}">
          <p14:sldIdLst>
            <p14:sldId id="285"/>
            <p14:sldId id="286"/>
            <p14:sldId id="296"/>
            <p14:sldId id="297"/>
            <p14:sldId id="298"/>
            <p14:sldId id="299"/>
            <p14:sldId id="300"/>
            <p14:sldId id="301"/>
          </p14:sldIdLst>
        </p14:section>
        <p14:section name="5.4" id="{5CEDA12B-7928-4732-B001-63B754FDCC77}">
          <p14:sldIdLst>
            <p14:sldId id="287"/>
            <p14:sldId id="288"/>
            <p14:sldId id="302"/>
            <p14:sldId id="303"/>
            <p14:sldId id="304"/>
            <p14:sldId id="305"/>
            <p14:sldId id="306"/>
            <p14:sldId id="307"/>
            <p14:sldId id="308"/>
          </p14:sldIdLst>
        </p14:section>
        <p14:section name="小结" id="{C2045922-DDA9-4F12-9B1E-C71A342DBA99}">
          <p14:sldIdLst>
            <p14:sldId id="28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3462" autoAdjust="0"/>
  </p:normalViewPr>
  <p:slideViewPr>
    <p:cSldViewPr snapToGrid="0">
      <p:cViewPr varScale="1">
        <p:scale>
          <a:sx n="84" d="100"/>
          <a:sy n="84" d="100"/>
        </p:scale>
        <p:origin x="15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32"/>
          <c:y val="0"/>
          <c:w val="0.58691666656029373"/>
          <c:h val="0.9294044581312092"/>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B04-4405-B22A-5024BBCD2FD8}"/>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B04-4405-B22A-5024BBCD2FD8}"/>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B04-4405-B22A-5024BBCD2FD8}"/>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B04-4405-B22A-5024BBCD2FD8}"/>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8B04-4405-B22A-5024BBCD2FD8}"/>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A190-AEDE-48E6-B526-EE49C104AF4E}"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04A2A-B483-414C-997D-41A988BF9D6F}" type="slidenum">
              <a:rPr lang="zh-CN" altLang="en-US" smtClean="0"/>
              <a:t>‹#›</a:t>
            </a:fld>
            <a:endParaRPr lang="zh-CN" altLang="en-US"/>
          </a:p>
        </p:txBody>
      </p:sp>
    </p:spTree>
    <p:extLst>
      <p:ext uri="{BB962C8B-B14F-4D97-AF65-F5344CB8AC3E}">
        <p14:creationId xmlns:p14="http://schemas.microsoft.com/office/powerpoint/2010/main" val="261067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16</a:t>
            </a:fld>
            <a:endParaRPr lang="zh-CN" altLang="en-US"/>
          </a:p>
        </p:txBody>
      </p:sp>
    </p:spTree>
    <p:extLst>
      <p:ext uri="{BB962C8B-B14F-4D97-AF65-F5344CB8AC3E}">
        <p14:creationId xmlns:p14="http://schemas.microsoft.com/office/powerpoint/2010/main" val="796008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17</a:t>
            </a:fld>
            <a:endParaRPr lang="zh-CN" altLang="en-US"/>
          </a:p>
        </p:txBody>
      </p:sp>
    </p:spTree>
    <p:extLst>
      <p:ext uri="{BB962C8B-B14F-4D97-AF65-F5344CB8AC3E}">
        <p14:creationId xmlns:p14="http://schemas.microsoft.com/office/powerpoint/2010/main" val="422656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18</a:t>
            </a:fld>
            <a:endParaRPr lang="zh-CN" altLang="en-US"/>
          </a:p>
        </p:txBody>
      </p:sp>
    </p:spTree>
    <p:extLst>
      <p:ext uri="{BB962C8B-B14F-4D97-AF65-F5344CB8AC3E}">
        <p14:creationId xmlns:p14="http://schemas.microsoft.com/office/powerpoint/2010/main" val="1065942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19</a:t>
            </a:fld>
            <a:endParaRPr lang="zh-CN" altLang="en-US"/>
          </a:p>
        </p:txBody>
      </p:sp>
    </p:spTree>
    <p:extLst>
      <p:ext uri="{BB962C8B-B14F-4D97-AF65-F5344CB8AC3E}">
        <p14:creationId xmlns:p14="http://schemas.microsoft.com/office/powerpoint/2010/main" val="129308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20</a:t>
            </a:fld>
            <a:endParaRPr lang="zh-CN" altLang="en-US"/>
          </a:p>
        </p:txBody>
      </p:sp>
    </p:spTree>
    <p:extLst>
      <p:ext uri="{BB962C8B-B14F-4D97-AF65-F5344CB8AC3E}">
        <p14:creationId xmlns:p14="http://schemas.microsoft.com/office/powerpoint/2010/main" val="3193749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21</a:t>
            </a:fld>
            <a:endParaRPr lang="zh-CN" altLang="en-US"/>
          </a:p>
        </p:txBody>
      </p:sp>
    </p:spTree>
    <p:extLst>
      <p:ext uri="{BB962C8B-B14F-4D97-AF65-F5344CB8AC3E}">
        <p14:creationId xmlns:p14="http://schemas.microsoft.com/office/powerpoint/2010/main" val="743654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FA3446-9CE6-45CF-85B7-042CDC440CA8}"/>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38A46A0D-9FCF-4E79-955D-6E9550AFF1A9}"/>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8461C7E-F34A-424B-B28D-6D064CF1A8A0}"/>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pic>
        <p:nvPicPr>
          <p:cNvPr id="12" name="图片 11">
            <a:extLst>
              <a:ext uri="{FF2B5EF4-FFF2-40B4-BE49-F238E27FC236}">
                <a16:creationId xmlns:a16="http://schemas.microsoft.com/office/drawing/2014/main" id="{7F2FBBF3-A982-4E9F-B1C4-EB2094FA95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785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167C8-835D-44C2-A177-1132457B1BCC}"/>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D1286-73E5-4447-B88F-C15A91742282}"/>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3B1556-7556-484C-83C5-7F336371AC6A}"/>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744CE29B-080D-4D53-9F68-658315B96E45}"/>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6DBF6F6-B549-4D34-B6C4-F5CF79AA2C9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18224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5BD79-B256-4A59-A9F7-2E5157DDD242}"/>
              </a:ext>
            </a:extLst>
          </p:cNvPr>
          <p:cNvSpPr>
            <a:spLocks noGrp="1"/>
          </p:cNvSpPr>
          <p:nvPr>
            <p:ph type="title" orient="vert"/>
          </p:nvPr>
        </p:nvSpPr>
        <p:spPr>
          <a:xfrm>
            <a:off x="6543676"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C9B64-04EC-4C98-B4B0-927BD5A6473A}"/>
              </a:ext>
            </a:extLst>
          </p:cNvPr>
          <p:cNvSpPr>
            <a:spLocks noGrp="1"/>
          </p:cNvSpPr>
          <p:nvPr>
            <p:ph type="body" orient="vert" idx="1"/>
          </p:nvPr>
        </p:nvSpPr>
        <p:spPr>
          <a:xfrm>
            <a:off x="628651"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9CD61B-AE88-4435-A7F9-D3B29DF25A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5" name="页脚占位符 4">
            <a:extLst>
              <a:ext uri="{FF2B5EF4-FFF2-40B4-BE49-F238E27FC236}">
                <a16:creationId xmlns:a16="http://schemas.microsoft.com/office/drawing/2014/main" id="{96AF91FC-2B91-4CED-B57B-CB33D1A3D446}"/>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A627CA8-BF00-464C-ABF7-30A31D3BE7AD}"/>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0394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9779D2-E860-47CA-AFDC-A6F5F281E8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06"/>
            <a:ext cx="9144000" cy="6853187"/>
          </a:xfrm>
          <a:prstGeom prst="rect">
            <a:avLst/>
          </a:prstGeom>
        </p:spPr>
      </p:pic>
    </p:spTree>
    <p:extLst>
      <p:ext uri="{BB962C8B-B14F-4D97-AF65-F5344CB8AC3E}">
        <p14:creationId xmlns:p14="http://schemas.microsoft.com/office/powerpoint/2010/main" val="274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922756-3232-4ED4-B25F-80CF9379C4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824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81C717-6BC2-4A39-BDBB-3BC0B770B7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250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1A171-2C27-4922-8B16-94ABCBD063F5}"/>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A3E2DF-AE41-4E9E-8D57-44A13671700E}"/>
              </a:ext>
            </a:extLst>
          </p:cNvPr>
          <p:cNvSpPr>
            <a:spLocks noGrp="1"/>
          </p:cNvSpPr>
          <p:nvPr>
            <p:ph type="dt" sz="half" idx="10"/>
          </p:nvPr>
        </p:nvSpPr>
        <p:spPr/>
        <p:txBody>
          <a:bodyPr/>
          <a:lstStyle/>
          <a:p>
            <a:fld id="{7C9A9458-A01F-4F69-8319-255F668B231D}" type="datetimeFigureOut">
              <a:rPr lang="zh-CN" altLang="en-US" smtClean="0"/>
              <a:t>2019/6/3</a:t>
            </a:fld>
            <a:endParaRPr lang="zh-CN" altLang="en-US"/>
          </a:p>
        </p:txBody>
      </p:sp>
      <p:sp>
        <p:nvSpPr>
          <p:cNvPr id="4" name="页脚占位符 3">
            <a:extLst>
              <a:ext uri="{FF2B5EF4-FFF2-40B4-BE49-F238E27FC236}">
                <a16:creationId xmlns:a16="http://schemas.microsoft.com/office/drawing/2014/main" id="{4FC37198-F1EF-49BA-B634-423826F12F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CBED9F-2EEA-4CA5-8DF3-3A97AACA322B}"/>
              </a:ext>
            </a:extLst>
          </p:cNvPr>
          <p:cNvSpPr>
            <a:spLocks noGrp="1"/>
          </p:cNvSpPr>
          <p:nvPr>
            <p:ph type="sldNum" sz="quarter" idx="12"/>
          </p:nvPr>
        </p:nvSpPr>
        <p:spPr/>
        <p:txBody>
          <a:bodyPr/>
          <a:lstStyle/>
          <a:p>
            <a:fld id="{13BD5A1E-4BC5-40E2-B826-5B7CAE386440}" type="slidenum">
              <a:rPr lang="zh-CN" altLang="en-US" smtClean="0"/>
              <a:t>‹#›</a:t>
            </a:fld>
            <a:endParaRPr lang="zh-CN" altLang="en-US"/>
          </a:p>
        </p:txBody>
      </p:sp>
      <p:pic>
        <p:nvPicPr>
          <p:cNvPr id="6" name="图片 5">
            <a:extLst>
              <a:ext uri="{FF2B5EF4-FFF2-40B4-BE49-F238E27FC236}">
                <a16:creationId xmlns:a16="http://schemas.microsoft.com/office/drawing/2014/main" id="{2D239E6E-1229-48F7-8AB7-819EE36F91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9446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591A-8764-4B3A-8DC0-AE67F23653F3}"/>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2C08F-C325-48E6-991E-FE70199431C0}"/>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4" name="页脚占位符 3">
            <a:extLst>
              <a:ext uri="{FF2B5EF4-FFF2-40B4-BE49-F238E27FC236}">
                <a16:creationId xmlns:a16="http://schemas.microsoft.com/office/drawing/2014/main" id="{9EFDB7A1-612C-4489-BE96-41CB08C6491A}"/>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5104F74-A6BB-4E27-A764-B9A0AD529F1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21155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DF22CE-4A74-4B58-8D0A-F43352C10F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3" name="页脚占位符 2">
            <a:extLst>
              <a:ext uri="{FF2B5EF4-FFF2-40B4-BE49-F238E27FC236}">
                <a16:creationId xmlns:a16="http://schemas.microsoft.com/office/drawing/2014/main" id="{8A982E05-9967-43AE-8DF9-6846166C5DF2}"/>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83F29F0-A080-4058-A431-2E1BF192556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05767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C632D-4BDE-4D1E-9C27-23A34B46A9FB}"/>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69943D87-047A-4753-86E9-4EED426E54CE}"/>
              </a:ext>
            </a:extLst>
          </p:cNvPr>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5F6158-E0E8-4C4F-AC3A-A4828FCAF56A}"/>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AAD3386-07B3-48B9-905A-5F27098ED172}"/>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362535D0-A8FB-4DC0-85E7-F1AF1150BB10}"/>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C133BD-337A-4191-8745-0AFA6E7ED0E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69389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A1CD-41CE-4DE0-A0DE-D72B8533480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A4F64A2-0952-4609-A186-C8BB9F790E59}"/>
              </a:ext>
            </a:extLst>
          </p:cNvPr>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47F499B-9C3A-49CB-BEB5-2836F10A1526}"/>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35D9B39-98C5-4FD0-B8FB-B19C302D8E19}"/>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2019/6/3</a:t>
            </a:fld>
            <a:endParaRPr lang="zh-CN" altLang="en-US"/>
          </a:p>
        </p:txBody>
      </p:sp>
      <p:sp>
        <p:nvSpPr>
          <p:cNvPr id="6" name="页脚占位符 5">
            <a:extLst>
              <a:ext uri="{FF2B5EF4-FFF2-40B4-BE49-F238E27FC236}">
                <a16:creationId xmlns:a16="http://schemas.microsoft.com/office/drawing/2014/main" id="{0CB5898B-08CD-4D58-A3B7-CFC3CE9C53AC}"/>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395E5E4-83E4-40E7-AA67-CB9960A38D46}"/>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97702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08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0.xml"/><Relationship Id="rId2" Type="http://schemas.openxmlformats.org/officeDocument/2006/relationships/slide" Target="slide15.xml"/><Relationship Id="rId1" Type="http://schemas.openxmlformats.org/officeDocument/2006/relationships/slideLayout" Target="../slideLayouts/slideLayout4.xml"/><Relationship Id="rId6" Type="http://schemas.openxmlformats.org/officeDocument/2006/relationships/slide" Target="slide17.xml"/><Relationship Id="rId5" Type="http://schemas.microsoft.com/office/2007/relationships/hdphoto" Target="../media/hdphoto1.wdp"/><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6.xml"/><Relationship Id="rId1" Type="http://schemas.openxmlformats.org/officeDocument/2006/relationships/slideLayout" Target="../slideLayouts/slideLayout3.xml"/><Relationship Id="rId5" Type="http://schemas.openxmlformats.org/officeDocument/2006/relationships/slide" Target="slide22.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28.xml"/><Relationship Id="rId2" Type="http://schemas.openxmlformats.org/officeDocument/2006/relationships/slide" Target="slide23.xml"/><Relationship Id="rId1" Type="http://schemas.openxmlformats.org/officeDocument/2006/relationships/slideLayout" Target="../slideLayouts/slideLayout4.xml"/><Relationship Id="rId6" Type="http://schemas.openxmlformats.org/officeDocument/2006/relationships/slide" Target="slide26.xml"/><Relationship Id="rId5" Type="http://schemas.microsoft.com/office/2007/relationships/hdphoto" Target="../media/hdphoto1.wdp"/><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7.xml"/><Relationship Id="rId1" Type="http://schemas.openxmlformats.org/officeDocument/2006/relationships/slideLayout" Target="../slideLayouts/slideLayout4.xml"/><Relationship Id="rId6" Type="http://schemas.openxmlformats.org/officeDocument/2006/relationships/slide" Target="slide9.xml"/><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8751B408-D7CF-436D-B86E-D450E3DF78CC}"/>
              </a:ext>
            </a:extLst>
          </p:cNvPr>
          <p:cNvSpPr txBox="1">
            <a:spLocks/>
          </p:cNvSpPr>
          <p:nvPr/>
        </p:nvSpPr>
        <p:spPr bwMode="auto">
          <a:xfrm>
            <a:off x="2150582" y="2253198"/>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800" b="1" dirty="0">
                <a:solidFill>
                  <a:srgbClr val="455052"/>
                </a:solidFill>
                <a:latin typeface="微软雅黑" panose="020B0503020204020204" pitchFamily="34" charset="-122"/>
                <a:ea typeface="微软雅黑" panose="020B0503020204020204" pitchFamily="34" charset="-122"/>
              </a:rPr>
              <a:t>第</a:t>
            </a:r>
            <a:r>
              <a:rPr lang="en-US" altLang="zh-CN" sz="2800" b="1" dirty="0">
                <a:solidFill>
                  <a:srgbClr val="455052"/>
                </a:solidFill>
                <a:latin typeface="微软雅黑" panose="020B0503020204020204" pitchFamily="34" charset="-122"/>
                <a:ea typeface="微软雅黑" panose="020B0503020204020204" pitchFamily="34" charset="-122"/>
              </a:rPr>
              <a:t>5</a:t>
            </a:r>
            <a:r>
              <a:rPr lang="zh-CN" altLang="en-US" sz="2800" b="1" dirty="0">
                <a:solidFill>
                  <a:srgbClr val="455052"/>
                </a:solidFill>
                <a:latin typeface="微软雅黑" panose="020B0503020204020204" pitchFamily="34" charset="-122"/>
                <a:ea typeface="微软雅黑" panose="020B0503020204020204" pitchFamily="34" charset="-122"/>
              </a:rPr>
              <a:t>章 </a:t>
            </a:r>
            <a:r>
              <a:rPr lang="en-US" altLang="zh-CN" sz="2800" b="1" dirty="0" err="1">
                <a:solidFill>
                  <a:srgbClr val="455052"/>
                </a:solidFill>
                <a:latin typeface="微软雅黑" panose="020B0503020204020204" pitchFamily="34" charset="-122"/>
                <a:ea typeface="微软雅黑" panose="020B0503020204020204" pitchFamily="34" charset="-122"/>
              </a:rPr>
              <a:t>MyBatis</a:t>
            </a:r>
            <a:r>
              <a:rPr lang="zh-CN" altLang="en-US" sz="2800" b="1" dirty="0">
                <a:solidFill>
                  <a:srgbClr val="455052"/>
                </a:solidFill>
                <a:latin typeface="微软雅黑" panose="020B0503020204020204" pitchFamily="34" charset="-122"/>
                <a:ea typeface="微软雅黑" panose="020B0503020204020204" pitchFamily="34" charset="-122"/>
              </a:rPr>
              <a:t>缓存处理</a:t>
            </a:r>
            <a:endParaRPr lang="en-US" altLang="zh-CN" sz="28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a:extLst>
              <a:ext uri="{FF2B5EF4-FFF2-40B4-BE49-F238E27FC236}">
                <a16:creationId xmlns:a16="http://schemas.microsoft.com/office/drawing/2014/main" id="{8172C123-FFF0-40B6-864F-FB12C24398F9}"/>
              </a:ext>
            </a:extLst>
          </p:cNvPr>
          <p:cNvSpPr>
            <a:spLocks noChangeArrowheads="1"/>
          </p:cNvSpPr>
          <p:nvPr/>
        </p:nvSpPr>
        <p:spPr bwMode="auto">
          <a:xfrm>
            <a:off x="2460853" y="4326962"/>
            <a:ext cx="502368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sz="2400" dirty="0" err="1">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MyBatis</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的缓存机制</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一级缓存</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二级缓存</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整合</a:t>
            </a:r>
            <a:r>
              <a:rPr lang="en-US" altLang="zh-CN" sz="2400" dirty="0" err="1">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EhCache</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缓存</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09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5.2.2 </a:t>
            </a:r>
            <a:r>
              <a:rPr lang="zh-CN" altLang="en-US" sz="2400" b="1" dirty="0">
                <a:solidFill>
                  <a:srgbClr val="2383C6"/>
                </a:solidFill>
                <a:latin typeface="微软雅黑" panose="020B0503020204020204" pitchFamily="34" charset="-122"/>
                <a:ea typeface="微软雅黑" panose="020B0503020204020204" pitchFamily="34" charset="-122"/>
              </a:rPr>
              <a:t>一级缓存的应用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355975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创建</a:t>
            </a:r>
            <a:r>
              <a:rPr lang="en-US" altLang="zh-CN" b="1" dirty="0">
                <a:latin typeface="微软雅黑" panose="020B0503020204020204" pitchFamily="34" charset="-122"/>
                <a:ea typeface="微软雅黑" panose="020B0503020204020204" pitchFamily="34" charset="-122"/>
              </a:rPr>
              <a:t>POJO</a:t>
            </a:r>
            <a:r>
              <a:rPr lang="zh-CN" altLang="en-US" b="1" dirty="0">
                <a:latin typeface="微软雅黑" panose="020B0503020204020204" pitchFamily="34" charset="-122"/>
                <a:ea typeface="微软雅黑" panose="020B0503020204020204" pitchFamily="34" charset="-122"/>
              </a:rPr>
              <a:t>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chapter05</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err="1">
                <a:latin typeface="微软雅黑" panose="020B0503020204020204" pitchFamily="34" charset="-122"/>
                <a:ea typeface="微软雅黑" panose="020B0503020204020204" pitchFamily="34" charset="-122"/>
              </a:rPr>
              <a:t>com.qfedu.pojo</a:t>
            </a:r>
            <a:r>
              <a:rPr lang="zh-CN" altLang="en-US" dirty="0">
                <a:latin typeface="微软雅黑" panose="020B0503020204020204" pitchFamily="34" charset="-122"/>
                <a:ea typeface="微软雅黑" panose="020B0503020204020204" pitchFamily="34" charset="-122"/>
              </a:rPr>
              <a:t>包，在</a:t>
            </a:r>
            <a:r>
              <a:rPr lang="en-US" altLang="zh-CN" dirty="0" err="1">
                <a:latin typeface="微软雅黑" panose="020B0503020204020204" pitchFamily="34" charset="-122"/>
                <a:ea typeface="微软雅黑" panose="020B0503020204020204" pitchFamily="34" charset="-122"/>
              </a:rPr>
              <a:t>com.qfedu.pojo</a:t>
            </a:r>
            <a:r>
              <a:rPr lang="zh-CN" altLang="en-US" dirty="0">
                <a:latin typeface="微软雅黑" panose="020B0503020204020204" pitchFamily="34" charset="-122"/>
                <a:ea typeface="微软雅黑" panose="020B0503020204020204" pitchFamily="34" charset="-122"/>
              </a:rPr>
              <a:t>包下创建</a:t>
            </a:r>
            <a:r>
              <a:rPr lang="en-US" altLang="zh-CN" dirty="0">
                <a:latin typeface="微软雅黑" panose="020B0503020204020204" pitchFamily="34" charset="-122"/>
                <a:ea typeface="微软雅黑" panose="020B0503020204020204" pitchFamily="34" charset="-122"/>
              </a:rPr>
              <a:t>POJO</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，具体代码参照第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章例</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所示内容，此处不再重复列出。</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4. </a:t>
            </a:r>
            <a:r>
              <a:rPr lang="zh-CN" altLang="en-US" b="1" dirty="0">
                <a:latin typeface="微软雅黑" panose="020B0503020204020204" pitchFamily="34" charset="-122"/>
                <a:ea typeface="微软雅黑" panose="020B0503020204020204" pitchFamily="34" charset="-122"/>
              </a:rPr>
              <a:t>创建配置文件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目录下新建配置文件</a:t>
            </a:r>
            <a:r>
              <a:rPr lang="en-US" altLang="zh-CN" dirty="0">
                <a:latin typeface="微软雅黑" panose="020B0503020204020204" pitchFamily="34" charset="-122"/>
                <a:ea typeface="微软雅黑" panose="020B0503020204020204" pitchFamily="34" charset="-122"/>
              </a:rPr>
              <a:t>mybatis-config.xml</a:t>
            </a:r>
            <a:r>
              <a:rPr lang="zh-CN" altLang="en-US" dirty="0">
                <a:latin typeface="微软雅黑" panose="020B0503020204020204" pitchFamily="34" charset="-122"/>
                <a:ea typeface="微软雅黑" panose="020B0503020204020204" pitchFamily="34" charset="-122"/>
              </a:rPr>
              <a:t>，该文件的代码与第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章例</a:t>
            </a:r>
            <a:r>
              <a:rPr lang="en-US" altLang="zh-CN" dirty="0">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所示代码大致相同，由于要连接的数据库发生变化，此处需要将数据库名称修改为</a:t>
            </a:r>
            <a:r>
              <a:rPr lang="en-US" altLang="zh-CN" dirty="0">
                <a:latin typeface="微软雅黑" panose="020B0503020204020204" pitchFamily="34" charset="-122"/>
                <a:ea typeface="微软雅黑" panose="020B0503020204020204" pitchFamily="34" charset="-122"/>
              </a:rPr>
              <a:t>chapter05</a:t>
            </a:r>
            <a:r>
              <a:rPr lang="zh-CN" altLang="en-US" dirty="0">
                <a:latin typeface="微软雅黑" panose="020B0503020204020204" pitchFamily="34" charset="-122"/>
                <a:ea typeface="微软雅黑" panose="020B0503020204020204" pitchFamily="34" charset="-122"/>
              </a:rPr>
              <a:t>，另外</a:t>
            </a:r>
            <a:r>
              <a:rPr lang="en-US" altLang="zh-CN" dirty="0">
                <a:latin typeface="微软雅黑" panose="020B0503020204020204" pitchFamily="34" charset="-122"/>
                <a:ea typeface="微软雅黑" panose="020B0503020204020204" pitchFamily="34" charset="-122"/>
              </a:rPr>
              <a:t>&lt;mapper&gt;&lt;/ mapper &gt;</a:t>
            </a:r>
            <a:r>
              <a:rPr lang="zh-CN" altLang="en-US" dirty="0">
                <a:latin typeface="微软雅黑" panose="020B0503020204020204" pitchFamily="34" charset="-122"/>
                <a:ea typeface="微软雅黑" panose="020B0503020204020204" pitchFamily="34" charset="-122"/>
              </a:rPr>
              <a:t>内的内容也需要修改，要修改的代码如下所示。</a:t>
            </a:r>
          </a:p>
        </p:txBody>
      </p:sp>
      <p:pic>
        <p:nvPicPr>
          <p:cNvPr id="5" name="图片 4">
            <a:extLst>
              <a:ext uri="{FF2B5EF4-FFF2-40B4-BE49-F238E27FC236}">
                <a16:creationId xmlns:a16="http://schemas.microsoft.com/office/drawing/2014/main" id="{3B45A7E5-5A10-4CDB-A209-53380B08665F}"/>
              </a:ext>
            </a:extLst>
          </p:cNvPr>
          <p:cNvPicPr>
            <a:picLocks noChangeAspect="1"/>
          </p:cNvPicPr>
          <p:nvPr/>
        </p:nvPicPr>
        <p:blipFill rotWithShape="1">
          <a:blip r:embed="rId2"/>
          <a:srcRect b="19314"/>
          <a:stretch/>
        </p:blipFill>
        <p:spPr>
          <a:xfrm>
            <a:off x="748562" y="5287250"/>
            <a:ext cx="5040000" cy="755329"/>
          </a:xfrm>
          <a:prstGeom prst="rect">
            <a:avLst/>
          </a:prstGeom>
        </p:spPr>
      </p:pic>
    </p:spTree>
    <p:extLst>
      <p:ext uri="{BB962C8B-B14F-4D97-AF65-F5344CB8AC3E}">
        <p14:creationId xmlns:p14="http://schemas.microsoft.com/office/powerpoint/2010/main" val="359978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5.2.2 </a:t>
            </a:r>
            <a:r>
              <a:rPr lang="zh-CN" altLang="en-US" sz="2400" b="1" dirty="0">
                <a:solidFill>
                  <a:srgbClr val="2383C6"/>
                </a:solidFill>
                <a:latin typeface="微软雅黑" panose="020B0503020204020204" pitchFamily="34" charset="-122"/>
                <a:ea typeface="微软雅黑" panose="020B0503020204020204" pitchFamily="34" charset="-122"/>
              </a:rPr>
              <a:t>一级缓存的应用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5. </a:t>
            </a:r>
            <a:r>
              <a:rPr lang="zh-CN" altLang="en-US" b="1" dirty="0">
                <a:latin typeface="微软雅黑" panose="020B0503020204020204" pitchFamily="34" charset="-122"/>
                <a:ea typeface="微软雅黑" panose="020B0503020204020204" pitchFamily="34" charset="-122"/>
              </a:rPr>
              <a:t>创建映射文件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chapter05</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err="1">
                <a:latin typeface="微软雅黑" panose="020B0503020204020204" pitchFamily="34" charset="-122"/>
                <a:ea typeface="微软雅黑" panose="020B0503020204020204" pitchFamily="34" charset="-122"/>
              </a:rPr>
              <a:t>com.qfedu.mapper</a:t>
            </a:r>
            <a:r>
              <a:rPr lang="zh-CN" altLang="en-US" dirty="0">
                <a:latin typeface="微软雅黑" panose="020B0503020204020204" pitchFamily="34" charset="-122"/>
                <a:ea typeface="微软雅黑" panose="020B0503020204020204" pitchFamily="34" charset="-122"/>
              </a:rPr>
              <a:t>包，在</a:t>
            </a:r>
            <a:r>
              <a:rPr lang="en-US" altLang="zh-CN" dirty="0" err="1">
                <a:latin typeface="微软雅黑" panose="020B0503020204020204" pitchFamily="34" charset="-122"/>
                <a:ea typeface="微软雅黑" panose="020B0503020204020204" pitchFamily="34" charset="-122"/>
              </a:rPr>
              <a:t>com.qfedu.mapper</a:t>
            </a:r>
            <a:r>
              <a:rPr lang="zh-CN" altLang="en-US" dirty="0">
                <a:latin typeface="微软雅黑" panose="020B0503020204020204" pitchFamily="34" charset="-122"/>
                <a:ea typeface="微软雅黑" panose="020B0503020204020204" pitchFamily="34" charset="-122"/>
              </a:rPr>
              <a:t>包下创建</a:t>
            </a:r>
            <a:r>
              <a:rPr lang="en-US" altLang="zh-CN" dirty="0">
                <a:latin typeface="微软雅黑" panose="020B0503020204020204" pitchFamily="34" charset="-122"/>
                <a:ea typeface="微软雅黑" panose="020B0503020204020204" pitchFamily="34" charset="-122"/>
              </a:rPr>
              <a:t>StudentMapper.xml</a:t>
            </a:r>
            <a:r>
              <a:rPr lang="zh-CN" altLang="en-US" dirty="0">
                <a:latin typeface="微软雅黑" panose="020B0503020204020204" pitchFamily="34" charset="-122"/>
                <a:ea typeface="微软雅黑" panose="020B0503020204020204" pitchFamily="34" charset="-122"/>
              </a:rPr>
              <a:t>文件，具体代码如例所示。</a:t>
            </a:r>
          </a:p>
        </p:txBody>
      </p:sp>
      <p:pic>
        <p:nvPicPr>
          <p:cNvPr id="6" name="图片 5">
            <a:extLst>
              <a:ext uri="{FF2B5EF4-FFF2-40B4-BE49-F238E27FC236}">
                <a16:creationId xmlns:a16="http://schemas.microsoft.com/office/drawing/2014/main" id="{4C47F12C-76CA-4386-BC64-FA64CC30F805}"/>
              </a:ext>
            </a:extLst>
          </p:cNvPr>
          <p:cNvPicPr>
            <a:picLocks noChangeAspect="1"/>
          </p:cNvPicPr>
          <p:nvPr/>
        </p:nvPicPr>
        <p:blipFill rotWithShape="1">
          <a:blip r:embed="rId2"/>
          <a:srcRect b="6001"/>
          <a:stretch/>
        </p:blipFill>
        <p:spPr>
          <a:xfrm>
            <a:off x="862811" y="3019078"/>
            <a:ext cx="5040000" cy="2988615"/>
          </a:xfrm>
          <a:prstGeom prst="rect">
            <a:avLst/>
          </a:prstGeom>
        </p:spPr>
      </p:pic>
    </p:spTree>
    <p:extLst>
      <p:ext uri="{BB962C8B-B14F-4D97-AF65-F5344CB8AC3E}">
        <p14:creationId xmlns:p14="http://schemas.microsoft.com/office/powerpoint/2010/main" val="287925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5.2.2 </a:t>
            </a:r>
            <a:r>
              <a:rPr lang="zh-CN" altLang="en-US" sz="2400" b="1" dirty="0">
                <a:solidFill>
                  <a:srgbClr val="2383C6"/>
                </a:solidFill>
                <a:latin typeface="微软雅黑" panose="020B0503020204020204" pitchFamily="34" charset="-122"/>
                <a:ea typeface="微软雅黑" panose="020B0503020204020204" pitchFamily="34" charset="-122"/>
              </a:rPr>
              <a:t>一级缓存的应用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创建</a:t>
            </a:r>
            <a:r>
              <a:rPr lang="en-US" altLang="zh-CN" b="1" dirty="0">
                <a:latin typeface="微软雅黑" panose="020B0503020204020204" pitchFamily="34" charset="-122"/>
                <a:ea typeface="微软雅黑" panose="020B0503020204020204" pitchFamily="34" charset="-122"/>
              </a:rPr>
              <a:t>log4j.properties</a:t>
            </a:r>
            <a:r>
              <a:rPr lang="zh-CN" altLang="en-US" b="1" dirty="0">
                <a:latin typeface="微软雅黑" panose="020B0503020204020204" pitchFamily="34" charset="-122"/>
                <a:ea typeface="微软雅黑" panose="020B0503020204020204" pitchFamily="34" charset="-122"/>
              </a:rPr>
              <a:t>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由于需要通过</a:t>
            </a:r>
            <a:r>
              <a:rPr lang="en-US" altLang="zh-CN" dirty="0">
                <a:latin typeface="微软雅黑" panose="020B0503020204020204" pitchFamily="34" charset="-122"/>
                <a:ea typeface="微软雅黑" panose="020B0503020204020204" pitchFamily="34" charset="-122"/>
              </a:rPr>
              <a:t>log4j</a:t>
            </a:r>
            <a:r>
              <a:rPr lang="zh-CN" altLang="en-US" dirty="0">
                <a:latin typeface="微软雅黑" panose="020B0503020204020204" pitchFamily="34" charset="-122"/>
                <a:ea typeface="微软雅黑" panose="020B0503020204020204" pitchFamily="34" charset="-122"/>
              </a:rPr>
              <a:t>日志组件查看</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一级缓存的工作状态，因此，在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目录下创建</a:t>
            </a:r>
            <a:r>
              <a:rPr lang="en-US" altLang="zh-CN" dirty="0">
                <a:latin typeface="微软雅黑" panose="020B0503020204020204" pitchFamily="34" charset="-122"/>
                <a:ea typeface="微软雅黑" panose="020B0503020204020204" pitchFamily="34" charset="-122"/>
              </a:rPr>
              <a:t>log4j.properties</a:t>
            </a:r>
            <a:r>
              <a:rPr lang="zh-CN" altLang="en-US" dirty="0">
                <a:latin typeface="微软雅黑" panose="020B0503020204020204" pitchFamily="34" charset="-122"/>
                <a:ea typeface="微软雅黑" panose="020B0503020204020204" pitchFamily="34" charset="-122"/>
              </a:rPr>
              <a:t>文件，具体代码如例所示。</a:t>
            </a:r>
          </a:p>
        </p:txBody>
      </p:sp>
      <p:pic>
        <p:nvPicPr>
          <p:cNvPr id="5" name="图片 4">
            <a:extLst>
              <a:ext uri="{FF2B5EF4-FFF2-40B4-BE49-F238E27FC236}">
                <a16:creationId xmlns:a16="http://schemas.microsoft.com/office/drawing/2014/main" id="{E6E7BCA5-C013-4B19-8D28-A2516A495388}"/>
              </a:ext>
            </a:extLst>
          </p:cNvPr>
          <p:cNvPicPr>
            <a:picLocks noChangeAspect="1"/>
          </p:cNvPicPr>
          <p:nvPr/>
        </p:nvPicPr>
        <p:blipFill rotWithShape="1">
          <a:blip r:embed="rId2"/>
          <a:srcRect b="10288"/>
          <a:stretch/>
        </p:blipFill>
        <p:spPr>
          <a:xfrm>
            <a:off x="748562" y="3051080"/>
            <a:ext cx="5040000" cy="1510644"/>
          </a:xfrm>
          <a:prstGeom prst="rect">
            <a:avLst/>
          </a:prstGeom>
        </p:spPr>
      </p:pic>
      <p:sp>
        <p:nvSpPr>
          <p:cNvPr id="7" name="矩形 6">
            <a:extLst>
              <a:ext uri="{FF2B5EF4-FFF2-40B4-BE49-F238E27FC236}">
                <a16:creationId xmlns:a16="http://schemas.microsoft.com/office/drawing/2014/main" id="{52E1BAAE-0C94-435F-A1D6-821816802125}"/>
              </a:ext>
            </a:extLst>
          </p:cNvPr>
          <p:cNvSpPr/>
          <p:nvPr/>
        </p:nvSpPr>
        <p:spPr>
          <a:xfrm>
            <a:off x="0" y="4493144"/>
            <a:ext cx="914400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在以上代码中，第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行用于声明</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日志的配置信息，其中</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为映射文件中</a:t>
            </a:r>
            <a:r>
              <a:rPr lang="en-US" altLang="zh-CN" dirty="0">
                <a:latin typeface="微软雅黑" panose="020B0503020204020204" pitchFamily="34" charset="-122"/>
                <a:ea typeface="微软雅黑" panose="020B0503020204020204" pitchFamily="34" charset="-122"/>
              </a:rPr>
              <a:t>&lt;mapper&gt;</a:t>
            </a:r>
            <a:r>
              <a:rPr lang="zh-CN" altLang="en-US" dirty="0">
                <a:latin typeface="微软雅黑" panose="020B0503020204020204" pitchFamily="34" charset="-122"/>
                <a:ea typeface="微软雅黑" panose="020B0503020204020204" pitchFamily="34" charset="-122"/>
              </a:rPr>
              <a:t>元素的</a:t>
            </a:r>
            <a:r>
              <a:rPr lang="en-US" altLang="zh-CN" dirty="0">
                <a:latin typeface="微软雅黑" panose="020B0503020204020204" pitchFamily="34" charset="-122"/>
                <a:ea typeface="微软雅黑" panose="020B0503020204020204" pitchFamily="34" charset="-122"/>
              </a:rPr>
              <a:t>namespace</a:t>
            </a:r>
            <a:r>
              <a:rPr lang="zh-CN" altLang="en-US" dirty="0">
                <a:latin typeface="微软雅黑" panose="020B0503020204020204" pitchFamily="34" charset="-122"/>
                <a:ea typeface="微软雅黑" panose="020B0503020204020204" pitchFamily="34" charset="-122"/>
              </a:rPr>
              <a:t>属性值，</a:t>
            </a:r>
            <a:r>
              <a:rPr lang="en-US" altLang="zh-CN" dirty="0">
                <a:latin typeface="微软雅黑" panose="020B0503020204020204" pitchFamily="34" charset="-122"/>
                <a:ea typeface="微软雅黑" panose="020B0503020204020204" pitchFamily="34" charset="-122"/>
              </a:rPr>
              <a:t>DEBUG</a:t>
            </a:r>
            <a:r>
              <a:rPr lang="zh-CN" altLang="en-US" dirty="0">
                <a:latin typeface="微软雅黑" panose="020B0503020204020204" pitchFamily="34" charset="-122"/>
                <a:ea typeface="微软雅黑" panose="020B0503020204020204" pitchFamily="34" charset="-122"/>
              </a:rPr>
              <a:t>为</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输出日志信息的级别。此处需要提醒大家的是，</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使用手册中提供有</a:t>
            </a:r>
            <a:r>
              <a:rPr lang="en-US" altLang="zh-CN" dirty="0">
                <a:latin typeface="微软雅黑" panose="020B0503020204020204" pitchFamily="34" charset="-122"/>
                <a:ea typeface="微软雅黑" panose="020B0503020204020204" pitchFamily="34" charset="-122"/>
              </a:rPr>
              <a:t>log4j.properties</a:t>
            </a:r>
            <a:r>
              <a:rPr lang="zh-CN" altLang="en-US" dirty="0">
                <a:latin typeface="微软雅黑" panose="020B0503020204020204" pitchFamily="34" charset="-122"/>
                <a:ea typeface="微软雅黑" panose="020B0503020204020204" pitchFamily="34" charset="-122"/>
              </a:rPr>
              <a:t>文件的示例模板，为节省时间，实际开发时只需复制到本地并根据需要修改即可。</a:t>
            </a:r>
          </a:p>
        </p:txBody>
      </p:sp>
    </p:spTree>
    <p:extLst>
      <p:ext uri="{BB962C8B-B14F-4D97-AF65-F5344CB8AC3E}">
        <p14:creationId xmlns:p14="http://schemas.microsoft.com/office/powerpoint/2010/main" val="268297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5.2.2 </a:t>
            </a:r>
            <a:r>
              <a:rPr lang="zh-CN" altLang="en-US" sz="2400" b="1" dirty="0">
                <a:solidFill>
                  <a:srgbClr val="2383C6"/>
                </a:solidFill>
                <a:latin typeface="微软雅黑" panose="020B0503020204020204" pitchFamily="34" charset="-122"/>
                <a:ea typeface="微软雅黑" panose="020B0503020204020204" pitchFamily="34" charset="-122"/>
              </a:rPr>
              <a:t>一级缓存的应用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14181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7. </a:t>
            </a:r>
            <a:r>
              <a:rPr lang="zh-CN" altLang="en-US" b="1" dirty="0">
                <a:latin typeface="微软雅黑" panose="020B0503020204020204" pitchFamily="34" charset="-122"/>
                <a:ea typeface="微软雅黑" panose="020B0503020204020204" pitchFamily="34" charset="-122"/>
              </a:rPr>
              <a:t>编写测试类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目录下新建包</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，在该包下新建类</a:t>
            </a:r>
            <a:r>
              <a:rPr lang="en-US" altLang="zh-CN" dirty="0">
                <a:latin typeface="微软雅黑" panose="020B0503020204020204" pitchFamily="34" charset="-122"/>
                <a:ea typeface="微软雅黑" panose="020B0503020204020204" pitchFamily="34" charset="-122"/>
              </a:rPr>
              <a:t>TestCache01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TestCache02</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062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60438" y="3090288"/>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5.3  </a:t>
            </a:r>
            <a:r>
              <a:rPr lang="zh-CN" altLang="en-US" sz="2800" b="1" dirty="0"/>
              <a:t>二级缓存</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39153" y="3208784"/>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5.3.1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28742" y="3213965"/>
            <a:ext cx="2701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二级缓存的原理</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0438" y="4048111"/>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12617" y="4166060"/>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5.3.2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28742" y="4151724"/>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二级缓存的配置</a:t>
            </a:r>
          </a:p>
        </p:txBody>
      </p:sp>
      <p:grpSp>
        <p:nvGrpSpPr>
          <p:cNvPr id="44" name="组合 153">
            <a:extLst>
              <a:ext uri="{FF2B5EF4-FFF2-40B4-BE49-F238E27FC236}">
                <a16:creationId xmlns:a16="http://schemas.microsoft.com/office/drawing/2014/main" id="{0BECFE9D-BF8E-4196-ACFE-EF8C501B66E3}"/>
              </a:ext>
            </a:extLst>
          </p:cNvPr>
          <p:cNvGrpSpPr>
            <a:grpSpLocks/>
          </p:cNvGrpSpPr>
          <p:nvPr/>
        </p:nvGrpSpPr>
        <p:grpSpPr bwMode="auto">
          <a:xfrm>
            <a:off x="1086974" y="5100968"/>
            <a:ext cx="6535740" cy="652952"/>
            <a:chOff x="1029300" y="5045322"/>
            <a:chExt cx="6535226" cy="652058"/>
          </a:xfrm>
        </p:grpSpPr>
        <p:grpSp>
          <p:nvGrpSpPr>
            <p:cNvPr id="45" name="组合 219">
              <a:extLst>
                <a:ext uri="{FF2B5EF4-FFF2-40B4-BE49-F238E27FC236}">
                  <a16:creationId xmlns:a16="http://schemas.microsoft.com/office/drawing/2014/main" id="{60182490-581E-4539-84BD-0DDFEEC4CA32}"/>
                </a:ext>
              </a:extLst>
            </p:cNvPr>
            <p:cNvGrpSpPr>
              <a:grpSpLocks/>
            </p:cNvGrpSpPr>
            <p:nvPr/>
          </p:nvGrpSpPr>
          <p:grpSpPr bwMode="auto">
            <a:xfrm>
              <a:off x="2521434" y="5045322"/>
              <a:ext cx="5043092" cy="652058"/>
              <a:chOff x="2521434" y="4924675"/>
              <a:chExt cx="5043092" cy="769652"/>
            </a:xfrm>
          </p:grpSpPr>
          <p:sp>
            <p:nvSpPr>
              <p:cNvPr id="50" name="AutoShape 218">
                <a:extLst>
                  <a:ext uri="{FF2B5EF4-FFF2-40B4-BE49-F238E27FC236}">
                    <a16:creationId xmlns:a16="http://schemas.microsoft.com/office/drawing/2014/main" id="{10D2D49E-235E-4FA9-88C7-9840C84FD3F9}"/>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 name="组合 225">
                <a:extLst>
                  <a:ext uri="{FF2B5EF4-FFF2-40B4-BE49-F238E27FC236}">
                    <a16:creationId xmlns:a16="http://schemas.microsoft.com/office/drawing/2014/main" id="{5752C2AD-24A4-4905-A077-6FEF942133A6}"/>
                  </a:ext>
                </a:extLst>
              </p:cNvPr>
              <p:cNvGrpSpPr>
                <a:grpSpLocks/>
              </p:cNvGrpSpPr>
              <p:nvPr/>
            </p:nvGrpSpPr>
            <p:grpSpPr bwMode="auto">
              <a:xfrm>
                <a:off x="2521434" y="4924675"/>
                <a:ext cx="5043091" cy="664285"/>
                <a:chOff x="2521434" y="4868192"/>
                <a:chExt cx="5043091" cy="720768"/>
              </a:xfrm>
            </p:grpSpPr>
            <p:sp>
              <p:nvSpPr>
                <p:cNvPr id="52" name="AutoShape 181">
                  <a:extLst>
                    <a:ext uri="{FF2B5EF4-FFF2-40B4-BE49-F238E27FC236}">
                      <a16:creationId xmlns:a16="http://schemas.microsoft.com/office/drawing/2014/main" id="{A1C3AB00-FF95-4484-AFA4-67E7FDBFC3E0}"/>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3" name="AutoShape 202">
                  <a:extLst>
                    <a:ext uri="{FF2B5EF4-FFF2-40B4-BE49-F238E27FC236}">
                      <a16:creationId xmlns:a16="http://schemas.microsoft.com/office/drawing/2014/main" id="{C7A6DDF0-6F40-44A7-9247-DDA3BA26B148}"/>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6" name="Line 188">
              <a:extLst>
                <a:ext uri="{FF2B5EF4-FFF2-40B4-BE49-F238E27FC236}">
                  <a16:creationId xmlns:a16="http://schemas.microsoft.com/office/drawing/2014/main" id="{65E10350-26F4-4947-A1F7-A348F6FB5D17}"/>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7" name="组合 221">
              <a:extLst>
                <a:ext uri="{FF2B5EF4-FFF2-40B4-BE49-F238E27FC236}">
                  <a16:creationId xmlns:a16="http://schemas.microsoft.com/office/drawing/2014/main" id="{9F752019-76F9-4C9D-B648-0F51DA17D827}"/>
                </a:ext>
              </a:extLst>
            </p:cNvPr>
            <p:cNvGrpSpPr>
              <a:grpSpLocks/>
            </p:cNvGrpSpPr>
            <p:nvPr/>
          </p:nvGrpSpPr>
          <p:grpSpPr bwMode="auto">
            <a:xfrm>
              <a:off x="1029300" y="5045322"/>
              <a:ext cx="635025" cy="637257"/>
              <a:chOff x="1098627" y="4776118"/>
              <a:chExt cx="903287" cy="906462"/>
            </a:xfrm>
          </p:grpSpPr>
          <p:sp>
            <p:nvSpPr>
              <p:cNvPr id="48" name="Oval 148">
                <a:extLst>
                  <a:ext uri="{FF2B5EF4-FFF2-40B4-BE49-F238E27FC236}">
                    <a16:creationId xmlns:a16="http://schemas.microsoft.com/office/drawing/2014/main" id="{A30861A2-F244-41B1-BAEB-58EA875890F2}"/>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9" name="Oval 151">
                <a:extLst>
                  <a:ext uri="{FF2B5EF4-FFF2-40B4-BE49-F238E27FC236}">
                    <a16:creationId xmlns:a16="http://schemas.microsoft.com/office/drawing/2014/main" id="{218E98E7-4F56-4E91-AA73-4CA47F6CD09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4" name="TextBox 163">
            <a:extLst>
              <a:ext uri="{FF2B5EF4-FFF2-40B4-BE49-F238E27FC236}">
                <a16:creationId xmlns:a16="http://schemas.microsoft.com/office/drawing/2014/main" id="{0D5ECBCC-C1AD-4AC6-A3A5-EA6EC820D6BA}"/>
              </a:ext>
            </a:extLst>
          </p:cNvPr>
          <p:cNvSpPr txBox="1">
            <a:spLocks noChangeArrowheads="1"/>
          </p:cNvSpPr>
          <p:nvPr/>
        </p:nvSpPr>
        <p:spPr bwMode="auto">
          <a:xfrm>
            <a:off x="1039153" y="5218917"/>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5.3.3</a:t>
            </a:r>
            <a:endParaRPr lang="zh-CN" altLang="en-US" dirty="0"/>
          </a:p>
        </p:txBody>
      </p:sp>
      <p:sp>
        <p:nvSpPr>
          <p:cNvPr id="55" name="TextBox 168">
            <a:hlinkClick r:id="rId7" action="ppaction://hlinksldjump"/>
            <a:extLst>
              <a:ext uri="{FF2B5EF4-FFF2-40B4-BE49-F238E27FC236}">
                <a16:creationId xmlns:a16="http://schemas.microsoft.com/office/drawing/2014/main" id="{5A25A53C-ED66-487F-A7A5-A1CA660BBB20}"/>
              </a:ext>
            </a:extLst>
          </p:cNvPr>
          <p:cNvSpPr txBox="1">
            <a:spLocks noChangeArrowheads="1"/>
          </p:cNvSpPr>
          <p:nvPr/>
        </p:nvSpPr>
        <p:spPr bwMode="auto">
          <a:xfrm>
            <a:off x="3055278" y="5204581"/>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二级缓存的应用</a:t>
            </a:r>
          </a:p>
        </p:txBody>
      </p:sp>
    </p:spTree>
    <p:extLst>
      <p:ext uri="{BB962C8B-B14F-4D97-AF65-F5344CB8AC3E}">
        <p14:creationId xmlns:p14="http://schemas.microsoft.com/office/powerpoint/2010/main" val="366339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二级缓存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5.3.1 </a:t>
            </a:r>
            <a:r>
              <a:rPr lang="zh-CN" altLang="en-US" sz="2400" b="1" dirty="0">
                <a:solidFill>
                  <a:srgbClr val="2383C6"/>
                </a:solidFill>
                <a:latin typeface="微软雅黑" panose="020B0503020204020204" pitchFamily="34" charset="-122"/>
                <a:ea typeface="微软雅黑" panose="020B0503020204020204" pitchFamily="34" charset="-122"/>
              </a:rPr>
              <a:t>二级缓存的原理</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64934"/>
            <a:ext cx="9144000" cy="301601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二级缓存的作用域是</a:t>
            </a:r>
            <a:r>
              <a:rPr lang="en-US" altLang="zh-CN" dirty="0">
                <a:latin typeface="微软雅黑" panose="020B0503020204020204" pitchFamily="34" charset="-122"/>
                <a:ea typeface="微软雅黑" panose="020B0503020204020204" pitchFamily="34" charset="-122"/>
              </a:rPr>
              <a:t>Mapper</a:t>
            </a:r>
            <a:r>
              <a:rPr lang="zh-CN" altLang="en-US" dirty="0">
                <a:latin typeface="微软雅黑" panose="020B0503020204020204" pitchFamily="34" charset="-122"/>
                <a:ea typeface="微软雅黑" panose="020B0503020204020204" pitchFamily="34" charset="-122"/>
              </a:rPr>
              <a:t>，与一级缓存相比，二级缓存的作用域范围更大，它可以跨多个</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对象，并且二级缓存可以自定义缓存源。</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当开启二级缓存时，</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namespace</a:t>
            </a:r>
            <a:r>
              <a:rPr lang="zh-CN" altLang="en-US" dirty="0">
                <a:latin typeface="微软雅黑" panose="020B0503020204020204" pitchFamily="34" charset="-122"/>
                <a:ea typeface="微软雅黑" panose="020B0503020204020204" pitchFamily="34" charset="-122"/>
              </a:rPr>
              <a:t>区分</a:t>
            </a:r>
            <a:r>
              <a:rPr lang="en-US" altLang="zh-CN" dirty="0">
                <a:latin typeface="微软雅黑" panose="020B0503020204020204" pitchFamily="34" charset="-122"/>
                <a:ea typeface="微软雅黑" panose="020B0503020204020204" pitchFamily="34" charset="-122"/>
              </a:rPr>
              <a:t>Mapper</a:t>
            </a:r>
            <a:r>
              <a:rPr lang="zh-CN" altLang="en-US" dirty="0">
                <a:latin typeface="微软雅黑" panose="020B0503020204020204" pitchFamily="34" charset="-122"/>
                <a:ea typeface="微软雅黑" panose="020B0503020204020204" pitchFamily="34" charset="-122"/>
              </a:rPr>
              <a:t>，如果多个</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对象使用同一个</a:t>
            </a:r>
            <a:r>
              <a:rPr lang="en-US" altLang="zh-CN" dirty="0">
                <a:latin typeface="微软雅黑" panose="020B0503020204020204" pitchFamily="34" charset="-122"/>
                <a:ea typeface="微软雅黑" panose="020B0503020204020204" pitchFamily="34" charset="-122"/>
              </a:rPr>
              <a:t>Mapper</a:t>
            </a:r>
            <a:r>
              <a:rPr lang="zh-CN" altLang="en-US" dirty="0">
                <a:latin typeface="微软雅黑" panose="020B0503020204020204" pitchFamily="34" charset="-122"/>
                <a:ea typeface="微软雅黑" panose="020B0503020204020204" pitchFamily="34" charset="-122"/>
              </a:rPr>
              <a:t>的相同查询语句去操作数据库，在第一个</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对象执行完成后，</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会将查询结果写入到二级缓存，此后，如果程序没有执行插入、更新、删除操作，当第二个</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对象执行相同的查询语句时，</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会直接读取二级缓存中的数据。</a:t>
            </a:r>
          </a:p>
        </p:txBody>
      </p:sp>
    </p:spTree>
    <p:extLst>
      <p:ext uri="{BB962C8B-B14F-4D97-AF65-F5344CB8AC3E}">
        <p14:creationId xmlns:p14="http://schemas.microsoft.com/office/powerpoint/2010/main" val="51404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二级缓存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5.3.1 </a:t>
            </a:r>
            <a:r>
              <a:rPr lang="zh-CN" altLang="en-US" sz="2400" b="1" dirty="0">
                <a:solidFill>
                  <a:srgbClr val="2383C6"/>
                </a:solidFill>
                <a:latin typeface="微软雅黑" panose="020B0503020204020204" pitchFamily="34" charset="-122"/>
                <a:ea typeface="微软雅黑" panose="020B0503020204020204" pitchFamily="34" charset="-122"/>
              </a:rPr>
              <a:t>二级缓存的原理</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64934"/>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在实际开发中，经常会遇到多个</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在同一个</a:t>
            </a:r>
            <a:r>
              <a:rPr lang="en-US" altLang="zh-CN" dirty="0">
                <a:latin typeface="微软雅黑" panose="020B0503020204020204" pitchFamily="34" charset="-122"/>
                <a:ea typeface="微软雅黑" panose="020B0503020204020204" pitchFamily="34" charset="-122"/>
              </a:rPr>
              <a:t>Mapper</a:t>
            </a:r>
            <a:r>
              <a:rPr lang="zh-CN" altLang="en-US" dirty="0">
                <a:latin typeface="微软雅黑" panose="020B0503020204020204" pitchFamily="34" charset="-122"/>
                <a:ea typeface="微软雅黑" panose="020B0503020204020204" pitchFamily="34" charset="-122"/>
              </a:rPr>
              <a:t>中执行操作，例如，</a:t>
            </a:r>
            <a:r>
              <a:rPr lang="en-US" altLang="zh-CN" dirty="0">
                <a:latin typeface="微软雅黑" panose="020B0503020204020204" pitchFamily="34" charset="-122"/>
                <a:ea typeface="微软雅黑" panose="020B0503020204020204" pitchFamily="34" charset="-122"/>
              </a:rPr>
              <a:t>SqlSession1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SqlSession2</a:t>
            </a:r>
            <a:r>
              <a:rPr lang="zh-CN" altLang="en-US" dirty="0">
                <a:latin typeface="微软雅黑" panose="020B0503020204020204" pitchFamily="34" charset="-122"/>
                <a:ea typeface="微软雅黑" panose="020B0503020204020204" pitchFamily="34" charset="-122"/>
              </a:rPr>
              <a:t>分别执行相同的查询，</a:t>
            </a:r>
            <a:r>
              <a:rPr lang="en-US" altLang="zh-CN" dirty="0">
                <a:latin typeface="微软雅黑" panose="020B0503020204020204" pitchFamily="34" charset="-122"/>
                <a:ea typeface="微软雅黑" panose="020B0503020204020204" pitchFamily="34" charset="-122"/>
              </a:rPr>
              <a:t>SqlSession3</a:t>
            </a:r>
            <a:r>
              <a:rPr lang="zh-CN" altLang="en-US" dirty="0">
                <a:latin typeface="微软雅黑" panose="020B0503020204020204" pitchFamily="34" charset="-122"/>
                <a:ea typeface="微软雅黑" panose="020B0503020204020204" pitchFamily="34" charset="-122"/>
              </a:rPr>
              <a:t>执行插入、更新或删除，具体过程如图所示。</a:t>
            </a:r>
          </a:p>
        </p:txBody>
      </p:sp>
      <p:pic>
        <p:nvPicPr>
          <p:cNvPr id="5" name="图片 4">
            <a:extLst>
              <a:ext uri="{FF2B5EF4-FFF2-40B4-BE49-F238E27FC236}">
                <a16:creationId xmlns:a16="http://schemas.microsoft.com/office/drawing/2014/main" id="{EECE20A3-4ED9-474E-9086-C23AA7F3C30B}"/>
              </a:ext>
            </a:extLst>
          </p:cNvPr>
          <p:cNvPicPr>
            <a:picLocks noChangeAspect="1"/>
          </p:cNvPicPr>
          <p:nvPr/>
        </p:nvPicPr>
        <p:blipFill>
          <a:blip r:embed="rId3"/>
          <a:stretch>
            <a:fillRect/>
          </a:stretch>
        </p:blipFill>
        <p:spPr>
          <a:xfrm>
            <a:off x="2878513" y="2942283"/>
            <a:ext cx="3447619" cy="1885714"/>
          </a:xfrm>
          <a:prstGeom prst="rect">
            <a:avLst/>
          </a:prstGeom>
        </p:spPr>
      </p:pic>
      <p:sp>
        <p:nvSpPr>
          <p:cNvPr id="6" name="矩形 5">
            <a:extLst>
              <a:ext uri="{FF2B5EF4-FFF2-40B4-BE49-F238E27FC236}">
                <a16:creationId xmlns:a16="http://schemas.microsoft.com/office/drawing/2014/main" id="{D4EC2753-D098-4DD2-BC73-ACC410CE52A8}"/>
              </a:ext>
            </a:extLst>
          </p:cNvPr>
          <p:cNvSpPr/>
          <p:nvPr/>
        </p:nvSpPr>
        <p:spPr>
          <a:xfrm>
            <a:off x="0" y="4758484"/>
            <a:ext cx="914400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从图中可以看出，当</a:t>
            </a:r>
            <a:r>
              <a:rPr lang="en-US" altLang="zh-CN" dirty="0">
                <a:latin typeface="微软雅黑" panose="020B0503020204020204" pitchFamily="34" charset="-122"/>
                <a:ea typeface="微软雅黑" panose="020B0503020204020204" pitchFamily="34" charset="-122"/>
              </a:rPr>
              <a:t>SqlSession1</a:t>
            </a:r>
            <a:r>
              <a:rPr lang="zh-CN" altLang="en-US" dirty="0">
                <a:latin typeface="微软雅黑" panose="020B0503020204020204" pitchFamily="34" charset="-122"/>
                <a:ea typeface="微软雅黑" panose="020B0503020204020204" pitchFamily="34" charset="-122"/>
              </a:rPr>
              <a:t>执行</a:t>
            </a:r>
            <a:r>
              <a:rPr lang="en-US" altLang="zh-CN" dirty="0" err="1">
                <a:latin typeface="微软雅黑" panose="020B0503020204020204" pitchFamily="34" charset="-122"/>
                <a:ea typeface="微软雅黑" panose="020B0503020204020204" pitchFamily="34" charset="-122"/>
              </a:rPr>
              <a:t>StudentMapper</a:t>
            </a:r>
            <a:r>
              <a:rPr lang="zh-CN" altLang="en-US" dirty="0">
                <a:latin typeface="微软雅黑" panose="020B0503020204020204" pitchFamily="34" charset="-122"/>
                <a:ea typeface="微软雅黑" panose="020B0503020204020204" pitchFamily="34" charset="-122"/>
              </a:rPr>
              <a:t>查询时，程序会将结果写入</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二级缓存，当</a:t>
            </a:r>
            <a:r>
              <a:rPr lang="en-US" altLang="zh-CN" dirty="0">
                <a:latin typeface="微软雅黑" panose="020B0503020204020204" pitchFamily="34" charset="-122"/>
                <a:ea typeface="微软雅黑" panose="020B0503020204020204" pitchFamily="34" charset="-122"/>
              </a:rPr>
              <a:t>SqlSession2</a:t>
            </a:r>
            <a:r>
              <a:rPr lang="zh-CN" altLang="en-US" dirty="0">
                <a:latin typeface="微软雅黑" panose="020B0503020204020204" pitchFamily="34" charset="-122"/>
                <a:ea typeface="微软雅黑" panose="020B0503020204020204" pitchFamily="34" charset="-122"/>
              </a:rPr>
              <a:t>执行相同的查询语句时，</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将直接从二级缓存中读取数据，当</a:t>
            </a:r>
            <a:r>
              <a:rPr lang="en-US" altLang="zh-CN" dirty="0">
                <a:latin typeface="微软雅黑" panose="020B0503020204020204" pitchFamily="34" charset="-122"/>
                <a:ea typeface="微软雅黑" panose="020B0503020204020204" pitchFamily="34" charset="-122"/>
              </a:rPr>
              <a:t>SqlSession3</a:t>
            </a:r>
            <a:r>
              <a:rPr lang="zh-CN" altLang="en-US" dirty="0">
                <a:latin typeface="微软雅黑" panose="020B0503020204020204" pitchFamily="34" charset="-122"/>
                <a:ea typeface="微软雅黑" panose="020B0503020204020204" pitchFamily="34" charset="-122"/>
              </a:rPr>
              <a:t>对数据库执行插入、更新、删除操作时，</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会清空二级缓存中的内容以防止程序误读。</a:t>
            </a:r>
          </a:p>
        </p:txBody>
      </p:sp>
    </p:spTree>
    <p:extLst>
      <p:ext uri="{BB962C8B-B14F-4D97-AF65-F5344CB8AC3E}">
        <p14:creationId xmlns:p14="http://schemas.microsoft.com/office/powerpoint/2010/main" val="202160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二级缓存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5.3.2 </a:t>
            </a:r>
            <a:r>
              <a:rPr lang="zh-CN" altLang="en-US" sz="2400" b="1" dirty="0">
                <a:solidFill>
                  <a:srgbClr val="2383C6"/>
                </a:solidFill>
                <a:latin typeface="微软雅黑" panose="020B0503020204020204" pitchFamily="34" charset="-122"/>
                <a:ea typeface="微软雅黑" panose="020B0503020204020204" pitchFamily="34" charset="-122"/>
              </a:rPr>
              <a:t>二级缓存的配置</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64934"/>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与一级缓存不同，</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的二级缓存需要手动开启，开启二级缓存通常要完成以下两个步骤。</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开启二级缓存的全局配置</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使用二级缓存首先要打开全局配置，这可以通过</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配置文件中的</a:t>
            </a:r>
            <a:r>
              <a:rPr lang="en-US" altLang="zh-CN" dirty="0">
                <a:latin typeface="微软雅黑" panose="020B0503020204020204" pitchFamily="34" charset="-122"/>
                <a:ea typeface="微软雅黑" panose="020B0503020204020204" pitchFamily="34" charset="-122"/>
              </a:rPr>
              <a:t>&lt;settings&gt;</a:t>
            </a:r>
            <a:r>
              <a:rPr lang="zh-CN" altLang="en-US" dirty="0">
                <a:latin typeface="微软雅黑" panose="020B0503020204020204" pitchFamily="34" charset="-122"/>
                <a:ea typeface="微软雅黑" panose="020B0503020204020204" pitchFamily="34" charset="-122"/>
              </a:rPr>
              <a:t>元素来完成，具体代码如下。</a:t>
            </a:r>
          </a:p>
        </p:txBody>
      </p:sp>
      <p:sp>
        <p:nvSpPr>
          <p:cNvPr id="6" name="矩形 5">
            <a:extLst>
              <a:ext uri="{FF2B5EF4-FFF2-40B4-BE49-F238E27FC236}">
                <a16:creationId xmlns:a16="http://schemas.microsoft.com/office/drawing/2014/main" id="{D4EC2753-D098-4DD2-BC73-ACC410CE52A8}"/>
              </a:ext>
            </a:extLst>
          </p:cNvPr>
          <p:cNvSpPr/>
          <p:nvPr/>
        </p:nvSpPr>
        <p:spPr>
          <a:xfrm>
            <a:off x="0" y="4477506"/>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以上代码将</a:t>
            </a:r>
            <a:r>
              <a:rPr lang="en-US" altLang="zh-CN" dirty="0" err="1">
                <a:latin typeface="微软雅黑" panose="020B0503020204020204" pitchFamily="34" charset="-122"/>
                <a:ea typeface="微软雅黑" panose="020B0503020204020204" pitchFamily="34" charset="-122"/>
              </a:rPr>
              <a:t>cacheEnabled</a:t>
            </a:r>
            <a:r>
              <a:rPr lang="zh-CN" altLang="en-US" dirty="0">
                <a:latin typeface="微软雅黑" panose="020B0503020204020204" pitchFamily="34" charset="-122"/>
                <a:ea typeface="微软雅黑" panose="020B0503020204020204" pitchFamily="34" charset="-122"/>
              </a:rPr>
              <a:t>属性的值设置为</a:t>
            </a:r>
            <a:r>
              <a:rPr lang="en-US" altLang="zh-CN" dirty="0">
                <a:latin typeface="微软雅黑" panose="020B0503020204020204" pitchFamily="34" charset="-122"/>
                <a:ea typeface="微软雅黑" panose="020B0503020204020204" pitchFamily="34" charset="-122"/>
              </a:rPr>
              <a:t>true</a:t>
            </a:r>
            <a:r>
              <a:rPr lang="zh-CN" altLang="en-US" dirty="0">
                <a:latin typeface="微软雅黑" panose="020B0503020204020204" pitchFamily="34" charset="-122"/>
                <a:ea typeface="微软雅黑" panose="020B0503020204020204" pitchFamily="34" charset="-122"/>
              </a:rPr>
              <a:t>，此时二级缓存的全局配置处于开启状态，由于</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默认为</a:t>
            </a:r>
            <a:r>
              <a:rPr lang="en-US" altLang="zh-CN" dirty="0" err="1">
                <a:latin typeface="微软雅黑" panose="020B0503020204020204" pitchFamily="34" charset="-122"/>
                <a:ea typeface="微软雅黑" panose="020B0503020204020204" pitchFamily="34" charset="-122"/>
              </a:rPr>
              <a:t>cacheEnabled</a:t>
            </a:r>
            <a:r>
              <a:rPr lang="zh-CN" altLang="en-US" dirty="0">
                <a:latin typeface="微软雅黑" panose="020B0503020204020204" pitchFamily="34" charset="-122"/>
                <a:ea typeface="微软雅黑" panose="020B0503020204020204" pitchFamily="34" charset="-122"/>
              </a:rPr>
              <a:t>属性的值为</a:t>
            </a:r>
            <a:r>
              <a:rPr lang="en-US" altLang="zh-CN" dirty="0">
                <a:latin typeface="微软雅黑" panose="020B0503020204020204" pitchFamily="34" charset="-122"/>
                <a:ea typeface="微软雅黑" panose="020B0503020204020204" pitchFamily="34" charset="-122"/>
              </a:rPr>
              <a:t>true</a:t>
            </a:r>
            <a:r>
              <a:rPr lang="zh-CN" altLang="en-US" dirty="0">
                <a:latin typeface="微软雅黑" panose="020B0503020204020204" pitchFamily="34" charset="-122"/>
                <a:ea typeface="微软雅黑" panose="020B0503020204020204" pitchFamily="34" charset="-122"/>
              </a:rPr>
              <a:t>，因此，这段代码也可直接省去。</a:t>
            </a:r>
          </a:p>
        </p:txBody>
      </p:sp>
      <p:pic>
        <p:nvPicPr>
          <p:cNvPr id="7" name="图片 6">
            <a:extLst>
              <a:ext uri="{FF2B5EF4-FFF2-40B4-BE49-F238E27FC236}">
                <a16:creationId xmlns:a16="http://schemas.microsoft.com/office/drawing/2014/main" id="{D3527E8E-FE10-49D7-BBFA-721FC875AA2F}"/>
              </a:ext>
            </a:extLst>
          </p:cNvPr>
          <p:cNvPicPr>
            <a:picLocks noChangeAspect="1"/>
          </p:cNvPicPr>
          <p:nvPr/>
        </p:nvPicPr>
        <p:blipFill rotWithShape="1">
          <a:blip r:embed="rId3"/>
          <a:srcRect b="23689"/>
          <a:stretch/>
        </p:blipFill>
        <p:spPr>
          <a:xfrm>
            <a:off x="748562" y="3897526"/>
            <a:ext cx="5040000" cy="571724"/>
          </a:xfrm>
          <a:prstGeom prst="rect">
            <a:avLst/>
          </a:prstGeom>
        </p:spPr>
      </p:pic>
    </p:spTree>
    <p:extLst>
      <p:ext uri="{BB962C8B-B14F-4D97-AF65-F5344CB8AC3E}">
        <p14:creationId xmlns:p14="http://schemas.microsoft.com/office/powerpoint/2010/main" val="246446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二级缓存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5.3.2 </a:t>
            </a:r>
            <a:r>
              <a:rPr lang="zh-CN" altLang="en-US" sz="2400" b="1" dirty="0">
                <a:solidFill>
                  <a:srgbClr val="2383C6"/>
                </a:solidFill>
                <a:latin typeface="微软雅黑" panose="020B0503020204020204" pitchFamily="34" charset="-122"/>
                <a:ea typeface="微软雅黑" panose="020B0503020204020204" pitchFamily="34" charset="-122"/>
              </a:rPr>
              <a:t>二级缓存的配置</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64934"/>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开启当前</a:t>
            </a:r>
            <a:r>
              <a:rPr lang="en-US" altLang="zh-CN" b="1" dirty="0">
                <a:latin typeface="微软雅黑" panose="020B0503020204020204" pitchFamily="34" charset="-122"/>
                <a:ea typeface="微软雅黑" panose="020B0503020204020204" pitchFamily="34" charset="-122"/>
              </a:rPr>
              <a:t>Mapper</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namespace</a:t>
            </a:r>
            <a:r>
              <a:rPr lang="zh-CN" altLang="en-US" b="1" dirty="0">
                <a:latin typeface="微软雅黑" panose="020B0503020204020204" pitchFamily="34" charset="-122"/>
                <a:ea typeface="微软雅黑" panose="020B0503020204020204" pitchFamily="34" charset="-122"/>
              </a:rPr>
              <a:t>的二级缓存</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开启全局配置以后，接下来需要开启当前</a:t>
            </a:r>
            <a:r>
              <a:rPr lang="en-US" altLang="zh-CN" dirty="0">
                <a:latin typeface="微软雅黑" panose="020B0503020204020204" pitchFamily="34" charset="-122"/>
                <a:ea typeface="微软雅黑" panose="020B0503020204020204" pitchFamily="34" charset="-122"/>
              </a:rPr>
              <a:t>Mapper</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namespace</a:t>
            </a:r>
            <a:r>
              <a:rPr lang="zh-CN" altLang="en-US" dirty="0">
                <a:latin typeface="微软雅黑" panose="020B0503020204020204" pitchFamily="34" charset="-122"/>
                <a:ea typeface="微软雅黑" panose="020B0503020204020204" pitchFamily="34" charset="-122"/>
              </a:rPr>
              <a:t>的二级缓存，这可以通过</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映射文件中的</a:t>
            </a:r>
            <a:r>
              <a:rPr lang="en-US" altLang="zh-CN" dirty="0">
                <a:latin typeface="微软雅黑" panose="020B0503020204020204" pitchFamily="34" charset="-122"/>
                <a:ea typeface="微软雅黑" panose="020B0503020204020204" pitchFamily="34" charset="-122"/>
              </a:rPr>
              <a:t>&lt;cache&gt;</a:t>
            </a:r>
            <a:r>
              <a:rPr lang="zh-CN" altLang="en-US" dirty="0">
                <a:latin typeface="微软雅黑" panose="020B0503020204020204" pitchFamily="34" charset="-122"/>
                <a:ea typeface="微软雅黑" panose="020B0503020204020204" pitchFamily="34" charset="-122"/>
              </a:rPr>
              <a:t>元素来完成，具体代码如下。</a:t>
            </a:r>
          </a:p>
        </p:txBody>
      </p:sp>
      <p:sp>
        <p:nvSpPr>
          <p:cNvPr id="6" name="矩形 5">
            <a:extLst>
              <a:ext uri="{FF2B5EF4-FFF2-40B4-BE49-F238E27FC236}">
                <a16:creationId xmlns:a16="http://schemas.microsoft.com/office/drawing/2014/main" id="{D4EC2753-D098-4DD2-BC73-ACC410CE52A8}"/>
              </a:ext>
            </a:extLst>
          </p:cNvPr>
          <p:cNvSpPr/>
          <p:nvPr/>
        </p:nvSpPr>
        <p:spPr>
          <a:xfrm>
            <a:off x="0" y="3178936"/>
            <a:ext cx="9144000" cy="327249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以上代码开启了当前</a:t>
            </a:r>
            <a:r>
              <a:rPr lang="en-US" altLang="zh-CN" dirty="0">
                <a:latin typeface="微软雅黑" panose="020B0503020204020204" pitchFamily="34" charset="-122"/>
                <a:ea typeface="微软雅黑" panose="020B0503020204020204" pitchFamily="34" charset="-122"/>
              </a:rPr>
              <a:t>Mapper</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namespace</a:t>
            </a:r>
            <a:r>
              <a:rPr lang="zh-CN" altLang="en-US" dirty="0">
                <a:latin typeface="微软雅黑" panose="020B0503020204020204" pitchFamily="34" charset="-122"/>
                <a:ea typeface="微软雅黑" panose="020B0503020204020204" pitchFamily="34" charset="-122"/>
              </a:rPr>
              <a:t>的二级缓存，此时二级缓存的特性处于默认状态，可实现的功能如下。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映射语句文件中的所有</a:t>
            </a:r>
            <a:r>
              <a:rPr lang="en-US" altLang="zh-CN" dirty="0">
                <a:latin typeface="微软雅黑" panose="020B0503020204020204" pitchFamily="34" charset="-122"/>
                <a:ea typeface="微软雅黑" panose="020B0503020204020204" pitchFamily="34" charset="-122"/>
              </a:rPr>
              <a:t>select </a:t>
            </a:r>
            <a:r>
              <a:rPr lang="zh-CN" altLang="en-US" dirty="0">
                <a:latin typeface="微软雅黑" panose="020B0503020204020204" pitchFamily="34" charset="-122"/>
                <a:ea typeface="微软雅黑" panose="020B0503020204020204" pitchFamily="34" charset="-122"/>
              </a:rPr>
              <a:t>语句将会被缓存</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映射语句文件中的所有 </a:t>
            </a:r>
            <a:r>
              <a:rPr lang="en-US" altLang="zh-CN" dirty="0">
                <a:latin typeface="微软雅黑" panose="020B0503020204020204" pitchFamily="34" charset="-122"/>
                <a:ea typeface="微软雅黑" panose="020B0503020204020204" pitchFamily="34" charset="-122"/>
              </a:rPr>
              <a:t>insert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update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delete </a:t>
            </a:r>
            <a:r>
              <a:rPr lang="zh-CN" altLang="en-US" dirty="0">
                <a:latin typeface="微软雅黑" panose="020B0503020204020204" pitchFamily="34" charset="-122"/>
                <a:ea typeface="微软雅黑" panose="020B0503020204020204" pitchFamily="34" charset="-122"/>
              </a:rPr>
              <a:t>语句会刷新缓存</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缓存会使用</a:t>
            </a:r>
            <a:r>
              <a:rPr lang="en-US" altLang="zh-CN" dirty="0">
                <a:latin typeface="微软雅黑" panose="020B0503020204020204" pitchFamily="34" charset="-122"/>
                <a:ea typeface="微软雅黑" panose="020B0503020204020204" pitchFamily="34" charset="-122"/>
              </a:rPr>
              <a:t>LRU</a:t>
            </a:r>
            <a:r>
              <a:rPr lang="zh-CN" altLang="en-US" dirty="0">
                <a:latin typeface="微软雅黑" panose="020B0503020204020204" pitchFamily="34" charset="-122"/>
                <a:ea typeface="微软雅黑" panose="020B0503020204020204" pitchFamily="34" charset="-122"/>
              </a:rPr>
              <a:t>（最近最少使用）算法收回</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没有刷新间隔，缓存不会以任何时间顺序来刷新</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缓存会存储列表集合或对象的</a:t>
            </a:r>
            <a:r>
              <a:rPr lang="en-US" altLang="zh-CN" dirty="0">
                <a:latin typeface="微软雅黑" panose="020B0503020204020204" pitchFamily="34" charset="-122"/>
                <a:ea typeface="微软雅黑" panose="020B0503020204020204" pitchFamily="34" charset="-122"/>
              </a:rPr>
              <a:t>1024</a:t>
            </a:r>
            <a:r>
              <a:rPr lang="zh-CN" altLang="en-US" dirty="0">
                <a:latin typeface="微软雅黑" panose="020B0503020204020204" pitchFamily="34" charset="-122"/>
                <a:ea typeface="微软雅黑" panose="020B0503020204020204" pitchFamily="34" charset="-122"/>
              </a:rPr>
              <a:t>个引用</a:t>
            </a:r>
          </a:p>
        </p:txBody>
      </p:sp>
      <p:pic>
        <p:nvPicPr>
          <p:cNvPr id="5" name="图片 4">
            <a:extLst>
              <a:ext uri="{FF2B5EF4-FFF2-40B4-BE49-F238E27FC236}">
                <a16:creationId xmlns:a16="http://schemas.microsoft.com/office/drawing/2014/main" id="{C28E7E1C-A594-48C4-986F-BD4ACA29D955}"/>
              </a:ext>
            </a:extLst>
          </p:cNvPr>
          <p:cNvPicPr>
            <a:picLocks noChangeAspect="1"/>
          </p:cNvPicPr>
          <p:nvPr/>
        </p:nvPicPr>
        <p:blipFill rotWithShape="1">
          <a:blip r:embed="rId3"/>
          <a:srcRect b="40845"/>
          <a:stretch/>
        </p:blipFill>
        <p:spPr>
          <a:xfrm>
            <a:off x="748562" y="2996099"/>
            <a:ext cx="5040000" cy="222020"/>
          </a:xfrm>
          <a:prstGeom prst="rect">
            <a:avLst/>
          </a:prstGeom>
        </p:spPr>
      </p:pic>
    </p:spTree>
    <p:extLst>
      <p:ext uri="{BB962C8B-B14F-4D97-AF65-F5344CB8AC3E}">
        <p14:creationId xmlns:p14="http://schemas.microsoft.com/office/powerpoint/2010/main" val="12049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二级缓存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5.3.2 </a:t>
            </a:r>
            <a:r>
              <a:rPr lang="zh-CN" altLang="en-US" sz="2400" b="1" dirty="0">
                <a:solidFill>
                  <a:srgbClr val="2383C6"/>
                </a:solidFill>
                <a:latin typeface="微软雅黑" panose="020B0503020204020204" pitchFamily="34" charset="-122"/>
                <a:ea typeface="微软雅黑" panose="020B0503020204020204" pitchFamily="34" charset="-122"/>
              </a:rPr>
              <a:t>二级缓存的配置</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64934"/>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缓存是可读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可写的缓存，这意味着对象检索不是共享的，缓存可以安全地被调用者修改，而不干扰其他调用者或线程所做的潜在修改</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以上是二级缓存在默认状态下的特性，如果需要调整上述特性，可通过设置</a:t>
            </a:r>
            <a:r>
              <a:rPr lang="en-US" altLang="zh-CN" dirty="0">
                <a:latin typeface="微软雅黑" panose="020B0503020204020204" pitchFamily="34" charset="-122"/>
                <a:ea typeface="微软雅黑" panose="020B0503020204020204" pitchFamily="34" charset="-122"/>
              </a:rPr>
              <a:t>&lt;cache&gt;</a:t>
            </a:r>
            <a:r>
              <a:rPr lang="zh-CN" altLang="en-US" dirty="0">
                <a:latin typeface="微软雅黑" panose="020B0503020204020204" pitchFamily="34" charset="-122"/>
                <a:ea typeface="微软雅黑" panose="020B0503020204020204" pitchFamily="34" charset="-122"/>
              </a:rPr>
              <a:t>元素的属性来实现，</a:t>
            </a:r>
            <a:r>
              <a:rPr lang="en-US" altLang="zh-CN" dirty="0">
                <a:latin typeface="微软雅黑" panose="020B0503020204020204" pitchFamily="34" charset="-122"/>
                <a:ea typeface="微软雅黑" panose="020B0503020204020204" pitchFamily="34" charset="-122"/>
              </a:rPr>
              <a:t>&lt;cache&gt;</a:t>
            </a:r>
            <a:r>
              <a:rPr lang="zh-CN" altLang="en-US" dirty="0">
                <a:latin typeface="微软雅黑" panose="020B0503020204020204" pitchFamily="34" charset="-122"/>
                <a:ea typeface="微软雅黑" panose="020B0503020204020204" pitchFamily="34" charset="-122"/>
              </a:rPr>
              <a:t>元素提供了若干属性，具体如表</a:t>
            </a:r>
            <a:r>
              <a:rPr lang="en-US" altLang="zh-CN" dirty="0">
                <a:latin typeface="微软雅黑" panose="020B0503020204020204" pitchFamily="34" charset="-122"/>
                <a:ea typeface="微软雅黑" panose="020B0503020204020204" pitchFamily="34" charset="-122"/>
              </a:rPr>
              <a:t>5.1</a:t>
            </a:r>
            <a:r>
              <a:rPr lang="zh-CN" altLang="en-US" dirty="0">
                <a:latin typeface="微软雅黑" panose="020B0503020204020204" pitchFamily="34" charset="-122"/>
                <a:ea typeface="微软雅黑" panose="020B0503020204020204" pitchFamily="34" charset="-122"/>
              </a:rPr>
              <a:t>所示。</a:t>
            </a:r>
          </a:p>
        </p:txBody>
      </p:sp>
      <p:sp>
        <p:nvSpPr>
          <p:cNvPr id="6" name="矩形 5">
            <a:extLst>
              <a:ext uri="{FF2B5EF4-FFF2-40B4-BE49-F238E27FC236}">
                <a16:creationId xmlns:a16="http://schemas.microsoft.com/office/drawing/2014/main" id="{D4EC2753-D098-4DD2-BC73-ACC410CE52A8}"/>
              </a:ext>
            </a:extLst>
          </p:cNvPr>
          <p:cNvSpPr/>
          <p:nvPr/>
        </p:nvSpPr>
        <p:spPr>
          <a:xfrm>
            <a:off x="0" y="5651538"/>
            <a:ext cx="853821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表中列举出了</a:t>
            </a:r>
            <a:r>
              <a:rPr lang="en-US" altLang="zh-CN" dirty="0">
                <a:latin typeface="微软雅黑" panose="020B0503020204020204" pitchFamily="34" charset="-122"/>
                <a:ea typeface="微软雅黑" panose="020B0503020204020204" pitchFamily="34" charset="-122"/>
              </a:rPr>
              <a:t>&lt;cache&gt;</a:t>
            </a:r>
            <a:r>
              <a:rPr lang="zh-CN" altLang="en-US" dirty="0">
                <a:latin typeface="微软雅黑" panose="020B0503020204020204" pitchFamily="34" charset="-122"/>
                <a:ea typeface="微软雅黑" panose="020B0503020204020204" pitchFamily="34" charset="-122"/>
              </a:rPr>
              <a:t>元素的属性，开发人员可以根据需要调整二级缓存的特性。</a:t>
            </a:r>
          </a:p>
        </p:txBody>
      </p:sp>
      <p:pic>
        <p:nvPicPr>
          <p:cNvPr id="7" name="图片 6">
            <a:extLst>
              <a:ext uri="{FF2B5EF4-FFF2-40B4-BE49-F238E27FC236}">
                <a16:creationId xmlns:a16="http://schemas.microsoft.com/office/drawing/2014/main" id="{7E3BD101-05BD-4EA0-8DEF-3D85E04741B3}"/>
              </a:ext>
            </a:extLst>
          </p:cNvPr>
          <p:cNvPicPr>
            <a:picLocks noChangeAspect="1"/>
          </p:cNvPicPr>
          <p:nvPr/>
        </p:nvPicPr>
        <p:blipFill rotWithShape="1">
          <a:blip r:embed="rId3"/>
          <a:srcRect b="7700"/>
          <a:stretch/>
        </p:blipFill>
        <p:spPr>
          <a:xfrm>
            <a:off x="1818337" y="3477811"/>
            <a:ext cx="5507326" cy="2230877"/>
          </a:xfrm>
          <a:prstGeom prst="rect">
            <a:avLst/>
          </a:prstGeom>
        </p:spPr>
      </p:pic>
    </p:spTree>
    <p:extLst>
      <p:ext uri="{BB962C8B-B14F-4D97-AF65-F5344CB8AC3E}">
        <p14:creationId xmlns:p14="http://schemas.microsoft.com/office/powerpoint/2010/main" val="172824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F7B8CC7-252F-4AE9-89A5-F792C449CDC4}"/>
              </a:ext>
            </a:extLst>
          </p:cNvPr>
          <p:cNvCxnSpPr/>
          <p:nvPr/>
        </p:nvCxnSpPr>
        <p:spPr bwMode="auto">
          <a:xfrm>
            <a:off x="2722563" y="150053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a:extLst>
              <a:ext uri="{FF2B5EF4-FFF2-40B4-BE49-F238E27FC236}">
                <a16:creationId xmlns:a16="http://schemas.microsoft.com/office/drawing/2014/main" id="{D7A2BC64-F56F-42C9-BE93-FC5FCC944DD5}"/>
              </a:ext>
            </a:extLst>
          </p:cNvPr>
          <p:cNvSpPr>
            <a:spLocks noChangeArrowheads="1"/>
          </p:cNvSpPr>
          <p:nvPr/>
        </p:nvSpPr>
        <p:spPr bwMode="auto">
          <a:xfrm>
            <a:off x="2713837" y="1173665"/>
            <a:ext cx="2214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的缓存机制</a:t>
            </a:r>
            <a:endParaRPr lang="en-US" altLang="zh-CN" dirty="0">
              <a:latin typeface="微软雅黑" panose="020B0503020204020204" pitchFamily="34" charset="-122"/>
              <a:ea typeface="微软雅黑" panose="020B0503020204020204" pitchFamily="34" charset="-122"/>
            </a:endParaRPr>
          </a:p>
        </p:txBody>
      </p:sp>
      <p:grpSp>
        <p:nvGrpSpPr>
          <p:cNvPr id="25" name="组合 29">
            <a:extLst>
              <a:ext uri="{FF2B5EF4-FFF2-40B4-BE49-F238E27FC236}">
                <a16:creationId xmlns:a16="http://schemas.microsoft.com/office/drawing/2014/main" id="{4984757D-9FCB-4C94-B261-6C80715DA11A}"/>
              </a:ext>
            </a:extLst>
          </p:cNvPr>
          <p:cNvGrpSpPr>
            <a:grpSpLocks/>
          </p:cNvGrpSpPr>
          <p:nvPr/>
        </p:nvGrpSpPr>
        <p:grpSpPr bwMode="auto">
          <a:xfrm rot="-12767">
            <a:off x="1495584" y="1216235"/>
            <a:ext cx="1005156" cy="547688"/>
            <a:chOff x="1931297" y="1314359"/>
            <a:chExt cx="1319272" cy="1728192"/>
          </a:xfrm>
        </p:grpSpPr>
        <p:grpSp>
          <p:nvGrpSpPr>
            <p:cNvPr id="26" name="组合 31">
              <a:extLst>
                <a:ext uri="{FF2B5EF4-FFF2-40B4-BE49-F238E27FC236}">
                  <a16:creationId xmlns:a16="http://schemas.microsoft.com/office/drawing/2014/main" id="{121DCF84-1B06-42D6-BA73-3B42C05831D2}"/>
                </a:ext>
              </a:extLst>
            </p:cNvPr>
            <p:cNvGrpSpPr>
              <a:grpSpLocks/>
            </p:cNvGrpSpPr>
            <p:nvPr/>
          </p:nvGrpSpPr>
          <p:grpSpPr bwMode="auto">
            <a:xfrm>
              <a:off x="1954425" y="1314359"/>
              <a:ext cx="1296144" cy="1728192"/>
              <a:chOff x="1925509" y="1314359"/>
              <a:chExt cx="1296144" cy="1728192"/>
            </a:xfrm>
          </p:grpSpPr>
          <p:sp>
            <p:nvSpPr>
              <p:cNvPr id="28" name="圆角矩形 24">
                <a:extLst>
                  <a:ext uri="{FF2B5EF4-FFF2-40B4-BE49-F238E27FC236}">
                    <a16:creationId xmlns:a16="http://schemas.microsoft.com/office/drawing/2014/main" id="{B19ABFC4-B14D-4836-9C5A-02584A31D87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5.1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9" name="圆角矩形 25">
                <a:extLst>
                  <a:ext uri="{FF2B5EF4-FFF2-40B4-BE49-F238E27FC236}">
                    <a16:creationId xmlns:a16="http://schemas.microsoft.com/office/drawing/2014/main" id="{731DD944-65A0-47BA-883E-FEDDA64224D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7" name="圆角矩形 5">
              <a:extLst>
                <a:ext uri="{FF2B5EF4-FFF2-40B4-BE49-F238E27FC236}">
                  <a16:creationId xmlns:a16="http://schemas.microsoft.com/office/drawing/2014/main" id="{9B2A10DA-A06B-41C9-BEAB-3F9A61571C39}"/>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40" name="组合 195">
            <a:extLst>
              <a:ext uri="{FF2B5EF4-FFF2-40B4-BE49-F238E27FC236}">
                <a16:creationId xmlns:a16="http://schemas.microsoft.com/office/drawing/2014/main" id="{5B492AE2-6D23-4710-8479-57D037EF5EDA}"/>
              </a:ext>
            </a:extLst>
          </p:cNvPr>
          <p:cNvGrpSpPr>
            <a:grpSpLocks/>
          </p:cNvGrpSpPr>
          <p:nvPr/>
        </p:nvGrpSpPr>
        <p:grpSpPr bwMode="auto">
          <a:xfrm>
            <a:off x="2839377" y="2179020"/>
            <a:ext cx="4141720" cy="584665"/>
            <a:chOff x="1707622" y="1197695"/>
            <a:chExt cx="4045478" cy="656772"/>
          </a:xfrm>
        </p:grpSpPr>
        <p:sp>
          <p:nvSpPr>
            <p:cNvPr id="41" name="圆角矩形 5">
              <a:extLst>
                <a:ext uri="{FF2B5EF4-FFF2-40B4-BE49-F238E27FC236}">
                  <a16:creationId xmlns:a16="http://schemas.microsoft.com/office/drawing/2014/main" id="{C56F6575-70C6-403B-9841-B59801F7153B}"/>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42" name="直接连接符 41">
              <a:extLst>
                <a:ext uri="{FF2B5EF4-FFF2-40B4-BE49-F238E27FC236}">
                  <a16:creationId xmlns:a16="http://schemas.microsoft.com/office/drawing/2014/main" id="{FE815DE2-1FD3-456E-96F1-BFDEF6AA61CB}"/>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3" name="矩形 35">
              <a:extLst>
                <a:ext uri="{FF2B5EF4-FFF2-40B4-BE49-F238E27FC236}">
                  <a16:creationId xmlns:a16="http://schemas.microsoft.com/office/drawing/2014/main" id="{120A8B9F-EE5D-4949-90DC-2A98D802D422}"/>
                </a:ext>
              </a:extLst>
            </p:cNvPr>
            <p:cNvSpPr>
              <a:spLocks noChangeArrowheads="1"/>
            </p:cNvSpPr>
            <p:nvPr/>
          </p:nvSpPr>
          <p:spPr bwMode="auto">
            <a:xfrm>
              <a:off x="2752767" y="1197695"/>
              <a:ext cx="1082249"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一级缓存</a:t>
              </a:r>
              <a:endParaRPr lang="en-US" altLang="zh-CN" dirty="0">
                <a:latin typeface="微软雅黑" panose="020B0503020204020204" pitchFamily="34" charset="-122"/>
                <a:ea typeface="微软雅黑" panose="020B0503020204020204" pitchFamily="34" charset="-122"/>
              </a:endParaRPr>
            </a:p>
          </p:txBody>
        </p:sp>
      </p:grpSp>
      <p:sp>
        <p:nvSpPr>
          <p:cNvPr id="44" name="TextBox 126">
            <a:extLst>
              <a:ext uri="{FF2B5EF4-FFF2-40B4-BE49-F238E27FC236}">
                <a16:creationId xmlns:a16="http://schemas.microsoft.com/office/drawing/2014/main" id="{AAEAD678-3387-4CA7-B83D-48CA809580BB}"/>
              </a:ext>
            </a:extLst>
          </p:cNvPr>
          <p:cNvSpPr txBox="1">
            <a:spLocks noChangeArrowheads="1"/>
          </p:cNvSpPr>
          <p:nvPr/>
        </p:nvSpPr>
        <p:spPr bwMode="auto">
          <a:xfrm>
            <a:off x="3844197" y="2500172"/>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45" name="组合 29">
            <a:extLst>
              <a:ext uri="{FF2B5EF4-FFF2-40B4-BE49-F238E27FC236}">
                <a16:creationId xmlns:a16="http://schemas.microsoft.com/office/drawing/2014/main" id="{7D46BF4F-24CC-44D6-B0C9-9AFA8E40B273}"/>
              </a:ext>
            </a:extLst>
          </p:cNvPr>
          <p:cNvGrpSpPr>
            <a:grpSpLocks/>
          </p:cNvGrpSpPr>
          <p:nvPr/>
        </p:nvGrpSpPr>
        <p:grpSpPr bwMode="auto">
          <a:xfrm rot="-12767">
            <a:off x="2828749" y="2183492"/>
            <a:ext cx="1005156" cy="547688"/>
            <a:chOff x="1931297" y="1314359"/>
            <a:chExt cx="1319272" cy="1728192"/>
          </a:xfrm>
        </p:grpSpPr>
        <p:grpSp>
          <p:nvGrpSpPr>
            <p:cNvPr id="46" name="组合 31">
              <a:extLst>
                <a:ext uri="{FF2B5EF4-FFF2-40B4-BE49-F238E27FC236}">
                  <a16:creationId xmlns:a16="http://schemas.microsoft.com/office/drawing/2014/main" id="{E77D9F81-B64C-49AB-9E1B-41AD8DFC49FB}"/>
                </a:ext>
              </a:extLst>
            </p:cNvPr>
            <p:cNvGrpSpPr>
              <a:grpSpLocks/>
            </p:cNvGrpSpPr>
            <p:nvPr/>
          </p:nvGrpSpPr>
          <p:grpSpPr bwMode="auto">
            <a:xfrm>
              <a:off x="1954425" y="1314359"/>
              <a:ext cx="1296144" cy="1728192"/>
              <a:chOff x="1925509" y="1314359"/>
              <a:chExt cx="1296144" cy="1728192"/>
            </a:xfrm>
          </p:grpSpPr>
          <p:sp>
            <p:nvSpPr>
              <p:cNvPr id="48" name="圆角矩形 24">
                <a:extLst>
                  <a:ext uri="{FF2B5EF4-FFF2-40B4-BE49-F238E27FC236}">
                    <a16:creationId xmlns:a16="http://schemas.microsoft.com/office/drawing/2014/main" id="{3B20A25A-B28A-4066-8CDF-87B2DBD0D478}"/>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5.2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25">
                <a:extLst>
                  <a:ext uri="{FF2B5EF4-FFF2-40B4-BE49-F238E27FC236}">
                    <a16:creationId xmlns:a16="http://schemas.microsoft.com/office/drawing/2014/main" id="{4C9AB31A-AAD7-48CD-9520-37F12BF1596C}"/>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a:extLst>
                <a:ext uri="{FF2B5EF4-FFF2-40B4-BE49-F238E27FC236}">
                  <a16:creationId xmlns:a16="http://schemas.microsoft.com/office/drawing/2014/main" id="{9BB0FE66-28D3-4FF7-AB4C-84161D7BB17F}"/>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 name="直接连接符 19">
            <a:extLst>
              <a:ext uri="{FF2B5EF4-FFF2-40B4-BE49-F238E27FC236}">
                <a16:creationId xmlns:a16="http://schemas.microsoft.com/office/drawing/2014/main" id="{56BA53E8-B350-4794-AC75-D5575ECA08ED}"/>
              </a:ext>
            </a:extLst>
          </p:cNvPr>
          <p:cNvCxnSpPr/>
          <p:nvPr/>
        </p:nvCxnSpPr>
        <p:spPr bwMode="auto">
          <a:xfrm>
            <a:off x="2845356" y="3446492"/>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1" name="矩形 35">
            <a:extLst>
              <a:ext uri="{FF2B5EF4-FFF2-40B4-BE49-F238E27FC236}">
                <a16:creationId xmlns:a16="http://schemas.microsoft.com/office/drawing/2014/main" id="{81CBFAB7-E2F4-44AE-B8DA-7F64A27550EE}"/>
              </a:ext>
            </a:extLst>
          </p:cNvPr>
          <p:cNvSpPr>
            <a:spLocks noChangeArrowheads="1"/>
          </p:cNvSpPr>
          <p:nvPr/>
        </p:nvSpPr>
        <p:spPr bwMode="auto">
          <a:xfrm>
            <a:off x="2836630" y="3119622"/>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二级缓存</a:t>
            </a:r>
            <a:endParaRPr lang="en-US" altLang="zh-CN" dirty="0">
              <a:latin typeface="微软雅黑" panose="020B0503020204020204" pitchFamily="34" charset="-122"/>
              <a:ea typeface="微软雅黑" panose="020B0503020204020204" pitchFamily="34" charset="-122"/>
            </a:endParaRPr>
          </a:p>
        </p:txBody>
      </p:sp>
      <p:sp>
        <p:nvSpPr>
          <p:cNvPr id="22" name="TextBox 126">
            <a:hlinkClick r:id="rId3" action="ppaction://hlinksldjump"/>
            <a:extLst>
              <a:ext uri="{FF2B5EF4-FFF2-40B4-BE49-F238E27FC236}">
                <a16:creationId xmlns:a16="http://schemas.microsoft.com/office/drawing/2014/main" id="{010D35BA-9E3C-492D-BFCD-F5A4627D7DAF}"/>
              </a:ext>
            </a:extLst>
          </p:cNvPr>
          <p:cNvSpPr txBox="1">
            <a:spLocks noChangeArrowheads="1"/>
          </p:cNvSpPr>
          <p:nvPr/>
        </p:nvSpPr>
        <p:spPr bwMode="auto">
          <a:xfrm>
            <a:off x="2793777" y="3468312"/>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4"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4"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3" name="组合 29">
            <a:extLst>
              <a:ext uri="{FF2B5EF4-FFF2-40B4-BE49-F238E27FC236}">
                <a16:creationId xmlns:a16="http://schemas.microsoft.com/office/drawing/2014/main" id="{C3753BCF-9D0D-4336-B35E-6BF8686C57B8}"/>
              </a:ext>
            </a:extLst>
          </p:cNvPr>
          <p:cNvGrpSpPr>
            <a:grpSpLocks/>
          </p:cNvGrpSpPr>
          <p:nvPr/>
        </p:nvGrpSpPr>
        <p:grpSpPr bwMode="auto">
          <a:xfrm rot="-12767">
            <a:off x="1618377" y="3162192"/>
            <a:ext cx="1005156" cy="547688"/>
            <a:chOff x="1931297" y="1314359"/>
            <a:chExt cx="1319272" cy="1728192"/>
          </a:xfrm>
        </p:grpSpPr>
        <p:grpSp>
          <p:nvGrpSpPr>
            <p:cNvPr id="24" name="组合 31">
              <a:extLst>
                <a:ext uri="{FF2B5EF4-FFF2-40B4-BE49-F238E27FC236}">
                  <a16:creationId xmlns:a16="http://schemas.microsoft.com/office/drawing/2014/main" id="{8650A134-4CA5-4F6B-A6E9-1E07AD634A83}"/>
                </a:ext>
              </a:extLst>
            </p:cNvPr>
            <p:cNvGrpSpPr>
              <a:grpSpLocks/>
            </p:cNvGrpSpPr>
            <p:nvPr/>
          </p:nvGrpSpPr>
          <p:grpSpPr bwMode="auto">
            <a:xfrm>
              <a:off x="1954425" y="1314359"/>
              <a:ext cx="1296144" cy="1728192"/>
              <a:chOff x="1925509" y="1314359"/>
              <a:chExt cx="1296144" cy="1728192"/>
            </a:xfrm>
          </p:grpSpPr>
          <p:sp>
            <p:nvSpPr>
              <p:cNvPr id="31" name="圆角矩形 24">
                <a:extLst>
                  <a:ext uri="{FF2B5EF4-FFF2-40B4-BE49-F238E27FC236}">
                    <a16:creationId xmlns:a16="http://schemas.microsoft.com/office/drawing/2014/main" id="{82990F5B-2641-4490-A036-C05F39C3BDC6}"/>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5.3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25">
                <a:extLst>
                  <a:ext uri="{FF2B5EF4-FFF2-40B4-BE49-F238E27FC236}">
                    <a16:creationId xmlns:a16="http://schemas.microsoft.com/office/drawing/2014/main" id="{2E5C167D-657F-45B5-AAAA-6F3120263F87}"/>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a:extLst>
                <a:ext uri="{FF2B5EF4-FFF2-40B4-BE49-F238E27FC236}">
                  <a16:creationId xmlns:a16="http://schemas.microsoft.com/office/drawing/2014/main" id="{E8D1D463-6714-4AC1-8723-1900C1A33EEA}"/>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3" name="组合 195">
            <a:extLst>
              <a:ext uri="{FF2B5EF4-FFF2-40B4-BE49-F238E27FC236}">
                <a16:creationId xmlns:a16="http://schemas.microsoft.com/office/drawing/2014/main" id="{A90D6D72-4C64-4BC8-BE36-D71F9C0A5393}"/>
              </a:ext>
            </a:extLst>
          </p:cNvPr>
          <p:cNvGrpSpPr>
            <a:grpSpLocks/>
          </p:cNvGrpSpPr>
          <p:nvPr/>
        </p:nvGrpSpPr>
        <p:grpSpPr bwMode="auto">
          <a:xfrm>
            <a:off x="2962170" y="4124977"/>
            <a:ext cx="4141720" cy="584665"/>
            <a:chOff x="1707622" y="1197695"/>
            <a:chExt cx="4045478" cy="656772"/>
          </a:xfrm>
        </p:grpSpPr>
        <p:sp>
          <p:nvSpPr>
            <p:cNvPr id="34" name="圆角矩形 5">
              <a:extLst>
                <a:ext uri="{FF2B5EF4-FFF2-40B4-BE49-F238E27FC236}">
                  <a16:creationId xmlns:a16="http://schemas.microsoft.com/office/drawing/2014/main" id="{8103345E-2A02-470C-8590-FA5C446FBA67}"/>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35" name="直接连接符 34">
              <a:extLst>
                <a:ext uri="{FF2B5EF4-FFF2-40B4-BE49-F238E27FC236}">
                  <a16:creationId xmlns:a16="http://schemas.microsoft.com/office/drawing/2014/main" id="{C7DB4B68-F8CB-49E4-AC69-D0CEC0C26470}"/>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6" name="矩形 35">
              <a:extLst>
                <a:ext uri="{FF2B5EF4-FFF2-40B4-BE49-F238E27FC236}">
                  <a16:creationId xmlns:a16="http://schemas.microsoft.com/office/drawing/2014/main" id="{186945A4-9061-48E5-84F6-69E45A93DD27}"/>
                </a:ext>
              </a:extLst>
            </p:cNvPr>
            <p:cNvSpPr>
              <a:spLocks noChangeArrowheads="1"/>
            </p:cNvSpPr>
            <p:nvPr/>
          </p:nvSpPr>
          <p:spPr bwMode="auto">
            <a:xfrm>
              <a:off x="2752767" y="1197695"/>
              <a:ext cx="2001347"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整合</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缓存</a:t>
              </a:r>
              <a:endParaRPr lang="en-US" altLang="zh-CN" dirty="0">
                <a:latin typeface="微软雅黑" panose="020B0503020204020204" pitchFamily="34" charset="-122"/>
                <a:ea typeface="微软雅黑" panose="020B0503020204020204" pitchFamily="34" charset="-122"/>
              </a:endParaRPr>
            </a:p>
          </p:txBody>
        </p:sp>
      </p:grpSp>
      <p:sp>
        <p:nvSpPr>
          <p:cNvPr id="37" name="TextBox 126">
            <a:extLst>
              <a:ext uri="{FF2B5EF4-FFF2-40B4-BE49-F238E27FC236}">
                <a16:creationId xmlns:a16="http://schemas.microsoft.com/office/drawing/2014/main" id="{61D7E76A-702F-489F-9CB8-8B45F205434E}"/>
              </a:ext>
            </a:extLst>
          </p:cNvPr>
          <p:cNvSpPr txBox="1">
            <a:spLocks noChangeArrowheads="1"/>
          </p:cNvSpPr>
          <p:nvPr/>
        </p:nvSpPr>
        <p:spPr bwMode="auto">
          <a:xfrm>
            <a:off x="3966990" y="4446129"/>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5"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5"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38" name="组合 29">
            <a:extLst>
              <a:ext uri="{FF2B5EF4-FFF2-40B4-BE49-F238E27FC236}">
                <a16:creationId xmlns:a16="http://schemas.microsoft.com/office/drawing/2014/main" id="{D6364754-BACD-4A60-9ECC-1D8F56F3C46A}"/>
              </a:ext>
            </a:extLst>
          </p:cNvPr>
          <p:cNvGrpSpPr>
            <a:grpSpLocks/>
          </p:cNvGrpSpPr>
          <p:nvPr/>
        </p:nvGrpSpPr>
        <p:grpSpPr bwMode="auto">
          <a:xfrm rot="-12767">
            <a:off x="2951542" y="4129449"/>
            <a:ext cx="1005156" cy="547688"/>
            <a:chOff x="1931297" y="1314359"/>
            <a:chExt cx="1319272" cy="1728192"/>
          </a:xfrm>
        </p:grpSpPr>
        <p:grpSp>
          <p:nvGrpSpPr>
            <p:cNvPr id="39" name="组合 31">
              <a:extLst>
                <a:ext uri="{FF2B5EF4-FFF2-40B4-BE49-F238E27FC236}">
                  <a16:creationId xmlns:a16="http://schemas.microsoft.com/office/drawing/2014/main" id="{054BFB58-7380-4A45-91F5-FA186276658E}"/>
                </a:ext>
              </a:extLst>
            </p:cNvPr>
            <p:cNvGrpSpPr>
              <a:grpSpLocks/>
            </p:cNvGrpSpPr>
            <p:nvPr/>
          </p:nvGrpSpPr>
          <p:grpSpPr bwMode="auto">
            <a:xfrm>
              <a:off x="1954425" y="1314359"/>
              <a:ext cx="1296144" cy="1728192"/>
              <a:chOff x="1925509" y="1314359"/>
              <a:chExt cx="1296144" cy="1728192"/>
            </a:xfrm>
          </p:grpSpPr>
          <p:sp>
            <p:nvSpPr>
              <p:cNvPr id="51" name="圆角矩形 24">
                <a:extLst>
                  <a:ext uri="{FF2B5EF4-FFF2-40B4-BE49-F238E27FC236}">
                    <a16:creationId xmlns:a16="http://schemas.microsoft.com/office/drawing/2014/main" id="{1798F7FE-C1B7-4023-8041-D7CD8FF55BD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5.4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25">
                <a:extLst>
                  <a:ext uri="{FF2B5EF4-FFF2-40B4-BE49-F238E27FC236}">
                    <a16:creationId xmlns:a16="http://schemas.microsoft.com/office/drawing/2014/main" id="{91F17D2A-0F75-4BD1-A52A-1549F367683B}"/>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0" name="圆角矩形 5">
              <a:extLst>
                <a:ext uri="{FF2B5EF4-FFF2-40B4-BE49-F238E27FC236}">
                  <a16:creationId xmlns:a16="http://schemas.microsoft.com/office/drawing/2014/main" id="{8E18B661-AC6D-40F5-8225-5E1E68568D55}"/>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365210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randombar(horizontal)">
                                      <p:cBhvr>
                                        <p:cTn id="17" dur="500"/>
                                        <p:tgtEl>
                                          <p:spTgt spid="40"/>
                                        </p:tgtEl>
                                      </p:cBhvr>
                                    </p:animEffect>
                                  </p:childTnLst>
                                </p:cTn>
                              </p:par>
                              <p:par>
                                <p:cTn id="18" presetID="14" presetClass="entr" presetSubtype="1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randombar(horizontal)">
                                      <p:cBhvr>
                                        <p:cTn id="20" dur="500"/>
                                        <p:tgtEl>
                                          <p:spTgt spid="4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childTnLst>
                          </p:cTn>
                        </p:par>
                        <p:par>
                          <p:cTn id="24" fill="hold">
                            <p:stCondLst>
                              <p:cond delay="1500"/>
                            </p:stCondLst>
                            <p:childTnLst>
                              <p:par>
                                <p:cTn id="25" presetID="14" presetClass="entr" presetSubtype="10" fill="hold" nodeType="afterEffect">
                                  <p:stCondLst>
                                    <p:cond delay="500"/>
                                  </p:stCondLst>
                                  <p:childTnLst>
                                    <p:set>
                                      <p:cBhvr>
                                        <p:cTn id="26" dur="1" fill="hold">
                                          <p:stCondLst>
                                            <p:cond delay="0"/>
                                          </p:stCondLst>
                                        </p:cTn>
                                        <p:tgtEl>
                                          <p:spTgt spid="23"/>
                                        </p:tgtEl>
                                        <p:attrNameLst>
                                          <p:attrName>style.visibility</p:attrName>
                                        </p:attrNameLst>
                                      </p:cBhvr>
                                      <p:to>
                                        <p:strVal val="visible"/>
                                      </p:to>
                                    </p:set>
                                    <p:animEffect transition="in" filter="randombar(horizontal)">
                                      <p:cBhvr>
                                        <p:cTn id="27" dur="500"/>
                                        <p:tgtEl>
                                          <p:spTgt spid="23"/>
                                        </p:tgtEl>
                                      </p:cBhvr>
                                    </p:animEffect>
                                  </p:childTnLst>
                                </p:cTn>
                              </p:par>
                              <p:par>
                                <p:cTn id="28" presetID="14" presetClass="entr" presetSubtype="10" fill="hold" nodeType="withEffect">
                                  <p:stCondLst>
                                    <p:cond delay="50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grpId="0" nodeType="withEffect">
                                  <p:stCondLst>
                                    <p:cond delay="500"/>
                                  </p:stCondLst>
                                  <p:childTnLst>
                                    <p:set>
                                      <p:cBhvr>
                                        <p:cTn id="35" dur="1" fill="hold">
                                          <p:stCondLst>
                                            <p:cond delay="0"/>
                                          </p:stCondLst>
                                        </p:cTn>
                                        <p:tgtEl>
                                          <p:spTgt spid="21"/>
                                        </p:tgtEl>
                                        <p:attrNameLst>
                                          <p:attrName>style.visibility</p:attrName>
                                        </p:attrNameLst>
                                      </p:cBhvr>
                                      <p:to>
                                        <p:strVal val="visible"/>
                                      </p:to>
                                    </p:set>
                                    <p:animEffect transition="in" filter="randombar(horizontal)">
                                      <p:cBhvr>
                                        <p:cTn id="36" dur="500"/>
                                        <p:tgtEl>
                                          <p:spTgt spid="21"/>
                                        </p:tgtEl>
                                      </p:cBhvr>
                                    </p:animEffect>
                                  </p:childTnLst>
                                </p:cTn>
                              </p:par>
                            </p:childTnLst>
                          </p:cTn>
                        </p:par>
                        <p:par>
                          <p:cTn id="37" fill="hold">
                            <p:stCondLst>
                              <p:cond delay="2500"/>
                            </p:stCondLst>
                            <p:childTnLst>
                              <p:par>
                                <p:cTn id="38" presetID="14" presetClass="entr" presetSubtype="10"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randombar(horizontal)">
                                      <p:cBhvr>
                                        <p:cTn id="40" dur="500"/>
                                        <p:tgtEl>
                                          <p:spTgt spid="33"/>
                                        </p:tgtEl>
                                      </p:cBhvr>
                                    </p:animEffect>
                                  </p:childTnLst>
                                </p:cTn>
                              </p:par>
                              <p:par>
                                <p:cTn id="41" presetID="14" presetClass="entr" presetSubtype="1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randombar(horizontal)">
                                      <p:cBhvr>
                                        <p:cTn id="43" dur="500"/>
                                        <p:tgtEl>
                                          <p:spTgt spid="3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randombar(horizontal)">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4" grpId="0"/>
      <p:bldP spid="21" grpId="0"/>
      <p:bldP spid="22"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二级缓存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5.3.3 </a:t>
            </a:r>
            <a:r>
              <a:rPr lang="zh-CN" altLang="en-US" sz="2400" b="1" dirty="0">
                <a:solidFill>
                  <a:srgbClr val="2383C6"/>
                </a:solidFill>
                <a:latin typeface="微软雅黑" panose="020B0503020204020204" pitchFamily="34" charset="-122"/>
                <a:ea typeface="微软雅黑" panose="020B0503020204020204" pitchFamily="34" charset="-122"/>
              </a:rPr>
              <a:t>二级缓存的应用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64934"/>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讲解</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二级缓存的原理和配置之后，接下来，本节通过一个实例演示</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二级缓存的应用。</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修改映射文件</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修改映射文件</a:t>
            </a:r>
            <a:r>
              <a:rPr lang="en-US" altLang="zh-CN" dirty="0">
                <a:latin typeface="微软雅黑" panose="020B0503020204020204" pitchFamily="34" charset="-122"/>
                <a:ea typeface="微软雅黑" panose="020B0503020204020204" pitchFamily="34" charset="-122"/>
              </a:rPr>
              <a:t>StudentMapper.xml</a:t>
            </a:r>
            <a:r>
              <a:rPr lang="zh-CN" altLang="en-US" dirty="0">
                <a:latin typeface="微软雅黑" panose="020B0503020204020204" pitchFamily="34" charset="-122"/>
                <a:ea typeface="微软雅黑" panose="020B0503020204020204" pitchFamily="34" charset="-122"/>
              </a:rPr>
              <a:t>，在映射文件的</a:t>
            </a:r>
            <a:r>
              <a:rPr lang="en-US" altLang="zh-CN" dirty="0">
                <a:latin typeface="微软雅黑" panose="020B0503020204020204" pitchFamily="34" charset="-122"/>
                <a:ea typeface="微软雅黑" panose="020B0503020204020204" pitchFamily="34" charset="-122"/>
              </a:rPr>
              <a:t>&lt;mapper&gt;</a:t>
            </a:r>
            <a:r>
              <a:rPr lang="zh-CN" altLang="en-US" dirty="0">
                <a:latin typeface="微软雅黑" panose="020B0503020204020204" pitchFamily="34" charset="-122"/>
                <a:ea typeface="微软雅黑" panose="020B0503020204020204" pitchFamily="34" charset="-122"/>
              </a:rPr>
              <a:t>元素中加入如下代码。</a:t>
            </a:r>
          </a:p>
        </p:txBody>
      </p:sp>
      <p:sp>
        <p:nvSpPr>
          <p:cNvPr id="6" name="矩形 5">
            <a:extLst>
              <a:ext uri="{FF2B5EF4-FFF2-40B4-BE49-F238E27FC236}">
                <a16:creationId xmlns:a16="http://schemas.microsoft.com/office/drawing/2014/main" id="{D4EC2753-D098-4DD2-BC73-ACC410CE52A8}"/>
              </a:ext>
            </a:extLst>
          </p:cNvPr>
          <p:cNvSpPr/>
          <p:nvPr/>
        </p:nvSpPr>
        <p:spPr>
          <a:xfrm>
            <a:off x="0" y="4134012"/>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修改</a:t>
            </a:r>
            <a:r>
              <a:rPr lang="en-US" altLang="zh-CN" b="1" dirty="0">
                <a:latin typeface="微软雅黑" panose="020B0503020204020204" pitchFamily="34" charset="-122"/>
                <a:ea typeface="微软雅黑" panose="020B0503020204020204" pitchFamily="34" charset="-122"/>
              </a:rPr>
              <a:t>POJO</a:t>
            </a:r>
            <a:r>
              <a:rPr lang="zh-CN" altLang="en-US" b="1" dirty="0">
                <a:latin typeface="微软雅黑" panose="020B0503020204020204" pitchFamily="34" charset="-122"/>
                <a:ea typeface="微软雅黑" panose="020B0503020204020204" pitchFamily="34" charset="-122"/>
              </a:rPr>
              <a:t>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由于此时配置的二级缓存为可读写缓存，因此需要被操作的类实现序列化接口。修改</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类，使其实现</a:t>
            </a:r>
            <a:r>
              <a:rPr lang="en-US" altLang="zh-CN" dirty="0">
                <a:latin typeface="微软雅黑" panose="020B0503020204020204" pitchFamily="34" charset="-122"/>
                <a:ea typeface="微软雅黑" panose="020B0503020204020204" pitchFamily="34" charset="-122"/>
              </a:rPr>
              <a:t>Serializable</a:t>
            </a:r>
            <a:r>
              <a:rPr lang="zh-CN" altLang="en-US" dirty="0">
                <a:latin typeface="微软雅黑" panose="020B0503020204020204" pitchFamily="34" charset="-122"/>
                <a:ea typeface="微软雅黑" panose="020B0503020204020204" pitchFamily="34" charset="-122"/>
              </a:rPr>
              <a:t>接口，具体代码如下。</a:t>
            </a:r>
          </a:p>
        </p:txBody>
      </p:sp>
      <p:pic>
        <p:nvPicPr>
          <p:cNvPr id="5" name="图片 4">
            <a:extLst>
              <a:ext uri="{FF2B5EF4-FFF2-40B4-BE49-F238E27FC236}">
                <a16:creationId xmlns:a16="http://schemas.microsoft.com/office/drawing/2014/main" id="{5FA1A282-A6E0-47F7-9A05-C97E47C4E48F}"/>
              </a:ext>
            </a:extLst>
          </p:cNvPr>
          <p:cNvPicPr>
            <a:picLocks noChangeAspect="1"/>
          </p:cNvPicPr>
          <p:nvPr/>
        </p:nvPicPr>
        <p:blipFill rotWithShape="1">
          <a:blip r:embed="rId3"/>
          <a:srcRect b="40914"/>
          <a:stretch/>
        </p:blipFill>
        <p:spPr>
          <a:xfrm>
            <a:off x="895549" y="3914076"/>
            <a:ext cx="5040000" cy="221760"/>
          </a:xfrm>
          <a:prstGeom prst="rect">
            <a:avLst/>
          </a:prstGeom>
        </p:spPr>
      </p:pic>
      <p:pic>
        <p:nvPicPr>
          <p:cNvPr id="8" name="图片 7">
            <a:extLst>
              <a:ext uri="{FF2B5EF4-FFF2-40B4-BE49-F238E27FC236}">
                <a16:creationId xmlns:a16="http://schemas.microsoft.com/office/drawing/2014/main" id="{8D546470-446C-443D-A0B6-1C8D493C0C7B}"/>
              </a:ext>
            </a:extLst>
          </p:cNvPr>
          <p:cNvPicPr>
            <a:picLocks noChangeAspect="1"/>
          </p:cNvPicPr>
          <p:nvPr/>
        </p:nvPicPr>
        <p:blipFill rotWithShape="1">
          <a:blip r:embed="rId4"/>
          <a:srcRect b="46223"/>
          <a:stretch/>
        </p:blipFill>
        <p:spPr>
          <a:xfrm>
            <a:off x="895549" y="5603975"/>
            <a:ext cx="5040000" cy="201833"/>
          </a:xfrm>
          <a:prstGeom prst="rect">
            <a:avLst/>
          </a:prstGeom>
        </p:spPr>
      </p:pic>
    </p:spTree>
    <p:extLst>
      <p:ext uri="{BB962C8B-B14F-4D97-AF65-F5344CB8AC3E}">
        <p14:creationId xmlns:p14="http://schemas.microsoft.com/office/powerpoint/2010/main" val="102350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5.3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二级缓存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5.3.3 </a:t>
            </a:r>
            <a:r>
              <a:rPr lang="zh-CN" altLang="en-US" sz="2400" b="1" dirty="0">
                <a:solidFill>
                  <a:srgbClr val="2383C6"/>
                </a:solidFill>
                <a:latin typeface="微软雅黑" panose="020B0503020204020204" pitchFamily="34" charset="-122"/>
                <a:ea typeface="微软雅黑" panose="020B0503020204020204" pitchFamily="34" charset="-122"/>
              </a:rPr>
              <a:t>二级缓存的应用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64934"/>
            <a:ext cx="9144000" cy="14181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编写测试类</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TestCache03</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com.qfedu.test</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TestCache04</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430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60438" y="3090288"/>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5.4  </a:t>
            </a:r>
            <a:r>
              <a:rPr lang="zh-CN" altLang="en-US" sz="2800" b="1" dirty="0"/>
              <a:t>整合</a:t>
            </a:r>
            <a:r>
              <a:rPr lang="en-US" altLang="zh-CN" sz="2800" b="1" dirty="0" err="1"/>
              <a:t>EhCache</a:t>
            </a:r>
            <a:r>
              <a:rPr lang="zh-CN" altLang="en-US" sz="2800" b="1" dirty="0"/>
              <a:t>缓存</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39153" y="3208784"/>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5.4.1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28742" y="3213965"/>
            <a:ext cx="2701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简介</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0438" y="4048111"/>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12617" y="4166060"/>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5.4.2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28742" y="4151724"/>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下载</a:t>
            </a:r>
          </a:p>
        </p:txBody>
      </p:sp>
      <p:grpSp>
        <p:nvGrpSpPr>
          <p:cNvPr id="44" name="组合 153">
            <a:extLst>
              <a:ext uri="{FF2B5EF4-FFF2-40B4-BE49-F238E27FC236}">
                <a16:creationId xmlns:a16="http://schemas.microsoft.com/office/drawing/2014/main" id="{0BECFE9D-BF8E-4196-ACFE-EF8C501B66E3}"/>
              </a:ext>
            </a:extLst>
          </p:cNvPr>
          <p:cNvGrpSpPr>
            <a:grpSpLocks/>
          </p:cNvGrpSpPr>
          <p:nvPr/>
        </p:nvGrpSpPr>
        <p:grpSpPr bwMode="auto">
          <a:xfrm>
            <a:off x="1086974" y="5100968"/>
            <a:ext cx="6535740" cy="652952"/>
            <a:chOff x="1029300" y="5045322"/>
            <a:chExt cx="6535226" cy="652058"/>
          </a:xfrm>
        </p:grpSpPr>
        <p:grpSp>
          <p:nvGrpSpPr>
            <p:cNvPr id="45" name="组合 219">
              <a:extLst>
                <a:ext uri="{FF2B5EF4-FFF2-40B4-BE49-F238E27FC236}">
                  <a16:creationId xmlns:a16="http://schemas.microsoft.com/office/drawing/2014/main" id="{60182490-581E-4539-84BD-0DDFEEC4CA32}"/>
                </a:ext>
              </a:extLst>
            </p:cNvPr>
            <p:cNvGrpSpPr>
              <a:grpSpLocks/>
            </p:cNvGrpSpPr>
            <p:nvPr/>
          </p:nvGrpSpPr>
          <p:grpSpPr bwMode="auto">
            <a:xfrm>
              <a:off x="2521434" y="5045322"/>
              <a:ext cx="5043092" cy="652058"/>
              <a:chOff x="2521434" y="4924675"/>
              <a:chExt cx="5043092" cy="769652"/>
            </a:xfrm>
          </p:grpSpPr>
          <p:sp>
            <p:nvSpPr>
              <p:cNvPr id="50" name="AutoShape 218">
                <a:extLst>
                  <a:ext uri="{FF2B5EF4-FFF2-40B4-BE49-F238E27FC236}">
                    <a16:creationId xmlns:a16="http://schemas.microsoft.com/office/drawing/2014/main" id="{10D2D49E-235E-4FA9-88C7-9840C84FD3F9}"/>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 name="组合 225">
                <a:extLst>
                  <a:ext uri="{FF2B5EF4-FFF2-40B4-BE49-F238E27FC236}">
                    <a16:creationId xmlns:a16="http://schemas.microsoft.com/office/drawing/2014/main" id="{5752C2AD-24A4-4905-A077-6FEF942133A6}"/>
                  </a:ext>
                </a:extLst>
              </p:cNvPr>
              <p:cNvGrpSpPr>
                <a:grpSpLocks/>
              </p:cNvGrpSpPr>
              <p:nvPr/>
            </p:nvGrpSpPr>
            <p:grpSpPr bwMode="auto">
              <a:xfrm>
                <a:off x="2521434" y="4924675"/>
                <a:ext cx="5043091" cy="664285"/>
                <a:chOff x="2521434" y="4868192"/>
                <a:chExt cx="5043091" cy="720768"/>
              </a:xfrm>
            </p:grpSpPr>
            <p:sp>
              <p:nvSpPr>
                <p:cNvPr id="52" name="AutoShape 181">
                  <a:extLst>
                    <a:ext uri="{FF2B5EF4-FFF2-40B4-BE49-F238E27FC236}">
                      <a16:creationId xmlns:a16="http://schemas.microsoft.com/office/drawing/2014/main" id="{A1C3AB00-FF95-4484-AFA4-67E7FDBFC3E0}"/>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3" name="AutoShape 202">
                  <a:extLst>
                    <a:ext uri="{FF2B5EF4-FFF2-40B4-BE49-F238E27FC236}">
                      <a16:creationId xmlns:a16="http://schemas.microsoft.com/office/drawing/2014/main" id="{C7A6DDF0-6F40-44A7-9247-DDA3BA26B148}"/>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6" name="Line 188">
              <a:extLst>
                <a:ext uri="{FF2B5EF4-FFF2-40B4-BE49-F238E27FC236}">
                  <a16:creationId xmlns:a16="http://schemas.microsoft.com/office/drawing/2014/main" id="{65E10350-26F4-4947-A1F7-A348F6FB5D17}"/>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7" name="组合 221">
              <a:extLst>
                <a:ext uri="{FF2B5EF4-FFF2-40B4-BE49-F238E27FC236}">
                  <a16:creationId xmlns:a16="http://schemas.microsoft.com/office/drawing/2014/main" id="{9F752019-76F9-4C9D-B648-0F51DA17D827}"/>
                </a:ext>
              </a:extLst>
            </p:cNvPr>
            <p:cNvGrpSpPr>
              <a:grpSpLocks/>
            </p:cNvGrpSpPr>
            <p:nvPr/>
          </p:nvGrpSpPr>
          <p:grpSpPr bwMode="auto">
            <a:xfrm>
              <a:off x="1029300" y="5045322"/>
              <a:ext cx="635025" cy="637257"/>
              <a:chOff x="1098627" y="4776118"/>
              <a:chExt cx="903287" cy="906462"/>
            </a:xfrm>
          </p:grpSpPr>
          <p:sp>
            <p:nvSpPr>
              <p:cNvPr id="48" name="Oval 148">
                <a:extLst>
                  <a:ext uri="{FF2B5EF4-FFF2-40B4-BE49-F238E27FC236}">
                    <a16:creationId xmlns:a16="http://schemas.microsoft.com/office/drawing/2014/main" id="{A30861A2-F244-41B1-BAEB-58EA875890F2}"/>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9" name="Oval 151">
                <a:extLst>
                  <a:ext uri="{FF2B5EF4-FFF2-40B4-BE49-F238E27FC236}">
                    <a16:creationId xmlns:a16="http://schemas.microsoft.com/office/drawing/2014/main" id="{218E98E7-4F56-4E91-AA73-4CA47F6CD09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4" name="TextBox 163">
            <a:extLst>
              <a:ext uri="{FF2B5EF4-FFF2-40B4-BE49-F238E27FC236}">
                <a16:creationId xmlns:a16="http://schemas.microsoft.com/office/drawing/2014/main" id="{0D5ECBCC-C1AD-4AC6-A3A5-EA6EC820D6BA}"/>
              </a:ext>
            </a:extLst>
          </p:cNvPr>
          <p:cNvSpPr txBox="1">
            <a:spLocks noChangeArrowheads="1"/>
          </p:cNvSpPr>
          <p:nvPr/>
        </p:nvSpPr>
        <p:spPr bwMode="auto">
          <a:xfrm>
            <a:off x="1039153" y="5218917"/>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5.4.3</a:t>
            </a:r>
            <a:endParaRPr lang="zh-CN" altLang="en-US" dirty="0"/>
          </a:p>
        </p:txBody>
      </p:sp>
      <p:sp>
        <p:nvSpPr>
          <p:cNvPr id="55" name="TextBox 168">
            <a:hlinkClick r:id="rId7" action="ppaction://hlinksldjump"/>
            <a:extLst>
              <a:ext uri="{FF2B5EF4-FFF2-40B4-BE49-F238E27FC236}">
                <a16:creationId xmlns:a16="http://schemas.microsoft.com/office/drawing/2014/main" id="{5A25A53C-ED66-487F-A7A5-A1CA660BBB20}"/>
              </a:ext>
            </a:extLst>
          </p:cNvPr>
          <p:cNvSpPr txBox="1">
            <a:spLocks noChangeArrowheads="1"/>
          </p:cNvSpPr>
          <p:nvPr/>
        </p:nvSpPr>
        <p:spPr bwMode="auto">
          <a:xfrm>
            <a:off x="3055278" y="5204581"/>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整合</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缓存</a:t>
            </a:r>
          </a:p>
        </p:txBody>
      </p:sp>
    </p:spTree>
    <p:extLst>
      <p:ext uri="{BB962C8B-B14F-4D97-AF65-F5344CB8AC3E}">
        <p14:creationId xmlns:p14="http://schemas.microsoft.com/office/powerpoint/2010/main" val="339999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EhCache</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5.4.1 </a:t>
            </a:r>
            <a:r>
              <a:rPr lang="en-US" altLang="zh-CN" sz="2400" b="1" dirty="0" err="1">
                <a:solidFill>
                  <a:srgbClr val="2383C6"/>
                </a:solidFill>
                <a:latin typeface="微软雅黑" panose="020B0503020204020204" pitchFamily="34" charset="-122"/>
                <a:ea typeface="微软雅黑" panose="020B0503020204020204" pitchFamily="34" charset="-122"/>
              </a:rPr>
              <a:t>EhCache</a:t>
            </a:r>
            <a:r>
              <a:rPr lang="zh-CN" altLang="en-US" sz="2400" b="1" dirty="0">
                <a:solidFill>
                  <a:srgbClr val="2383C6"/>
                </a:solidFill>
                <a:latin typeface="微软雅黑" panose="020B0503020204020204" pitchFamily="34" charset="-122"/>
                <a:ea typeface="微软雅黑" panose="020B0503020204020204" pitchFamily="34" charset="-122"/>
              </a:rPr>
              <a:t>简介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49563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实际开发中，很多项目采用分布式的系统架构。分布式系统架构是将项目拆分成若干个子项目并使它们协同发挥功能的解决方案。在分布式系统架构下，为了提升系统性能，通常会采用分布式缓存对缓存数据进行集中管理。由于</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自身无法实现分布式缓存，需要整合其他分布式缓存框架，如</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缓存。</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是一种获得广泛应用的开源分布式缓存框架，具有快速、简单、能够提供多种缓存策略等特点，主要面向通用缓存、</a:t>
            </a:r>
            <a:r>
              <a:rPr lang="en-US" altLang="zh-CN" dirty="0">
                <a:latin typeface="微软雅黑" panose="020B0503020204020204" pitchFamily="34" charset="-122"/>
                <a:ea typeface="微软雅黑" panose="020B0503020204020204" pitchFamily="34" charset="-122"/>
              </a:rPr>
              <a:t>Java EE</a:t>
            </a:r>
            <a:r>
              <a:rPr lang="zh-CN" altLang="en-US" dirty="0">
                <a:latin typeface="微软雅黑" panose="020B0503020204020204" pitchFamily="34" charset="-122"/>
                <a:ea typeface="微软雅黑" panose="020B0503020204020204" pitchFamily="34" charset="-122"/>
              </a:rPr>
              <a:t>和轻量级容器等。</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通常采用名称为</a:t>
            </a:r>
            <a:r>
              <a:rPr lang="en-US" altLang="zh-CN" dirty="0">
                <a:latin typeface="微软雅黑" panose="020B0503020204020204" pitchFamily="34" charset="-122"/>
                <a:ea typeface="微软雅黑" panose="020B0503020204020204" pitchFamily="34" charset="-122"/>
              </a:rPr>
              <a:t>ehcache.xml</a:t>
            </a:r>
            <a:r>
              <a:rPr lang="zh-CN" altLang="en-US" dirty="0">
                <a:latin typeface="微软雅黑" panose="020B0503020204020204" pitchFamily="34" charset="-122"/>
                <a:ea typeface="微软雅黑" panose="020B0503020204020204" pitchFamily="34" charset="-122"/>
              </a:rPr>
              <a:t>的配置文件实现功能配置，</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的配置文件有其自身特有的层次结构，具体如下所示。</a:t>
            </a:r>
          </a:p>
        </p:txBody>
      </p:sp>
      <p:pic>
        <p:nvPicPr>
          <p:cNvPr id="7" name="图片 6">
            <a:extLst>
              <a:ext uri="{FF2B5EF4-FFF2-40B4-BE49-F238E27FC236}">
                <a16:creationId xmlns:a16="http://schemas.microsoft.com/office/drawing/2014/main" id="{148428F2-C0F4-4E69-BE93-212C263DA154}"/>
              </a:ext>
            </a:extLst>
          </p:cNvPr>
          <p:cNvPicPr>
            <a:picLocks noChangeAspect="1"/>
          </p:cNvPicPr>
          <p:nvPr/>
        </p:nvPicPr>
        <p:blipFill rotWithShape="1">
          <a:blip r:embed="rId2"/>
          <a:srcRect b="12519"/>
          <a:stretch/>
        </p:blipFill>
        <p:spPr>
          <a:xfrm>
            <a:off x="806720" y="5085161"/>
            <a:ext cx="5040000" cy="1263014"/>
          </a:xfrm>
          <a:prstGeom prst="rect">
            <a:avLst/>
          </a:prstGeom>
        </p:spPr>
      </p:pic>
    </p:spTree>
    <p:extLst>
      <p:ext uri="{BB962C8B-B14F-4D97-AF65-F5344CB8AC3E}">
        <p14:creationId xmlns:p14="http://schemas.microsoft.com/office/powerpoint/2010/main" val="241385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EhCache</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5.4.1 </a:t>
            </a:r>
            <a:r>
              <a:rPr lang="en-US" altLang="zh-CN" sz="2400" b="1" dirty="0" err="1">
                <a:solidFill>
                  <a:srgbClr val="2383C6"/>
                </a:solidFill>
                <a:latin typeface="微软雅黑" panose="020B0503020204020204" pitchFamily="34" charset="-122"/>
                <a:ea typeface="微软雅黑" panose="020B0503020204020204" pitchFamily="34" charset="-122"/>
              </a:rPr>
              <a:t>EhCache</a:t>
            </a:r>
            <a:r>
              <a:rPr lang="zh-CN" altLang="en-US" sz="2400" b="1" dirty="0">
                <a:solidFill>
                  <a:srgbClr val="2383C6"/>
                </a:solidFill>
                <a:latin typeface="微软雅黑" panose="020B0503020204020204" pitchFamily="34" charset="-122"/>
                <a:ea typeface="微软雅黑" panose="020B0503020204020204" pitchFamily="34" charset="-122"/>
              </a:rPr>
              <a:t>简介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在以上配置信息中，</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diskStore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元素用于指定将缓存中的数据转移到磁盘，其</a:t>
            </a:r>
            <a:r>
              <a:rPr lang="en-US" altLang="zh-CN" dirty="0">
                <a:latin typeface="微软雅黑" panose="020B0503020204020204" pitchFamily="34" charset="-122"/>
                <a:ea typeface="微软雅黑" panose="020B0503020204020204" pitchFamily="34" charset="-122"/>
              </a:rPr>
              <a:t>path</a:t>
            </a:r>
            <a:r>
              <a:rPr lang="zh-CN" altLang="en-US" dirty="0">
                <a:latin typeface="微软雅黑" panose="020B0503020204020204" pitchFamily="34" charset="-122"/>
                <a:ea typeface="微软雅黑" panose="020B0503020204020204" pitchFamily="34" charset="-122"/>
              </a:rPr>
              <a:t>属性指定缓存数据在磁盘中的存储位置；</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defaultCache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元素用于指定默认的缓存配置信息，如果没有其他配置项，则所有对象按此配置项处理；</a:t>
            </a:r>
            <a:r>
              <a:rPr lang="en-US" altLang="zh-CN" dirty="0">
                <a:latin typeface="微软雅黑" panose="020B0503020204020204" pitchFamily="34" charset="-122"/>
                <a:ea typeface="微软雅黑" panose="020B0503020204020204" pitchFamily="34" charset="-122"/>
              </a:rPr>
              <a:t>&lt;cache&gt;</a:t>
            </a:r>
            <a:r>
              <a:rPr lang="zh-CN" altLang="en-US" dirty="0">
                <a:latin typeface="微软雅黑" panose="020B0503020204020204" pitchFamily="34" charset="-122"/>
                <a:ea typeface="微软雅黑" panose="020B0503020204020204" pitchFamily="34" charset="-122"/>
              </a:rPr>
              <a:t>元素用于指定自定义的配置信息。</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defaultCache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元素包含了一些属性用于定义配置信息，具体如表所示。</a:t>
            </a:r>
          </a:p>
        </p:txBody>
      </p:sp>
      <p:pic>
        <p:nvPicPr>
          <p:cNvPr id="5" name="图片 4">
            <a:extLst>
              <a:ext uri="{FF2B5EF4-FFF2-40B4-BE49-F238E27FC236}">
                <a16:creationId xmlns:a16="http://schemas.microsoft.com/office/drawing/2014/main" id="{AD019AEB-9AD6-467E-9F0C-C193602DF261}"/>
              </a:ext>
            </a:extLst>
          </p:cNvPr>
          <p:cNvPicPr>
            <a:picLocks noChangeAspect="1"/>
          </p:cNvPicPr>
          <p:nvPr/>
        </p:nvPicPr>
        <p:blipFill rotWithShape="1">
          <a:blip r:embed="rId2"/>
          <a:srcRect b="7015"/>
          <a:stretch/>
        </p:blipFill>
        <p:spPr>
          <a:xfrm>
            <a:off x="1841195" y="3778047"/>
            <a:ext cx="5461609" cy="2645613"/>
          </a:xfrm>
          <a:prstGeom prst="rect">
            <a:avLst/>
          </a:prstGeom>
        </p:spPr>
      </p:pic>
    </p:spTree>
    <p:extLst>
      <p:ext uri="{BB962C8B-B14F-4D97-AF65-F5344CB8AC3E}">
        <p14:creationId xmlns:p14="http://schemas.microsoft.com/office/powerpoint/2010/main" val="68293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EhCache</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5.4.1 </a:t>
            </a:r>
            <a:r>
              <a:rPr lang="en-US" altLang="zh-CN" sz="2400" b="1" dirty="0" err="1">
                <a:solidFill>
                  <a:srgbClr val="2383C6"/>
                </a:solidFill>
                <a:latin typeface="微软雅黑" panose="020B0503020204020204" pitchFamily="34" charset="-122"/>
                <a:ea typeface="微软雅黑" panose="020B0503020204020204" pitchFamily="34" charset="-122"/>
              </a:rPr>
              <a:t>EhCache</a:t>
            </a:r>
            <a:r>
              <a:rPr lang="zh-CN" altLang="en-US" sz="2400" b="1" dirty="0">
                <a:solidFill>
                  <a:srgbClr val="2383C6"/>
                </a:solidFill>
                <a:latin typeface="微软雅黑" panose="020B0503020204020204" pitchFamily="34" charset="-122"/>
                <a:ea typeface="微软雅黑" panose="020B0503020204020204" pitchFamily="34" charset="-122"/>
              </a:rPr>
              <a:t>简介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8582"/>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表中列举出了</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配置文件中</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defaultCache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元素的属性，开发人员可以根据需要调整</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缓存的功能。 </a:t>
            </a:r>
          </a:p>
        </p:txBody>
      </p:sp>
    </p:spTree>
    <p:extLst>
      <p:ext uri="{BB962C8B-B14F-4D97-AF65-F5344CB8AC3E}">
        <p14:creationId xmlns:p14="http://schemas.microsoft.com/office/powerpoint/2010/main" val="4245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EhCache</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5.4.2 </a:t>
            </a:r>
            <a:r>
              <a:rPr lang="en-US" altLang="zh-CN" sz="2400" b="1" dirty="0" err="1">
                <a:solidFill>
                  <a:srgbClr val="2383C6"/>
                </a:solidFill>
                <a:latin typeface="微软雅黑" panose="020B0503020204020204" pitchFamily="34" charset="-122"/>
                <a:ea typeface="微软雅黑" panose="020B0503020204020204" pitchFamily="34" charset="-122"/>
              </a:rPr>
              <a:t>EhCache</a:t>
            </a:r>
            <a:r>
              <a:rPr lang="zh-CN" altLang="en-US" sz="2400" b="1" dirty="0">
                <a:solidFill>
                  <a:srgbClr val="2383C6"/>
                </a:solidFill>
                <a:latin typeface="微软雅黑" panose="020B0503020204020204" pitchFamily="34" charset="-122"/>
                <a:ea typeface="微软雅黑" panose="020B0503020204020204" pitchFamily="34" charset="-122"/>
              </a:rPr>
              <a:t>下载</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8582"/>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由于</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的诸多优势，</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提供了通过</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实现其二级缓存的方法，开发人员在使用时导入相应的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包即可。接下来演示相关</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包的下载，具体如下。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）打开浏览器，访问</a:t>
            </a:r>
            <a:r>
              <a:rPr lang="en-US" altLang="zh-CN" dirty="0">
                <a:latin typeface="微软雅黑" panose="020B0503020204020204" pitchFamily="34" charset="-122"/>
                <a:ea typeface="微软雅黑" panose="020B0503020204020204" pitchFamily="34" charset="-122"/>
              </a:rPr>
              <a:t>https://github.com/mybatis/ehcache-cache/releases</a:t>
            </a:r>
            <a:r>
              <a:rPr lang="zh-CN" altLang="en-US" dirty="0">
                <a:latin typeface="微软雅黑" panose="020B0503020204020204" pitchFamily="34" charset="-122"/>
                <a:ea typeface="微软雅黑" panose="020B0503020204020204" pitchFamily="34" charset="-122"/>
              </a:rPr>
              <a:t>，浏览器显示的页面如图所示。</a:t>
            </a:r>
          </a:p>
        </p:txBody>
      </p:sp>
      <p:pic>
        <p:nvPicPr>
          <p:cNvPr id="5" name="图片 4">
            <a:extLst>
              <a:ext uri="{FF2B5EF4-FFF2-40B4-BE49-F238E27FC236}">
                <a16:creationId xmlns:a16="http://schemas.microsoft.com/office/drawing/2014/main" id="{676BC6A3-2BE6-4C93-B4B7-652E53664880}"/>
              </a:ext>
            </a:extLst>
          </p:cNvPr>
          <p:cNvPicPr>
            <a:picLocks noChangeAspect="1"/>
          </p:cNvPicPr>
          <p:nvPr/>
        </p:nvPicPr>
        <p:blipFill>
          <a:blip r:embed="rId2"/>
          <a:stretch>
            <a:fillRect/>
          </a:stretch>
        </p:blipFill>
        <p:spPr>
          <a:xfrm>
            <a:off x="2688165" y="3429000"/>
            <a:ext cx="3950550" cy="1859441"/>
          </a:xfrm>
          <a:prstGeom prst="rect">
            <a:avLst/>
          </a:prstGeom>
        </p:spPr>
      </p:pic>
    </p:spTree>
    <p:extLst>
      <p:ext uri="{BB962C8B-B14F-4D97-AF65-F5344CB8AC3E}">
        <p14:creationId xmlns:p14="http://schemas.microsoft.com/office/powerpoint/2010/main" val="311053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EhCache</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5.4.2 </a:t>
            </a:r>
            <a:r>
              <a:rPr lang="en-US" altLang="zh-CN" sz="2400" b="1" dirty="0" err="1">
                <a:solidFill>
                  <a:srgbClr val="2383C6"/>
                </a:solidFill>
                <a:latin typeface="微软雅黑" panose="020B0503020204020204" pitchFamily="34" charset="-122"/>
                <a:ea typeface="微软雅黑" panose="020B0503020204020204" pitchFamily="34" charset="-122"/>
              </a:rPr>
              <a:t>EhCache</a:t>
            </a:r>
            <a:r>
              <a:rPr lang="zh-CN" altLang="en-US" sz="2400" b="1" dirty="0">
                <a:solidFill>
                  <a:srgbClr val="2383C6"/>
                </a:solidFill>
                <a:latin typeface="微软雅黑" panose="020B0503020204020204" pitchFamily="34" charset="-122"/>
                <a:ea typeface="微软雅黑" panose="020B0503020204020204" pitchFamily="34" charset="-122"/>
              </a:rPr>
              <a:t>下载</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8582"/>
            <a:ext cx="914400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）单击</a:t>
            </a:r>
            <a:r>
              <a:rPr lang="en-US" altLang="zh-CN" dirty="0">
                <a:latin typeface="微软雅黑" panose="020B0503020204020204" pitchFamily="34" charset="-122"/>
                <a:ea typeface="微软雅黑" panose="020B0503020204020204" pitchFamily="34" charset="-122"/>
              </a:rPr>
              <a:t>Assets</a:t>
            </a:r>
            <a:r>
              <a:rPr lang="zh-CN" altLang="en-US" dirty="0">
                <a:latin typeface="微软雅黑" panose="020B0503020204020204" pitchFamily="34" charset="-122"/>
                <a:ea typeface="微软雅黑" panose="020B0503020204020204" pitchFamily="34" charset="-122"/>
              </a:rPr>
              <a:t>栏目下的</a:t>
            </a:r>
            <a:r>
              <a:rPr lang="en-US" altLang="zh-CN" dirty="0">
                <a:latin typeface="微软雅黑" panose="020B0503020204020204" pitchFamily="34" charset="-122"/>
                <a:ea typeface="微软雅黑" panose="020B0503020204020204" pitchFamily="34" charset="-122"/>
              </a:rPr>
              <a:t>mybatis-ehcache-1.0.3.zip</a:t>
            </a:r>
            <a:r>
              <a:rPr lang="zh-CN" altLang="en-US" dirty="0">
                <a:latin typeface="微软雅黑" panose="020B0503020204020204" pitchFamily="34" charset="-122"/>
                <a:ea typeface="微软雅黑" panose="020B0503020204020204" pitchFamily="34" charset="-122"/>
              </a:rPr>
              <a:t>超链接，将文件下载到本地。</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）下载完成后，将得到名称为</a:t>
            </a:r>
            <a:r>
              <a:rPr lang="en-US" altLang="zh-CN" dirty="0">
                <a:latin typeface="微软雅黑" panose="020B0503020204020204" pitchFamily="34" charset="-122"/>
                <a:ea typeface="微软雅黑" panose="020B0503020204020204" pitchFamily="34" charset="-122"/>
              </a:rPr>
              <a:t>mybatis-ehcache-1.0.3.zip</a:t>
            </a:r>
            <a:r>
              <a:rPr lang="zh-CN" altLang="en-US" dirty="0">
                <a:latin typeface="微软雅黑" panose="020B0503020204020204" pitchFamily="34" charset="-122"/>
                <a:ea typeface="微软雅黑" panose="020B0503020204020204" pitchFamily="34" charset="-122"/>
              </a:rPr>
              <a:t>的文件，将该文件解压，打开解压后的文件夹，可以找到</a:t>
            </a:r>
            <a:r>
              <a:rPr lang="en-US" altLang="zh-CN" dirty="0">
                <a:latin typeface="微软雅黑" panose="020B0503020204020204" pitchFamily="34" charset="-122"/>
                <a:ea typeface="微软雅黑" panose="020B0503020204020204" pitchFamily="34" charset="-122"/>
              </a:rPr>
              <a:t>mybatis-ehcache-1.0.3.jar</a:t>
            </a:r>
            <a:r>
              <a:rPr lang="zh-CN" altLang="en-US" dirty="0">
                <a:latin typeface="微软雅黑" panose="020B0503020204020204" pitchFamily="34" charset="-122"/>
                <a:ea typeface="微软雅黑" panose="020B0503020204020204" pitchFamily="34" charset="-122"/>
              </a:rPr>
              <a:t>文件，打开</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目录，可以找到</a:t>
            </a:r>
            <a:r>
              <a:rPr lang="en-US" altLang="zh-CN" dirty="0">
                <a:latin typeface="微软雅黑" panose="020B0503020204020204" pitchFamily="34" charset="-122"/>
                <a:ea typeface="微软雅黑" panose="020B0503020204020204" pitchFamily="34" charset="-122"/>
              </a:rPr>
              <a:t>ehcache-core-2.6.8.jar</a:t>
            </a:r>
            <a:r>
              <a:rPr lang="zh-CN" altLang="en-US" dirty="0">
                <a:latin typeface="微软雅黑" panose="020B0503020204020204" pitchFamily="34" charset="-122"/>
                <a:ea typeface="微软雅黑" panose="020B0503020204020204" pitchFamily="34" charset="-122"/>
              </a:rPr>
              <a:t>文件，这两个文件即为</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整合</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缓存所需</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a:t>
            </a:r>
          </a:p>
        </p:txBody>
      </p:sp>
    </p:spTree>
    <p:extLst>
      <p:ext uri="{BB962C8B-B14F-4D97-AF65-F5344CB8AC3E}">
        <p14:creationId xmlns:p14="http://schemas.microsoft.com/office/powerpoint/2010/main" val="331653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EhCache</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664664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5.4.3 </a:t>
            </a:r>
            <a:r>
              <a:rPr lang="en-US" altLang="zh-CN" sz="2400" b="1" dirty="0" err="1">
                <a:solidFill>
                  <a:srgbClr val="2383C6"/>
                </a:solidFill>
                <a:latin typeface="微软雅黑" panose="020B0503020204020204" pitchFamily="34" charset="-122"/>
                <a:ea typeface="微软雅黑" panose="020B0503020204020204" pitchFamily="34" charset="-122"/>
              </a:rPr>
              <a:t>MyBatis</a:t>
            </a:r>
            <a:r>
              <a:rPr lang="zh-CN" altLang="en-US" sz="2400" b="1" dirty="0">
                <a:solidFill>
                  <a:srgbClr val="2383C6"/>
                </a:solidFill>
                <a:latin typeface="微软雅黑" panose="020B0503020204020204" pitchFamily="34" charset="-122"/>
                <a:ea typeface="微软雅黑" panose="020B0503020204020204" pitchFamily="34" charset="-122"/>
              </a:rPr>
              <a:t>整合</a:t>
            </a:r>
            <a:r>
              <a:rPr lang="en-US" altLang="zh-CN" sz="2400" b="1" dirty="0" err="1">
                <a:solidFill>
                  <a:srgbClr val="2383C6"/>
                </a:solidFill>
                <a:latin typeface="微软雅黑" panose="020B0503020204020204" pitchFamily="34" charset="-122"/>
                <a:ea typeface="微软雅黑" panose="020B0503020204020204" pitchFamily="34" charset="-122"/>
              </a:rPr>
              <a:t>EhCache</a:t>
            </a:r>
            <a:r>
              <a:rPr lang="zh-CN" altLang="en-US" sz="2400" b="1" dirty="0">
                <a:solidFill>
                  <a:srgbClr val="2383C6"/>
                </a:solidFill>
                <a:latin typeface="微软雅黑" panose="020B0503020204020204" pitchFamily="34" charset="-122"/>
                <a:ea typeface="微软雅黑" panose="020B0503020204020204" pitchFamily="34" charset="-122"/>
              </a:rPr>
              <a:t>缓存</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8582"/>
            <a:ext cx="9144000" cy="3208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完成</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包的下载后，接下来，本节通过一个实例演示</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整合</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缓存。</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引入</a:t>
            </a:r>
            <a:r>
              <a:rPr lang="en-US" altLang="zh-CN" b="1" dirty="0" err="1">
                <a:latin typeface="微软雅黑" panose="020B0503020204020204" pitchFamily="34" charset="-122"/>
                <a:ea typeface="微软雅黑" panose="020B0503020204020204" pitchFamily="34" charset="-122"/>
              </a:rPr>
              <a:t>EhCache</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jar</a:t>
            </a:r>
            <a:r>
              <a:rPr lang="zh-CN" altLang="en-US" b="1" dirty="0">
                <a:latin typeface="微软雅黑" panose="020B0503020204020204" pitchFamily="34" charset="-122"/>
                <a:ea typeface="微软雅黑" panose="020B0503020204020204" pitchFamily="34" charset="-122"/>
              </a:rPr>
              <a:t>包</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mybatis-ehcache-1.0.3.jar</a:t>
            </a:r>
            <a:r>
              <a:rPr lang="zh-CN" altLang="en-US" dirty="0">
                <a:latin typeface="微软雅黑" panose="020B0503020204020204" pitchFamily="34" charset="-122"/>
                <a:ea typeface="微软雅黑" panose="020B0503020204020204" pitchFamily="34" charset="-122"/>
              </a:rPr>
              <a:t>文件、</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目录下的</a:t>
            </a:r>
            <a:r>
              <a:rPr lang="en-US" altLang="zh-CN" dirty="0">
                <a:latin typeface="微软雅黑" panose="020B0503020204020204" pitchFamily="34" charset="-122"/>
                <a:ea typeface="微软雅黑" panose="020B0503020204020204" pitchFamily="34" charset="-122"/>
              </a:rPr>
              <a:t>ehcache-core-2.6.8.jar</a:t>
            </a:r>
            <a:r>
              <a:rPr lang="zh-CN" altLang="en-US" dirty="0">
                <a:latin typeface="微软雅黑" panose="020B0503020204020204" pitchFamily="34" charset="-122"/>
                <a:ea typeface="微软雅黑" panose="020B0503020204020204" pitchFamily="34" charset="-122"/>
              </a:rPr>
              <a:t>文件复制到工程</a:t>
            </a:r>
            <a:r>
              <a:rPr lang="en-US" altLang="zh-CN" dirty="0">
                <a:latin typeface="微软雅黑" panose="020B0503020204020204" pitchFamily="34" charset="-122"/>
                <a:ea typeface="微软雅黑" panose="020B0503020204020204" pitchFamily="34" charset="-122"/>
              </a:rPr>
              <a:t>chapter05</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目录下，完成导包。</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配置</a:t>
            </a:r>
            <a:r>
              <a:rPr lang="en-US" altLang="zh-CN" b="1" dirty="0" err="1">
                <a:latin typeface="微软雅黑" panose="020B0503020204020204" pitchFamily="34" charset="-122"/>
                <a:ea typeface="微软雅黑" panose="020B0503020204020204" pitchFamily="34" charset="-122"/>
              </a:rPr>
              <a:t>EhCache</a:t>
            </a:r>
            <a:r>
              <a:rPr lang="zh-CN" altLang="en-US" b="1"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type</a:t>
            </a:r>
            <a:r>
              <a:rPr lang="zh-CN" altLang="en-US" b="1" dirty="0">
                <a:latin typeface="微软雅黑" panose="020B0503020204020204" pitchFamily="34" charset="-122"/>
                <a:ea typeface="微软雅黑" panose="020B0503020204020204" pitchFamily="34" charset="-122"/>
              </a:rPr>
              <a:t>属性</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StudentMapper.xml</a:t>
            </a:r>
            <a:r>
              <a:rPr lang="zh-CN" altLang="en-US" dirty="0">
                <a:latin typeface="微软雅黑" panose="020B0503020204020204" pitchFamily="34" charset="-122"/>
                <a:ea typeface="微软雅黑" panose="020B0503020204020204" pitchFamily="34" charset="-122"/>
              </a:rPr>
              <a:t>映射文件中，配置</a:t>
            </a:r>
            <a:r>
              <a:rPr lang="en-US" altLang="zh-CN" dirty="0">
                <a:latin typeface="微软雅黑" panose="020B0503020204020204" pitchFamily="34" charset="-122"/>
                <a:ea typeface="微软雅黑" panose="020B0503020204020204" pitchFamily="34" charset="-122"/>
              </a:rPr>
              <a:t>&lt;cache&gt;</a:t>
            </a:r>
            <a:r>
              <a:rPr lang="zh-CN" altLang="en-US" dirty="0">
                <a:latin typeface="微软雅黑" panose="020B0503020204020204" pitchFamily="34" charset="-122"/>
                <a:ea typeface="微软雅黑" panose="020B0503020204020204" pitchFamily="34" charset="-122"/>
              </a:rPr>
              <a:t>标签的</a:t>
            </a:r>
            <a:r>
              <a:rPr lang="en-US" altLang="zh-CN" dirty="0">
                <a:latin typeface="微软雅黑" panose="020B0503020204020204" pitchFamily="34" charset="-122"/>
                <a:ea typeface="微软雅黑" panose="020B0503020204020204" pitchFamily="34" charset="-122"/>
              </a:rPr>
              <a:t>type</a:t>
            </a:r>
            <a:r>
              <a:rPr lang="zh-CN" altLang="en-US" dirty="0">
                <a:latin typeface="微软雅黑" panose="020B0503020204020204" pitchFamily="34" charset="-122"/>
                <a:ea typeface="微软雅黑" panose="020B0503020204020204" pitchFamily="34" charset="-122"/>
              </a:rPr>
              <a:t>属性为</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接口的实现类的完全限定名，具体代码如下所示。</a:t>
            </a:r>
          </a:p>
        </p:txBody>
      </p:sp>
      <p:pic>
        <p:nvPicPr>
          <p:cNvPr id="5" name="图片 4">
            <a:extLst>
              <a:ext uri="{FF2B5EF4-FFF2-40B4-BE49-F238E27FC236}">
                <a16:creationId xmlns:a16="http://schemas.microsoft.com/office/drawing/2014/main" id="{ACEDBC62-95D4-46BC-9860-F63875916E27}"/>
              </a:ext>
            </a:extLst>
          </p:cNvPr>
          <p:cNvPicPr>
            <a:picLocks noChangeAspect="1"/>
          </p:cNvPicPr>
          <p:nvPr/>
        </p:nvPicPr>
        <p:blipFill rotWithShape="1">
          <a:blip r:embed="rId2"/>
          <a:srcRect b="50000"/>
          <a:stretch/>
        </p:blipFill>
        <p:spPr>
          <a:xfrm>
            <a:off x="748562" y="4961759"/>
            <a:ext cx="5040000" cy="187659"/>
          </a:xfrm>
          <a:prstGeom prst="rect">
            <a:avLst/>
          </a:prstGeom>
        </p:spPr>
      </p:pic>
    </p:spTree>
    <p:extLst>
      <p:ext uri="{BB962C8B-B14F-4D97-AF65-F5344CB8AC3E}">
        <p14:creationId xmlns:p14="http://schemas.microsoft.com/office/powerpoint/2010/main" val="12011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EhCache</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664664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5.4.3 </a:t>
            </a:r>
            <a:r>
              <a:rPr lang="en-US" altLang="zh-CN" sz="2400" b="1" dirty="0" err="1">
                <a:solidFill>
                  <a:srgbClr val="2383C6"/>
                </a:solidFill>
                <a:latin typeface="微软雅黑" panose="020B0503020204020204" pitchFamily="34" charset="-122"/>
                <a:ea typeface="微软雅黑" panose="020B0503020204020204" pitchFamily="34" charset="-122"/>
              </a:rPr>
              <a:t>MyBatis</a:t>
            </a:r>
            <a:r>
              <a:rPr lang="zh-CN" altLang="en-US" sz="2400" b="1" dirty="0">
                <a:solidFill>
                  <a:srgbClr val="2383C6"/>
                </a:solidFill>
                <a:latin typeface="微软雅黑" panose="020B0503020204020204" pitchFamily="34" charset="-122"/>
                <a:ea typeface="微软雅黑" panose="020B0503020204020204" pitchFamily="34" charset="-122"/>
              </a:rPr>
              <a:t>整合</a:t>
            </a:r>
            <a:r>
              <a:rPr lang="en-US" altLang="zh-CN" sz="2400" b="1" dirty="0" err="1">
                <a:solidFill>
                  <a:srgbClr val="2383C6"/>
                </a:solidFill>
                <a:latin typeface="微软雅黑" panose="020B0503020204020204" pitchFamily="34" charset="-122"/>
                <a:ea typeface="微软雅黑" panose="020B0503020204020204" pitchFamily="34" charset="-122"/>
              </a:rPr>
              <a:t>EhCache</a:t>
            </a:r>
            <a:r>
              <a:rPr lang="zh-CN" altLang="en-US" sz="2400" b="1" dirty="0">
                <a:solidFill>
                  <a:srgbClr val="2383C6"/>
                </a:solidFill>
                <a:latin typeface="微软雅黑" panose="020B0503020204020204" pitchFamily="34" charset="-122"/>
                <a:ea typeface="微软雅黑" panose="020B0503020204020204" pitchFamily="34" charset="-122"/>
              </a:rPr>
              <a:t>缓存</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8582"/>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配置</a:t>
            </a:r>
            <a:r>
              <a:rPr lang="en-US" altLang="zh-CN" b="1" dirty="0" err="1">
                <a:latin typeface="微软雅黑" panose="020B0503020204020204" pitchFamily="34" charset="-122"/>
                <a:ea typeface="微软雅黑" panose="020B0503020204020204" pitchFamily="34" charset="-122"/>
              </a:rPr>
              <a:t>EhCache</a:t>
            </a:r>
            <a:endParaRPr lang="en-US"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chapter05</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的配置文件</a:t>
            </a:r>
            <a:r>
              <a:rPr lang="en-US" altLang="zh-CN" dirty="0">
                <a:latin typeface="微软雅黑" panose="020B0503020204020204" pitchFamily="34" charset="-122"/>
                <a:ea typeface="微软雅黑" panose="020B0503020204020204" pitchFamily="34" charset="-122"/>
              </a:rPr>
              <a:t>ehcache.xml</a:t>
            </a:r>
            <a:r>
              <a:rPr lang="zh-CN" altLang="en-US" dirty="0">
                <a:latin typeface="微软雅黑" panose="020B0503020204020204" pitchFamily="34" charset="-122"/>
                <a:ea typeface="微软雅黑" panose="020B0503020204020204" pitchFamily="34" charset="-122"/>
              </a:rPr>
              <a:t>，具体代码如例所示。</a:t>
            </a:r>
          </a:p>
        </p:txBody>
      </p:sp>
      <p:pic>
        <p:nvPicPr>
          <p:cNvPr id="6" name="图片 5">
            <a:extLst>
              <a:ext uri="{FF2B5EF4-FFF2-40B4-BE49-F238E27FC236}">
                <a16:creationId xmlns:a16="http://schemas.microsoft.com/office/drawing/2014/main" id="{AAEF7B36-CBB6-48D1-864A-CC45908C0096}"/>
              </a:ext>
            </a:extLst>
          </p:cNvPr>
          <p:cNvPicPr>
            <a:picLocks noChangeAspect="1"/>
          </p:cNvPicPr>
          <p:nvPr/>
        </p:nvPicPr>
        <p:blipFill rotWithShape="1">
          <a:blip r:embed="rId2"/>
          <a:srcRect b="6562"/>
          <a:stretch/>
        </p:blipFill>
        <p:spPr>
          <a:xfrm>
            <a:off x="748562" y="3062607"/>
            <a:ext cx="5040000" cy="2621449"/>
          </a:xfrm>
          <a:prstGeom prst="rect">
            <a:avLst/>
          </a:prstGeom>
        </p:spPr>
      </p:pic>
    </p:spTree>
    <p:extLst>
      <p:ext uri="{BB962C8B-B14F-4D97-AF65-F5344CB8AC3E}">
        <p14:creationId xmlns:p14="http://schemas.microsoft.com/office/powerpoint/2010/main" val="12090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C43C7FF5-285E-41E7-8918-D42CFD33A2CB}"/>
              </a:ext>
            </a:extLst>
          </p:cNvPr>
          <p:cNvGraphicFramePr>
            <a:graphicFrameLocks/>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30">
            <a:extLst>
              <a:ext uri="{FF2B5EF4-FFF2-40B4-BE49-F238E27FC236}">
                <a16:creationId xmlns:a16="http://schemas.microsoft.com/office/drawing/2014/main" id="{975C9CC6-49CB-4EBA-9935-58C3B833AB3D}"/>
              </a:ext>
            </a:extLst>
          </p:cNvPr>
          <p:cNvSpPr txBox="1"/>
          <p:nvPr/>
        </p:nvSpPr>
        <p:spPr bwMode="auto">
          <a:xfrm rot="18760561">
            <a:off x="3196833" y="2412903"/>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4" name="TextBox 126">
            <a:extLst>
              <a:ext uri="{FF2B5EF4-FFF2-40B4-BE49-F238E27FC236}">
                <a16:creationId xmlns:a16="http://schemas.microsoft.com/office/drawing/2014/main" id="{ED846E87-A52C-48DA-8F93-F6BF4A23ED62}"/>
              </a:ext>
            </a:extLst>
          </p:cNvPr>
          <p:cNvSpPr txBox="1"/>
          <p:nvPr/>
        </p:nvSpPr>
        <p:spPr bwMode="auto">
          <a:xfrm rot="2839439" flipH="1">
            <a:off x="5028118" y="2603962"/>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5" name="TextBox 127">
            <a:extLst>
              <a:ext uri="{FF2B5EF4-FFF2-40B4-BE49-F238E27FC236}">
                <a16:creationId xmlns:a16="http://schemas.microsoft.com/office/drawing/2014/main" id="{6995DFE1-1536-42B0-B90A-D4927EF2C5ED}"/>
              </a:ext>
            </a:extLst>
          </p:cNvPr>
          <p:cNvSpPr txBox="1"/>
          <p:nvPr/>
        </p:nvSpPr>
        <p:spPr bwMode="auto">
          <a:xfrm rot="13580827" flipV="1">
            <a:off x="3210085" y="43316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6">
            <a:extLst>
              <a:ext uri="{FF2B5EF4-FFF2-40B4-BE49-F238E27FC236}">
                <a16:creationId xmlns:a16="http://schemas.microsoft.com/office/drawing/2014/main" id="{7658F896-761C-4E05-A912-B063A57EA69E}"/>
              </a:ext>
            </a:extLst>
          </p:cNvPr>
          <p:cNvSpPr txBox="1"/>
          <p:nvPr/>
        </p:nvSpPr>
        <p:spPr bwMode="auto">
          <a:xfrm rot="18947968" flipH="1">
            <a:off x="5082055" y="4033116"/>
            <a:ext cx="1067741"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nvGrpSpPr>
          <p:cNvPr id="7" name="组合 18">
            <a:extLst>
              <a:ext uri="{FF2B5EF4-FFF2-40B4-BE49-F238E27FC236}">
                <a16:creationId xmlns:a16="http://schemas.microsoft.com/office/drawing/2014/main" id="{AFD3DE5E-DE1B-4AB3-933C-71F7B339C6D7}"/>
              </a:ext>
            </a:extLst>
          </p:cNvPr>
          <p:cNvGrpSpPr>
            <a:grpSpLocks/>
          </p:cNvGrpSpPr>
          <p:nvPr/>
        </p:nvGrpSpPr>
        <p:grpSpPr bwMode="auto">
          <a:xfrm>
            <a:off x="504865" y="1176077"/>
            <a:ext cx="3403382" cy="1481496"/>
            <a:chOff x="547807" y="2015821"/>
            <a:chExt cx="3402368" cy="1482112"/>
          </a:xfrm>
        </p:grpSpPr>
        <p:sp>
          <p:nvSpPr>
            <p:cNvPr id="8" name="矩形 5">
              <a:extLst>
                <a:ext uri="{FF2B5EF4-FFF2-40B4-BE49-F238E27FC236}">
                  <a16:creationId xmlns:a16="http://schemas.microsoft.com/office/drawing/2014/main" id="{DE58DEFB-82AA-4EB3-A10F-99314526A157}"/>
                </a:ext>
              </a:extLst>
            </p:cNvPr>
            <p:cNvSpPr>
              <a:spLocks noChangeArrowheads="1"/>
            </p:cNvSpPr>
            <p:nvPr/>
          </p:nvSpPr>
          <p:spPr bwMode="auto">
            <a:xfrm>
              <a:off x="1176708" y="2015821"/>
              <a:ext cx="2773467" cy="143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en-US" sz="2400" b="1" dirty="0">
                  <a:latin typeface="微软雅黑" panose="020B0503020204020204" pitchFamily="34" charset="-122"/>
                  <a:ea typeface="微软雅黑" panose="020B0503020204020204" pitchFamily="34" charset="-122"/>
                </a:rPr>
                <a:t>理解</a:t>
              </a:r>
              <a:r>
                <a:rPr lang="en-US" altLang="zh-CN" sz="2400" b="1" dirty="0" err="1">
                  <a:solidFill>
                    <a:srgbClr val="2383C6"/>
                  </a:solidFill>
                  <a:latin typeface="微软雅黑" panose="020B0503020204020204" pitchFamily="34" charset="-122"/>
                  <a:ea typeface="微软雅黑" panose="020B0503020204020204" pitchFamily="34" charset="-122"/>
                </a:rPr>
                <a:t>MyBatis</a:t>
              </a:r>
              <a:r>
                <a:rPr lang="zh-CN" altLang="en-US" sz="2400" b="1" dirty="0">
                  <a:solidFill>
                    <a:srgbClr val="2383C6"/>
                  </a:solidFill>
                  <a:latin typeface="微软雅黑" panose="020B0503020204020204" pitchFamily="34" charset="-122"/>
                  <a:ea typeface="微软雅黑" panose="020B0503020204020204" pitchFamily="34" charset="-122"/>
                </a:rPr>
                <a:t>的一级缓存机制和二级缓存机制</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16">
              <a:extLst>
                <a:ext uri="{FF2B5EF4-FFF2-40B4-BE49-F238E27FC236}">
                  <a16:creationId xmlns:a16="http://schemas.microsoft.com/office/drawing/2014/main" id="{4F36D0D6-3FC6-4A37-85D9-CA10C7044AE5}"/>
                </a:ext>
              </a:extLst>
            </p:cNvPr>
            <p:cNvGrpSpPr>
              <a:grpSpLocks/>
            </p:cNvGrpSpPr>
            <p:nvPr/>
          </p:nvGrpSpPr>
          <p:grpSpPr bwMode="auto">
            <a:xfrm>
              <a:off x="860198" y="2845720"/>
              <a:ext cx="2178276" cy="652213"/>
              <a:chOff x="860198" y="2352244"/>
              <a:chExt cx="2178276" cy="652213"/>
            </a:xfrm>
          </p:grpSpPr>
          <p:cxnSp>
            <p:nvCxnSpPr>
              <p:cNvPr id="13" name="直接连接符 7">
                <a:extLst>
                  <a:ext uri="{FF2B5EF4-FFF2-40B4-BE49-F238E27FC236}">
                    <a16:creationId xmlns:a16="http://schemas.microsoft.com/office/drawing/2014/main" id="{DDF80053-9E3D-44A5-94BE-1E21DEAA152E}"/>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0">
                <a:extLst>
                  <a:ext uri="{FF2B5EF4-FFF2-40B4-BE49-F238E27FC236}">
                    <a16:creationId xmlns:a16="http://schemas.microsoft.com/office/drawing/2014/main" id="{CB879EC2-9B56-482B-8125-7B64D13C526F}"/>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15">
              <a:extLst>
                <a:ext uri="{FF2B5EF4-FFF2-40B4-BE49-F238E27FC236}">
                  <a16:creationId xmlns:a16="http://schemas.microsoft.com/office/drawing/2014/main" id="{8859BE08-A178-4BC4-83B8-AC61E18842FD}"/>
                </a:ext>
              </a:extLst>
            </p:cNvPr>
            <p:cNvGrpSpPr>
              <a:grpSpLocks/>
            </p:cNvGrpSpPr>
            <p:nvPr/>
          </p:nvGrpSpPr>
          <p:grpSpPr bwMode="auto">
            <a:xfrm>
              <a:off x="547807" y="2345525"/>
              <a:ext cx="482428" cy="522503"/>
              <a:chOff x="1232465" y="3518931"/>
              <a:chExt cx="482428" cy="522503"/>
            </a:xfrm>
          </p:grpSpPr>
          <p:sp>
            <p:nvSpPr>
              <p:cNvPr id="11" name="椭圆 10">
                <a:extLst>
                  <a:ext uri="{FF2B5EF4-FFF2-40B4-BE49-F238E27FC236}">
                    <a16:creationId xmlns:a16="http://schemas.microsoft.com/office/drawing/2014/main" id="{907485A4-5441-49DA-8146-AA7C37B848C1}"/>
                  </a:ext>
                </a:extLst>
              </p:cNvPr>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2" name="TextBox 94">
                <a:extLst>
                  <a:ext uri="{FF2B5EF4-FFF2-40B4-BE49-F238E27FC236}">
                    <a16:creationId xmlns:a16="http://schemas.microsoft.com/office/drawing/2014/main" id="{3EAB7315-F61C-4685-A786-ABDC41472060}"/>
                  </a:ext>
                </a:extLst>
              </p:cNvPr>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5" name="组合 17">
            <a:extLst>
              <a:ext uri="{FF2B5EF4-FFF2-40B4-BE49-F238E27FC236}">
                <a16:creationId xmlns:a16="http://schemas.microsoft.com/office/drawing/2014/main" id="{0F835BA1-F9FA-4937-8F5D-84C66BC9D4FF}"/>
              </a:ext>
            </a:extLst>
          </p:cNvPr>
          <p:cNvGrpSpPr>
            <a:grpSpLocks/>
          </p:cNvGrpSpPr>
          <p:nvPr/>
        </p:nvGrpSpPr>
        <p:grpSpPr bwMode="auto">
          <a:xfrm>
            <a:off x="681306" y="4708113"/>
            <a:ext cx="2926825" cy="1520713"/>
            <a:chOff x="547807" y="3950799"/>
            <a:chExt cx="2926321" cy="1519831"/>
          </a:xfrm>
        </p:grpSpPr>
        <p:sp>
          <p:nvSpPr>
            <p:cNvPr id="16" name="矩形 21">
              <a:extLst>
                <a:ext uri="{FF2B5EF4-FFF2-40B4-BE49-F238E27FC236}">
                  <a16:creationId xmlns:a16="http://schemas.microsoft.com/office/drawing/2014/main" id="{D48DFC1C-121A-4137-AF3D-1C8714C2371D}"/>
                </a:ext>
              </a:extLst>
            </p:cNvPr>
            <p:cNvSpPr>
              <a:spLocks noChangeArrowheads="1"/>
            </p:cNvSpPr>
            <p:nvPr/>
          </p:nvSpPr>
          <p:spPr bwMode="auto">
            <a:xfrm>
              <a:off x="1071244" y="4036326"/>
              <a:ext cx="2402884" cy="143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MyBatis</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集成</a:t>
              </a:r>
              <a:r>
                <a:rPr lang="en-US" altLang="zh-CN" sz="24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EhCache</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缓存的方法</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 name="组合 26">
              <a:extLst>
                <a:ext uri="{FF2B5EF4-FFF2-40B4-BE49-F238E27FC236}">
                  <a16:creationId xmlns:a16="http://schemas.microsoft.com/office/drawing/2014/main" id="{AA826732-F22A-4E92-8CE3-CC50230E9640}"/>
                </a:ext>
              </a:extLst>
            </p:cNvPr>
            <p:cNvGrpSpPr>
              <a:grpSpLocks/>
            </p:cNvGrpSpPr>
            <p:nvPr/>
          </p:nvGrpSpPr>
          <p:grpSpPr bwMode="auto">
            <a:xfrm rot="10800000" flipH="1">
              <a:off x="860198" y="3950799"/>
              <a:ext cx="2178276" cy="652213"/>
              <a:chOff x="860198" y="2352244"/>
              <a:chExt cx="2178276" cy="652213"/>
            </a:xfrm>
          </p:grpSpPr>
          <p:cxnSp>
            <p:nvCxnSpPr>
              <p:cNvPr id="21" name="直接连接符 27">
                <a:extLst>
                  <a:ext uri="{FF2B5EF4-FFF2-40B4-BE49-F238E27FC236}">
                    <a16:creationId xmlns:a16="http://schemas.microsoft.com/office/drawing/2014/main" id="{FFA5CB07-A056-4052-8B6F-D13766030379}"/>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8">
                <a:extLst>
                  <a:ext uri="{FF2B5EF4-FFF2-40B4-BE49-F238E27FC236}">
                    <a16:creationId xmlns:a16="http://schemas.microsoft.com/office/drawing/2014/main" id="{26C2FB9C-F702-427F-BFBB-DB332E50886A}"/>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29">
              <a:extLst>
                <a:ext uri="{FF2B5EF4-FFF2-40B4-BE49-F238E27FC236}">
                  <a16:creationId xmlns:a16="http://schemas.microsoft.com/office/drawing/2014/main" id="{28EA6E57-64F3-429C-B324-1C222128ED58}"/>
                </a:ext>
              </a:extLst>
            </p:cNvPr>
            <p:cNvGrpSpPr>
              <a:grpSpLocks/>
            </p:cNvGrpSpPr>
            <p:nvPr/>
          </p:nvGrpSpPr>
          <p:grpSpPr bwMode="auto">
            <a:xfrm>
              <a:off x="547807" y="4523744"/>
              <a:ext cx="474580" cy="523571"/>
              <a:chOff x="1232465" y="3525955"/>
              <a:chExt cx="474580" cy="523571"/>
            </a:xfrm>
          </p:grpSpPr>
          <p:sp>
            <p:nvSpPr>
              <p:cNvPr id="19" name="椭圆 18">
                <a:extLst>
                  <a:ext uri="{FF2B5EF4-FFF2-40B4-BE49-F238E27FC236}">
                    <a16:creationId xmlns:a16="http://schemas.microsoft.com/office/drawing/2014/main" id="{9C879F45-1DC0-4D4E-AA6A-97FB605002B3}"/>
                  </a:ext>
                </a:extLst>
              </p:cNvPr>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0" name="TextBox 102">
                <a:extLst>
                  <a:ext uri="{FF2B5EF4-FFF2-40B4-BE49-F238E27FC236}">
                    <a16:creationId xmlns:a16="http://schemas.microsoft.com/office/drawing/2014/main" id="{7165A313-5EAC-41FE-BF0D-09891890DEB9}"/>
                  </a:ext>
                </a:extLst>
              </p:cNvPr>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36565572-5E2E-41B3-B521-5E1FA94D532E}"/>
              </a:ext>
            </a:extLst>
          </p:cNvPr>
          <p:cNvGrpSpPr>
            <a:grpSpLocks/>
          </p:cNvGrpSpPr>
          <p:nvPr/>
        </p:nvGrpSpPr>
        <p:grpSpPr bwMode="auto">
          <a:xfrm>
            <a:off x="5450906" y="1176077"/>
            <a:ext cx="2831791" cy="1435136"/>
            <a:chOff x="5864534" y="1794089"/>
            <a:chExt cx="2831791" cy="1434931"/>
          </a:xfrm>
        </p:grpSpPr>
        <p:grpSp>
          <p:nvGrpSpPr>
            <p:cNvPr id="24" name="组合 32">
              <a:extLst>
                <a:ext uri="{FF2B5EF4-FFF2-40B4-BE49-F238E27FC236}">
                  <a16:creationId xmlns:a16="http://schemas.microsoft.com/office/drawing/2014/main" id="{AAC4D77E-8AB4-4C18-B082-23198063AA26}"/>
                </a:ext>
              </a:extLst>
            </p:cNvPr>
            <p:cNvGrpSpPr>
              <a:grpSpLocks/>
            </p:cNvGrpSpPr>
            <p:nvPr/>
          </p:nvGrpSpPr>
          <p:grpSpPr bwMode="auto">
            <a:xfrm flipH="1">
              <a:off x="6469063" y="2557463"/>
              <a:ext cx="1962150" cy="652462"/>
              <a:chOff x="860198" y="2352244"/>
              <a:chExt cx="1962354" cy="652213"/>
            </a:xfrm>
          </p:grpSpPr>
          <p:cxnSp>
            <p:nvCxnSpPr>
              <p:cNvPr id="29" name="直接连接符 33">
                <a:extLst>
                  <a:ext uri="{FF2B5EF4-FFF2-40B4-BE49-F238E27FC236}">
                    <a16:creationId xmlns:a16="http://schemas.microsoft.com/office/drawing/2014/main" id="{62451B3C-CC7C-4DD0-AB21-4DD5188EEA9C}"/>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4">
                <a:extLst>
                  <a:ext uri="{FF2B5EF4-FFF2-40B4-BE49-F238E27FC236}">
                    <a16:creationId xmlns:a16="http://schemas.microsoft.com/office/drawing/2014/main" id="{321DB899-E797-4D1B-8A87-C801452CC6BF}"/>
                  </a:ext>
                </a:extLst>
              </p:cNvPr>
              <p:cNvCxnSpPr>
                <a:cxnSpLocks noChangeShapeType="1"/>
              </p:cNvCxnSpPr>
              <p:nvPr/>
            </p:nvCxnSpPr>
            <p:spPr bwMode="auto">
              <a:xfrm>
                <a:off x="1222938" y="3004457"/>
                <a:ext cx="1599614" cy="0"/>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35">
              <a:extLst>
                <a:ext uri="{FF2B5EF4-FFF2-40B4-BE49-F238E27FC236}">
                  <a16:creationId xmlns:a16="http://schemas.microsoft.com/office/drawing/2014/main" id="{CBCC9909-E1DA-4A27-96D3-FC64F40D6963}"/>
                </a:ext>
              </a:extLst>
            </p:cNvPr>
            <p:cNvGrpSpPr>
              <a:grpSpLocks/>
            </p:cNvGrpSpPr>
            <p:nvPr/>
          </p:nvGrpSpPr>
          <p:grpSpPr bwMode="auto">
            <a:xfrm>
              <a:off x="8223250" y="2094756"/>
              <a:ext cx="473075" cy="522212"/>
              <a:chOff x="1232465" y="3514976"/>
              <a:chExt cx="474415" cy="522667"/>
            </a:xfrm>
          </p:grpSpPr>
          <p:sp>
            <p:nvSpPr>
              <p:cNvPr id="27" name="椭圆 26">
                <a:extLst>
                  <a:ext uri="{FF2B5EF4-FFF2-40B4-BE49-F238E27FC236}">
                    <a16:creationId xmlns:a16="http://schemas.microsoft.com/office/drawing/2014/main" id="{51AFEEB1-F4B9-4DA2-846E-DB318E2EE13A}"/>
                  </a:ext>
                </a:extLst>
              </p:cNvPr>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8" name="TextBox 110">
                <a:extLst>
                  <a:ext uri="{FF2B5EF4-FFF2-40B4-BE49-F238E27FC236}">
                    <a16:creationId xmlns:a16="http://schemas.microsoft.com/office/drawing/2014/main" id="{A2303BC2-F14B-4627-9E80-70538E749A2C}"/>
                  </a:ext>
                </a:extLst>
              </p:cNvPr>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6" name="矩形 46">
              <a:extLst>
                <a:ext uri="{FF2B5EF4-FFF2-40B4-BE49-F238E27FC236}">
                  <a16:creationId xmlns:a16="http://schemas.microsoft.com/office/drawing/2014/main" id="{3BF8F4FF-525B-4F2E-BC76-4A134EFB586B}"/>
                </a:ext>
              </a:extLst>
            </p:cNvPr>
            <p:cNvSpPr>
              <a:spLocks noChangeArrowheads="1"/>
            </p:cNvSpPr>
            <p:nvPr/>
          </p:nvSpPr>
          <p:spPr bwMode="auto">
            <a:xfrm>
              <a:off x="5864534" y="1794089"/>
              <a:ext cx="2285951" cy="143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latin typeface="微软雅黑" panose="020B0503020204020204" pitchFamily="34" charset="-122"/>
                  <a:ea typeface="微软雅黑" panose="020B0503020204020204" pitchFamily="34" charset="-122"/>
                </a:rPr>
                <a:t>掌握</a:t>
              </a:r>
              <a:r>
                <a:rPr lang="en-US" altLang="zh-CN" sz="2400" b="1" dirty="0" err="1">
                  <a:solidFill>
                    <a:srgbClr val="2383C6"/>
                  </a:solidFill>
                  <a:latin typeface="微软雅黑" panose="020B0503020204020204" pitchFamily="34" charset="-122"/>
                  <a:ea typeface="微软雅黑" panose="020B0503020204020204" pitchFamily="34" charset="-122"/>
                </a:rPr>
                <a:t>MyBatis</a:t>
              </a:r>
              <a:r>
                <a:rPr lang="zh-CN" altLang="en-US" sz="2400" b="1" dirty="0">
                  <a:solidFill>
                    <a:srgbClr val="2383C6"/>
                  </a:solidFill>
                  <a:latin typeface="微软雅黑" panose="020B0503020204020204" pitchFamily="34" charset="-122"/>
                  <a:ea typeface="微软雅黑" panose="020B0503020204020204" pitchFamily="34" charset="-122"/>
                </a:rPr>
                <a:t>处理一级缓存的方法</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D6FFE53F-352D-49F8-8876-7133145B726C}"/>
              </a:ext>
            </a:extLst>
          </p:cNvPr>
          <p:cNvGrpSpPr>
            <a:grpSpLocks/>
          </p:cNvGrpSpPr>
          <p:nvPr/>
        </p:nvGrpSpPr>
        <p:grpSpPr bwMode="auto">
          <a:xfrm>
            <a:off x="5481070" y="4660870"/>
            <a:ext cx="2905092" cy="1519242"/>
            <a:chOff x="5813082" y="4225925"/>
            <a:chExt cx="2905092" cy="1520011"/>
          </a:xfrm>
        </p:grpSpPr>
        <p:grpSp>
          <p:nvGrpSpPr>
            <p:cNvPr id="32" name="组合 38">
              <a:extLst>
                <a:ext uri="{FF2B5EF4-FFF2-40B4-BE49-F238E27FC236}">
                  <a16:creationId xmlns:a16="http://schemas.microsoft.com/office/drawing/2014/main" id="{44E9182E-B430-41AB-AD5D-EFA8725FA4E8}"/>
                </a:ext>
              </a:extLst>
            </p:cNvPr>
            <p:cNvGrpSpPr>
              <a:grpSpLocks/>
            </p:cNvGrpSpPr>
            <p:nvPr/>
          </p:nvGrpSpPr>
          <p:grpSpPr bwMode="auto">
            <a:xfrm rot="10800000">
              <a:off x="6268941" y="4225925"/>
              <a:ext cx="2162272" cy="652465"/>
              <a:chOff x="860198" y="2352242"/>
              <a:chExt cx="2162496" cy="652215"/>
            </a:xfrm>
          </p:grpSpPr>
          <p:cxnSp>
            <p:nvCxnSpPr>
              <p:cNvPr id="37" name="直接连接符 39">
                <a:extLst>
                  <a:ext uri="{FF2B5EF4-FFF2-40B4-BE49-F238E27FC236}">
                    <a16:creationId xmlns:a16="http://schemas.microsoft.com/office/drawing/2014/main" id="{43D1B809-D62B-4877-AB8D-45A92389547C}"/>
                  </a:ext>
                </a:extLst>
              </p:cNvPr>
              <p:cNvCxnSpPr>
                <a:cxnSpLocks noChangeShapeType="1"/>
              </p:cNvCxnSpPr>
              <p:nvPr/>
            </p:nvCxnSpPr>
            <p:spPr bwMode="auto">
              <a:xfrm>
                <a:off x="860198" y="2352242"/>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40">
                <a:extLst>
                  <a:ext uri="{FF2B5EF4-FFF2-40B4-BE49-F238E27FC236}">
                    <a16:creationId xmlns:a16="http://schemas.microsoft.com/office/drawing/2014/main" id="{E9B17DFA-340C-44BC-9AC9-EE1E9A5B3476}"/>
                  </a:ext>
                </a:extLst>
              </p:cNvPr>
              <p:cNvCxnSpPr>
                <a:cxnSpLocks noChangeShapeType="1"/>
              </p:cNvCxnSpPr>
              <p:nvPr/>
            </p:nvCxnSpPr>
            <p:spPr bwMode="auto">
              <a:xfrm rot="10800000" flipH="1">
                <a:off x="1222937" y="3004455"/>
                <a:ext cx="1799757" cy="2"/>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41">
              <a:extLst>
                <a:ext uri="{FF2B5EF4-FFF2-40B4-BE49-F238E27FC236}">
                  <a16:creationId xmlns:a16="http://schemas.microsoft.com/office/drawing/2014/main" id="{27263468-5C62-4358-BB91-FD78290E575E}"/>
                </a:ext>
              </a:extLst>
            </p:cNvPr>
            <p:cNvGrpSpPr>
              <a:grpSpLocks/>
            </p:cNvGrpSpPr>
            <p:nvPr/>
          </p:nvGrpSpPr>
          <p:grpSpPr bwMode="auto">
            <a:xfrm flipH="1">
              <a:off x="8245099" y="4779187"/>
              <a:ext cx="473075" cy="524142"/>
              <a:chOff x="1210554" y="3505896"/>
              <a:chExt cx="474415" cy="523486"/>
            </a:xfrm>
          </p:grpSpPr>
          <p:sp>
            <p:nvSpPr>
              <p:cNvPr id="35" name="椭圆 34">
                <a:extLst>
                  <a:ext uri="{FF2B5EF4-FFF2-40B4-BE49-F238E27FC236}">
                    <a16:creationId xmlns:a16="http://schemas.microsoft.com/office/drawing/2014/main" id="{3F627AC4-305E-412D-9CD9-5A838154B5F0}"/>
                  </a:ext>
                </a:extLst>
              </p:cNvPr>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36" name="TextBox 118">
                <a:extLst>
                  <a:ext uri="{FF2B5EF4-FFF2-40B4-BE49-F238E27FC236}">
                    <a16:creationId xmlns:a16="http://schemas.microsoft.com/office/drawing/2014/main" id="{BEC116EB-87F3-43C0-8A66-1437D4D8D6D3}"/>
                  </a:ext>
                </a:extLst>
              </p:cNvPr>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34" name="矩形 51">
              <a:extLst>
                <a:ext uri="{FF2B5EF4-FFF2-40B4-BE49-F238E27FC236}">
                  <a16:creationId xmlns:a16="http://schemas.microsoft.com/office/drawing/2014/main" id="{7682C1A8-BD10-49B2-88A6-EFDBE8D2AEFC}"/>
                </a:ext>
              </a:extLst>
            </p:cNvPr>
            <p:cNvSpPr>
              <a:spLocks noChangeArrowheads="1"/>
            </p:cNvSpPr>
            <p:nvPr/>
          </p:nvSpPr>
          <p:spPr bwMode="auto">
            <a:xfrm>
              <a:off x="5813082" y="4310074"/>
              <a:ext cx="2403298" cy="143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MyBatis</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处理二级缓存的方法</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9" name="标题 1">
            <a:extLst>
              <a:ext uri="{FF2B5EF4-FFF2-40B4-BE49-F238E27FC236}">
                <a16:creationId xmlns:a16="http://schemas.microsoft.com/office/drawing/2014/main" id="{7AC9FC8B-E8B4-4EC8-948C-324469EF5C54}"/>
              </a:ext>
            </a:extLst>
          </p:cNvPr>
          <p:cNvSpPr>
            <a:spLocks noChangeArrowheads="1"/>
          </p:cNvSpPr>
          <p:nvPr/>
        </p:nvSpPr>
        <p:spPr bwMode="auto">
          <a:xfrm>
            <a:off x="1366083" y="332930"/>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extLst>
      <p:ext uri="{BB962C8B-B14F-4D97-AF65-F5344CB8AC3E}">
        <p14:creationId xmlns:p14="http://schemas.microsoft.com/office/powerpoint/2010/main" val="10917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3"/>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3"/>
                                        </p:tgtEl>
                                      </p:cBhvr>
                                    </p:animEffect>
                                    <p:set>
                                      <p:cBhvr>
                                        <p:cTn id="31" dur="1" fill="hold">
                                          <p:stCondLst>
                                            <p:cond delay="1999"/>
                                          </p:stCondLst>
                                        </p:cTn>
                                        <p:tgtEl>
                                          <p:spTgt spid="3"/>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4"/>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4"/>
                                        </p:tgtEl>
                                      </p:cBhvr>
                                    </p:animEffect>
                                    <p:set>
                                      <p:cBhvr>
                                        <p:cTn id="41" dur="1" fill="hold">
                                          <p:stCondLst>
                                            <p:cond delay="1999"/>
                                          </p:stCondLst>
                                        </p:cTn>
                                        <p:tgtEl>
                                          <p:spTgt spid="4"/>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6"/>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6"/>
                                        </p:tgtEl>
                                      </p:cBhvr>
                                    </p:animEffect>
                                    <p:set>
                                      <p:cBhvr>
                                        <p:cTn id="51" dur="1" fill="hold">
                                          <p:stCondLst>
                                            <p:cond delay="1999"/>
                                          </p:stCondLst>
                                        </p:cTn>
                                        <p:tgtEl>
                                          <p:spTgt spid="6"/>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5"/>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5"/>
                                        </p:tgtEl>
                                      </p:cBhvr>
                                    </p:animEffect>
                                    <p:set>
                                      <p:cBhvr>
                                        <p:cTn id="61" dur="1" fill="hold">
                                          <p:stCondLst>
                                            <p:cond delay="1999"/>
                                          </p:stCondLst>
                                        </p:cTn>
                                        <p:tgtEl>
                                          <p:spTgt spid="5"/>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3" grpId="1"/>
      <p:bldP spid="3" grpId="2"/>
      <p:bldP spid="4" grpId="0"/>
      <p:bldP spid="4" grpId="1"/>
      <p:bldP spid="4" grpId="2"/>
      <p:bldP spid="5" grpId="0"/>
      <p:bldP spid="5" grpId="1"/>
      <p:bldP spid="5" grpId="2"/>
      <p:bldP spid="6" grpId="0"/>
      <p:bldP spid="6" grpId="1"/>
      <p:bldP spid="6"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5.4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整合</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EhCache</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664664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5.4.3 </a:t>
            </a:r>
            <a:r>
              <a:rPr lang="en-US" altLang="zh-CN" sz="2400" b="1" dirty="0" err="1">
                <a:solidFill>
                  <a:srgbClr val="2383C6"/>
                </a:solidFill>
                <a:latin typeface="微软雅黑" panose="020B0503020204020204" pitchFamily="34" charset="-122"/>
                <a:ea typeface="微软雅黑" panose="020B0503020204020204" pitchFamily="34" charset="-122"/>
              </a:rPr>
              <a:t>MyBatis</a:t>
            </a:r>
            <a:r>
              <a:rPr lang="zh-CN" altLang="en-US" sz="2400" b="1" dirty="0">
                <a:solidFill>
                  <a:srgbClr val="2383C6"/>
                </a:solidFill>
                <a:latin typeface="微软雅黑" panose="020B0503020204020204" pitchFamily="34" charset="-122"/>
                <a:ea typeface="微软雅黑" panose="020B0503020204020204" pitchFamily="34" charset="-122"/>
              </a:rPr>
              <a:t>整合</a:t>
            </a:r>
            <a:r>
              <a:rPr lang="en-US" altLang="zh-CN" sz="2400" b="1" dirty="0" err="1">
                <a:solidFill>
                  <a:srgbClr val="2383C6"/>
                </a:solidFill>
                <a:latin typeface="微软雅黑" panose="020B0503020204020204" pitchFamily="34" charset="-122"/>
                <a:ea typeface="微软雅黑" panose="020B0503020204020204" pitchFamily="34" charset="-122"/>
              </a:rPr>
              <a:t>EhCache</a:t>
            </a:r>
            <a:r>
              <a:rPr lang="zh-CN" altLang="en-US" sz="2400" b="1" dirty="0">
                <a:solidFill>
                  <a:srgbClr val="2383C6"/>
                </a:solidFill>
                <a:latin typeface="微软雅黑" panose="020B0503020204020204" pitchFamily="34" charset="-122"/>
                <a:ea typeface="微软雅黑" panose="020B0503020204020204" pitchFamily="34" charset="-122"/>
              </a:rPr>
              <a:t>缓存</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8582"/>
            <a:ext cx="9144000" cy="301601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在以上代码中，</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diskStore</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path</a:t>
            </a:r>
            <a:r>
              <a:rPr lang="zh-CN" altLang="en-US" dirty="0">
                <a:latin typeface="微软雅黑" panose="020B0503020204020204" pitchFamily="34" charset="-122"/>
                <a:ea typeface="微软雅黑" panose="020B0503020204020204" pitchFamily="34" charset="-122"/>
              </a:rPr>
              <a:t>属性设置缓存地址为</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盘下的</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目录，</a:t>
            </a:r>
            <a:r>
              <a:rPr lang="en-US" altLang="zh-CN" dirty="0" err="1">
                <a:latin typeface="微软雅黑" panose="020B0503020204020204" pitchFamily="34" charset="-122"/>
                <a:ea typeface="微软雅黑" panose="020B0503020204020204" pitchFamily="34" charset="-122"/>
              </a:rPr>
              <a:t>maxElementsInMemory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指定在内存中缓存元素的最大数目为</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，由于本例要演示缓存溢出后数据会存入磁盘的效果，此处将该值设置得过低，实际开发中根据具体需求设置；</a:t>
            </a:r>
            <a:r>
              <a:rPr lang="en-US" altLang="zh-CN" dirty="0" err="1">
                <a:latin typeface="微软雅黑" panose="020B0503020204020204" pitchFamily="34" charset="-122"/>
                <a:ea typeface="微软雅黑" panose="020B0503020204020204" pitchFamily="34" charset="-122"/>
              </a:rPr>
              <a:t>overflowToDisk</a:t>
            </a:r>
            <a:r>
              <a:rPr lang="zh-CN" altLang="en-US" dirty="0">
                <a:latin typeface="微软雅黑" panose="020B0503020204020204" pitchFamily="34" charset="-122"/>
                <a:ea typeface="微软雅黑" panose="020B0503020204020204" pitchFamily="34" charset="-122"/>
              </a:rPr>
              <a:t>属性值为</a:t>
            </a:r>
            <a:r>
              <a:rPr lang="en-US" altLang="zh-CN" dirty="0">
                <a:latin typeface="微软雅黑" panose="020B0503020204020204" pitchFamily="34" charset="-122"/>
                <a:ea typeface="微软雅黑" panose="020B0503020204020204" pitchFamily="34" charset="-122"/>
              </a:rPr>
              <a:t>true</a:t>
            </a:r>
            <a:r>
              <a:rPr lang="zh-CN" altLang="en-US" dirty="0">
                <a:latin typeface="微软雅黑" panose="020B0503020204020204" pitchFamily="34" charset="-122"/>
                <a:ea typeface="微软雅黑" panose="020B0503020204020204" pitchFamily="34" charset="-122"/>
              </a:rPr>
              <a:t>，当内存缓存溢出时，过期的</a:t>
            </a:r>
            <a:r>
              <a:rPr lang="en-US" altLang="zh-CN" dirty="0">
                <a:latin typeface="微软雅黑" panose="020B0503020204020204" pitchFamily="34" charset="-122"/>
                <a:ea typeface="微软雅黑" panose="020B0503020204020204" pitchFamily="34" charset="-122"/>
              </a:rPr>
              <a:t>element</a:t>
            </a:r>
            <a:r>
              <a:rPr lang="zh-CN" altLang="en-US" dirty="0">
                <a:latin typeface="微软雅黑" panose="020B0503020204020204" pitchFamily="34" charset="-122"/>
                <a:ea typeface="微软雅黑" panose="020B0503020204020204" pitchFamily="34" charset="-122"/>
              </a:rPr>
              <a:t>会被缓存到磁盘上。</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打开</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盘，可以发现</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盘中出现了</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目录，打开</a:t>
            </a:r>
            <a:r>
              <a:rPr lang="en-US" altLang="zh-CN" dirty="0">
                <a:latin typeface="微软雅黑" panose="020B0503020204020204" pitchFamily="34" charset="-122"/>
                <a:ea typeface="微软雅黑" panose="020B0503020204020204" pitchFamily="34" charset="-122"/>
              </a:rPr>
              <a:t>D:\ehcache</a:t>
            </a:r>
            <a:r>
              <a:rPr lang="zh-CN" altLang="en-US" dirty="0">
                <a:latin typeface="微软雅黑" panose="020B0503020204020204" pitchFamily="34" charset="-122"/>
                <a:ea typeface="微软雅黑" panose="020B0503020204020204" pitchFamily="34" charset="-122"/>
              </a:rPr>
              <a:t>目录，该目录中存有</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缓存的信息，如图所示。</a:t>
            </a:r>
          </a:p>
        </p:txBody>
      </p:sp>
      <p:pic>
        <p:nvPicPr>
          <p:cNvPr id="5" name="图片 4">
            <a:extLst>
              <a:ext uri="{FF2B5EF4-FFF2-40B4-BE49-F238E27FC236}">
                <a16:creationId xmlns:a16="http://schemas.microsoft.com/office/drawing/2014/main" id="{EA2CCF4F-C111-4D04-9865-DF472A8E6736}"/>
              </a:ext>
            </a:extLst>
          </p:cNvPr>
          <p:cNvPicPr>
            <a:picLocks noChangeAspect="1"/>
          </p:cNvPicPr>
          <p:nvPr/>
        </p:nvPicPr>
        <p:blipFill>
          <a:blip r:embed="rId2"/>
          <a:stretch>
            <a:fillRect/>
          </a:stretch>
        </p:blipFill>
        <p:spPr>
          <a:xfrm>
            <a:off x="2375582" y="4667450"/>
            <a:ext cx="3950550" cy="1664352"/>
          </a:xfrm>
          <a:prstGeom prst="rect">
            <a:avLst/>
          </a:prstGeom>
        </p:spPr>
      </p:pic>
    </p:spTree>
    <p:extLst>
      <p:ext uri="{BB962C8B-B14F-4D97-AF65-F5344CB8AC3E}">
        <p14:creationId xmlns:p14="http://schemas.microsoft.com/office/powerpoint/2010/main" val="122020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E8F13-00DD-44AD-91A9-539E6ABCF9A5}"/>
              </a:ext>
            </a:extLst>
          </p:cNvPr>
          <p:cNvSpPr>
            <a:spLocks noChangeArrowheads="1"/>
          </p:cNvSpPr>
          <p:nvPr/>
        </p:nvSpPr>
        <p:spPr bwMode="auto">
          <a:xfrm>
            <a:off x="1403648" y="246510"/>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en-US" altLang="zh-CN"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F3C83720-A622-4215-8EC4-4DA92A7EC51C}"/>
              </a:ext>
            </a:extLst>
          </p:cNvPr>
          <p:cNvSpPr/>
          <p:nvPr/>
        </p:nvSpPr>
        <p:spPr>
          <a:xfrm>
            <a:off x="-118" y="1658417"/>
            <a:ext cx="9009762"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本章首先介绍了</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的缓存机制，接下来讲解了</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中的一级缓存，包括一级缓存的原理、应用等，然后讲解了</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的二级缓存，包括二级缓存的原理、配置及应用，最后讲解了</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缓存的整合。通过本章知识的学习，大家应该理解</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的缓存机制，重点掌握二级缓存的应用和</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整合</a:t>
            </a:r>
            <a:r>
              <a:rPr lang="en-US" altLang="zh-CN" dirty="0" err="1">
                <a:latin typeface="微软雅黑" panose="020B0503020204020204" pitchFamily="34" charset="-122"/>
                <a:ea typeface="微软雅黑" panose="020B0503020204020204" pitchFamily="34" charset="-122"/>
              </a:rPr>
              <a:t>EhCache</a:t>
            </a:r>
            <a:r>
              <a:rPr lang="zh-CN" altLang="en-US" dirty="0">
                <a:latin typeface="微软雅黑" panose="020B0503020204020204" pitchFamily="34" charset="-122"/>
                <a:ea typeface="微软雅黑" panose="020B0503020204020204" pitchFamily="34" charset="-122"/>
              </a:rPr>
              <a:t>缓存的方法，能够使用缓存提升</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程序的查询效率、优化系统整体性能。</a:t>
            </a:r>
          </a:p>
        </p:txBody>
      </p:sp>
    </p:spTree>
    <p:extLst>
      <p:ext uri="{BB962C8B-B14F-4D97-AF65-F5344CB8AC3E}">
        <p14:creationId xmlns:p14="http://schemas.microsoft.com/office/powerpoint/2010/main" val="35698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62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5.1 </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MyBatis</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的缓存机制</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08013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通常情况下，缓存将程序使用频率较高的数据存储在内存中，它具有可被快速读取和使用的特点。</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支持缓存，它在内存中开辟一块区域，该区域用于保存程序对数据库的操作信息和数据库返回的数据，如果下一次程序再执行相同的操作，那么直接从缓存中读取数据而不是从数据库读取，如此一来，大大提升数据库性能并减轻系统压力。</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支持的缓存分为一级缓存和二级缓存，如图所示。</a:t>
            </a:r>
          </a:p>
        </p:txBody>
      </p:sp>
      <p:sp>
        <p:nvSpPr>
          <p:cNvPr id="3" name="Rectangle 2">
            <a:extLst>
              <a:ext uri="{FF2B5EF4-FFF2-40B4-BE49-F238E27FC236}">
                <a16:creationId xmlns:a16="http://schemas.microsoft.com/office/drawing/2014/main" id="{20A01058-F1D8-4925-BEF2-D5B72F2E006E}"/>
              </a:ext>
            </a:extLst>
          </p:cNvPr>
          <p:cNvSpPr>
            <a:spLocks noChangeArrowheads="1"/>
          </p:cNvSpPr>
          <p:nvPr/>
        </p:nvSpPr>
        <p:spPr bwMode="auto">
          <a:xfrm>
            <a:off x="2528711" y="47868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949860CC-CF19-4E95-92E8-4355FFCA6EEF}"/>
              </a:ext>
            </a:extLst>
          </p:cNvPr>
          <p:cNvGraphicFramePr>
            <a:graphicFrameLocks noChangeAspect="1"/>
          </p:cNvGraphicFramePr>
          <p:nvPr>
            <p:extLst>
              <p:ext uri="{D42A27DB-BD31-4B8C-83A1-F6EECF244321}">
                <p14:modId xmlns:p14="http://schemas.microsoft.com/office/powerpoint/2010/main" val="813826101"/>
              </p:ext>
            </p:extLst>
          </p:nvPr>
        </p:nvGraphicFramePr>
        <p:xfrm>
          <a:off x="2528711" y="4786835"/>
          <a:ext cx="3619500" cy="1371600"/>
        </p:xfrm>
        <a:graphic>
          <a:graphicData uri="http://schemas.openxmlformats.org/presentationml/2006/ole">
            <mc:AlternateContent xmlns:mc="http://schemas.openxmlformats.org/markup-compatibility/2006">
              <mc:Choice xmlns:v="urn:schemas-microsoft-com:vml" Requires="v">
                <p:oleObj spid="_x0000_s1031" name="Visio" r:id="rId3" imgW="3619746" imgH="1371600" progId="Visio.Drawing.15">
                  <p:embed/>
                </p:oleObj>
              </mc:Choice>
              <mc:Fallback>
                <p:oleObj name="Visio" r:id="rId3" imgW="3619746" imgH="13716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711" y="4786835"/>
                        <a:ext cx="36195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13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5.1 </a:t>
            </a:r>
            <a:r>
              <a:rPr lang="en-US" altLang="zh-CN" sz="3200" b="1" dirty="0" err="1">
                <a:solidFill>
                  <a:srgbClr val="2383C6"/>
                </a:solidFill>
                <a:latin typeface="微软雅黑" panose="020B0503020204020204" pitchFamily="34" charset="-122"/>
                <a:ea typeface="微软雅黑" panose="020B0503020204020204" pitchFamily="34" charset="-122"/>
                <a:sym typeface="宋体" panose="02010600030101010101" pitchFamily="2" charset="-122"/>
              </a:rPr>
              <a:t>MyBatis</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的缓存机制</a:t>
            </a: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32663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其中，一级缓存是</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级别的缓存。当创建</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对象操作数据库时，</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对象中引入一个</a:t>
            </a:r>
            <a:r>
              <a:rPr lang="en-US" altLang="zh-CN" dirty="0">
                <a:latin typeface="微软雅黑" panose="020B0503020204020204" pitchFamily="34" charset="-122"/>
                <a:ea typeface="微软雅黑" panose="020B0503020204020204" pitchFamily="34" charset="-122"/>
              </a:rPr>
              <a:t>HashMap</a:t>
            </a:r>
            <a:r>
              <a:rPr lang="zh-CN" altLang="en-US" dirty="0">
                <a:latin typeface="微软雅黑" panose="020B0503020204020204" pitchFamily="34" charset="-122"/>
                <a:ea typeface="微软雅黑" panose="020B0503020204020204" pitchFamily="34" charset="-122"/>
              </a:rPr>
              <a:t>对象作为存储数据的区域，</a:t>
            </a:r>
            <a:r>
              <a:rPr lang="en-US" altLang="zh-CN" dirty="0">
                <a:latin typeface="微软雅黑" panose="020B0503020204020204" pitchFamily="34" charset="-122"/>
                <a:ea typeface="微软雅黑" panose="020B0503020204020204" pitchFamily="34" charset="-122"/>
              </a:rPr>
              <a:t>HashMap</a:t>
            </a:r>
            <a:r>
              <a:rPr lang="zh-CN" altLang="en-US" dirty="0">
                <a:latin typeface="微软雅黑" panose="020B0503020204020204" pitchFamily="34" charset="-122"/>
                <a:ea typeface="微软雅黑" panose="020B0503020204020204" pitchFamily="34" charset="-122"/>
              </a:rPr>
              <a:t>对象的</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是由</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语句、条件、</a:t>
            </a:r>
            <a:r>
              <a:rPr lang="en-US" altLang="zh-CN" dirty="0">
                <a:latin typeface="微软雅黑" panose="020B0503020204020204" pitchFamily="34" charset="-122"/>
                <a:ea typeface="微软雅黑" panose="020B0503020204020204" pitchFamily="34" charset="-122"/>
              </a:rPr>
              <a:t>statement</a:t>
            </a:r>
            <a:r>
              <a:rPr lang="zh-CN" altLang="en-US" dirty="0">
                <a:latin typeface="微软雅黑" panose="020B0503020204020204" pitchFamily="34" charset="-122"/>
                <a:ea typeface="微软雅黑" panose="020B0503020204020204" pitchFamily="34" charset="-122"/>
              </a:rPr>
              <a:t>等信息组成一个唯一值。</a:t>
            </a:r>
            <a:r>
              <a:rPr lang="en-US" altLang="zh-CN" dirty="0">
                <a:latin typeface="微软雅黑" panose="020B0503020204020204" pitchFamily="34" charset="-122"/>
                <a:ea typeface="微软雅黑" panose="020B0503020204020204" pitchFamily="34" charset="-122"/>
              </a:rPr>
              <a:t>HashMap</a:t>
            </a:r>
            <a:r>
              <a:rPr lang="zh-CN" altLang="en-US" dirty="0">
                <a:latin typeface="微软雅黑" panose="020B0503020204020204" pitchFamily="34" charset="-122"/>
                <a:ea typeface="微软雅黑" panose="020B0503020204020204" pitchFamily="34" charset="-122"/>
              </a:rPr>
              <a:t>对象的</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是查询出的结果对象。不同</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对象之间的</a:t>
            </a:r>
            <a:r>
              <a:rPr lang="en-US" altLang="zh-CN" dirty="0">
                <a:latin typeface="微软雅黑" panose="020B0503020204020204" pitchFamily="34" charset="-122"/>
                <a:ea typeface="微软雅黑" panose="020B0503020204020204" pitchFamily="34" charset="-122"/>
              </a:rPr>
              <a:t>HashMap</a:t>
            </a:r>
            <a:r>
              <a:rPr lang="zh-CN" altLang="en-US" dirty="0">
                <a:latin typeface="微软雅黑" panose="020B0503020204020204" pitchFamily="34" charset="-122"/>
                <a:ea typeface="微软雅黑" panose="020B0503020204020204" pitchFamily="34" charset="-122"/>
              </a:rPr>
              <a:t>对象互不影响。</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二级缓存是</a:t>
            </a:r>
            <a:r>
              <a:rPr lang="en-US" altLang="zh-CN" dirty="0">
                <a:latin typeface="微软雅黑" panose="020B0503020204020204" pitchFamily="34" charset="-122"/>
                <a:ea typeface="微软雅黑" panose="020B0503020204020204" pitchFamily="34" charset="-122"/>
              </a:rPr>
              <a:t>Mapper</a:t>
            </a:r>
            <a:r>
              <a:rPr lang="zh-CN" altLang="en-US" dirty="0">
                <a:latin typeface="微软雅黑" panose="020B0503020204020204" pitchFamily="34" charset="-122"/>
                <a:ea typeface="微软雅黑" panose="020B0503020204020204" pitchFamily="34" charset="-122"/>
              </a:rPr>
              <a:t>级别的缓存，多个</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去操作同一个</a:t>
            </a:r>
            <a:r>
              <a:rPr lang="en-US" altLang="zh-CN" dirty="0">
                <a:latin typeface="微软雅黑" panose="020B0503020204020204" pitchFamily="34" charset="-122"/>
                <a:ea typeface="微软雅黑" panose="020B0503020204020204" pitchFamily="34" charset="-122"/>
              </a:rPr>
              <a:t>Mapper</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语句，二级缓存是跨</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的，多个</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可以共用二级缓存。与一级缓存的</a:t>
            </a:r>
            <a:r>
              <a:rPr lang="en-US" altLang="zh-CN" dirty="0">
                <a:latin typeface="微软雅黑" panose="020B0503020204020204" pitchFamily="34" charset="-122"/>
                <a:ea typeface="微软雅黑" panose="020B0503020204020204" pitchFamily="34" charset="-122"/>
              </a:rPr>
              <a:t>HashMap</a:t>
            </a:r>
            <a:r>
              <a:rPr lang="zh-CN" altLang="en-US" dirty="0">
                <a:latin typeface="微软雅黑" panose="020B0503020204020204" pitchFamily="34" charset="-122"/>
                <a:ea typeface="微软雅黑" panose="020B0503020204020204" pitchFamily="34" charset="-122"/>
              </a:rPr>
              <a:t>对象相同，二级缓存的</a:t>
            </a:r>
            <a:r>
              <a:rPr lang="en-US" altLang="zh-CN" dirty="0">
                <a:latin typeface="微软雅黑" panose="020B0503020204020204" pitchFamily="34" charset="-122"/>
                <a:ea typeface="微软雅黑" panose="020B0503020204020204" pitchFamily="34" charset="-122"/>
              </a:rPr>
              <a:t>HashMap</a:t>
            </a:r>
            <a:r>
              <a:rPr lang="zh-CN" altLang="en-US" dirty="0">
                <a:latin typeface="微软雅黑" panose="020B0503020204020204" pitchFamily="34" charset="-122"/>
                <a:ea typeface="微软雅黑" panose="020B0503020204020204" pitchFamily="34" charset="-122"/>
              </a:rPr>
              <a:t>对象的</a:t>
            </a:r>
            <a:r>
              <a:rPr lang="en-US" altLang="zh-CN" dirty="0">
                <a:latin typeface="微软雅黑" panose="020B0503020204020204" pitchFamily="34" charset="-122"/>
                <a:ea typeface="微软雅黑" panose="020B0503020204020204" pitchFamily="34" charset="-122"/>
              </a:rPr>
              <a:t>key</a:t>
            </a:r>
            <a:r>
              <a:rPr lang="zh-CN" altLang="en-US" dirty="0">
                <a:latin typeface="微软雅黑" panose="020B0503020204020204" pitchFamily="34" charset="-122"/>
                <a:ea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语句、条件、</a:t>
            </a:r>
            <a:r>
              <a:rPr lang="en-US" altLang="zh-CN" dirty="0">
                <a:latin typeface="微软雅黑" panose="020B0503020204020204" pitchFamily="34" charset="-122"/>
                <a:ea typeface="微软雅黑" panose="020B0503020204020204" pitchFamily="34" charset="-122"/>
              </a:rPr>
              <a:t>statement</a:t>
            </a:r>
            <a:r>
              <a:rPr lang="zh-CN" altLang="en-US" dirty="0">
                <a:latin typeface="微软雅黑" panose="020B0503020204020204" pitchFamily="34" charset="-122"/>
                <a:ea typeface="微软雅黑" panose="020B0503020204020204" pitchFamily="34" charset="-122"/>
              </a:rPr>
              <a:t>等信息组成，</a:t>
            </a:r>
            <a:r>
              <a:rPr lang="en-US" altLang="zh-CN" dirty="0">
                <a:latin typeface="微软雅黑" panose="020B0503020204020204" pitchFamily="34" charset="-122"/>
                <a:ea typeface="微软雅黑" panose="020B0503020204020204" pitchFamily="34" charset="-122"/>
              </a:rPr>
              <a:t>HashMap</a:t>
            </a:r>
            <a:r>
              <a:rPr lang="zh-CN" altLang="en-US" dirty="0">
                <a:latin typeface="微软雅黑" panose="020B0503020204020204" pitchFamily="34" charset="-122"/>
                <a:ea typeface="微软雅黑" panose="020B0503020204020204" pitchFamily="34" charset="-122"/>
              </a:rPr>
              <a:t>对象的</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是查询出的结果对象。</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在实际应用中，一级缓存是默认开启的，二级缓存需要手动开启。</a:t>
            </a:r>
          </a:p>
        </p:txBody>
      </p:sp>
      <p:sp>
        <p:nvSpPr>
          <p:cNvPr id="3" name="Rectangle 2">
            <a:extLst>
              <a:ext uri="{FF2B5EF4-FFF2-40B4-BE49-F238E27FC236}">
                <a16:creationId xmlns:a16="http://schemas.microsoft.com/office/drawing/2014/main" id="{20A01058-F1D8-4925-BEF2-D5B72F2E006E}"/>
              </a:ext>
            </a:extLst>
          </p:cNvPr>
          <p:cNvSpPr>
            <a:spLocks noChangeArrowheads="1"/>
          </p:cNvSpPr>
          <p:nvPr/>
        </p:nvSpPr>
        <p:spPr bwMode="auto">
          <a:xfrm>
            <a:off x="2528711" y="47868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9153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060438" y="3429000"/>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5.2  </a:t>
            </a:r>
            <a:r>
              <a:rPr lang="zh-CN" altLang="en-US" sz="2800" b="1" dirty="0"/>
              <a:t>一级缓存</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39153" y="3547496"/>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5.2.1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28742" y="3552677"/>
            <a:ext cx="2701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一级缓存的原理</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060438" y="4386823"/>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12617" y="4504772"/>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5.2.2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28742" y="4490436"/>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一级缓存的应用</a:t>
            </a:r>
          </a:p>
        </p:txBody>
      </p:sp>
    </p:spTree>
    <p:extLst>
      <p:ext uri="{BB962C8B-B14F-4D97-AF65-F5344CB8AC3E}">
        <p14:creationId xmlns:p14="http://schemas.microsoft.com/office/powerpoint/2010/main" val="160157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5.2.1 </a:t>
            </a:r>
            <a:r>
              <a:rPr lang="zh-CN" altLang="en-US" sz="2400" b="1" dirty="0">
                <a:solidFill>
                  <a:srgbClr val="2383C6"/>
                </a:solidFill>
                <a:latin typeface="微软雅黑" panose="020B0503020204020204" pitchFamily="34" charset="-122"/>
                <a:ea typeface="微软雅黑" panose="020B0503020204020204" pitchFamily="34" charset="-122"/>
              </a:rPr>
              <a:t>一级缓存的原理</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中，如果一级缓存开启，当同一个</a:t>
            </a:r>
            <a:r>
              <a:rPr lang="en-US" altLang="zh-CN" dirty="0" err="1">
                <a:latin typeface="微软雅黑" panose="020B0503020204020204" pitchFamily="34" charset="-122"/>
                <a:ea typeface="微软雅黑" panose="020B0503020204020204" pitchFamily="34" charset="-122"/>
              </a:rPr>
              <a:t>SqlSession</a:t>
            </a:r>
            <a:r>
              <a:rPr lang="zh-CN" altLang="en-US" dirty="0">
                <a:latin typeface="微软雅黑" panose="020B0503020204020204" pitchFamily="34" charset="-122"/>
                <a:ea typeface="微软雅黑" panose="020B0503020204020204" pitchFamily="34" charset="-122"/>
              </a:rPr>
              <a:t>对象多次执行完全相同的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语句时，在第一次执行完成后，</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会将查询结果写入到一级缓存，此后，如果程序没有执行插入、更新、删除操作，当第二次执行相同的查询语句时，</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会直接读取一级缓存中的数据。</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在实际开发中，如果多次执行同一条</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语句，例如，从数据表</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中查询出</a:t>
            </a:r>
            <a:r>
              <a:rPr lang="en-US" altLang="zh-CN" dirty="0" err="1">
                <a:latin typeface="微软雅黑" panose="020B0503020204020204" pitchFamily="34" charset="-122"/>
                <a:ea typeface="微软雅黑" panose="020B0503020204020204" pitchFamily="34" charset="-122"/>
              </a:rPr>
              <a:t>sid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的学生信息，具体过程如图所示。</a:t>
            </a:r>
          </a:p>
        </p:txBody>
      </p:sp>
      <p:pic>
        <p:nvPicPr>
          <p:cNvPr id="5" name="图片 4">
            <a:extLst>
              <a:ext uri="{FF2B5EF4-FFF2-40B4-BE49-F238E27FC236}">
                <a16:creationId xmlns:a16="http://schemas.microsoft.com/office/drawing/2014/main" id="{22AC3F6F-0160-44B6-8A2B-75B397371CA9}"/>
              </a:ext>
            </a:extLst>
          </p:cNvPr>
          <p:cNvPicPr>
            <a:picLocks noChangeAspect="1"/>
          </p:cNvPicPr>
          <p:nvPr/>
        </p:nvPicPr>
        <p:blipFill>
          <a:blip r:embed="rId2"/>
          <a:stretch>
            <a:fillRect/>
          </a:stretch>
        </p:blipFill>
        <p:spPr>
          <a:xfrm>
            <a:off x="2735656" y="4395730"/>
            <a:ext cx="3590476" cy="1904762"/>
          </a:xfrm>
          <a:prstGeom prst="rect">
            <a:avLst/>
          </a:prstGeom>
        </p:spPr>
      </p:pic>
    </p:spTree>
    <p:extLst>
      <p:ext uri="{BB962C8B-B14F-4D97-AF65-F5344CB8AC3E}">
        <p14:creationId xmlns:p14="http://schemas.microsoft.com/office/powerpoint/2010/main" val="21904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5.2.1 </a:t>
            </a:r>
            <a:r>
              <a:rPr lang="zh-CN" altLang="en-US" sz="2400" b="1" dirty="0">
                <a:solidFill>
                  <a:srgbClr val="2383C6"/>
                </a:solidFill>
                <a:latin typeface="微软雅黑" panose="020B0503020204020204" pitchFamily="34" charset="-122"/>
                <a:ea typeface="微软雅黑" panose="020B0503020204020204" pitchFamily="34" charset="-122"/>
              </a:rPr>
              <a:t>一级缓存的原理</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170540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从图中可以看出，当程序第一次查询</a:t>
            </a:r>
            <a:r>
              <a:rPr lang="en-US" altLang="zh-CN" dirty="0" err="1">
                <a:latin typeface="微软雅黑" panose="020B0503020204020204" pitchFamily="34" charset="-122"/>
                <a:ea typeface="微软雅黑" panose="020B0503020204020204" pitchFamily="34" charset="-122"/>
              </a:rPr>
              <a:t>sid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的学生信息时，程序会将结果写入</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一级缓存，当程序第二次查询</a:t>
            </a:r>
            <a:r>
              <a:rPr lang="en-US" altLang="zh-CN" dirty="0" err="1">
                <a:latin typeface="微软雅黑" panose="020B0503020204020204" pitchFamily="34" charset="-122"/>
                <a:ea typeface="微软雅黑" panose="020B0503020204020204" pitchFamily="34" charset="-122"/>
              </a:rPr>
              <a:t>sid</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的学生信息时，</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将直接从一级缓存中读取。当程序对数据库执行了</a:t>
            </a:r>
            <a:r>
              <a:rPr lang="en-US" altLang="zh-CN" dirty="0">
                <a:latin typeface="微软雅黑" panose="020B0503020204020204" pitchFamily="34" charset="-122"/>
                <a:ea typeface="微软雅黑" panose="020B0503020204020204" pitchFamily="34" charset="-122"/>
              </a:rPr>
              <a:t>DML</a:t>
            </a:r>
            <a:r>
              <a:rPr lang="zh-CN" altLang="en-US" dirty="0">
                <a:latin typeface="微软雅黑" panose="020B0503020204020204" pitchFamily="34" charset="-122"/>
                <a:ea typeface="微软雅黑" panose="020B0503020204020204" pitchFamily="34" charset="-122"/>
              </a:rPr>
              <a:t>操作，</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会清空一级缓存中的内容以防止程序误读。</a:t>
            </a:r>
          </a:p>
        </p:txBody>
      </p:sp>
    </p:spTree>
    <p:extLst>
      <p:ext uri="{BB962C8B-B14F-4D97-AF65-F5344CB8AC3E}">
        <p14:creationId xmlns:p14="http://schemas.microsoft.com/office/powerpoint/2010/main" val="333726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5.2 </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一级缓存</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5.2.2 </a:t>
            </a:r>
            <a:r>
              <a:rPr lang="zh-CN" altLang="en-US" sz="2400" b="1" dirty="0">
                <a:solidFill>
                  <a:srgbClr val="2383C6"/>
                </a:solidFill>
                <a:latin typeface="微软雅黑" panose="020B0503020204020204" pitchFamily="34" charset="-122"/>
                <a:ea typeface="微软雅黑" panose="020B0503020204020204" pitchFamily="34" charset="-122"/>
              </a:rPr>
              <a:t>一级缓存的应用</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4454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上个小节讲解了</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一级缓存的原理，接下来，本节通过一个实例演示</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一级缓存的应用。</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数据准备</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创建数据库</a:t>
            </a:r>
            <a:r>
              <a:rPr lang="en-US" altLang="zh-CN" dirty="0">
                <a:latin typeface="微软雅黑" panose="020B0503020204020204" pitchFamily="34" charset="-122"/>
                <a:ea typeface="微软雅黑" panose="020B0503020204020204" pitchFamily="34" charset="-122"/>
              </a:rPr>
              <a:t>chapter05</a:t>
            </a:r>
            <a:r>
              <a:rPr lang="zh-CN" altLang="en-US" dirty="0">
                <a:latin typeface="微软雅黑" panose="020B0503020204020204" pitchFamily="34" charset="-122"/>
                <a:ea typeface="微软雅黑" panose="020B0503020204020204" pitchFamily="34" charset="-122"/>
              </a:rPr>
              <a:t>，在数据库</a:t>
            </a:r>
            <a:r>
              <a:rPr lang="en-US" altLang="zh-CN" dirty="0">
                <a:latin typeface="微软雅黑" panose="020B0503020204020204" pitchFamily="34" charset="-122"/>
                <a:ea typeface="微软雅黑" panose="020B0503020204020204" pitchFamily="34" charset="-122"/>
              </a:rPr>
              <a:t>chapter05</a:t>
            </a:r>
            <a:r>
              <a:rPr lang="zh-CN" altLang="en-US" dirty="0">
                <a:latin typeface="微软雅黑" panose="020B0503020204020204" pitchFamily="34" charset="-122"/>
                <a:ea typeface="微软雅黑" panose="020B0503020204020204" pitchFamily="34" charset="-122"/>
              </a:rPr>
              <a:t>中创建数据表</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，向数据表</a:t>
            </a:r>
            <a:r>
              <a:rPr lang="en-US" altLang="zh-CN" dirty="0">
                <a:latin typeface="微软雅黑" panose="020B0503020204020204" pitchFamily="34" charset="-122"/>
                <a:ea typeface="微软雅黑" panose="020B0503020204020204" pitchFamily="34" charset="-122"/>
              </a:rPr>
              <a:t>student</a:t>
            </a:r>
            <a:r>
              <a:rPr lang="zh-CN" altLang="en-US" dirty="0">
                <a:latin typeface="微软雅黑" panose="020B0503020204020204" pitchFamily="34" charset="-122"/>
                <a:ea typeface="微软雅黑" panose="020B0503020204020204" pitchFamily="34" charset="-122"/>
              </a:rPr>
              <a:t>中插入学生信息，</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语句参照第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a:t>
            </a:r>
            <a:r>
              <a:rPr lang="en-US" altLang="zh-CN" dirty="0">
                <a:latin typeface="微软雅黑" panose="020B0503020204020204" pitchFamily="34" charset="-122"/>
                <a:ea typeface="微软雅黑" panose="020B0503020204020204" pitchFamily="34" charset="-122"/>
              </a:rPr>
              <a:t>4.1.2</a:t>
            </a:r>
            <a:r>
              <a:rPr lang="zh-CN" altLang="en-US" dirty="0">
                <a:latin typeface="微软雅黑" panose="020B0503020204020204" pitchFamily="34" charset="-122"/>
                <a:ea typeface="微软雅黑" panose="020B0503020204020204" pitchFamily="34" charset="-122"/>
              </a:rPr>
              <a:t>小节中内容，此处不再具体列出。</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创建工程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Eclipse</a:t>
            </a:r>
            <a:r>
              <a:rPr lang="zh-CN" altLang="en-US" dirty="0">
                <a:latin typeface="微软雅黑" panose="020B0503020204020204" pitchFamily="34" charset="-122"/>
                <a:ea typeface="微软雅黑" panose="020B0503020204020204" pitchFamily="34" charset="-122"/>
              </a:rPr>
              <a:t>中新建</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工程</a:t>
            </a:r>
            <a:r>
              <a:rPr lang="en-US" altLang="zh-CN" dirty="0">
                <a:latin typeface="微软雅黑" panose="020B0503020204020204" pitchFamily="34" charset="-122"/>
                <a:ea typeface="微软雅黑" panose="020B0503020204020204" pitchFamily="34" charset="-122"/>
              </a:rPr>
              <a:t>chapter05</a:t>
            </a:r>
            <a:r>
              <a:rPr lang="zh-CN" altLang="en-US" dirty="0">
                <a:latin typeface="微软雅黑" panose="020B0503020204020204" pitchFamily="34" charset="-122"/>
                <a:ea typeface="微软雅黑" panose="020B0503020204020204" pitchFamily="34" charset="-122"/>
              </a:rPr>
              <a:t>，将</a:t>
            </a:r>
            <a:r>
              <a:rPr lang="en-US" altLang="zh-CN" dirty="0" err="1">
                <a:latin typeface="微软雅黑" panose="020B0503020204020204" pitchFamily="34" charset="-122"/>
                <a:ea typeface="微软雅黑" panose="020B0503020204020204" pitchFamily="34" charset="-122"/>
              </a:rPr>
              <a:t>MyBatis</a:t>
            </a:r>
            <a:r>
              <a:rPr lang="zh-CN" altLang="en-US" dirty="0">
                <a:latin typeface="微软雅黑" panose="020B0503020204020204" pitchFamily="34" charset="-122"/>
                <a:ea typeface="微软雅黑" panose="020B0503020204020204" pitchFamily="34" charset="-122"/>
              </a:rPr>
              <a:t>的驱动</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a:t>
            </a:r>
            <a:r>
              <a:rPr lang="en-US" altLang="zh-CN" dirty="0">
                <a:latin typeface="微软雅黑" panose="020B0503020204020204" pitchFamily="34" charset="-122"/>
                <a:ea typeface="微软雅黑" panose="020B0503020204020204" pitchFamily="34" charset="-122"/>
              </a:rPr>
              <a:t>mybatis-3.4.6.jar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mysql-connector-java-5.1.10-bin.jar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目录下的</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包）复制到</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目录下，完成</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包的导入。</a:t>
            </a:r>
          </a:p>
        </p:txBody>
      </p:sp>
    </p:spTree>
    <p:extLst>
      <p:ext uri="{BB962C8B-B14F-4D97-AF65-F5344CB8AC3E}">
        <p14:creationId xmlns:p14="http://schemas.microsoft.com/office/powerpoint/2010/main" val="341947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2721</Words>
  <Application>Microsoft Office PowerPoint</Application>
  <PresentationFormat>全屏显示(4:3)</PresentationFormat>
  <Paragraphs>177</Paragraphs>
  <Slides>32</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3" baseType="lpstr">
      <vt:lpstr>Gulim</vt:lpstr>
      <vt:lpstr>等线</vt:lpstr>
      <vt:lpstr>等线 Light</vt:lpstr>
      <vt:lpstr>微软雅黑</vt:lpstr>
      <vt:lpstr>Arial</vt:lpstr>
      <vt:lpstr>Arial Black</vt:lpstr>
      <vt:lpstr>Calibri</vt:lpstr>
      <vt:lpstr>Cambria Math</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37</cp:revision>
  <dcterms:created xsi:type="dcterms:W3CDTF">2018-11-10T03:16:20Z</dcterms:created>
  <dcterms:modified xsi:type="dcterms:W3CDTF">2019-06-03T09:11:59Z</dcterms:modified>
</cp:coreProperties>
</file>