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56" r:id="rId4"/>
    <p:sldId id="260" r:id="rId5"/>
    <p:sldId id="261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5" r:id="rId24"/>
    <p:sldId id="305" r:id="rId25"/>
    <p:sldId id="306" r:id="rId26"/>
    <p:sldId id="264" r:id="rId27"/>
    <p:sldId id="284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86" r:id="rId38"/>
    <p:sldId id="287" r:id="rId39"/>
    <p:sldId id="316" r:id="rId40"/>
    <p:sldId id="317" r:id="rId41"/>
    <p:sldId id="318" r:id="rId42"/>
    <p:sldId id="319" r:id="rId43"/>
    <p:sldId id="321" r:id="rId44"/>
    <p:sldId id="322" r:id="rId45"/>
    <p:sldId id="323" r:id="rId46"/>
    <p:sldId id="282" r:id="rId47"/>
    <p:sldId id="25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6.1" id="{DE1AC804-C500-4236-B7B3-58C1531DDA84}">
          <p14:sldIdLst>
            <p14:sldId id="260"/>
            <p14:sldId id="26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6.2" id="{1846694F-255A-432E-A32D-F13E5EA8ECD1}">
          <p14:sldIdLst>
            <p14:sldId id="285"/>
            <p14:sldId id="305"/>
            <p14:sldId id="306"/>
          </p14:sldIdLst>
        </p14:section>
        <p14:section name="6.3" id="{B1C017BD-BEE7-43A7-BAB2-3B114FE0AECA}">
          <p14:sldIdLst>
            <p14:sldId id="264"/>
            <p14:sldId id="28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6.4" id="{4F647542-4094-4428-9F6D-759E2B415498}">
          <p14:sldIdLst>
            <p14:sldId id="286"/>
            <p14:sldId id="287"/>
            <p14:sldId id="316"/>
            <p14:sldId id="317"/>
            <p14:sldId id="318"/>
            <p14:sldId id="319"/>
            <p14:sldId id="321"/>
            <p14:sldId id="322"/>
            <p14:sldId id="323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A190-AEDE-48E6-B526-EE49C104AF4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4A2A-B483-414C-997D-41A988BF9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1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85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4A2A-B483-414C-997D-41A988BF9D6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7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2.xml"/><Relationship Id="rId7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9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9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slide" Target="slide19.xml"/><Relationship Id="rId4" Type="http://schemas.openxmlformats.org/officeDocument/2006/relationships/slide" Target="slide2.xml"/><Relationship Id="rId9" Type="http://schemas.openxmlformats.org/officeDocument/2006/relationships/slide" Target="slide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8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53" y="4326962"/>
            <a:ext cx="5023680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的下载和使用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的容器机制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的简单应用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3999" cy="451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核心容器（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 Container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核心容器（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 Container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的功能体系中起到支撑性作用，是其他模块实现功能的基石。核心容器包含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四个模块，具体如下。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模块规定了创建、配置和管理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模块的关键。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模块的基础之上扩展了功能，通过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接口提供上下文信息。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3999" cy="410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模块提供了一个强大的表达式语言，该语言用于在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运行时查询和操纵对象。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Access/Integration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数据访问及集成（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Access/Integration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）主要用于访问和操作数据中的数据，它主要包含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OXM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抽象层，它消除了冗长的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编码并解析数据库供应商特有的错误代码。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3999" cy="451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模块为主流的对象关系映射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提供了集成层，这些主流的对象关系映射包括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等，除此之外，该模块可将对象关系映射框架与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提供的特性组合使用。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OXM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OXM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OXM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实现的支持，例如，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JAXB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Beans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JiBX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模块包含生产（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）和消费（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）消息的功能。从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版本开始，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spring-messaging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    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617424"/>
            <a:ext cx="8895645" cy="4934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模块的主要功能是事务管理，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支持手写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beginTransaction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rollback()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的编程式事务，同时，它也支持通过注解或配置后由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自动处理的声明式事务。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Web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功能的实现基于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基础之上，它提供了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应用的各种工具类，包含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模块提供了基本的面向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的集成功能，如大部分文件上传功能，使用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侦听器的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容器的初始化以及面向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的应用程序上下文。它还包含一个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远程处理支持的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相关部分。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451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的模型、视图、控制器以及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服务实现。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版本加入的一个模块，该模块用于适配不同的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引擎，并能够全面支持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WebSocket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标准保持一致，同时提供了额外的服务。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模块提供了一个在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Protlet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环境中使用的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实现，相当于镜像了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模块的功能。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397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AOP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Aspects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提供了面向切面的编程实现，允许定义方法拦截器和切入点对代码解耦。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Aspects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是一个功能强大且成熟的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框架，为面向切面编程提供多种实现方法。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的支持和类加载器的实现，通常在特定的服务器使用。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TEST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模块支持使用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组件进行单元测试和集成测试，它提供了一致加载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和这些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的缓存。除此之外，它还提供了可用于独立测试代码的模拟对象。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MESSAGE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版本时开始引入到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的功能体系中，主要用于为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框架集成一些基础的消息传送应用。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6.1.4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子项目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从狭义层面理解，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框架，但从广义层面理解，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还包含有除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框架本身之外的很多子项目，这些子项目共同构建起一个企业级开发解决方案的生态系统。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的相关子项目信息，打开浏览器，访问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，可以看到显示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子项目信息的页面，如图所示。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923D1-CFC1-4D38-BC17-5A82123A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27" y="3892758"/>
            <a:ext cx="3962743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6.1.4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子项目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351167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主要子项目的详细介绍，具体如表所示。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5C4B52-2127-4B0D-82B2-0ED017422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4"/>
          <a:stretch/>
        </p:blipFill>
        <p:spPr>
          <a:xfrm>
            <a:off x="3511672" y="1758963"/>
            <a:ext cx="5507326" cy="38854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9B40DBE-230C-4090-9A25-59F5CF643971}"/>
              </a:ext>
            </a:extLst>
          </p:cNvPr>
          <p:cNvSpPr/>
          <p:nvPr/>
        </p:nvSpPr>
        <p:spPr>
          <a:xfrm>
            <a:off x="-2" y="2926205"/>
            <a:ext cx="351167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的主要子项目，开发者在构建应用程序的基础服务时，可以根据需要选择对应的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子项目。</a:t>
            </a:r>
          </a:p>
        </p:txBody>
      </p:sp>
    </p:spTree>
    <p:extLst>
      <p:ext uri="{BB962C8B-B14F-4D97-AF65-F5344CB8AC3E}">
        <p14:creationId xmlns:p14="http://schemas.microsoft.com/office/powerpoint/2010/main" val="246414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6.1.5 Spring5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41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的最新版本，与历史版本相比，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增强了一些功能和特性以满足新的技术生态的需要，主要体现在以下几个方面。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JDK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基线更新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代码库运行于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之上，因此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对环境的最低要求是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，这可以促进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的使用者积极运用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核心框架修订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的新特性对自身功能进行了修订，主要包括以下几个方面。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的反射增强，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中的方法参数可以更加高效的进行访问。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）核心的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接口提供基于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的默认方法构建的选择性声明。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F7B8CC7-252F-4AE9-89A5-F792C449CDC4}"/>
              </a:ext>
            </a:extLst>
          </p:cNvPr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>
            <a:extLst>
              <a:ext uri="{FF2B5EF4-FFF2-40B4-BE49-F238E27FC236}">
                <a16:creationId xmlns:a16="http://schemas.microsoft.com/office/drawing/2014/main" id="{D7A2BC64-F56F-42C9-BE93-FC5FCC94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37" y="1173665"/>
            <a:ext cx="1366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5254393-07E3-48C7-B6DA-BDBF5BA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4984757D-9FCB-4C94-B261-6C80715DA11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>
              <a:extLst>
                <a:ext uri="{FF2B5EF4-FFF2-40B4-BE49-F238E27FC236}">
                  <a16:creationId xmlns:a16="http://schemas.microsoft.com/office/drawing/2014/main" id="{121DCF84-1B06-42D6-BA73-3B42C058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>
                <a:extLst>
                  <a:ext uri="{FF2B5EF4-FFF2-40B4-BE49-F238E27FC236}">
                    <a16:creationId xmlns:a16="http://schemas.microsoft.com/office/drawing/2014/main" id="{B19ABFC4-B14D-4836-9C5A-02584A31D87A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>
                <a:extLst>
                  <a:ext uri="{FF2B5EF4-FFF2-40B4-BE49-F238E27FC236}">
                    <a16:creationId xmlns:a16="http://schemas.microsoft.com/office/drawing/2014/main" id="{731DD944-65A0-47BA-883E-FEDDA64224D1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9B2A10DA-A06B-41C9-BEAB-3F9A61571C39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>
            <a:extLst>
              <a:ext uri="{FF2B5EF4-FFF2-40B4-BE49-F238E27FC236}">
                <a16:creationId xmlns:a16="http://schemas.microsoft.com/office/drawing/2014/main" id="{5B492AE2-6D23-4710-8479-57D037EF5EDA}"/>
              </a:ext>
            </a:extLst>
          </p:cNvPr>
          <p:cNvGrpSpPr>
            <a:grpSpLocks/>
          </p:cNvGrpSpPr>
          <p:nvPr/>
        </p:nvGrpSpPr>
        <p:grpSpPr bwMode="auto">
          <a:xfrm>
            <a:off x="2839377" y="2179020"/>
            <a:ext cx="4141720" cy="584665"/>
            <a:chOff x="1707622" y="1197695"/>
            <a:chExt cx="4045478" cy="65677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C56F6575-70C6-403B-9841-B59801F7153B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815DE2-1FD3-456E-96F1-BFDEF6AA61CB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>
              <a:extLst>
                <a:ext uri="{FF2B5EF4-FFF2-40B4-BE49-F238E27FC236}">
                  <a16:creationId xmlns:a16="http://schemas.microsoft.com/office/drawing/2014/main" id="{120A8B9F-EE5D-4949-90DC-2A98D802D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2236210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的下载及使用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29">
            <a:extLst>
              <a:ext uri="{FF2B5EF4-FFF2-40B4-BE49-F238E27FC236}">
                <a16:creationId xmlns:a16="http://schemas.microsoft.com/office/drawing/2014/main" id="{7D46BF4F-24CC-44D6-B0C9-9AFA8E40B273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28749" y="2183492"/>
            <a:ext cx="1005156" cy="547688"/>
            <a:chOff x="1931297" y="1314359"/>
            <a:chExt cx="1319272" cy="1728192"/>
          </a:xfrm>
        </p:grpSpPr>
        <p:grpSp>
          <p:nvGrpSpPr>
            <p:cNvPr id="46" name="组合 31">
              <a:extLst>
                <a:ext uri="{FF2B5EF4-FFF2-40B4-BE49-F238E27FC236}">
                  <a16:creationId xmlns:a16="http://schemas.microsoft.com/office/drawing/2014/main" id="{E77D9F81-B64C-49AB-9E1B-41AD8DFC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>
                <a:extLst>
                  <a:ext uri="{FF2B5EF4-FFF2-40B4-BE49-F238E27FC236}">
                    <a16:creationId xmlns:a16="http://schemas.microsoft.com/office/drawing/2014/main" id="{3B20A25A-B28A-4066-8CDF-87B2DBD0D478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>
                <a:extLst>
                  <a:ext uri="{FF2B5EF4-FFF2-40B4-BE49-F238E27FC236}">
                    <a16:creationId xmlns:a16="http://schemas.microsoft.com/office/drawing/2014/main" id="{4C9AB31A-AAD7-48CD-9520-37F12BF1596C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9BB0FE66-28D3-4FF7-AB4C-84161D7BB17F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B33732-9A7B-4455-9B80-F329FACB791E}"/>
              </a:ext>
            </a:extLst>
          </p:cNvPr>
          <p:cNvCxnSpPr/>
          <p:nvPr/>
        </p:nvCxnSpPr>
        <p:spPr bwMode="auto">
          <a:xfrm>
            <a:off x="2787752" y="3377210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21" name="矩形 35">
            <a:extLst>
              <a:ext uri="{FF2B5EF4-FFF2-40B4-BE49-F238E27FC236}">
                <a16:creationId xmlns:a16="http://schemas.microsoft.com/office/drawing/2014/main" id="{7F275F2E-AA5E-46F0-8A96-851FE7D7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26" y="3050340"/>
            <a:ext cx="2058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1E07EF18-76AD-45DC-9C0F-9B88EEF4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173" y="3399030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9">
            <a:extLst>
              <a:ext uri="{FF2B5EF4-FFF2-40B4-BE49-F238E27FC236}">
                <a16:creationId xmlns:a16="http://schemas.microsoft.com/office/drawing/2014/main" id="{39ACABC6-8ADB-4D47-A9D1-2EC4073FC9A5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560773" y="3092910"/>
            <a:ext cx="1005156" cy="547688"/>
            <a:chOff x="1931297" y="1314359"/>
            <a:chExt cx="1319272" cy="1728192"/>
          </a:xfrm>
        </p:grpSpPr>
        <p:grpSp>
          <p:nvGrpSpPr>
            <p:cNvPr id="24" name="组合 31">
              <a:extLst>
                <a:ext uri="{FF2B5EF4-FFF2-40B4-BE49-F238E27FC236}">
                  <a16:creationId xmlns:a16="http://schemas.microsoft.com/office/drawing/2014/main" id="{FF6637EB-2985-4919-A2C9-12F0A6B3D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1" name="圆角矩形 24">
                <a:extLst>
                  <a:ext uri="{FF2B5EF4-FFF2-40B4-BE49-F238E27FC236}">
                    <a16:creationId xmlns:a16="http://schemas.microsoft.com/office/drawing/2014/main" id="{ED53CFBE-CA72-468F-9792-264BDBF37887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2" name="圆角矩形 25">
                <a:extLst>
                  <a:ext uri="{FF2B5EF4-FFF2-40B4-BE49-F238E27FC236}">
                    <a16:creationId xmlns:a16="http://schemas.microsoft.com/office/drawing/2014/main" id="{D228704E-7504-4974-9E1B-1CD587688C0E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0" name="圆角矩形 5">
              <a:extLst>
                <a:ext uri="{FF2B5EF4-FFF2-40B4-BE49-F238E27FC236}">
                  <a16:creationId xmlns:a16="http://schemas.microsoft.com/office/drawing/2014/main" id="{E0E1CA17-5D92-4E0F-916A-7893EAD7CE3B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33" name="组合 195">
            <a:extLst>
              <a:ext uri="{FF2B5EF4-FFF2-40B4-BE49-F238E27FC236}">
                <a16:creationId xmlns:a16="http://schemas.microsoft.com/office/drawing/2014/main" id="{163F5E14-FCCD-41BA-BFDE-00A1370C3F79}"/>
              </a:ext>
            </a:extLst>
          </p:cNvPr>
          <p:cNvGrpSpPr>
            <a:grpSpLocks/>
          </p:cNvGrpSpPr>
          <p:nvPr/>
        </p:nvGrpSpPr>
        <p:grpSpPr bwMode="auto">
          <a:xfrm>
            <a:off x="2904566" y="4055695"/>
            <a:ext cx="4141720" cy="584665"/>
            <a:chOff x="1707622" y="1197695"/>
            <a:chExt cx="4045478" cy="656772"/>
          </a:xfrm>
        </p:grpSpPr>
        <p:sp>
          <p:nvSpPr>
            <p:cNvPr id="34" name="圆角矩形 5">
              <a:extLst>
                <a:ext uri="{FF2B5EF4-FFF2-40B4-BE49-F238E27FC236}">
                  <a16:creationId xmlns:a16="http://schemas.microsoft.com/office/drawing/2014/main" id="{F1E7B9B7-076A-4889-8E49-814CB106DEDD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F0DD4A3-872A-4A63-93D6-F7B4C11C8024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D995BF-300A-4374-8147-0C87FF022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2010741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的容器机制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126">
            <a:extLst>
              <a:ext uri="{FF2B5EF4-FFF2-40B4-BE49-F238E27FC236}">
                <a16:creationId xmlns:a16="http://schemas.microsoft.com/office/drawing/2014/main" id="{FFB4FE6D-2C9A-426E-8CF7-D23195947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86" y="4376847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29">
            <a:extLst>
              <a:ext uri="{FF2B5EF4-FFF2-40B4-BE49-F238E27FC236}">
                <a16:creationId xmlns:a16="http://schemas.microsoft.com/office/drawing/2014/main" id="{4CFA3A58-4ECB-4573-B945-384F285FBB8D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93938" y="4060167"/>
            <a:ext cx="1005156" cy="547688"/>
            <a:chOff x="1931297" y="1314359"/>
            <a:chExt cx="1319272" cy="1728192"/>
          </a:xfrm>
        </p:grpSpPr>
        <p:grpSp>
          <p:nvGrpSpPr>
            <p:cNvPr id="39" name="组合 31">
              <a:extLst>
                <a:ext uri="{FF2B5EF4-FFF2-40B4-BE49-F238E27FC236}">
                  <a16:creationId xmlns:a16="http://schemas.microsoft.com/office/drawing/2014/main" id="{78CEB220-2CC5-4AA4-ADC7-AE5D32C333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51" name="圆角矩形 24">
                <a:extLst>
                  <a:ext uri="{FF2B5EF4-FFF2-40B4-BE49-F238E27FC236}">
                    <a16:creationId xmlns:a16="http://schemas.microsoft.com/office/drawing/2014/main" id="{67A5419A-BB51-4E78-9F79-9BFD2D77228E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6.4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52" name="圆角矩形 25">
                <a:extLst>
                  <a:ext uri="{FF2B5EF4-FFF2-40B4-BE49-F238E27FC236}">
                    <a16:creationId xmlns:a16="http://schemas.microsoft.com/office/drawing/2014/main" id="{C752391B-496C-4A75-880B-273FE04B58E4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50" name="圆角矩形 5">
              <a:extLst>
                <a:ext uri="{FF2B5EF4-FFF2-40B4-BE49-F238E27FC236}">
                  <a16:creationId xmlns:a16="http://schemas.microsoft.com/office/drawing/2014/main" id="{B848C250-6A63-49FF-AD4B-402823FE911D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1" grpId="0"/>
      <p:bldP spid="22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6.1.5 Spring5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41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@Nullable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NotNull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注解来表明可为空的参数以及返回值，如此一来，可以在编译时处理空值而不是在运行时抛出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）在日志记录方面，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 Logging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桥接模块的封装，它被叫做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jcl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而不是标准的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 Logging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）新加入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Resourse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抽象提供的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isFile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指示器以及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方法，防御式编程方法也得到进一步的推动。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核心容器更新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支持候选组件索引作为类路径扫描的替代方案。从索引读取实体会使加载组件索引开销更低，因此，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程序的启动时间将会缩减。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6.1.5 Spring5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397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支持响应式编程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响应式编程是另外一种编程风格，它专注于构建对事件做出响应的应用程序。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包含响应流和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Reactive 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实现），响应流和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自身的功能及相关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支持函数式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提供了一个函数式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框架。该框架使用函数式编程风格来定义端点，它引入了两个基本组件：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表示处理接收到的请求并生成响应的函数。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注解，它用于将接收到的请求转发到处理函数。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6.1.5 Spring5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-1" y="1707736"/>
            <a:ext cx="9144000" cy="4390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Kotlin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语言的支持。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Kotlin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是一种支持函数式编程风格的面向对象语言，它运行在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之上，可以让代码更具有表现力、简洁性和可读性。有了对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Kotlin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的支持，开发人员可以进行深度的函数式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编程，这拓宽了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的应用领域。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提升测试功能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 5 Jupiter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 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来编写测试以及扩展。除此之外，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TestContext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中进行并行测试的扩展。针对响应式编程模型，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WebTestClient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4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的下载及使用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8556978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是一个不依赖于任何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服务器或容器的框架，它既可以应用于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项目，也可以应用于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之前要获取它的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包可以从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的官网下载。本书编写时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的最新稳定版本为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，因此书中基于该版本展开讲解。接下来，本节将讲解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包的下载方法，具体步骤如下。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）打开浏览器，访问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http://repo.spring.io/simple/libs-release-local/org/springframework/spring/5.0.8.RELEASE/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，浏览器跳转到下载页面，如图所示。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D14A47-34AC-4DCF-8BF1-AEE09D13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95" y="4726471"/>
            <a:ext cx="396274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0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的下载及使用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8556978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）单击页面中“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spring-framework-5.0.8.RELEASE-dist.zip”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超链接，将文件下载到指定目录。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）解压下载到本地的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文件，此时获得名称为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spring-framework-5.0.8.RELEASE-dist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的文件夹，打开该文件夹，可以看到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的目录结构，具体如图所示。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FCCB20-9BDE-4B5C-B0D9-C96FAE39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89" y="3429000"/>
            <a:ext cx="3962743" cy="20972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854817-3F24-42E3-ACDD-C3A09F258AB5}"/>
              </a:ext>
            </a:extLst>
          </p:cNvPr>
          <p:cNvSpPr/>
          <p:nvPr/>
        </p:nvSpPr>
        <p:spPr>
          <a:xfrm>
            <a:off x="-7199" y="5558387"/>
            <a:ext cx="8556978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文件夹存放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的相关开发文档，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文件夹存放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包和源代码，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文件夹存放规定配置文件结构的约束文件。</a:t>
            </a:r>
          </a:p>
        </p:txBody>
      </p:sp>
    </p:spTree>
    <p:extLst>
      <p:ext uri="{BB962C8B-B14F-4D97-AF65-F5344CB8AC3E}">
        <p14:creationId xmlns:p14="http://schemas.microsoft.com/office/powerpoint/2010/main" val="10865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6.2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的下载及使用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263755"/>
            <a:ext cx="91440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的日志功能需要依靠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 Logging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，因此，还需下载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 Logging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包。打开浏览器，访问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http://commons.apache.org/proper/commons-logging/download_logging.cgi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，浏览器跳转到下载页面，如图所示。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54817-3F24-42E3-ACDD-C3A09F258AB5}"/>
              </a:ext>
            </a:extLst>
          </p:cNvPr>
          <p:cNvSpPr/>
          <p:nvPr/>
        </p:nvSpPr>
        <p:spPr>
          <a:xfrm>
            <a:off x="-1" y="4031739"/>
            <a:ext cx="9143999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）点击页面中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commons-logging-1.2-bin.zip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超链接，将文件下载到指定目录。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）解压下载到本地的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文件，此时获得名称为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的文件夹，打开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commons-logging-1.2-bin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文件，该文件即为使用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所要导入的文件。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BD660-AEE2-4B0E-9B47-7CC3D50F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16" y="3001426"/>
            <a:ext cx="3962743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6.3  Spring</a:t>
            </a:r>
            <a:r>
              <a:rPr lang="zh-CN" altLang="en-US" sz="2800" b="1" dirty="0"/>
              <a:t>的容器机制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容器机制简介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705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6.3.4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</a:t>
            </a: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容器机制简介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框架实现功能的基础，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容器类似一家超级工厂，当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启动时，所有被配置过的类都会被纳入到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容器的管理之中。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把它管理的类称为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，通常情况下，与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并没有要求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必须遵循一定的规范，即使是普通的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类，只要被配置到容器中，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就可以管理它并把它作为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文件或注解获取配置信息，进而通过容器对象来管理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的管理体现在它负责创建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容器中，它只需发挥自己功能，而无需过多关注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容器机制简介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为了便于开发，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为开发人员提供了一套容器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，如此一来，开发人员可使用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中，开发人员接触最多的是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接口，其中，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的子接口。接下来，本节将对这两个接口作详细讲解。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7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BeanFactory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最基本的容器接口，它定义了创建和管理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的方法，为其他容器提供了最基本的规范。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接口提供了一系列操作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的方法，具体如表所示。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75625-E70F-4D11-B95F-037099D7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4"/>
          <a:stretch/>
        </p:blipFill>
        <p:spPr>
          <a:xfrm>
            <a:off x="1901388" y="3058911"/>
            <a:ext cx="5673455" cy="24879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A29545-1168-42DF-8119-2B8539BF6290}"/>
              </a:ext>
            </a:extLst>
          </p:cNvPr>
          <p:cNvSpPr/>
          <p:nvPr/>
        </p:nvSpPr>
        <p:spPr>
          <a:xfrm>
            <a:off x="0" y="5546824"/>
            <a:ext cx="856826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接口的方法，开发者调用这些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即可完成对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的操作，无需关注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的实例化过程。</a:t>
            </a:r>
          </a:p>
        </p:txBody>
      </p:sp>
    </p:spTree>
    <p:extLst>
      <p:ext uri="{BB962C8B-B14F-4D97-AF65-F5344CB8AC3E}">
        <p14:creationId xmlns:p14="http://schemas.microsoft.com/office/powerpoint/2010/main" val="23550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的概念和优势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708113"/>
            <a:ext cx="2816561" cy="1561997"/>
            <a:chOff x="547807" y="3950799"/>
            <a:chExt cx="2490667" cy="1561091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588" y="4077586"/>
              <a:ext cx="1870886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入门程序的编写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5450906" y="1406908"/>
            <a:ext cx="2831791" cy="1185206"/>
            <a:chOff x="5864534" y="2024888"/>
            <a:chExt cx="2831791" cy="1185037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534" y="2024888"/>
              <a:ext cx="2285951" cy="97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的体系结构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660871"/>
            <a:ext cx="2905092" cy="1288410"/>
            <a:chOff x="5813082" y="4225925"/>
            <a:chExt cx="2905092" cy="1289062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541022"/>
              <a:ext cx="2403298" cy="973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Spring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的核心容器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BeanFactory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中提供了几种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的实现类，其中最常用的是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XmlBeanFactory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文件并根据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文件中的配置信息来管理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91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接口的功能建立在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接口的基础之上，它增强了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的特性，增加了更多企业级的功能。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接口为应用提供国际化访问功能，提供资源（包括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和文件系统）的访问支持，可同时加载多个配置文件，引入事件机制，让容器在上下文中提供了对应用事件的支持，以声明式方式启动并创建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容器。除此之外，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接口可以为单例的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实行预初始化，并根据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方法，这决定了此时单例的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可以被直接使用，提升了程序获取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实例时的性能，因此，实际开发中使用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接口更多。</a:t>
            </a:r>
          </a:p>
        </p:txBody>
      </p:sp>
    </p:spTree>
    <p:extLst>
      <p:ext uri="{BB962C8B-B14F-4D97-AF65-F5344CB8AC3E}">
        <p14:creationId xmlns:p14="http://schemas.microsoft.com/office/powerpoint/2010/main" val="120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在实际开发中，如果想要获取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的实例，可以通过自定义一个实现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ApplicationContextAware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接口的工具类来完成，并且这个工具类也要配置到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ApplicationContextAware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接口有一个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setApplicationContext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context)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调用并传入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实例，工具类可通过该参数获取实例。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为了便于开发，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提供了几种常用的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接口实现类，具体如表所示。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602E05-334B-4693-B5B4-D2418B99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04"/>
          <a:stretch/>
        </p:blipFill>
        <p:spPr>
          <a:xfrm>
            <a:off x="1901389" y="4399882"/>
            <a:ext cx="5341222" cy="16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表中列举了几种常用的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ApplicaitonContext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接口实现类，开发人员可根据具体需求酌情调用。</a:t>
            </a:r>
          </a:p>
        </p:txBody>
      </p:sp>
    </p:spTree>
    <p:extLst>
      <p:ext uri="{BB962C8B-B14F-4D97-AF65-F5344CB8AC3E}">
        <p14:creationId xmlns:p14="http://schemas.microsoft.com/office/powerpoint/2010/main" val="2027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40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容器的底层原理相对复杂，因此，初学者无须在探究实现细节上耗费过多精力。在使用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编写入门程序之前，先大体了解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容器的启动过程即可。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容器的启动过程包括三个基本步骤：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的载入与解析、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容器中的注册。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在获取配置信息时，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容器首先需要找到具体的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。在实际开发中，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文件，也可以是注解，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ResourceLoader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通过统一的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接口来完成。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48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397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的载入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读取配置信息，将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配置信息转换为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容器内部的数据结构，这个数据结构就是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能够方便的对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进行管理。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的注册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在完成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的载入后，需要将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的容器中。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容器通过一个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对象持有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数据。注册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数据置入到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对象中，这个过程通过调用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BeanDifinitionRegistry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接口实现。</a:t>
            </a:r>
          </a:p>
        </p:txBody>
      </p:sp>
    </p:spTree>
    <p:extLst>
      <p:ext uri="{BB962C8B-B14F-4D97-AF65-F5344CB8AC3E}">
        <p14:creationId xmlns:p14="http://schemas.microsoft.com/office/powerpoint/2010/main" val="38215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的容器机制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完成了在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容器中的定义。根据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容器的原理，在默认情况下，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的实例化将在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容器的启动过程中完成。如果用户想要在第一次向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容器索要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时完成实例化，可以通过配置信息中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属性来实现。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属性有三个可选值：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功能相同，均默认在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容器的启动过程中完成实例化，只有当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的实例化才会在用户第一次索要时执行。</a:t>
            </a:r>
          </a:p>
        </p:txBody>
      </p:sp>
    </p:spTree>
    <p:extLst>
      <p:ext uri="{BB962C8B-B14F-4D97-AF65-F5344CB8AC3E}">
        <p14:creationId xmlns:p14="http://schemas.microsoft.com/office/powerpoint/2010/main" val="34601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6.4  Spring</a:t>
            </a:r>
            <a:r>
              <a:rPr lang="zh-CN" altLang="en-US" sz="2800" b="1" dirty="0"/>
              <a:t>的简单应用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6.4.1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6.4.2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6.4.3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705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6.4.4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测试功能</a:t>
            </a:r>
          </a:p>
        </p:txBody>
      </p:sp>
    </p:spTree>
    <p:extLst>
      <p:ext uri="{BB962C8B-B14F-4D97-AF65-F5344CB8AC3E}">
        <p14:creationId xmlns:p14="http://schemas.microsoft.com/office/powerpoint/2010/main" val="14963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</a:t>
            </a:r>
            <a:r>
              <a:rPr lang="zh-CN" altLang="en-US" sz="2400" b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前面的小节讲解了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的基础知识，接下来，本节通过一个实例演示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的简单应用。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核心容器的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commons-logging-1.2.jar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导入到工程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目录下，导入的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D31103-13BA-4453-A5C7-ED58AB7B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73" y="3920104"/>
            <a:ext cx="3340898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，如例所示。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8D2974-FF84-464A-908D-4A070C682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66"/>
          <a:stretch/>
        </p:blipFill>
        <p:spPr>
          <a:xfrm>
            <a:off x="2052000" y="2196509"/>
            <a:ext cx="5040000" cy="25408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0" y="4737317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类的无参构造被调用时，控制台将输出“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对象创建了”的提示信息，除此之外，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类声明了一个成员变量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方法引用了成员变量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41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12963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442139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69368" y="2663196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1588023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6.1  Spring</a:t>
            </a:r>
            <a:r>
              <a:rPr lang="zh-CN" altLang="en-US" sz="2800" b="1" dirty="0"/>
              <a:t>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83" y="2781692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6.1.1</a:t>
            </a:r>
            <a:endParaRPr lang="zh-CN" altLang="en-US" dirty="0"/>
          </a:p>
        </p:txBody>
      </p:sp>
      <p:sp>
        <p:nvSpPr>
          <p:cNvPr id="16" name="TextBox 168">
            <a:hlinkClick r:id="rId3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974" y="2763882"/>
            <a:ext cx="2272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45" y="1980470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1078782" y="2012204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7" y="1959240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48083" y="3349926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262" y="3467875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6.1.2</a:t>
            </a:r>
            <a:endParaRPr lang="zh-CN" altLang="en-US" dirty="0"/>
          </a:p>
        </p:txBody>
      </p:sp>
      <p:sp>
        <p:nvSpPr>
          <p:cNvPr id="31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690" y="3453323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69368" y="4075381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83" y="4193877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6.1.3</a:t>
            </a:r>
            <a:endParaRPr lang="zh-CN" altLang="en-US" dirty="0"/>
          </a:p>
        </p:txBody>
      </p:sp>
      <p:sp>
        <p:nvSpPr>
          <p:cNvPr id="43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974" y="4176067"/>
            <a:ext cx="5239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95904" y="482205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83" y="4940000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6.1.4</a:t>
            </a:r>
            <a:endParaRPr lang="zh-CN" altLang="en-US" dirty="0"/>
          </a:p>
        </p:txBody>
      </p:sp>
      <p:sp>
        <p:nvSpPr>
          <p:cNvPr id="55" name="TextBox 168">
            <a:hlinkClick r:id="rId9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511" y="4925448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子项目</a:t>
            </a:r>
          </a:p>
        </p:txBody>
      </p:sp>
      <p:grpSp>
        <p:nvGrpSpPr>
          <p:cNvPr id="68" name="组合 153">
            <a:extLst>
              <a:ext uri="{FF2B5EF4-FFF2-40B4-BE49-F238E27FC236}">
                <a16:creationId xmlns:a16="http://schemas.microsoft.com/office/drawing/2014/main" id="{59D23D4C-8E11-4FB0-852F-5381A034C190}"/>
              </a:ext>
            </a:extLst>
          </p:cNvPr>
          <p:cNvGrpSpPr>
            <a:grpSpLocks/>
          </p:cNvGrpSpPr>
          <p:nvPr/>
        </p:nvGrpSpPr>
        <p:grpSpPr bwMode="auto">
          <a:xfrm>
            <a:off x="1169368" y="5521110"/>
            <a:ext cx="6535740" cy="652952"/>
            <a:chOff x="1029300" y="5045322"/>
            <a:chExt cx="6535226" cy="652058"/>
          </a:xfrm>
        </p:grpSpPr>
        <p:grpSp>
          <p:nvGrpSpPr>
            <p:cNvPr id="69" name="组合 219">
              <a:extLst>
                <a:ext uri="{FF2B5EF4-FFF2-40B4-BE49-F238E27FC236}">
                  <a16:creationId xmlns:a16="http://schemas.microsoft.com/office/drawing/2014/main" id="{A9D9F04A-057F-43F7-A767-F245A9EBE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74" name="AutoShape 218">
                <a:extLst>
                  <a:ext uri="{FF2B5EF4-FFF2-40B4-BE49-F238E27FC236}">
                    <a16:creationId xmlns:a16="http://schemas.microsoft.com/office/drawing/2014/main" id="{D350E0DF-5D03-4B0C-A634-A273659C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75" name="组合 225">
                <a:extLst>
                  <a:ext uri="{FF2B5EF4-FFF2-40B4-BE49-F238E27FC236}">
                    <a16:creationId xmlns:a16="http://schemas.microsoft.com/office/drawing/2014/main" id="{D911D63B-1F1E-4175-BF71-5D480D1216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76" name="AutoShape 181">
                  <a:extLst>
                    <a:ext uri="{FF2B5EF4-FFF2-40B4-BE49-F238E27FC236}">
                      <a16:creationId xmlns:a16="http://schemas.microsoft.com/office/drawing/2014/main" id="{9B98FE86-883C-4B38-9AFF-A9599A3CD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77" name="AutoShape 202">
                  <a:extLst>
                    <a:ext uri="{FF2B5EF4-FFF2-40B4-BE49-F238E27FC236}">
                      <a16:creationId xmlns:a16="http://schemas.microsoft.com/office/drawing/2014/main" id="{AD37266E-D054-4360-AA4F-47AB5822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0" name="Line 188">
              <a:extLst>
                <a:ext uri="{FF2B5EF4-FFF2-40B4-BE49-F238E27FC236}">
                  <a16:creationId xmlns:a16="http://schemas.microsoft.com/office/drawing/2014/main" id="{3C4ED5AB-B534-4117-8353-2293CC3E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1" name="组合 221">
              <a:extLst>
                <a:ext uri="{FF2B5EF4-FFF2-40B4-BE49-F238E27FC236}">
                  <a16:creationId xmlns:a16="http://schemas.microsoft.com/office/drawing/2014/main" id="{1E695608-AFB9-4921-A8F5-B7E91A00F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>
                <a:extLst>
                  <a:ext uri="{FF2B5EF4-FFF2-40B4-BE49-F238E27FC236}">
                    <a16:creationId xmlns:a16="http://schemas.microsoft.com/office/drawing/2014/main" id="{2B0BB15A-B0A8-48D2-B3FC-52694E62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73" name="Oval 151">
                <a:extLst>
                  <a:ext uri="{FF2B5EF4-FFF2-40B4-BE49-F238E27FC236}">
                    <a16:creationId xmlns:a16="http://schemas.microsoft.com/office/drawing/2014/main" id="{875AFA60-5266-4AA1-B504-B54F695F7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78" name="TextBox 163">
            <a:extLst>
              <a:ext uri="{FF2B5EF4-FFF2-40B4-BE49-F238E27FC236}">
                <a16:creationId xmlns:a16="http://schemas.microsoft.com/office/drawing/2014/main" id="{36043F71-5355-46B9-8B70-AF8544E8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547" y="5639059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6.1.5</a:t>
            </a:r>
            <a:endParaRPr lang="zh-CN" altLang="en-US" dirty="0"/>
          </a:p>
        </p:txBody>
      </p:sp>
      <p:sp>
        <p:nvSpPr>
          <p:cNvPr id="79" name="TextBox 168">
            <a:hlinkClick r:id="rId10" action="ppaction://hlinksldjump"/>
            <a:extLst>
              <a:ext uri="{FF2B5EF4-FFF2-40B4-BE49-F238E27FC236}">
                <a16:creationId xmlns:a16="http://schemas.microsoft.com/office/drawing/2014/main" id="{4290BC1A-9077-45A9-A4C9-179E9BDC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975" y="5624507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3916419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，如例所示。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0" y="5150264"/>
            <a:ext cx="872631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类的无参构造被调用时，控制台将输出“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对象创建了”的提示信息，除此之外，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类声明了一个成员变量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方法引用了成员变量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139170-3DD7-40F9-B563-AF2117A38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6"/>
          <a:stretch/>
        </p:blipFill>
        <p:spPr>
          <a:xfrm>
            <a:off x="851522" y="2098910"/>
            <a:ext cx="5040000" cy="31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4278489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通过该文件获取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的配置信息，如例所示。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1" y="3580569"/>
            <a:ext cx="8782755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元素指定了一个将由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属性指定该类的完全限定名，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属性指定该类的唯一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属性指定该类的成员变量名称，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&lt;property&gt;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的子元素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&lt;value&gt;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给对应成员变量注入值。除此之外，由于该配置文件的约束信息较长，开发人员可以从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下载包中包含的官方文档中获取。打开下载包的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docs\spring-framework-reference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core.html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文件，可以找到 配置文件的约束模板，直接复制到本地工程中即可。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AB9417-6B45-4109-B19A-E4CA129EA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97"/>
          <a:stretch/>
        </p:blipFill>
        <p:spPr>
          <a:xfrm>
            <a:off x="4278489" y="1772841"/>
            <a:ext cx="5040000" cy="148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测试功能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3955967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包，在该包下新建测试类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，如例所示。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0" y="3678938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在以上代码中，程序通过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对象，进而调用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通过配置文件获得了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的配置信息，当调用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方法时，控制台将输出相应的提示信息。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类，执行结果如图所示。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00D1D8-5596-45C9-BBA3-0FB585B21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73"/>
          <a:stretch/>
        </p:blipFill>
        <p:spPr>
          <a:xfrm>
            <a:off x="3955967" y="1555693"/>
            <a:ext cx="5040000" cy="21652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BE24FC-A650-4CB0-9EFB-5D6A733B2BB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83" y="5546824"/>
            <a:ext cx="3962400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8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测试功能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&lt;value&gt;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的属性值由“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。重新执行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类，执行结果如图所示。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4818" y="316800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61E3A-91E1-48C3-B110-88DA565D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725" y="2553609"/>
            <a:ext cx="3950550" cy="7132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2D1C8C-F23E-4280-81E5-1D8B6653B7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19"/>
          <a:stretch/>
        </p:blipFill>
        <p:spPr>
          <a:xfrm>
            <a:off x="828945" y="4042407"/>
            <a:ext cx="5040000" cy="9577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37A20E2-694D-4F3D-B0B5-ABD84E16B495}"/>
              </a:ext>
            </a:extLst>
          </p:cNvPr>
          <p:cNvSpPr/>
          <p:nvPr/>
        </p:nvSpPr>
        <p:spPr>
          <a:xfrm>
            <a:off x="0" y="500018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元素再次为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配置了一个类，具体配置项与例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类似，此处不再赘述。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33953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测试功能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修改测试类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方法中添加代码，具体如下。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0" y="2485819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在以上代码中，程序获取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第三次执行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类，执行结果如图所示。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7A20E2-694D-4F3D-B0B5-ABD84E16B495}"/>
              </a:ext>
            </a:extLst>
          </p:cNvPr>
          <p:cNvSpPr/>
          <p:nvPr/>
        </p:nvSpPr>
        <p:spPr>
          <a:xfrm>
            <a:off x="0" y="4302246"/>
            <a:ext cx="880533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从图中可以发现，控制台输出了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类的相关信息，这就说明，多个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同时可以被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容器管理。除此之外，虽然获取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对象的方法在调用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方法之后执行，但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类的无参构造方法却在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方法之前执行，这就说明，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类在容器启动时完成了实例化，因此，它的实例化时间要比调用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对象的时间早。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8F28B-CDD6-4B5E-831A-9733A1E7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36"/>
          <a:stretch/>
        </p:blipFill>
        <p:spPr>
          <a:xfrm>
            <a:off x="828945" y="2098910"/>
            <a:ext cx="5040000" cy="402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839DD4-D3B2-494C-8064-D7774FE2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25" y="3424346"/>
            <a:ext cx="3950550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6.4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测试功能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类的配置信息，加入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的属性，具体代码如下。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6B3AA4-8123-49EB-B40F-3CFB8284E8B2}"/>
              </a:ext>
            </a:extLst>
          </p:cNvPr>
          <p:cNvSpPr/>
          <p:nvPr/>
        </p:nvSpPr>
        <p:spPr>
          <a:xfrm>
            <a:off x="0" y="2840645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，这将意味着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类将在用户第一次索取时才能被实例化。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第四次执行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类，执行结果如图所示。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7A20E2-694D-4F3D-B0B5-ABD84E16B495}"/>
              </a:ext>
            </a:extLst>
          </p:cNvPr>
          <p:cNvSpPr/>
          <p:nvPr/>
        </p:nvSpPr>
        <p:spPr>
          <a:xfrm>
            <a:off x="0" y="5019092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从图中可以发现，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类的无参构造方法在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方法之后执行，由此可见，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类在容器启动时并没有完成实例化，而是在第一次索取时才完成实例化，因此，它的实例化时间要比调用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对象的时间晚。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B1B7E7-30CD-499D-9FA2-16950A54A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46"/>
          <a:stretch/>
        </p:blipFill>
        <p:spPr>
          <a:xfrm>
            <a:off x="3782012" y="2040103"/>
            <a:ext cx="5040000" cy="885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B77E22-9B30-4E8F-8BEB-C45152FFD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229" y="4175963"/>
            <a:ext cx="3962743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009762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的基本概念、优势、功能体系、子项目等，接下来详细讲解了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的下载及使用，然后重点讲解了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的容器功能，包括容器的基本概念、两大容器接口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、容器的启动过程，最后通过一个实例讲解了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的简单应用。通过本章知识的学习，大家应该理解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的基础概念和生态圈，掌握两大容器接口的用法，能够通过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实例的获取，进而通过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编写简单的应用程序。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432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兴起之前，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企业级开发主要通过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EJB (Enterprise JavaBean)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EJB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是服务器端的组件模型，由于它过于依靠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EJB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容器并存在缓慢、复杂等问题，因此逐渐被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是一个分层的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应用的一站式轻量级开源框架，它最为核心的理念是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（控制反转）和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（面向切面编程），其中，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的基础，它支撑着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的重要特性。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提供了展现层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、持久层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以及事务管理等一站式的企业级应用技术，除此之外，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目前已融入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开发的各个领域，它可以整合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生态圈里众多的第三方框架和类库，为企业开发提供全面的基础功能支持。</a:t>
            </a:r>
          </a:p>
        </p:txBody>
      </p:sp>
    </p:spTree>
    <p:extLst>
      <p:ext uri="{BB962C8B-B14F-4D97-AF65-F5344CB8AC3E}">
        <p14:creationId xmlns:p14="http://schemas.microsoft.com/office/powerpoint/2010/main" val="24413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是一个易于开发、便于测试且功能齐全的开发框架，它的核心功能适用于任何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应用，在较长一段时期内仍将被广泛采用。</a:t>
            </a:r>
          </a:p>
        </p:txBody>
      </p:sp>
    </p:spTree>
    <p:extLst>
      <p:ext uri="{BB962C8B-B14F-4D97-AF65-F5344CB8AC3E}">
        <p14:creationId xmlns:p14="http://schemas.microsoft.com/office/powerpoint/2010/main" val="5220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458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与其他开发框架相比，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具有无可比拟的优势，这主要表现在以下几个方面。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降低耦合度，方便开发 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可以管理对象的生命周期、控制对象之间的依赖关系，如此一来，因硬编码造成的程序过度耦合得以避免。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可以对程序进行权限拦截、安全监控等操作，这可以减少通过传统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方法带来的代码冗余和繁杂。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支持声明式事务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中，可以直接通过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配置文件管理数据库事务，省去了手动编程的烦琐，提升了开发效率。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04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9144000" cy="368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方便程序测试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中集成了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，开发人员可以通过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进行单元测试。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方便集成各种优秀框架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提供了一个广阔的基础平台，它不排斥各种优秀的开源框架，其内部提供了对各种优秀框架（如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等）的直接支持。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的使用难度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中使用难度较大的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，经过封装，这些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更容易被开发人员理解和调用。</a:t>
            </a:r>
          </a:p>
        </p:txBody>
      </p:sp>
    </p:spTree>
    <p:extLst>
      <p:ext uri="{BB962C8B-B14F-4D97-AF65-F5344CB8AC3E}">
        <p14:creationId xmlns:p14="http://schemas.microsoft.com/office/powerpoint/2010/main" val="31001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 Spring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Spring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功能体系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07736"/>
            <a:ext cx="444782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框架采用分层和模块的架构方式，由核心容器、数据访问及集成、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等功能构成，具体如图所示。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197D0-5F8F-4E3E-8018-8545FAEB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33" y="2698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D1A1057-9E63-4345-AD47-2A16EEED1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93413"/>
              </p:ext>
            </p:extLst>
          </p:nvPr>
        </p:nvGraphicFramePr>
        <p:xfrm>
          <a:off x="4814038" y="1718005"/>
          <a:ext cx="35814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4105459" imgH="3266911" progId="Visio.Drawing.15">
                  <p:embed/>
                </p:oleObj>
              </mc:Choice>
              <mc:Fallback>
                <p:oleObj name="Visio" r:id="rId3" imgW="4105459" imgH="32669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038" y="1718005"/>
                        <a:ext cx="3581400" cy="284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F1E981D5-E45A-4846-8A77-118810F1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1740C-BF5D-42A7-B643-95EFC139B421}"/>
              </a:ext>
            </a:extLst>
          </p:cNvPr>
          <p:cNvSpPr/>
          <p:nvPr/>
        </p:nvSpPr>
        <p:spPr>
          <a:xfrm>
            <a:off x="0" y="4565980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图中展示了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的功能体系，这些功能通常由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中的一个或多个模块联合实现。在实际开发中，开发人员可根据业务需求自主选择所需模块，同时也可集成其他第三方框架，提升开发的针对性和效率。</a:t>
            </a:r>
          </a:p>
        </p:txBody>
      </p:sp>
    </p:spTree>
    <p:extLst>
      <p:ext uri="{BB962C8B-B14F-4D97-AF65-F5344CB8AC3E}">
        <p14:creationId xmlns:p14="http://schemas.microsoft.com/office/powerpoint/2010/main" val="30748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4557</Words>
  <Application>Microsoft Office PowerPoint</Application>
  <PresentationFormat>全屏显示(4:3)</PresentationFormat>
  <Paragraphs>274</Paragraphs>
  <Slides>47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</cp:revision>
  <dcterms:created xsi:type="dcterms:W3CDTF">2018-11-10T03:16:20Z</dcterms:created>
  <dcterms:modified xsi:type="dcterms:W3CDTF">2019-06-03T09:18:08Z</dcterms:modified>
</cp:coreProperties>
</file>