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259" r:id="rId3"/>
    <p:sldId id="256" r:id="rId4"/>
    <p:sldId id="264" r:id="rId5"/>
    <p:sldId id="261" r:id="rId6"/>
    <p:sldId id="289" r:id="rId7"/>
    <p:sldId id="290" r:id="rId8"/>
    <p:sldId id="291" r:id="rId9"/>
    <p:sldId id="292" r:id="rId10"/>
    <p:sldId id="285" r:id="rId11"/>
    <p:sldId id="286" r:id="rId12"/>
    <p:sldId id="284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287" r:id="rId36"/>
    <p:sldId id="288" r:id="rId37"/>
    <p:sldId id="315" r:id="rId38"/>
    <p:sldId id="316" r:id="rId39"/>
    <p:sldId id="282" r:id="rId40"/>
    <p:sldId id="258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398BBE7-18F1-489F-AAD2-66029CFEAFDF}">
          <p14:sldIdLst>
            <p14:sldId id="257"/>
            <p14:sldId id="259"/>
            <p14:sldId id="256"/>
          </p14:sldIdLst>
        </p14:section>
        <p14:section name="7.1" id="{DE1AC804-C500-4236-B7B3-58C1531DDA84}">
          <p14:sldIdLst>
            <p14:sldId id="264"/>
            <p14:sldId id="261"/>
            <p14:sldId id="289"/>
            <p14:sldId id="290"/>
            <p14:sldId id="291"/>
            <p14:sldId id="292"/>
          </p14:sldIdLst>
        </p14:section>
        <p14:section name="7.2" id="{1846694F-255A-432E-A32D-F13E5EA8ECD1}">
          <p14:sldIdLst>
            <p14:sldId id="285"/>
            <p14:sldId id="286"/>
            <p14:sldId id="284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7.3" id="{9B6A5D26-4996-473C-8A86-CA19B3EB8288}">
          <p14:sldIdLst>
            <p14:sldId id="287"/>
            <p14:sldId id="288"/>
            <p14:sldId id="315"/>
            <p14:sldId id="316"/>
          </p14:sldIdLst>
        </p14:section>
        <p14:section name="小结" id="{C2045922-DDA9-4F12-9B1E-C71A342DBA99}">
          <p14:sldIdLst>
            <p14:sldId id="282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1308333343970632"/>
          <c:y val="0"/>
          <c:w val="0.58691666656029373"/>
          <c:h val="0.929404458131209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AED6EE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B04-4405-B22A-5024BBCD2FD8}"/>
              </c:ext>
            </c:extLst>
          </c:dPt>
          <c:dPt>
            <c:idx val="1"/>
            <c:bubble3D val="0"/>
            <c:spPr>
              <a:solidFill>
                <a:srgbClr val="2484C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B04-4405-B22A-5024BBCD2FD8}"/>
              </c:ext>
            </c:extLst>
          </c:dPt>
          <c:dPt>
            <c:idx val="2"/>
            <c:bubble3D val="0"/>
            <c:spPr>
              <a:solidFill>
                <a:srgbClr val="AED6EE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B04-4405-B22A-5024BBCD2FD8}"/>
              </c:ext>
            </c:extLst>
          </c:dPt>
          <c:dPt>
            <c:idx val="3"/>
            <c:bubble3D val="0"/>
            <c:spPr>
              <a:solidFill>
                <a:srgbClr val="2383C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B04-4405-B22A-5024BBCD2FD8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掌握知识</c:v>
                </c:pt>
                <c:pt idx="1">
                  <c:v>理解知识</c:v>
                </c:pt>
                <c:pt idx="2">
                  <c:v>熟悉知识</c:v>
                </c:pt>
                <c:pt idx="3">
                  <c:v>了解知识</c:v>
                </c:pt>
              </c:strCache>
            </c:strRef>
          </c:cat>
          <c:val>
            <c:numRef>
              <c:f>Sheet1!$B$2:$B$5</c:f>
              <c:numCache>
                <c:formatCode>g/"通""用""格""式"</c:formatCode>
                <c:ptCount val="4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04-4405-B22A-5024BBCD2FD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9A190-AEDE-48E6-B526-EE49C104AF4E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04A2A-B483-414C-997D-41A988BF9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67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A3446-9CE6-45CF-85B7-042CDC44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A46A0D-9FCF-4E79-955D-6E9550AF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61C7E-F34A-424B-B28D-6D064CF1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F2FBBF3-A982-4E9F-B1C4-EB2094FA95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5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167C8-835D-44C2-A177-1132457B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3D1286-73E5-4447-B88F-C15A91742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B1556-7556-484C-83C5-7F336371A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CE29B-080D-4D53-9F68-658315B9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DBF6F6-B549-4D34-B6C4-F5CF79AA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48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55BD79-B256-4A59-A9F7-2E5157DDD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7C9B64-04EC-4C98-B4B0-927BD5A64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CD61B-AE88-4435-A7F9-D3B29DF2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F91FC-2B91-4CED-B57B-CB33D1A3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627CA8-BF00-464C-ABF7-30A31D3B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44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39779D2-E860-47CA-AFDC-A6F5F281E8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6"/>
            <a:ext cx="9144000" cy="685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F922756-3232-4ED4-B25F-80CF9379C4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4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81C717-6BC2-4A39-BDBB-3BC0B770B7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0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1A171-2C27-4922-8B16-94ABCBD06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A3E2DF-AE41-4E9E-8D57-44A13671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9458-A01F-4F69-8319-255F668B231D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C37198-F1EF-49BA-B634-423826F1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CBED9F-2EEA-4CA5-8DF3-3A97AACA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5A1E-4BC5-40E2-B826-5B7CAE38644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239E6E-1229-48F7-8AB7-819EE36F91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4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5591A-8764-4B3A-8DC0-AE67F236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72C08F-C325-48E6-991E-FE701994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FDB7A1-612C-4489-BE96-41CB08C6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104F74-A6BB-4E27-A764-B9A0AD5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55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DF22CE-4A74-4B58-8D0A-F43352C1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982E05-9967-43AE-8DF9-6846166C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3F29F0-A080-4058-A431-2E1BF192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67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C632D-4BDE-4D1E-9C27-23A34B46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43D87-047A-4753-86E9-4EED426E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5F6158-E0E8-4C4F-AC3A-A4828FCAF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D3386-07B3-48B9-905A-5F27098E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2535D0-A8FB-4DC0-85E7-F1AF1150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C133BD-337A-4191-8745-0AFA6E7E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CA1CD-41CE-4DE0-A0DE-D72B8533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4F64A2-0952-4609-A186-C8BB9F790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7F499B-9C3A-49CB-BEB5-2836F10A1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5D9B39-98C5-4FD0-B8FB-B19C302D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B5898B-08CD-4D58-A3B7-CFC3CE9C5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95E5E4-83E4-40E7-AA67-CB9960A3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02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08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2.xml"/><Relationship Id="rId7" Type="http://schemas.openxmlformats.org/officeDocument/2006/relationships/slide" Target="slide17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4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28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5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3.xml"/><Relationship Id="rId5" Type="http://schemas.openxmlformats.org/officeDocument/2006/relationships/slide" Target="slide35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7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7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8751B408-D7CF-436D-B86E-D450E3DF78CC}"/>
              </a:ext>
            </a:extLst>
          </p:cNvPr>
          <p:cNvSpPr txBox="1">
            <a:spLocks/>
          </p:cNvSpPr>
          <p:nvPr/>
        </p:nvSpPr>
        <p:spPr bwMode="auto">
          <a:xfrm>
            <a:off x="2150582" y="2253198"/>
            <a:ext cx="5147389" cy="60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使用</a:t>
            </a:r>
            <a:r>
              <a:rPr lang="en-US" altLang="zh-CN" sz="28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8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en-US" altLang="zh-CN" sz="28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endParaRPr lang="zh-CN" altLang="en-US" sz="3200" b="1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7">
            <a:extLst>
              <a:ext uri="{FF2B5EF4-FFF2-40B4-BE49-F238E27FC236}">
                <a16:creationId xmlns:a16="http://schemas.microsoft.com/office/drawing/2014/main" id="{8172C123-FFF0-40B6-864F-FB12C2439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853" y="4326962"/>
            <a:ext cx="5023680" cy="168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IOC</a:t>
            </a:r>
            <a:r>
              <a:rPr lang="zh-CN" altLang="en-US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Bean</a:t>
            </a:r>
            <a:r>
              <a:rPr lang="zh-CN" altLang="en-US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的配置</a:t>
            </a:r>
            <a:endParaRPr lang="en-US" altLang="zh-CN" sz="24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注解</a:t>
            </a:r>
            <a:endParaRPr lang="en-US" altLang="zh-CN" sz="24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95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32">
            <a:extLst>
              <a:ext uri="{FF2B5EF4-FFF2-40B4-BE49-F238E27FC236}">
                <a16:creationId xmlns:a16="http://schemas.microsoft.com/office/drawing/2014/main" id="{1753E114-1B5D-4BAE-886B-B868ECE62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047" y="12016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rgbClr val="AED6EE"/>
              </a:gs>
              <a:gs pos="100000">
                <a:srgbClr val="2383C6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wrap="none" anchor="ctr"/>
          <a:lstStyle/>
          <a:p>
            <a:pPr latinLnBrk="1">
              <a:defRPr/>
            </a:pPr>
            <a:endParaRPr kumimoji="1" lang="ko-KR" alt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3" name="AutoShape 208">
            <a:extLst>
              <a:ext uri="{FF2B5EF4-FFF2-40B4-BE49-F238E27FC236}">
                <a16:creationId xmlns:a16="http://schemas.microsoft.com/office/drawing/2014/main" id="{FDE7AD7D-22D8-4BE5-987F-34AFD4155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109" y="1430850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AED6EE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4" name="组合 153">
            <a:extLst>
              <a:ext uri="{FF2B5EF4-FFF2-40B4-BE49-F238E27FC236}">
                <a16:creationId xmlns:a16="http://schemas.microsoft.com/office/drawing/2014/main" id="{B25DCF2F-BF45-4431-862E-CB2BE5D9D73C}"/>
              </a:ext>
            </a:extLst>
          </p:cNvPr>
          <p:cNvGrpSpPr>
            <a:grpSpLocks/>
          </p:cNvGrpSpPr>
          <p:nvPr/>
        </p:nvGrpSpPr>
        <p:grpSpPr bwMode="auto">
          <a:xfrm>
            <a:off x="1123794" y="2645578"/>
            <a:ext cx="6625480" cy="684212"/>
            <a:chOff x="1029300" y="5045322"/>
            <a:chExt cx="6624959" cy="683275"/>
          </a:xfrm>
        </p:grpSpPr>
        <p:grpSp>
          <p:nvGrpSpPr>
            <p:cNvPr id="5" name="组合 219">
              <a:extLst>
                <a:ext uri="{FF2B5EF4-FFF2-40B4-BE49-F238E27FC236}">
                  <a16:creationId xmlns:a16="http://schemas.microsoft.com/office/drawing/2014/main" id="{3F22C5B1-4B46-4A19-B29A-C03EEC7E45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10" name="AutoShape 218">
                <a:extLst>
                  <a:ext uri="{FF2B5EF4-FFF2-40B4-BE49-F238E27FC236}">
                    <a16:creationId xmlns:a16="http://schemas.microsoft.com/office/drawing/2014/main" id="{579642CC-06DE-4756-B8E4-F71E105F4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11" name="组合 225">
                <a:extLst>
                  <a:ext uri="{FF2B5EF4-FFF2-40B4-BE49-F238E27FC236}">
                    <a16:creationId xmlns:a16="http://schemas.microsoft.com/office/drawing/2014/main" id="{E99AF641-98B5-4E56-AAF9-CD6B7EF228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12" name="AutoShape 181">
                  <a:extLst>
                    <a:ext uri="{FF2B5EF4-FFF2-40B4-BE49-F238E27FC236}">
                      <a16:creationId xmlns:a16="http://schemas.microsoft.com/office/drawing/2014/main" id="{48741F52-223F-4A58-9D28-A8666F0EC9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13" name="AutoShape 202">
                  <a:extLst>
                    <a:ext uri="{FF2B5EF4-FFF2-40B4-BE49-F238E27FC236}">
                      <a16:creationId xmlns:a16="http://schemas.microsoft.com/office/drawing/2014/main" id="{E4C4C8E0-E483-4D1D-ABB6-5BC1F49077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6" name="Line 188">
              <a:extLst>
                <a:ext uri="{FF2B5EF4-FFF2-40B4-BE49-F238E27FC236}">
                  <a16:creationId xmlns:a16="http://schemas.microsoft.com/office/drawing/2014/main" id="{477EEE0B-71D5-4AC0-8870-57D826C509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7" name="组合 221">
              <a:extLst>
                <a:ext uri="{FF2B5EF4-FFF2-40B4-BE49-F238E27FC236}">
                  <a16:creationId xmlns:a16="http://schemas.microsoft.com/office/drawing/2014/main" id="{9B9F5CCF-AF57-4891-8056-E2623C22F7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8" name="Oval 148">
                <a:extLst>
                  <a:ext uri="{FF2B5EF4-FFF2-40B4-BE49-F238E27FC236}">
                    <a16:creationId xmlns:a16="http://schemas.microsoft.com/office/drawing/2014/main" id="{BC522BEB-59FD-4E00-9B70-20D6230E8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9" name="Oval 151">
                <a:extLst>
                  <a:ext uri="{FF2B5EF4-FFF2-40B4-BE49-F238E27FC236}">
                    <a16:creationId xmlns:a16="http://schemas.microsoft.com/office/drawing/2014/main" id="{B43BD1FC-B00C-4B67-A99D-A7E013E19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14" name="TextBox 154">
            <a:extLst>
              <a:ext uri="{FF2B5EF4-FFF2-40B4-BE49-F238E27FC236}">
                <a16:creationId xmlns:a16="http://schemas.microsoft.com/office/drawing/2014/main" id="{169D8E60-F87C-4B21-85DD-BEC703279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666" y="1556345"/>
            <a:ext cx="5976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/>
              <a:t>7.2  Bean</a:t>
            </a:r>
            <a:r>
              <a:rPr lang="zh-CN" altLang="en-US" sz="2800" b="1" dirty="0"/>
              <a:t>的配置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63">
            <a:extLst>
              <a:ext uri="{FF2B5EF4-FFF2-40B4-BE49-F238E27FC236}">
                <a16:creationId xmlns:a16="http://schemas.microsoft.com/office/drawing/2014/main" id="{99109919-B093-4011-970D-0FCF3B60D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509" y="2764074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7.2.1</a:t>
            </a:r>
            <a:endParaRPr lang="zh-CN" altLang="en-US" dirty="0"/>
          </a:p>
        </p:txBody>
      </p:sp>
      <p:sp>
        <p:nvSpPr>
          <p:cNvPr id="16" name="TextBox 168">
            <a:hlinkClick r:id="rId2" action="ppaction://hlinksldjump"/>
            <a:extLst>
              <a:ext uri="{FF2B5EF4-FFF2-40B4-BE49-F238E27FC236}">
                <a16:creationId xmlns:a16="http://schemas.microsoft.com/office/drawing/2014/main" id="{382120EA-C3D8-4E55-8A66-2A6FB0C37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098" y="2769255"/>
            <a:ext cx="27017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的定义</a:t>
            </a:r>
          </a:p>
        </p:txBody>
      </p:sp>
      <p:sp>
        <p:nvSpPr>
          <p:cNvPr id="17" name="AutoShape 864">
            <a:extLst>
              <a:ext uri="{FF2B5EF4-FFF2-40B4-BE49-F238E27FC236}">
                <a16:creationId xmlns:a16="http://schemas.microsoft.com/office/drawing/2014/main" id="{8A5C16A2-AE03-47EF-9A14-CADAB2267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79" y="1969181"/>
            <a:ext cx="1800957" cy="345806"/>
          </a:xfrm>
          <a:prstGeom prst="roundRect">
            <a:avLst>
              <a:gd name="adj" fmla="val 50000"/>
            </a:avLst>
          </a:prstGeom>
          <a:gradFill rotWithShape="1">
            <a:gsLst>
              <a:gs pos="1000">
                <a:srgbClr val="2383C6"/>
              </a:gs>
              <a:gs pos="60000">
                <a:srgbClr val="AED6EE"/>
              </a:gs>
            </a:gsLst>
            <a:lin ang="5400000" scaled="1"/>
          </a:gradFill>
          <a:ln w="19050" algn="ctr">
            <a:noFill/>
            <a:round/>
            <a:headEnd/>
            <a:tailEnd/>
          </a:ln>
          <a:effectLst>
            <a:outerShdw blurRad="149987" dist="127000" dir="288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146050" h="139700"/>
          </a:sp3d>
        </p:spPr>
        <p:txBody>
          <a:bodyPr wrap="none" lIns="72000" tIns="0" rIns="72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굴림"/>
              <a:cs typeface="Times New Roman" pitchFamily="18" charset="0"/>
            </a:endParaRPr>
          </a:p>
        </p:txBody>
      </p:sp>
      <p:sp>
        <p:nvSpPr>
          <p:cNvPr id="18" name="矩形 17">
            <a:hlinkClick r:id="" action="ppaction://noaction"/>
            <a:extLst>
              <a:ext uri="{FF2B5EF4-FFF2-40B4-BE49-F238E27FC236}">
                <a16:creationId xmlns:a16="http://schemas.microsoft.com/office/drawing/2014/main" id="{1DD62A2F-F8D3-4ADE-9CE0-0E167FEC176D}"/>
              </a:ext>
            </a:extLst>
          </p:cNvPr>
          <p:cNvSpPr/>
          <p:nvPr/>
        </p:nvSpPr>
        <p:spPr bwMode="auto">
          <a:xfrm>
            <a:off x="943316" y="2000915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返回目录</a:t>
            </a:r>
            <a:endParaRPr lang="zh-CN" altLang="en-US" sz="1600" b="1" spc="3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1">
            <a:hlinkClick r:id="" action="ppaction://noaction"/>
            <a:extLst>
              <a:ext uri="{FF2B5EF4-FFF2-40B4-BE49-F238E27FC236}">
                <a16:creationId xmlns:a16="http://schemas.microsoft.com/office/drawing/2014/main" id="{5382A9CB-C404-4D8B-9A97-8F016062D5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66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41" y="1947951"/>
            <a:ext cx="376076" cy="374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组合 153">
            <a:extLst>
              <a:ext uri="{FF2B5EF4-FFF2-40B4-BE49-F238E27FC236}">
                <a16:creationId xmlns:a16="http://schemas.microsoft.com/office/drawing/2014/main" id="{E34814DF-FECF-4847-AC10-47E72218E7A4}"/>
              </a:ext>
            </a:extLst>
          </p:cNvPr>
          <p:cNvGrpSpPr>
            <a:grpSpLocks/>
          </p:cNvGrpSpPr>
          <p:nvPr/>
        </p:nvGrpSpPr>
        <p:grpSpPr bwMode="auto">
          <a:xfrm>
            <a:off x="1123794" y="3603401"/>
            <a:ext cx="6535740" cy="652952"/>
            <a:chOff x="1029300" y="5045322"/>
            <a:chExt cx="6535226" cy="652058"/>
          </a:xfrm>
        </p:grpSpPr>
        <p:grpSp>
          <p:nvGrpSpPr>
            <p:cNvPr id="21" name="组合 219">
              <a:extLst>
                <a:ext uri="{FF2B5EF4-FFF2-40B4-BE49-F238E27FC236}">
                  <a16:creationId xmlns:a16="http://schemas.microsoft.com/office/drawing/2014/main" id="{F3AE2F8C-0B67-4DA8-8F6A-117EB83FE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26" name="AutoShape 218">
                <a:extLst>
                  <a:ext uri="{FF2B5EF4-FFF2-40B4-BE49-F238E27FC236}">
                    <a16:creationId xmlns:a16="http://schemas.microsoft.com/office/drawing/2014/main" id="{780EA6D3-CF4C-4D86-9A81-CBFF18C46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27" name="组合 225">
                <a:extLst>
                  <a:ext uri="{FF2B5EF4-FFF2-40B4-BE49-F238E27FC236}">
                    <a16:creationId xmlns:a16="http://schemas.microsoft.com/office/drawing/2014/main" id="{49C5F2BF-090B-4647-A6F5-9E4C5437DA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28" name="AutoShape 181">
                  <a:extLst>
                    <a:ext uri="{FF2B5EF4-FFF2-40B4-BE49-F238E27FC236}">
                      <a16:creationId xmlns:a16="http://schemas.microsoft.com/office/drawing/2014/main" id="{5F645A3D-5174-4A64-BA57-6EEE594B4F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29" name="AutoShape 202">
                  <a:extLst>
                    <a:ext uri="{FF2B5EF4-FFF2-40B4-BE49-F238E27FC236}">
                      <a16:creationId xmlns:a16="http://schemas.microsoft.com/office/drawing/2014/main" id="{7AAFE9CE-92E8-425F-9C74-5086147820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22" name="Line 188">
              <a:extLst>
                <a:ext uri="{FF2B5EF4-FFF2-40B4-BE49-F238E27FC236}">
                  <a16:creationId xmlns:a16="http://schemas.microsoft.com/office/drawing/2014/main" id="{662B03C6-B0CE-4A7A-8626-7F4C1FF29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23" name="组合 221">
              <a:extLst>
                <a:ext uri="{FF2B5EF4-FFF2-40B4-BE49-F238E27FC236}">
                  <a16:creationId xmlns:a16="http://schemas.microsoft.com/office/drawing/2014/main" id="{6D9E59BA-64D5-47D3-A089-211899C6C3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24" name="Oval 148">
                <a:extLst>
                  <a:ext uri="{FF2B5EF4-FFF2-40B4-BE49-F238E27FC236}">
                    <a16:creationId xmlns:a16="http://schemas.microsoft.com/office/drawing/2014/main" id="{0A3E522F-2F4B-4451-99C4-0102863CB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25" name="Oval 151">
                <a:extLst>
                  <a:ext uri="{FF2B5EF4-FFF2-40B4-BE49-F238E27FC236}">
                    <a16:creationId xmlns:a16="http://schemas.microsoft.com/office/drawing/2014/main" id="{4E0C5126-A836-4CD4-B88C-C18B717F1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30" name="TextBox 163">
            <a:extLst>
              <a:ext uri="{FF2B5EF4-FFF2-40B4-BE49-F238E27FC236}">
                <a16:creationId xmlns:a16="http://schemas.microsoft.com/office/drawing/2014/main" id="{8B1771E5-AEDC-47D0-9144-44270A6B8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973" y="3721350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7.2.2</a:t>
            </a:r>
            <a:endParaRPr lang="zh-CN" altLang="en-US" dirty="0"/>
          </a:p>
        </p:txBody>
      </p:sp>
      <p:sp>
        <p:nvSpPr>
          <p:cNvPr id="31" name="TextBox 168">
            <a:hlinkClick r:id="rId6" action="ppaction://hlinksldjump"/>
            <a:extLst>
              <a:ext uri="{FF2B5EF4-FFF2-40B4-BE49-F238E27FC236}">
                <a16:creationId xmlns:a16="http://schemas.microsoft.com/office/drawing/2014/main" id="{A7C1E164-1250-4367-98DA-D437D85B6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098" y="3707014"/>
            <a:ext cx="41798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注入集合</a:t>
            </a:r>
          </a:p>
        </p:txBody>
      </p:sp>
      <p:grpSp>
        <p:nvGrpSpPr>
          <p:cNvPr id="32" name="组合 153">
            <a:extLst>
              <a:ext uri="{FF2B5EF4-FFF2-40B4-BE49-F238E27FC236}">
                <a16:creationId xmlns:a16="http://schemas.microsoft.com/office/drawing/2014/main" id="{D3D7F543-2888-4466-BCB8-A9FD5FF43E5E}"/>
              </a:ext>
            </a:extLst>
          </p:cNvPr>
          <p:cNvGrpSpPr>
            <a:grpSpLocks/>
          </p:cNvGrpSpPr>
          <p:nvPr/>
        </p:nvGrpSpPr>
        <p:grpSpPr bwMode="auto">
          <a:xfrm>
            <a:off x="1123794" y="4491234"/>
            <a:ext cx="6625480" cy="684212"/>
            <a:chOff x="1029300" y="5045322"/>
            <a:chExt cx="6624959" cy="683275"/>
          </a:xfrm>
        </p:grpSpPr>
        <p:grpSp>
          <p:nvGrpSpPr>
            <p:cNvPr id="33" name="组合 219">
              <a:extLst>
                <a:ext uri="{FF2B5EF4-FFF2-40B4-BE49-F238E27FC236}">
                  <a16:creationId xmlns:a16="http://schemas.microsoft.com/office/drawing/2014/main" id="{414F0E3B-3891-4648-9B97-1EC1C5BFFB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38" name="AutoShape 218">
                <a:extLst>
                  <a:ext uri="{FF2B5EF4-FFF2-40B4-BE49-F238E27FC236}">
                    <a16:creationId xmlns:a16="http://schemas.microsoft.com/office/drawing/2014/main" id="{4DBF64FA-8A3E-4C59-9B86-2A4955DE2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39" name="组合 225">
                <a:extLst>
                  <a:ext uri="{FF2B5EF4-FFF2-40B4-BE49-F238E27FC236}">
                    <a16:creationId xmlns:a16="http://schemas.microsoft.com/office/drawing/2014/main" id="{7609D38E-DC42-4310-8B96-4CD4B3908D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40" name="AutoShape 181">
                  <a:extLst>
                    <a:ext uri="{FF2B5EF4-FFF2-40B4-BE49-F238E27FC236}">
                      <a16:creationId xmlns:a16="http://schemas.microsoft.com/office/drawing/2014/main" id="{D6D3317C-9F05-498C-A313-3A8F1B8A5D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41" name="AutoShape 202">
                  <a:extLst>
                    <a:ext uri="{FF2B5EF4-FFF2-40B4-BE49-F238E27FC236}">
                      <a16:creationId xmlns:a16="http://schemas.microsoft.com/office/drawing/2014/main" id="{DB55D99F-90AC-4A94-96B4-9B64B83121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34" name="Line 188">
              <a:extLst>
                <a:ext uri="{FF2B5EF4-FFF2-40B4-BE49-F238E27FC236}">
                  <a16:creationId xmlns:a16="http://schemas.microsoft.com/office/drawing/2014/main" id="{402DF7E8-CA59-42A5-B193-45BFC672E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35" name="组合 221">
              <a:extLst>
                <a:ext uri="{FF2B5EF4-FFF2-40B4-BE49-F238E27FC236}">
                  <a16:creationId xmlns:a16="http://schemas.microsoft.com/office/drawing/2014/main" id="{5A96357D-1E61-4037-B0E0-D350B6ED90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36" name="Oval 148">
                <a:extLst>
                  <a:ext uri="{FF2B5EF4-FFF2-40B4-BE49-F238E27FC236}">
                    <a16:creationId xmlns:a16="http://schemas.microsoft.com/office/drawing/2014/main" id="{CDC6AA4E-8F28-4A8B-8A6D-93699D8D7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37" name="Oval 151">
                <a:extLst>
                  <a:ext uri="{FF2B5EF4-FFF2-40B4-BE49-F238E27FC236}">
                    <a16:creationId xmlns:a16="http://schemas.microsoft.com/office/drawing/2014/main" id="{A70960EE-16DC-4726-BBF9-FCF0EDBCF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42" name="TextBox 163">
            <a:extLst>
              <a:ext uri="{FF2B5EF4-FFF2-40B4-BE49-F238E27FC236}">
                <a16:creationId xmlns:a16="http://schemas.microsoft.com/office/drawing/2014/main" id="{68398987-1E19-431F-8E9E-670996A76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509" y="4609730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7.2.3</a:t>
            </a:r>
            <a:endParaRPr lang="zh-CN" altLang="en-US" dirty="0"/>
          </a:p>
        </p:txBody>
      </p:sp>
      <p:sp>
        <p:nvSpPr>
          <p:cNvPr id="43" name="TextBox 168">
            <a:hlinkClick r:id="rId7" action="ppaction://hlinksldjump"/>
            <a:extLst>
              <a:ext uri="{FF2B5EF4-FFF2-40B4-BE49-F238E27FC236}">
                <a16:creationId xmlns:a16="http://schemas.microsoft.com/office/drawing/2014/main" id="{9822B3D3-E09C-4941-BA23-5DD0158D0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098" y="4590348"/>
            <a:ext cx="47058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注入其他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153">
            <a:extLst>
              <a:ext uri="{FF2B5EF4-FFF2-40B4-BE49-F238E27FC236}">
                <a16:creationId xmlns:a16="http://schemas.microsoft.com/office/drawing/2014/main" id="{F19EFE1C-972E-44CF-8F7B-3113CD1C51BF}"/>
              </a:ext>
            </a:extLst>
          </p:cNvPr>
          <p:cNvGrpSpPr>
            <a:grpSpLocks/>
          </p:cNvGrpSpPr>
          <p:nvPr/>
        </p:nvGrpSpPr>
        <p:grpSpPr bwMode="auto">
          <a:xfrm>
            <a:off x="1150330" y="5365941"/>
            <a:ext cx="6535740" cy="652952"/>
            <a:chOff x="1029300" y="5045322"/>
            <a:chExt cx="6535226" cy="652058"/>
          </a:xfrm>
        </p:grpSpPr>
        <p:grpSp>
          <p:nvGrpSpPr>
            <p:cNvPr id="45" name="组合 219">
              <a:extLst>
                <a:ext uri="{FF2B5EF4-FFF2-40B4-BE49-F238E27FC236}">
                  <a16:creationId xmlns:a16="http://schemas.microsoft.com/office/drawing/2014/main" id="{83D73633-01BF-45E3-9E82-461E00060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50" name="AutoShape 218">
                <a:extLst>
                  <a:ext uri="{FF2B5EF4-FFF2-40B4-BE49-F238E27FC236}">
                    <a16:creationId xmlns:a16="http://schemas.microsoft.com/office/drawing/2014/main" id="{CEC3E07A-170F-4A3A-AC25-A39B3021C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51" name="组合 225">
                <a:extLst>
                  <a:ext uri="{FF2B5EF4-FFF2-40B4-BE49-F238E27FC236}">
                    <a16:creationId xmlns:a16="http://schemas.microsoft.com/office/drawing/2014/main" id="{54B68643-D76C-4167-BDC4-DAB6DBE07E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52" name="AutoShape 181">
                  <a:extLst>
                    <a:ext uri="{FF2B5EF4-FFF2-40B4-BE49-F238E27FC236}">
                      <a16:creationId xmlns:a16="http://schemas.microsoft.com/office/drawing/2014/main" id="{6D6573A3-EF21-4396-9C06-E578856DC0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53" name="AutoShape 202">
                  <a:extLst>
                    <a:ext uri="{FF2B5EF4-FFF2-40B4-BE49-F238E27FC236}">
                      <a16:creationId xmlns:a16="http://schemas.microsoft.com/office/drawing/2014/main" id="{A8D906D5-04FC-44A0-BA4F-0C0236B4EF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46" name="Line 188">
              <a:extLst>
                <a:ext uri="{FF2B5EF4-FFF2-40B4-BE49-F238E27FC236}">
                  <a16:creationId xmlns:a16="http://schemas.microsoft.com/office/drawing/2014/main" id="{051E585F-A6B7-45E5-9A70-2AA6D13D00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47" name="组合 221">
              <a:extLst>
                <a:ext uri="{FF2B5EF4-FFF2-40B4-BE49-F238E27FC236}">
                  <a16:creationId xmlns:a16="http://schemas.microsoft.com/office/drawing/2014/main" id="{390C29FC-31C2-49A1-82F6-B45F8809FC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48" name="Oval 148">
                <a:extLst>
                  <a:ext uri="{FF2B5EF4-FFF2-40B4-BE49-F238E27FC236}">
                    <a16:creationId xmlns:a16="http://schemas.microsoft.com/office/drawing/2014/main" id="{759E102C-16F9-46E5-BA75-7726DCF0B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49" name="Oval 151">
                <a:extLst>
                  <a:ext uri="{FF2B5EF4-FFF2-40B4-BE49-F238E27FC236}">
                    <a16:creationId xmlns:a16="http://schemas.microsoft.com/office/drawing/2014/main" id="{562D610B-6FCF-46E5-85D7-497B7D579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54" name="TextBox 163">
            <a:extLst>
              <a:ext uri="{FF2B5EF4-FFF2-40B4-BE49-F238E27FC236}">
                <a16:creationId xmlns:a16="http://schemas.microsoft.com/office/drawing/2014/main" id="{E28D71C1-6A36-4C5B-BC3F-60C9A89D2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509" y="5483890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7.2.4</a:t>
            </a:r>
            <a:endParaRPr lang="zh-CN" altLang="en-US" dirty="0"/>
          </a:p>
        </p:txBody>
      </p:sp>
      <p:sp>
        <p:nvSpPr>
          <p:cNvPr id="55" name="TextBox 168">
            <a:hlinkClick r:id="rId8" action="ppaction://hlinksldjump"/>
            <a:extLst>
              <a:ext uri="{FF2B5EF4-FFF2-40B4-BE49-F238E27FC236}">
                <a16:creationId xmlns:a16="http://schemas.microsoft.com/office/drawing/2014/main" id="{7B44BC50-147C-4A4A-9C07-79A846A63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307" y="5453257"/>
            <a:ext cx="46194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：命名空间注入</a:t>
            </a:r>
          </a:p>
        </p:txBody>
      </p:sp>
    </p:spTree>
    <p:extLst>
      <p:ext uri="{BB962C8B-B14F-4D97-AF65-F5344CB8AC3E}">
        <p14:creationId xmlns:p14="http://schemas.microsoft.com/office/powerpoint/2010/main" val="3267105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32">
            <a:extLst>
              <a:ext uri="{FF2B5EF4-FFF2-40B4-BE49-F238E27FC236}">
                <a16:creationId xmlns:a16="http://schemas.microsoft.com/office/drawing/2014/main" id="{1753E114-1B5D-4BAE-886B-B868ECE62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047" y="12016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rgbClr val="AED6EE"/>
              </a:gs>
              <a:gs pos="100000">
                <a:srgbClr val="2383C6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wrap="none" anchor="ctr"/>
          <a:lstStyle/>
          <a:p>
            <a:pPr latinLnBrk="1">
              <a:defRPr/>
            </a:pPr>
            <a:endParaRPr kumimoji="1" lang="ko-KR" alt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3" name="AutoShape 208">
            <a:extLst>
              <a:ext uri="{FF2B5EF4-FFF2-40B4-BE49-F238E27FC236}">
                <a16:creationId xmlns:a16="http://schemas.microsoft.com/office/drawing/2014/main" id="{FDE7AD7D-22D8-4BE5-987F-34AFD4155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109" y="1430850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AED6EE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4" name="组合 153">
            <a:extLst>
              <a:ext uri="{FF2B5EF4-FFF2-40B4-BE49-F238E27FC236}">
                <a16:creationId xmlns:a16="http://schemas.microsoft.com/office/drawing/2014/main" id="{B25DCF2F-BF45-4431-862E-CB2BE5D9D73C}"/>
              </a:ext>
            </a:extLst>
          </p:cNvPr>
          <p:cNvGrpSpPr>
            <a:grpSpLocks/>
          </p:cNvGrpSpPr>
          <p:nvPr/>
        </p:nvGrpSpPr>
        <p:grpSpPr bwMode="auto">
          <a:xfrm>
            <a:off x="1123794" y="2645578"/>
            <a:ext cx="6625480" cy="684212"/>
            <a:chOff x="1029300" y="5045322"/>
            <a:chExt cx="6624959" cy="683275"/>
          </a:xfrm>
        </p:grpSpPr>
        <p:grpSp>
          <p:nvGrpSpPr>
            <p:cNvPr id="5" name="组合 219">
              <a:extLst>
                <a:ext uri="{FF2B5EF4-FFF2-40B4-BE49-F238E27FC236}">
                  <a16:creationId xmlns:a16="http://schemas.microsoft.com/office/drawing/2014/main" id="{3F22C5B1-4B46-4A19-B29A-C03EEC7E45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10" name="AutoShape 218">
                <a:extLst>
                  <a:ext uri="{FF2B5EF4-FFF2-40B4-BE49-F238E27FC236}">
                    <a16:creationId xmlns:a16="http://schemas.microsoft.com/office/drawing/2014/main" id="{579642CC-06DE-4756-B8E4-F71E105F4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11" name="组合 225">
                <a:extLst>
                  <a:ext uri="{FF2B5EF4-FFF2-40B4-BE49-F238E27FC236}">
                    <a16:creationId xmlns:a16="http://schemas.microsoft.com/office/drawing/2014/main" id="{E99AF641-98B5-4E56-AAF9-CD6B7EF228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12" name="AutoShape 181">
                  <a:extLst>
                    <a:ext uri="{FF2B5EF4-FFF2-40B4-BE49-F238E27FC236}">
                      <a16:creationId xmlns:a16="http://schemas.microsoft.com/office/drawing/2014/main" id="{48741F52-223F-4A58-9D28-A8666F0EC9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13" name="AutoShape 202">
                  <a:extLst>
                    <a:ext uri="{FF2B5EF4-FFF2-40B4-BE49-F238E27FC236}">
                      <a16:creationId xmlns:a16="http://schemas.microsoft.com/office/drawing/2014/main" id="{E4C4C8E0-E483-4D1D-ABB6-5BC1F49077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6" name="Line 188">
              <a:extLst>
                <a:ext uri="{FF2B5EF4-FFF2-40B4-BE49-F238E27FC236}">
                  <a16:creationId xmlns:a16="http://schemas.microsoft.com/office/drawing/2014/main" id="{477EEE0B-71D5-4AC0-8870-57D826C509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7" name="组合 221">
              <a:extLst>
                <a:ext uri="{FF2B5EF4-FFF2-40B4-BE49-F238E27FC236}">
                  <a16:creationId xmlns:a16="http://schemas.microsoft.com/office/drawing/2014/main" id="{9B9F5CCF-AF57-4891-8056-E2623C22F7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8" name="Oval 148">
                <a:extLst>
                  <a:ext uri="{FF2B5EF4-FFF2-40B4-BE49-F238E27FC236}">
                    <a16:creationId xmlns:a16="http://schemas.microsoft.com/office/drawing/2014/main" id="{BC522BEB-59FD-4E00-9B70-20D6230E8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9" name="Oval 151">
                <a:extLst>
                  <a:ext uri="{FF2B5EF4-FFF2-40B4-BE49-F238E27FC236}">
                    <a16:creationId xmlns:a16="http://schemas.microsoft.com/office/drawing/2014/main" id="{B43BD1FC-B00C-4B67-A99D-A7E013E19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14" name="TextBox 154">
            <a:extLst>
              <a:ext uri="{FF2B5EF4-FFF2-40B4-BE49-F238E27FC236}">
                <a16:creationId xmlns:a16="http://schemas.microsoft.com/office/drawing/2014/main" id="{169D8E60-F87C-4B21-85DD-BEC703279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666" y="1556345"/>
            <a:ext cx="5976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/>
              <a:t>7.2  Bean</a:t>
            </a:r>
            <a:r>
              <a:rPr lang="zh-CN" altLang="en-US" sz="2800" b="1" dirty="0"/>
              <a:t>的配置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63">
            <a:extLst>
              <a:ext uri="{FF2B5EF4-FFF2-40B4-BE49-F238E27FC236}">
                <a16:creationId xmlns:a16="http://schemas.microsoft.com/office/drawing/2014/main" id="{99109919-B093-4011-970D-0FCF3B60D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509" y="2764074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7.2.5</a:t>
            </a:r>
            <a:endParaRPr lang="zh-CN" altLang="en-US" dirty="0"/>
          </a:p>
        </p:txBody>
      </p:sp>
      <p:sp>
        <p:nvSpPr>
          <p:cNvPr id="16" name="TextBox 168">
            <a:hlinkClick r:id="rId2" action="ppaction://hlinksldjump"/>
            <a:extLst>
              <a:ext uri="{FF2B5EF4-FFF2-40B4-BE49-F238E27FC236}">
                <a16:creationId xmlns:a16="http://schemas.microsoft.com/office/drawing/2014/main" id="{382120EA-C3D8-4E55-8A66-2A6FB0C37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098" y="2769255"/>
            <a:ext cx="27017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注入</a:t>
            </a:r>
          </a:p>
        </p:txBody>
      </p:sp>
      <p:sp>
        <p:nvSpPr>
          <p:cNvPr id="17" name="AutoShape 864">
            <a:extLst>
              <a:ext uri="{FF2B5EF4-FFF2-40B4-BE49-F238E27FC236}">
                <a16:creationId xmlns:a16="http://schemas.microsoft.com/office/drawing/2014/main" id="{8A5C16A2-AE03-47EF-9A14-CADAB2267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79" y="1969181"/>
            <a:ext cx="1800957" cy="345806"/>
          </a:xfrm>
          <a:prstGeom prst="roundRect">
            <a:avLst>
              <a:gd name="adj" fmla="val 50000"/>
            </a:avLst>
          </a:prstGeom>
          <a:gradFill rotWithShape="1">
            <a:gsLst>
              <a:gs pos="1000">
                <a:srgbClr val="2383C6"/>
              </a:gs>
              <a:gs pos="60000">
                <a:srgbClr val="AED6EE"/>
              </a:gs>
            </a:gsLst>
            <a:lin ang="5400000" scaled="1"/>
          </a:gradFill>
          <a:ln w="19050" algn="ctr">
            <a:noFill/>
            <a:round/>
            <a:headEnd/>
            <a:tailEnd/>
          </a:ln>
          <a:effectLst>
            <a:outerShdw blurRad="149987" dist="127000" dir="288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146050" h="139700"/>
          </a:sp3d>
        </p:spPr>
        <p:txBody>
          <a:bodyPr wrap="none" lIns="72000" tIns="0" rIns="72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굴림"/>
              <a:cs typeface="Times New Roman" pitchFamily="18" charset="0"/>
            </a:endParaRPr>
          </a:p>
        </p:txBody>
      </p:sp>
      <p:sp>
        <p:nvSpPr>
          <p:cNvPr id="18" name="矩形 17">
            <a:hlinkClick r:id="" action="ppaction://noaction"/>
            <a:extLst>
              <a:ext uri="{FF2B5EF4-FFF2-40B4-BE49-F238E27FC236}">
                <a16:creationId xmlns:a16="http://schemas.microsoft.com/office/drawing/2014/main" id="{1DD62A2F-F8D3-4ADE-9CE0-0E167FEC176D}"/>
              </a:ext>
            </a:extLst>
          </p:cNvPr>
          <p:cNvSpPr/>
          <p:nvPr/>
        </p:nvSpPr>
        <p:spPr bwMode="auto">
          <a:xfrm>
            <a:off x="943316" y="2000915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返回目录</a:t>
            </a:r>
            <a:endParaRPr lang="zh-CN" altLang="en-US" sz="1600" b="1" spc="3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1">
            <a:hlinkClick r:id="" action="ppaction://noaction"/>
            <a:extLst>
              <a:ext uri="{FF2B5EF4-FFF2-40B4-BE49-F238E27FC236}">
                <a16:creationId xmlns:a16="http://schemas.microsoft.com/office/drawing/2014/main" id="{5382A9CB-C404-4D8B-9A97-8F016062D5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66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41" y="1947951"/>
            <a:ext cx="376076" cy="374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组合 153">
            <a:extLst>
              <a:ext uri="{FF2B5EF4-FFF2-40B4-BE49-F238E27FC236}">
                <a16:creationId xmlns:a16="http://schemas.microsoft.com/office/drawing/2014/main" id="{E34814DF-FECF-4847-AC10-47E72218E7A4}"/>
              </a:ext>
            </a:extLst>
          </p:cNvPr>
          <p:cNvGrpSpPr>
            <a:grpSpLocks/>
          </p:cNvGrpSpPr>
          <p:nvPr/>
        </p:nvGrpSpPr>
        <p:grpSpPr bwMode="auto">
          <a:xfrm>
            <a:off x="1123794" y="3603401"/>
            <a:ext cx="6535740" cy="652952"/>
            <a:chOff x="1029300" y="5045322"/>
            <a:chExt cx="6535226" cy="652058"/>
          </a:xfrm>
        </p:grpSpPr>
        <p:grpSp>
          <p:nvGrpSpPr>
            <p:cNvPr id="21" name="组合 219">
              <a:extLst>
                <a:ext uri="{FF2B5EF4-FFF2-40B4-BE49-F238E27FC236}">
                  <a16:creationId xmlns:a16="http://schemas.microsoft.com/office/drawing/2014/main" id="{F3AE2F8C-0B67-4DA8-8F6A-117EB83FE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26" name="AutoShape 218">
                <a:extLst>
                  <a:ext uri="{FF2B5EF4-FFF2-40B4-BE49-F238E27FC236}">
                    <a16:creationId xmlns:a16="http://schemas.microsoft.com/office/drawing/2014/main" id="{780EA6D3-CF4C-4D86-9A81-CBFF18C46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27" name="组合 225">
                <a:extLst>
                  <a:ext uri="{FF2B5EF4-FFF2-40B4-BE49-F238E27FC236}">
                    <a16:creationId xmlns:a16="http://schemas.microsoft.com/office/drawing/2014/main" id="{49C5F2BF-090B-4647-A6F5-9E4C5437DA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28" name="AutoShape 181">
                  <a:extLst>
                    <a:ext uri="{FF2B5EF4-FFF2-40B4-BE49-F238E27FC236}">
                      <a16:creationId xmlns:a16="http://schemas.microsoft.com/office/drawing/2014/main" id="{5F645A3D-5174-4A64-BA57-6EEE594B4F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29" name="AutoShape 202">
                  <a:extLst>
                    <a:ext uri="{FF2B5EF4-FFF2-40B4-BE49-F238E27FC236}">
                      <a16:creationId xmlns:a16="http://schemas.microsoft.com/office/drawing/2014/main" id="{7AAFE9CE-92E8-425F-9C74-5086147820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22" name="Line 188">
              <a:extLst>
                <a:ext uri="{FF2B5EF4-FFF2-40B4-BE49-F238E27FC236}">
                  <a16:creationId xmlns:a16="http://schemas.microsoft.com/office/drawing/2014/main" id="{662B03C6-B0CE-4A7A-8626-7F4C1FF29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23" name="组合 221">
              <a:extLst>
                <a:ext uri="{FF2B5EF4-FFF2-40B4-BE49-F238E27FC236}">
                  <a16:creationId xmlns:a16="http://schemas.microsoft.com/office/drawing/2014/main" id="{6D9E59BA-64D5-47D3-A089-211899C6C3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24" name="Oval 148">
                <a:extLst>
                  <a:ext uri="{FF2B5EF4-FFF2-40B4-BE49-F238E27FC236}">
                    <a16:creationId xmlns:a16="http://schemas.microsoft.com/office/drawing/2014/main" id="{0A3E522F-2F4B-4451-99C4-0102863CB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25" name="Oval 151">
                <a:extLst>
                  <a:ext uri="{FF2B5EF4-FFF2-40B4-BE49-F238E27FC236}">
                    <a16:creationId xmlns:a16="http://schemas.microsoft.com/office/drawing/2014/main" id="{4E0C5126-A836-4CD4-B88C-C18B717F1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30" name="TextBox 163">
            <a:extLst>
              <a:ext uri="{FF2B5EF4-FFF2-40B4-BE49-F238E27FC236}">
                <a16:creationId xmlns:a16="http://schemas.microsoft.com/office/drawing/2014/main" id="{8B1771E5-AEDC-47D0-9144-44270A6B8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973" y="3721350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7.2.6</a:t>
            </a:r>
            <a:endParaRPr lang="zh-CN" altLang="en-US" dirty="0"/>
          </a:p>
        </p:txBody>
      </p:sp>
      <p:sp>
        <p:nvSpPr>
          <p:cNvPr id="31" name="TextBox 168">
            <a:hlinkClick r:id="rId6" action="ppaction://hlinksldjump"/>
            <a:extLst>
              <a:ext uri="{FF2B5EF4-FFF2-40B4-BE49-F238E27FC236}">
                <a16:creationId xmlns:a16="http://schemas.microsoft.com/office/drawing/2014/main" id="{A7C1E164-1250-4367-98DA-D437D85B6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098" y="3707014"/>
            <a:ext cx="41798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的作用域</a:t>
            </a:r>
          </a:p>
        </p:txBody>
      </p:sp>
      <p:grpSp>
        <p:nvGrpSpPr>
          <p:cNvPr id="32" name="组合 153">
            <a:extLst>
              <a:ext uri="{FF2B5EF4-FFF2-40B4-BE49-F238E27FC236}">
                <a16:creationId xmlns:a16="http://schemas.microsoft.com/office/drawing/2014/main" id="{D3D7F543-2888-4466-BCB8-A9FD5FF43E5E}"/>
              </a:ext>
            </a:extLst>
          </p:cNvPr>
          <p:cNvGrpSpPr>
            <a:grpSpLocks/>
          </p:cNvGrpSpPr>
          <p:nvPr/>
        </p:nvGrpSpPr>
        <p:grpSpPr bwMode="auto">
          <a:xfrm>
            <a:off x="1123794" y="4491234"/>
            <a:ext cx="6625480" cy="684212"/>
            <a:chOff x="1029300" y="5045322"/>
            <a:chExt cx="6624959" cy="683275"/>
          </a:xfrm>
        </p:grpSpPr>
        <p:grpSp>
          <p:nvGrpSpPr>
            <p:cNvPr id="33" name="组合 219">
              <a:extLst>
                <a:ext uri="{FF2B5EF4-FFF2-40B4-BE49-F238E27FC236}">
                  <a16:creationId xmlns:a16="http://schemas.microsoft.com/office/drawing/2014/main" id="{414F0E3B-3891-4648-9B97-1EC1C5BFFB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38" name="AutoShape 218">
                <a:extLst>
                  <a:ext uri="{FF2B5EF4-FFF2-40B4-BE49-F238E27FC236}">
                    <a16:creationId xmlns:a16="http://schemas.microsoft.com/office/drawing/2014/main" id="{4DBF64FA-8A3E-4C59-9B86-2A4955DE2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39" name="组合 225">
                <a:extLst>
                  <a:ext uri="{FF2B5EF4-FFF2-40B4-BE49-F238E27FC236}">
                    <a16:creationId xmlns:a16="http://schemas.microsoft.com/office/drawing/2014/main" id="{7609D38E-DC42-4310-8B96-4CD4B3908D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40" name="AutoShape 181">
                  <a:extLst>
                    <a:ext uri="{FF2B5EF4-FFF2-40B4-BE49-F238E27FC236}">
                      <a16:creationId xmlns:a16="http://schemas.microsoft.com/office/drawing/2014/main" id="{D6D3317C-9F05-498C-A313-3A8F1B8A5D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41" name="AutoShape 202">
                  <a:extLst>
                    <a:ext uri="{FF2B5EF4-FFF2-40B4-BE49-F238E27FC236}">
                      <a16:creationId xmlns:a16="http://schemas.microsoft.com/office/drawing/2014/main" id="{DB55D99F-90AC-4A94-96B4-9B64B83121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34" name="Line 188">
              <a:extLst>
                <a:ext uri="{FF2B5EF4-FFF2-40B4-BE49-F238E27FC236}">
                  <a16:creationId xmlns:a16="http://schemas.microsoft.com/office/drawing/2014/main" id="{402DF7E8-CA59-42A5-B193-45BFC672E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35" name="组合 221">
              <a:extLst>
                <a:ext uri="{FF2B5EF4-FFF2-40B4-BE49-F238E27FC236}">
                  <a16:creationId xmlns:a16="http://schemas.microsoft.com/office/drawing/2014/main" id="{5A96357D-1E61-4037-B0E0-D350B6ED90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36" name="Oval 148">
                <a:extLst>
                  <a:ext uri="{FF2B5EF4-FFF2-40B4-BE49-F238E27FC236}">
                    <a16:creationId xmlns:a16="http://schemas.microsoft.com/office/drawing/2014/main" id="{CDC6AA4E-8F28-4A8B-8A6D-93699D8D7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37" name="Oval 151">
                <a:extLst>
                  <a:ext uri="{FF2B5EF4-FFF2-40B4-BE49-F238E27FC236}">
                    <a16:creationId xmlns:a16="http://schemas.microsoft.com/office/drawing/2014/main" id="{A70960EE-16DC-4726-BBF9-FCF0EDBCF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42" name="TextBox 163">
            <a:extLst>
              <a:ext uri="{FF2B5EF4-FFF2-40B4-BE49-F238E27FC236}">
                <a16:creationId xmlns:a16="http://schemas.microsoft.com/office/drawing/2014/main" id="{68398987-1E19-431F-8E9E-670996A76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509" y="4609730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7.2.7</a:t>
            </a:r>
            <a:endParaRPr lang="zh-CN" altLang="en-US" dirty="0"/>
          </a:p>
        </p:txBody>
      </p:sp>
      <p:sp>
        <p:nvSpPr>
          <p:cNvPr id="43" name="TextBox 168">
            <a:hlinkClick r:id="rId7" action="ppaction://hlinksldjump"/>
            <a:extLst>
              <a:ext uri="{FF2B5EF4-FFF2-40B4-BE49-F238E27FC236}">
                <a16:creationId xmlns:a16="http://schemas.microsoft.com/office/drawing/2014/main" id="{9822B3D3-E09C-4941-BA23-5DD0158D0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098" y="4590348"/>
            <a:ext cx="47058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</a:p>
        </p:txBody>
      </p:sp>
    </p:spTree>
    <p:extLst>
      <p:ext uri="{BB962C8B-B14F-4D97-AF65-F5344CB8AC3E}">
        <p14:creationId xmlns:p14="http://schemas.microsoft.com/office/powerpoint/2010/main" val="560932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 Bean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7.2.1 Bean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的定义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40002"/>
            <a:ext cx="9144000" cy="1769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在本书前文的讲解中，通常使用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文件来实现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的配置。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配置文件的根元素是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&lt;beans&gt;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&lt;beans&gt;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元素中有很多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&lt;bean&gt;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子元素，每个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&lt;bean&gt;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子元素都定义了一个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，并且描述了该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应该被如何配置到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容器中。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&lt;bean&gt;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元素提供了一系列属性用于描述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的信息，其中常用的如表所示。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D76AB3-A7A7-4F9F-94AC-8B763CB945C4}"/>
              </a:ext>
            </a:extLst>
          </p:cNvPr>
          <p:cNvSpPr/>
          <p:nvPr/>
        </p:nvSpPr>
        <p:spPr>
          <a:xfrm>
            <a:off x="0" y="5125156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表中列举了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&lt;bean&gt;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元素的常用属性，由于本书前文中已介绍过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&lt;bean&gt;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元素的具体用法，并且对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等属性也有讲解，因此本节不再赘述。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3B689F-EBFD-4633-AE79-5EFB2AFC58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87"/>
          <a:stretch/>
        </p:blipFill>
        <p:spPr>
          <a:xfrm>
            <a:off x="1764296" y="3409525"/>
            <a:ext cx="5344476" cy="167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 Bean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7.2.1 Bean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的定义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96447"/>
            <a:ext cx="914400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除了以上所列举的属性之外，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&lt;bean&gt;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元素还包含有一些配置依赖信息的子元素，其中，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&lt;property&gt;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子元素用于通过属性注入的方式设置值，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&lt;constructor-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子元素用于自动寻找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的构造函数，并在初始化时将设置的参数注入。</a:t>
            </a:r>
          </a:p>
        </p:txBody>
      </p:sp>
    </p:spTree>
    <p:extLst>
      <p:ext uri="{BB962C8B-B14F-4D97-AF65-F5344CB8AC3E}">
        <p14:creationId xmlns:p14="http://schemas.microsoft.com/office/powerpoint/2010/main" val="244627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 Bean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7.2.2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注入集合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96447"/>
            <a:ext cx="9144000" cy="2249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在实际开发中，根据业务需求，有时需要将集合注入到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，例如，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等，此时可以通过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&lt;list&gt;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&lt;set&gt;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&lt;map&gt;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&lt;array&gt;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等集合元素实现。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接下来，本节通过一个实例演示集合的注入，具体步骤如下。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包下新建类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7-6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7DB655-7427-4B0D-890F-DDF84B0FC709}"/>
              </a:ext>
            </a:extLst>
          </p:cNvPr>
          <p:cNvSpPr/>
          <p:nvPr/>
        </p:nvSpPr>
        <p:spPr>
          <a:xfrm>
            <a:off x="0" y="3894911"/>
            <a:ext cx="914400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类封装了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三种类型的成员变量并提供了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通过属性注入相应的值以后，通过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方法可以获取这些注入的值。</a:t>
            </a:r>
          </a:p>
        </p:txBody>
      </p:sp>
    </p:spTree>
    <p:extLst>
      <p:ext uri="{BB962C8B-B14F-4D97-AF65-F5344CB8AC3E}">
        <p14:creationId xmlns:p14="http://schemas.microsoft.com/office/powerpoint/2010/main" val="22304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 Bean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7.2.2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注入集合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06135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）修改配置文件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元素中添加配置信息，具体代码如下所示。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4F5AC2-9000-4E00-ADD0-32D08F1A81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72"/>
          <a:stretch/>
        </p:blipFill>
        <p:spPr>
          <a:xfrm>
            <a:off x="862811" y="2442848"/>
            <a:ext cx="5040000" cy="291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1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 Bean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7.2.2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注入集合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85158"/>
            <a:ext cx="9144000" cy="1769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&lt;bean&gt;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元素下共有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&lt;property&gt;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元素，这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&lt;property&gt;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元素分别包含了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&lt;list&gt;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&lt;map&gt;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&lt;array&gt;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元素，其中，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&lt;list&gt;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元素用于注入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&lt;map&gt;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元素用于注入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&lt;array&gt;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元素用于注入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com.qfedu.test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包下新建测试类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TestSpring03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7-7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341715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 Bean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7.2.3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注入其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85158"/>
            <a:ext cx="9144000" cy="2249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容器中，一个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的属性值可能是另外一个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的实例，即当前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对其他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存在有依赖关系，此时就需要将其他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的实例配置为当前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的属性，这可以通过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&lt;ref&gt;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&lt;property&gt;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属性来实现。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接下来，本节通过一个实例演示在当前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中注入其他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，具体步骤如下。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包下新建类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7-8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DFA776-856A-4D8C-9AE5-512963A070D4}"/>
              </a:ext>
            </a:extLst>
          </p:cNvPr>
          <p:cNvSpPr/>
          <p:nvPr/>
        </p:nvSpPr>
        <p:spPr>
          <a:xfrm>
            <a:off x="0" y="3946075"/>
            <a:ext cx="914400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类封装了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两个成员变量并提供了它们的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通过属性注入相应的值以后，可以通过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对象获取这些注入的值。</a:t>
            </a:r>
          </a:p>
        </p:txBody>
      </p:sp>
    </p:spTree>
    <p:extLst>
      <p:ext uri="{BB962C8B-B14F-4D97-AF65-F5344CB8AC3E}">
        <p14:creationId xmlns:p14="http://schemas.microsoft.com/office/powerpoint/2010/main" val="149871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 Bean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7.2.3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注入其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85158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）修改配置文件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元素中添加配置信息，具体代码如下所示。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DFA776-856A-4D8C-9AE5-512963A070D4}"/>
              </a:ext>
            </a:extLst>
          </p:cNvPr>
          <p:cNvSpPr/>
          <p:nvPr/>
        </p:nvSpPr>
        <p:spPr>
          <a:xfrm>
            <a:off x="0" y="3510460"/>
            <a:ext cx="9144000" cy="13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&lt;property&gt;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元素下包含一个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&lt;ref&gt;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&lt;ref&gt;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元素用于将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类的实例配置给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Scool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类作为属性。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com.qfedu.test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包下新建测试类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TestSpring04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7-9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A9A4DA-A757-4F91-AA41-A87EAC011A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332"/>
          <a:stretch/>
        </p:blipFill>
        <p:spPr>
          <a:xfrm>
            <a:off x="851522" y="2559567"/>
            <a:ext cx="5040000" cy="95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7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 Bean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7.2.3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注入其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85158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&lt;ref&gt;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元素外，以上功能还可以通过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&lt;property&gt;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属性实现。替换配置文件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类的配置信息，替换后的代码如下所示。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D76A73-EAA4-4BC1-BFCB-420046BA3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411"/>
          <a:stretch/>
        </p:blipFill>
        <p:spPr>
          <a:xfrm>
            <a:off x="840233" y="2637640"/>
            <a:ext cx="5040000" cy="53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0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F7B8CC7-252F-4AE9-89A5-F792C449CDC4}"/>
              </a:ext>
            </a:extLst>
          </p:cNvPr>
          <p:cNvCxnSpPr/>
          <p:nvPr/>
        </p:nvCxnSpPr>
        <p:spPr bwMode="auto">
          <a:xfrm>
            <a:off x="2722563" y="1500535"/>
            <a:ext cx="29464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3" name="矩形 35">
            <a:extLst>
              <a:ext uri="{FF2B5EF4-FFF2-40B4-BE49-F238E27FC236}">
                <a16:creationId xmlns:a16="http://schemas.microsoft.com/office/drawing/2014/main" id="{D7A2BC64-F56F-42C9-BE93-FC5FCC944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837" y="1173665"/>
            <a:ext cx="10679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</a:t>
            </a:r>
          </a:p>
        </p:txBody>
      </p:sp>
      <p:sp>
        <p:nvSpPr>
          <p:cNvPr id="14" name="TextBox 126">
            <a:hlinkClick r:id="rId2" action="ppaction://hlinksldjump"/>
            <a:extLst>
              <a:ext uri="{FF2B5EF4-FFF2-40B4-BE49-F238E27FC236}">
                <a16:creationId xmlns:a16="http://schemas.microsoft.com/office/drawing/2014/main" id="{85254393-07E3-48C7-B6DA-BDBF5BAA5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984" y="1522355"/>
            <a:ext cx="2346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☞</a:t>
            </a:r>
            <a:r>
              <a:rPr lang="zh-CN" altLang="en-US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点击查看本小节知识架构</a:t>
            </a:r>
            <a:endParaRPr lang="zh-CN" altLang="en-US" sz="1400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9">
            <a:extLst>
              <a:ext uri="{FF2B5EF4-FFF2-40B4-BE49-F238E27FC236}">
                <a16:creationId xmlns:a16="http://schemas.microsoft.com/office/drawing/2014/main" id="{4984757D-9FCB-4C94-B261-6C80715DA11A}"/>
              </a:ext>
            </a:extLst>
          </p:cNvPr>
          <p:cNvGrpSpPr>
            <a:grpSpLocks/>
          </p:cNvGrpSpPr>
          <p:nvPr/>
        </p:nvGrpSpPr>
        <p:grpSpPr bwMode="auto">
          <a:xfrm rot="-12767">
            <a:off x="1495584" y="1216235"/>
            <a:ext cx="1005156" cy="547688"/>
            <a:chOff x="1931297" y="1314359"/>
            <a:chExt cx="1319272" cy="1728192"/>
          </a:xfrm>
        </p:grpSpPr>
        <p:grpSp>
          <p:nvGrpSpPr>
            <p:cNvPr id="26" name="组合 31">
              <a:extLst>
                <a:ext uri="{FF2B5EF4-FFF2-40B4-BE49-F238E27FC236}">
                  <a16:creationId xmlns:a16="http://schemas.microsoft.com/office/drawing/2014/main" id="{121DCF84-1B06-42D6-BA73-3B42C05831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4425" y="1314359"/>
              <a:ext cx="1296144" cy="1728192"/>
              <a:chOff x="1925509" y="1314359"/>
              <a:chExt cx="1296144" cy="1728192"/>
            </a:xfrm>
          </p:grpSpPr>
          <p:sp>
            <p:nvSpPr>
              <p:cNvPr id="28" name="圆角矩形 24">
                <a:extLst>
                  <a:ext uri="{FF2B5EF4-FFF2-40B4-BE49-F238E27FC236}">
                    <a16:creationId xmlns:a16="http://schemas.microsoft.com/office/drawing/2014/main" id="{B19ABFC4-B14D-4836-9C5A-02584A31D87A}"/>
                  </a:ext>
                </a:extLst>
              </p:cNvPr>
              <p:cNvSpPr/>
              <p:nvPr/>
            </p:nvSpPr>
            <p:spPr>
              <a:xfrm>
                <a:off x="1925509" y="1314359"/>
                <a:ext cx="1296144" cy="1728192"/>
              </a:xfrm>
              <a:prstGeom prst="roundRect">
                <a:avLst/>
              </a:prstGeom>
              <a:solidFill>
                <a:srgbClr val="2484C6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7.1</a:t>
                </a:r>
                <a:endParaRPr lang="zh-CN" altLang="en-US" sz="32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29" name="圆角矩形 25">
                <a:extLst>
                  <a:ext uri="{FF2B5EF4-FFF2-40B4-BE49-F238E27FC236}">
                    <a16:creationId xmlns:a16="http://schemas.microsoft.com/office/drawing/2014/main" id="{731DD944-65A0-47BA-883E-FEDDA64224D1}"/>
                  </a:ext>
                </a:extLst>
              </p:cNvPr>
              <p:cNvSpPr/>
              <p:nvPr/>
            </p:nvSpPr>
            <p:spPr>
              <a:xfrm>
                <a:off x="1961130" y="1350746"/>
                <a:ext cx="1189293" cy="1577911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27" name="圆角矩形 5">
              <a:extLst>
                <a:ext uri="{FF2B5EF4-FFF2-40B4-BE49-F238E27FC236}">
                  <a16:creationId xmlns:a16="http://schemas.microsoft.com/office/drawing/2014/main" id="{9B2A10DA-A06B-41C9-BEAB-3F9A61571C39}"/>
                </a:ext>
              </a:extLst>
            </p:cNvPr>
            <p:cNvSpPr/>
            <p:nvPr/>
          </p:nvSpPr>
          <p:spPr>
            <a:xfrm>
              <a:off x="1931297" y="2067018"/>
              <a:ext cx="1293822" cy="931720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40" name="组合 195">
            <a:extLst>
              <a:ext uri="{FF2B5EF4-FFF2-40B4-BE49-F238E27FC236}">
                <a16:creationId xmlns:a16="http://schemas.microsoft.com/office/drawing/2014/main" id="{5B492AE2-6D23-4710-8479-57D037EF5EDA}"/>
              </a:ext>
            </a:extLst>
          </p:cNvPr>
          <p:cNvGrpSpPr>
            <a:grpSpLocks/>
          </p:cNvGrpSpPr>
          <p:nvPr/>
        </p:nvGrpSpPr>
        <p:grpSpPr bwMode="auto">
          <a:xfrm>
            <a:off x="2839377" y="2179020"/>
            <a:ext cx="4141720" cy="584665"/>
            <a:chOff x="1707622" y="1197695"/>
            <a:chExt cx="4045478" cy="656772"/>
          </a:xfrm>
        </p:grpSpPr>
        <p:sp>
          <p:nvSpPr>
            <p:cNvPr id="41" name="圆角矩形 5">
              <a:extLst>
                <a:ext uri="{FF2B5EF4-FFF2-40B4-BE49-F238E27FC236}">
                  <a16:creationId xmlns:a16="http://schemas.microsoft.com/office/drawing/2014/main" id="{C56F6575-70C6-403B-9841-B59801F7153B}"/>
                </a:ext>
              </a:extLst>
            </p:cNvPr>
            <p:cNvSpPr/>
            <p:nvPr/>
          </p:nvSpPr>
          <p:spPr bwMode="auto">
            <a:xfrm rot="21587233">
              <a:off x="1707622" y="1535259"/>
              <a:ext cx="855938" cy="319208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FE815DE2-1FD3-456E-96F1-BFDEF6AA61CB}"/>
                </a:ext>
              </a:extLst>
            </p:cNvPr>
            <p:cNvCxnSpPr/>
            <p:nvPr/>
          </p:nvCxnSpPr>
          <p:spPr bwMode="auto">
            <a:xfrm>
              <a:off x="2810041" y="1570935"/>
              <a:ext cx="294305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3" name="矩形 35">
              <a:extLst>
                <a:ext uri="{FF2B5EF4-FFF2-40B4-BE49-F238E27FC236}">
                  <a16:creationId xmlns:a16="http://schemas.microsoft.com/office/drawing/2014/main" id="{120A8B9F-EE5D-4949-90DC-2A98D802D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767" y="1197695"/>
              <a:ext cx="1390703" cy="414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Bean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的配置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TextBox 126">
            <a:extLst>
              <a:ext uri="{FF2B5EF4-FFF2-40B4-BE49-F238E27FC236}">
                <a16:creationId xmlns:a16="http://schemas.microsoft.com/office/drawing/2014/main" id="{AAEAD678-3387-4CA7-B83D-48CA80958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4197" y="2500172"/>
            <a:ext cx="2346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☞</a:t>
            </a:r>
            <a:r>
              <a:rPr lang="zh-CN" altLang="en-US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点击查看本小节知识架构</a:t>
            </a:r>
            <a:endParaRPr lang="zh-CN" altLang="en-US" sz="1400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29">
            <a:extLst>
              <a:ext uri="{FF2B5EF4-FFF2-40B4-BE49-F238E27FC236}">
                <a16:creationId xmlns:a16="http://schemas.microsoft.com/office/drawing/2014/main" id="{7D46BF4F-24CC-44D6-B0C9-9AFA8E40B273}"/>
              </a:ext>
            </a:extLst>
          </p:cNvPr>
          <p:cNvGrpSpPr>
            <a:grpSpLocks/>
          </p:cNvGrpSpPr>
          <p:nvPr/>
        </p:nvGrpSpPr>
        <p:grpSpPr bwMode="auto">
          <a:xfrm rot="-12767">
            <a:off x="2828749" y="2183492"/>
            <a:ext cx="1005156" cy="547688"/>
            <a:chOff x="1931297" y="1314359"/>
            <a:chExt cx="1319272" cy="1728192"/>
          </a:xfrm>
        </p:grpSpPr>
        <p:grpSp>
          <p:nvGrpSpPr>
            <p:cNvPr id="46" name="组合 31">
              <a:extLst>
                <a:ext uri="{FF2B5EF4-FFF2-40B4-BE49-F238E27FC236}">
                  <a16:creationId xmlns:a16="http://schemas.microsoft.com/office/drawing/2014/main" id="{E77D9F81-B64C-49AB-9E1B-41AD8DFC49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4425" y="1314359"/>
              <a:ext cx="1296144" cy="1728192"/>
              <a:chOff x="1925509" y="1314359"/>
              <a:chExt cx="1296144" cy="1728192"/>
            </a:xfrm>
          </p:grpSpPr>
          <p:sp>
            <p:nvSpPr>
              <p:cNvPr id="48" name="圆角矩形 24">
                <a:extLst>
                  <a:ext uri="{FF2B5EF4-FFF2-40B4-BE49-F238E27FC236}">
                    <a16:creationId xmlns:a16="http://schemas.microsoft.com/office/drawing/2014/main" id="{3B20A25A-B28A-4066-8CDF-87B2DBD0D478}"/>
                  </a:ext>
                </a:extLst>
              </p:cNvPr>
              <p:cNvSpPr/>
              <p:nvPr/>
            </p:nvSpPr>
            <p:spPr>
              <a:xfrm>
                <a:off x="1925509" y="1314359"/>
                <a:ext cx="1296144" cy="1728192"/>
              </a:xfrm>
              <a:prstGeom prst="roundRect">
                <a:avLst/>
              </a:prstGeom>
              <a:solidFill>
                <a:srgbClr val="2484C6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7.2</a:t>
                </a:r>
                <a:endParaRPr lang="zh-CN" altLang="en-US" sz="32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49" name="圆角矩形 25">
                <a:extLst>
                  <a:ext uri="{FF2B5EF4-FFF2-40B4-BE49-F238E27FC236}">
                    <a16:creationId xmlns:a16="http://schemas.microsoft.com/office/drawing/2014/main" id="{4C9AB31A-AAD7-48CD-9520-37F12BF1596C}"/>
                  </a:ext>
                </a:extLst>
              </p:cNvPr>
              <p:cNvSpPr/>
              <p:nvPr/>
            </p:nvSpPr>
            <p:spPr>
              <a:xfrm>
                <a:off x="1961130" y="1350746"/>
                <a:ext cx="1189293" cy="1577911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47" name="圆角矩形 5">
              <a:extLst>
                <a:ext uri="{FF2B5EF4-FFF2-40B4-BE49-F238E27FC236}">
                  <a16:creationId xmlns:a16="http://schemas.microsoft.com/office/drawing/2014/main" id="{9BB0FE66-28D3-4FF7-AB4C-84161D7BB17F}"/>
                </a:ext>
              </a:extLst>
            </p:cNvPr>
            <p:cNvSpPr/>
            <p:nvPr/>
          </p:nvSpPr>
          <p:spPr>
            <a:xfrm>
              <a:off x="1931297" y="2067018"/>
              <a:ext cx="1293822" cy="931720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23E761A-7D90-409C-A15F-1DAEDD36BB94}"/>
              </a:ext>
            </a:extLst>
          </p:cNvPr>
          <p:cNvCxnSpPr/>
          <p:nvPr/>
        </p:nvCxnSpPr>
        <p:spPr bwMode="auto">
          <a:xfrm>
            <a:off x="2761119" y="3407180"/>
            <a:ext cx="29464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21" name="矩形 35">
            <a:extLst>
              <a:ext uri="{FF2B5EF4-FFF2-40B4-BE49-F238E27FC236}">
                <a16:creationId xmlns:a16="http://schemas.microsoft.com/office/drawing/2014/main" id="{BA591531-C42C-44E0-92BE-73DA5095D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393" y="3080310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126">
            <a:hlinkClick r:id="rId2" action="ppaction://hlinksldjump"/>
            <a:extLst>
              <a:ext uri="{FF2B5EF4-FFF2-40B4-BE49-F238E27FC236}">
                <a16:creationId xmlns:a16="http://schemas.microsoft.com/office/drawing/2014/main" id="{34E52DFA-D258-4318-B2FA-B97076CCD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9540" y="3429000"/>
            <a:ext cx="2346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☞</a:t>
            </a:r>
            <a:r>
              <a:rPr lang="zh-CN" altLang="en-US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点击查看本小节知识架构</a:t>
            </a:r>
            <a:endParaRPr lang="zh-CN" altLang="en-US" sz="1400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9">
            <a:extLst>
              <a:ext uri="{FF2B5EF4-FFF2-40B4-BE49-F238E27FC236}">
                <a16:creationId xmlns:a16="http://schemas.microsoft.com/office/drawing/2014/main" id="{4DF7F5FC-82D0-40D7-93D1-E8F8384B6E4B}"/>
              </a:ext>
            </a:extLst>
          </p:cNvPr>
          <p:cNvGrpSpPr>
            <a:grpSpLocks/>
          </p:cNvGrpSpPr>
          <p:nvPr/>
        </p:nvGrpSpPr>
        <p:grpSpPr bwMode="auto">
          <a:xfrm rot="-12767">
            <a:off x="1534140" y="3122880"/>
            <a:ext cx="1005156" cy="547688"/>
            <a:chOff x="1931297" y="1314359"/>
            <a:chExt cx="1319272" cy="1728192"/>
          </a:xfrm>
        </p:grpSpPr>
        <p:grpSp>
          <p:nvGrpSpPr>
            <p:cNvPr id="24" name="组合 31">
              <a:extLst>
                <a:ext uri="{FF2B5EF4-FFF2-40B4-BE49-F238E27FC236}">
                  <a16:creationId xmlns:a16="http://schemas.microsoft.com/office/drawing/2014/main" id="{5B5FD76D-5E95-4A20-A6B8-988B0F9442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4425" y="1314359"/>
              <a:ext cx="1296144" cy="1728192"/>
              <a:chOff x="1925509" y="1314359"/>
              <a:chExt cx="1296144" cy="1728192"/>
            </a:xfrm>
          </p:grpSpPr>
          <p:sp>
            <p:nvSpPr>
              <p:cNvPr id="31" name="圆角矩形 24">
                <a:extLst>
                  <a:ext uri="{FF2B5EF4-FFF2-40B4-BE49-F238E27FC236}">
                    <a16:creationId xmlns:a16="http://schemas.microsoft.com/office/drawing/2014/main" id="{7C42444A-B97E-47BD-A0E0-56A6C58CA436}"/>
                  </a:ext>
                </a:extLst>
              </p:cNvPr>
              <p:cNvSpPr/>
              <p:nvPr/>
            </p:nvSpPr>
            <p:spPr>
              <a:xfrm>
                <a:off x="1925509" y="1314359"/>
                <a:ext cx="1296144" cy="1728192"/>
              </a:xfrm>
              <a:prstGeom prst="roundRect">
                <a:avLst/>
              </a:prstGeom>
              <a:solidFill>
                <a:srgbClr val="2484C6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7.3</a:t>
                </a:r>
                <a:endParaRPr lang="zh-CN" altLang="en-US" sz="32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32" name="圆角矩形 25">
                <a:extLst>
                  <a:ext uri="{FF2B5EF4-FFF2-40B4-BE49-F238E27FC236}">
                    <a16:creationId xmlns:a16="http://schemas.microsoft.com/office/drawing/2014/main" id="{B7EFD337-27AB-43BA-A9B1-CCB71538C1EB}"/>
                  </a:ext>
                </a:extLst>
              </p:cNvPr>
              <p:cNvSpPr/>
              <p:nvPr/>
            </p:nvSpPr>
            <p:spPr>
              <a:xfrm>
                <a:off x="1961130" y="1350746"/>
                <a:ext cx="1189293" cy="1577911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30" name="圆角矩形 5">
              <a:extLst>
                <a:ext uri="{FF2B5EF4-FFF2-40B4-BE49-F238E27FC236}">
                  <a16:creationId xmlns:a16="http://schemas.microsoft.com/office/drawing/2014/main" id="{6B5AADB4-1226-4CD8-AA55-849BBE3FAC66}"/>
                </a:ext>
              </a:extLst>
            </p:cNvPr>
            <p:cNvSpPr/>
            <p:nvPr/>
          </p:nvSpPr>
          <p:spPr>
            <a:xfrm>
              <a:off x="1931297" y="2067018"/>
              <a:ext cx="1293822" cy="931720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2101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44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 Bean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7.2.4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：命名空间注入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85158"/>
            <a:ext cx="9144000" cy="3559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前面的章节讲到过，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的配置文件一般基于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&lt;property&gt;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元素来配置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的属性，但是当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实例的属性足够多时，使用大量的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&lt;property&gt;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元素配置属性就显得冗余，为了解决这个问题，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命名空间。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命名空间也是通过属性注入实现的，和使用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&lt;property&gt;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元素不同的是，当导入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命名空间后，可以通过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属性完成属性注入，而不再依靠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&lt;property&gt;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接下来，本节以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类为例演示如何使用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命名空间完成注入，具体步骤如下。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）引入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命名空间，修改配置文件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&lt;beans&gt;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元素的代码，具体如下。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E55917-CCBA-4ECD-AEF2-45AEC63B2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94"/>
          <a:stretch/>
        </p:blipFill>
        <p:spPr>
          <a:xfrm>
            <a:off x="862811" y="5172844"/>
            <a:ext cx="5040000" cy="92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4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 Bean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7.2.4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：命名空间注入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07736"/>
            <a:ext cx="9144000" cy="13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以上代码的第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行用于引入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命名空间，在使用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命名空间时，开发人员要首先添加此行代码。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）修改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类的配置信息，修改后的代码如下。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96B426-1F44-4DC9-909A-AC2924C520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686"/>
          <a:stretch/>
        </p:blipFill>
        <p:spPr>
          <a:xfrm>
            <a:off x="951043" y="3123701"/>
            <a:ext cx="5040000" cy="40096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D3C9746-362D-4381-9841-26903B1E39F0}"/>
              </a:ext>
            </a:extLst>
          </p:cNvPr>
          <p:cNvSpPr/>
          <p:nvPr/>
        </p:nvSpPr>
        <p:spPr>
          <a:xfrm>
            <a:off x="0" y="3488930"/>
            <a:ext cx="9144000" cy="13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p:sid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p:stu-ref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用于设置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类的属性，它们可以实现和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&lt;property&gt;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元素同样的功能。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com.qfedu.test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包下新建测试类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TestSpring05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7-10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28172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 Bean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7.2.5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SpEL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07736"/>
            <a:ext cx="9144000" cy="3559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Expression Language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表达式语言）的缩写，它是一种支持查询和操作运行时对象导航图功能的表达式语言，可以简化开发，能够减少代码逻辑和配置信息的编写。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的语法与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类似，它以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#{...}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为定界符，能够为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的属性进行动态赋值，它可以通过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，调用对象的方法或引用对象的属性、计算表达式的值、匹配正则表达式等。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接下来，本节将通过一个实例演示如何使用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完成注入，具体步骤如下。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包下新建类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Employee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7-11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282403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 Bean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7.2.5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SpEL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07736"/>
            <a:ext cx="9144000" cy="3080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Employee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类封装了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department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三种类型的成员变量并提供了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方法以及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方法，此处需要注意的是，由于要使用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表达式获取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Employee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的成员变量的值，必须要为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Employee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类声明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包下新建类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Person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7-12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）修改配置文件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beans 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元素中添加配置信息，具体代码如下所示。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38BC4D-4037-4B8C-869B-751225B40F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07"/>
          <a:stretch/>
        </p:blipFill>
        <p:spPr>
          <a:xfrm>
            <a:off x="748562" y="4751134"/>
            <a:ext cx="5040000" cy="164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5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 Bean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7.2.5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SpEL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07736"/>
            <a:ext cx="9144000" cy="1769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以上代码中的第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&lt;bean&gt;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元素下共有两个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&lt;property&gt;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元素，这两个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&lt;property&gt;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元素分别将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Employee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属性注入为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Person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com.qfedu.test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包下新建测试类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TestSpring06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7-13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130626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 Bean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7.2.6 Bean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的作用域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-1" y="1707736"/>
            <a:ext cx="9144001" cy="1769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容器创建一个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实例时，不仅可以完成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的实例化，还可以为该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指定作用域。在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的作用域是指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实例相对于其他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实例的请求可见范围。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支持五种作用域，具体如表所示。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B200C4-6DA4-4F2E-AC43-695625207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75"/>
          <a:stretch/>
        </p:blipFill>
        <p:spPr>
          <a:xfrm>
            <a:off x="1886149" y="3429000"/>
            <a:ext cx="5371700" cy="206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 Bean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7.2.6 Bean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的作用域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-1" y="1707736"/>
            <a:ext cx="9144001" cy="3911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表中列举了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支持的五种作用域，其中，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singleton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prototype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是两种较为常用的作用域，如果不指定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的作用域，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会默认该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的作用域是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singleton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的作用域是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singleton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容器只为该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创建一个实例，并且该实例可以被重复使用。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容器管理着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的生命周期，可以控制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的创建、初始化、销毁。由于创建和销毁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实例会带来一定的系统开销，因此，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singleton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作用域的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避免了反复创建和销毁实例造成的资源消耗。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的作用域是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prototype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时，每次调用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容器都会返回一个新的不同的实例，此时，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容器只负责创建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实例而不再跟踪其生命周期。</a:t>
            </a:r>
          </a:p>
        </p:txBody>
      </p:sp>
    </p:spTree>
    <p:extLst>
      <p:ext uri="{BB962C8B-B14F-4D97-AF65-F5344CB8AC3E}">
        <p14:creationId xmlns:p14="http://schemas.microsoft.com/office/powerpoint/2010/main" val="121857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 Bean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7.2.6 Bean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的作用域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-1" y="1707736"/>
            <a:ext cx="9144001" cy="1769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接下来，本节将通过一个实例演示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singleton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prototype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作用域，具体步骤如下。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）修改配置文件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beans 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元素中添加配置信息，具体代码如下所示。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300C0D-C9FA-4FB1-84F7-5A6A2C5A3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448"/>
          <a:stretch/>
        </p:blipFill>
        <p:spPr>
          <a:xfrm>
            <a:off x="885389" y="3477260"/>
            <a:ext cx="5040000" cy="37419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42348BC-F501-441C-8F19-B4B2439A9D88}"/>
              </a:ext>
            </a:extLst>
          </p:cNvPr>
          <p:cNvSpPr/>
          <p:nvPr/>
        </p:nvSpPr>
        <p:spPr>
          <a:xfrm>
            <a:off x="0" y="3873819"/>
            <a:ext cx="9144001" cy="13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以上代码中通过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&lt;bean&gt;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元素配置了两个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的作用域默认为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singleton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的作用域为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prototype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com.qfedu.test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包下新建测试类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TestSpring07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7-14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9B2714-0822-4AF1-96C8-CC7714F52A0E}"/>
              </a:ext>
            </a:extLst>
          </p:cNvPr>
          <p:cNvSpPr/>
          <p:nvPr/>
        </p:nvSpPr>
        <p:spPr>
          <a:xfrm>
            <a:off x="1" y="5216340"/>
            <a:ext cx="8895644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在以上代码中，程序分两次获取了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person01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person02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的实例，并比较所获取的实例是否相同。如果相同，控制台将输出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，如果不相同，控制台将输出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6143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 Bean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7.2.7 Bean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-1" y="1707736"/>
            <a:ext cx="9144001" cy="4742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的生命周期是指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实例被创建、初始化和销毁的过程。前面的章节讲到过，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容器可以管理作用域为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singleton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的生命周期。对于作用域为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prototype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容器只负责创建实例而不负责跟踪其生命周期。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的生命周期中，有两个时间节点尤为重要，这两个时间节点分别是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实例初始化以后和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实例销毁之前，实际开发中，有时需要在这两个时间节点完成一些指定操作，例如，在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实例初始化之后申请某些资源、在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实例销毁之前回收某些资源等。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为了便于监控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生命周期中的特殊节点，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提供了相关的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，当需要在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实例初始化后执行指定行为时，可以通过使用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-method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属性或实现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initializingBean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接口的方式；当需要在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实例销毁前执行指定行为时，可以通过使用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destroy-method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属性或实现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DisposableBean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接口的方式。</a:t>
            </a:r>
          </a:p>
        </p:txBody>
      </p:sp>
    </p:spTree>
    <p:extLst>
      <p:ext uri="{BB962C8B-B14F-4D97-AF65-F5344CB8AC3E}">
        <p14:creationId xmlns:p14="http://schemas.microsoft.com/office/powerpoint/2010/main" val="188828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 Bean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7.2.7 Bean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-1" y="1707736"/>
            <a:ext cx="9144001" cy="2249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Bean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实例初始化之后执行指定方法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-method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属性指定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实例初始化之后的方式相对简单，并且这种方式不会将代码和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的接口耦合，接下来通过一个实例演示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-method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属性的使用，具体步骤如下。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包下新建类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Bean01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7-15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50E275-A3C8-411E-AEA7-A6818128C179}"/>
              </a:ext>
            </a:extLst>
          </p:cNvPr>
          <p:cNvSpPr/>
          <p:nvPr/>
        </p:nvSpPr>
        <p:spPr>
          <a:xfrm>
            <a:off x="-2" y="3956878"/>
            <a:ext cx="9144001" cy="1769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Bean01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类提供了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方法，如果该方法的名称被指定为配置文件中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-method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属性，当对应的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完成初始化时，该方法将被调用。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）修改配置文件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beans 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元素中添加配置信息，具体代码如下所示。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BC16D8-7FDE-45C4-BD13-2D2BB8FCD0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666"/>
          <a:stretch/>
        </p:blipFill>
        <p:spPr>
          <a:xfrm>
            <a:off x="862811" y="5678738"/>
            <a:ext cx="5040000" cy="7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2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C43C7FF5-285E-41E7-8918-D42CFD33A2CB}"/>
              </a:ext>
            </a:extLst>
          </p:cNvPr>
          <p:cNvGraphicFramePr>
            <a:graphicFrameLocks/>
          </p:cNvGraphicFramePr>
          <p:nvPr/>
        </p:nvGraphicFramePr>
        <p:xfrm>
          <a:off x="-396552" y="1795159"/>
          <a:ext cx="6984776" cy="3786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130">
            <a:extLst>
              <a:ext uri="{FF2B5EF4-FFF2-40B4-BE49-F238E27FC236}">
                <a16:creationId xmlns:a16="http://schemas.microsoft.com/office/drawing/2014/main" id="{975C9CC6-49CB-4EBA-9935-58C3B833AB3D}"/>
              </a:ext>
            </a:extLst>
          </p:cNvPr>
          <p:cNvSpPr txBox="1"/>
          <p:nvPr/>
        </p:nvSpPr>
        <p:spPr bwMode="auto">
          <a:xfrm rot="18760561">
            <a:off x="3196833" y="2412903"/>
            <a:ext cx="102144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</a:p>
        </p:txBody>
      </p:sp>
      <p:sp>
        <p:nvSpPr>
          <p:cNvPr id="4" name="TextBox 126">
            <a:extLst>
              <a:ext uri="{FF2B5EF4-FFF2-40B4-BE49-F238E27FC236}">
                <a16:creationId xmlns:a16="http://schemas.microsoft.com/office/drawing/2014/main" id="{ED846E87-A52C-48DA-8F93-F6BF4A23ED62}"/>
              </a:ext>
            </a:extLst>
          </p:cNvPr>
          <p:cNvSpPr txBox="1"/>
          <p:nvPr/>
        </p:nvSpPr>
        <p:spPr bwMode="auto">
          <a:xfrm rot="2839439" flipH="1">
            <a:off x="5028118" y="2603962"/>
            <a:ext cx="102144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</a:p>
        </p:txBody>
      </p:sp>
      <p:sp>
        <p:nvSpPr>
          <p:cNvPr id="5" name="TextBox 127">
            <a:extLst>
              <a:ext uri="{FF2B5EF4-FFF2-40B4-BE49-F238E27FC236}">
                <a16:creationId xmlns:a16="http://schemas.microsoft.com/office/drawing/2014/main" id="{6995DFE1-1536-42B0-B90A-D4927EF2C5ED}"/>
              </a:ext>
            </a:extLst>
          </p:cNvPr>
          <p:cNvSpPr txBox="1"/>
          <p:nvPr/>
        </p:nvSpPr>
        <p:spPr bwMode="auto">
          <a:xfrm rot="13580827" flipV="1">
            <a:off x="3210085" y="4331646"/>
            <a:ext cx="102144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</a:p>
        </p:txBody>
      </p:sp>
      <p:sp>
        <p:nvSpPr>
          <p:cNvPr id="6" name="TextBox 126">
            <a:extLst>
              <a:ext uri="{FF2B5EF4-FFF2-40B4-BE49-F238E27FC236}">
                <a16:creationId xmlns:a16="http://schemas.microsoft.com/office/drawing/2014/main" id="{7658F896-761C-4E05-A912-B063A57EA69E}"/>
              </a:ext>
            </a:extLst>
          </p:cNvPr>
          <p:cNvSpPr txBox="1"/>
          <p:nvPr/>
        </p:nvSpPr>
        <p:spPr bwMode="auto">
          <a:xfrm rot="18947968" flipH="1">
            <a:off x="5082055" y="4033116"/>
            <a:ext cx="1067741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</a:p>
        </p:txBody>
      </p:sp>
      <p:grpSp>
        <p:nvGrpSpPr>
          <p:cNvPr id="7" name="组合 18">
            <a:extLst>
              <a:ext uri="{FF2B5EF4-FFF2-40B4-BE49-F238E27FC236}">
                <a16:creationId xmlns:a16="http://schemas.microsoft.com/office/drawing/2014/main" id="{AFD3DE5E-DE1B-4AB3-933C-71F7B339C6D7}"/>
              </a:ext>
            </a:extLst>
          </p:cNvPr>
          <p:cNvGrpSpPr>
            <a:grpSpLocks/>
          </p:cNvGrpSpPr>
          <p:nvPr/>
        </p:nvGrpSpPr>
        <p:grpSpPr bwMode="auto">
          <a:xfrm>
            <a:off x="504865" y="1406909"/>
            <a:ext cx="3131030" cy="1250664"/>
            <a:chOff x="547807" y="2246749"/>
            <a:chExt cx="3130097" cy="1251184"/>
          </a:xfrm>
        </p:grpSpPr>
        <p:sp>
          <p:nvSpPr>
            <p:cNvPr id="8" name="矩形 5">
              <a:extLst>
                <a:ext uri="{FF2B5EF4-FFF2-40B4-BE49-F238E27FC236}">
                  <a16:creationId xmlns:a16="http://schemas.microsoft.com/office/drawing/2014/main" id="{DE58DEFB-82AA-4EB3-A10F-99314526A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708" y="2246749"/>
              <a:ext cx="2501196" cy="973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6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</a:t>
              </a:r>
              <a:r>
                <a:rPr lang="en-US" altLang="zh-CN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IOC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的概念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16">
              <a:extLst>
                <a:ext uri="{FF2B5EF4-FFF2-40B4-BE49-F238E27FC236}">
                  <a16:creationId xmlns:a16="http://schemas.microsoft.com/office/drawing/2014/main" id="{4F36D0D6-3FC6-4A37-85D9-CA10C7044A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0198" y="2845720"/>
              <a:ext cx="2178276" cy="652213"/>
              <a:chOff x="860198" y="2352244"/>
              <a:chExt cx="2178276" cy="652213"/>
            </a:xfrm>
          </p:grpSpPr>
          <p:cxnSp>
            <p:nvCxnSpPr>
              <p:cNvPr id="13" name="直接连接符 7">
                <a:extLst>
                  <a:ext uri="{FF2B5EF4-FFF2-40B4-BE49-F238E27FC236}">
                    <a16:creationId xmlns:a16="http://schemas.microsoft.com/office/drawing/2014/main" id="{DDF80053-9E3D-44A5-94BE-1E21DEAA152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直接连接符 10">
                <a:extLst>
                  <a:ext uri="{FF2B5EF4-FFF2-40B4-BE49-F238E27FC236}">
                    <a16:creationId xmlns:a16="http://schemas.microsoft.com/office/drawing/2014/main" id="{CB879EC2-9B56-482B-8125-7B64D13C526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" name="组合 15">
              <a:extLst>
                <a:ext uri="{FF2B5EF4-FFF2-40B4-BE49-F238E27FC236}">
                  <a16:creationId xmlns:a16="http://schemas.microsoft.com/office/drawing/2014/main" id="{8859BE08-A178-4BC4-83B8-AC61E18842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807" y="2345525"/>
              <a:ext cx="482428" cy="522503"/>
              <a:chOff x="1232465" y="3518931"/>
              <a:chExt cx="482428" cy="522503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907485A4-5441-49DA-8146-AA7C37B848C1}"/>
                  </a:ext>
                </a:extLst>
              </p:cNvPr>
              <p:cNvSpPr/>
              <p:nvPr/>
            </p:nvSpPr>
            <p:spPr bwMode="auto">
              <a:xfrm>
                <a:off x="1232465" y="3558042"/>
                <a:ext cx="474520" cy="474858"/>
              </a:xfrm>
              <a:prstGeom prst="ellipse">
                <a:avLst/>
              </a:prstGeom>
              <a:solidFill>
                <a:srgbClr val="2484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" name="TextBox 94">
                <a:extLst>
                  <a:ext uri="{FF2B5EF4-FFF2-40B4-BE49-F238E27FC236}">
                    <a16:creationId xmlns:a16="http://schemas.microsoft.com/office/drawing/2014/main" id="{3EAB7315-F61C-4685-A786-ABDC41472060}"/>
                  </a:ext>
                </a:extLst>
              </p:cNvPr>
              <p:cNvSpPr txBox="1"/>
              <p:nvPr/>
            </p:nvSpPr>
            <p:spPr>
              <a:xfrm>
                <a:off x="1295918" y="3518931"/>
                <a:ext cx="418975" cy="522503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" name="组合 17">
            <a:extLst>
              <a:ext uri="{FF2B5EF4-FFF2-40B4-BE49-F238E27FC236}">
                <a16:creationId xmlns:a16="http://schemas.microsoft.com/office/drawing/2014/main" id="{0F835BA1-F9FA-4937-8F5D-84C66BC9D4FF}"/>
              </a:ext>
            </a:extLst>
          </p:cNvPr>
          <p:cNvGrpSpPr>
            <a:grpSpLocks/>
          </p:cNvGrpSpPr>
          <p:nvPr/>
        </p:nvGrpSpPr>
        <p:grpSpPr bwMode="auto">
          <a:xfrm>
            <a:off x="681306" y="4600960"/>
            <a:ext cx="2829538" cy="1435136"/>
            <a:chOff x="547807" y="3843709"/>
            <a:chExt cx="2829051" cy="1434304"/>
          </a:xfrm>
        </p:grpSpPr>
        <p:sp>
          <p:nvSpPr>
            <p:cNvPr id="16" name="矩形 21">
              <a:extLst>
                <a:ext uri="{FF2B5EF4-FFF2-40B4-BE49-F238E27FC236}">
                  <a16:creationId xmlns:a16="http://schemas.microsoft.com/office/drawing/2014/main" id="{D48DFC1C-121A-4137-AF3D-1C8714C23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029" y="3843709"/>
              <a:ext cx="2177829" cy="1434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掌握</a:t>
              </a:r>
              <a:r>
                <a:rPr lang="en-US" altLang="zh-CN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Spring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入门程序的编写</a:t>
              </a:r>
              <a:endPara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pSp>
          <p:nvGrpSpPr>
            <p:cNvPr id="17" name="组合 26">
              <a:extLst>
                <a:ext uri="{FF2B5EF4-FFF2-40B4-BE49-F238E27FC236}">
                  <a16:creationId xmlns:a16="http://schemas.microsoft.com/office/drawing/2014/main" id="{AA826732-F22A-4E92-8CE3-CC50230E9640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H="1">
              <a:off x="860198" y="3950799"/>
              <a:ext cx="2178276" cy="652213"/>
              <a:chOff x="860198" y="2352244"/>
              <a:chExt cx="2178276" cy="652213"/>
            </a:xfrm>
          </p:grpSpPr>
          <p:cxnSp>
            <p:nvCxnSpPr>
              <p:cNvPr id="21" name="直接连接符 27">
                <a:extLst>
                  <a:ext uri="{FF2B5EF4-FFF2-40B4-BE49-F238E27FC236}">
                    <a16:creationId xmlns:a16="http://schemas.microsoft.com/office/drawing/2014/main" id="{FFA5CB07-A056-4052-8B6F-D1376603037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直接连接符 28">
                <a:extLst>
                  <a:ext uri="{FF2B5EF4-FFF2-40B4-BE49-F238E27FC236}">
                    <a16:creationId xmlns:a16="http://schemas.microsoft.com/office/drawing/2014/main" id="{26C2FB9C-F702-427F-BFBB-DB332E50886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8" name="组合 29">
              <a:extLst>
                <a:ext uri="{FF2B5EF4-FFF2-40B4-BE49-F238E27FC236}">
                  <a16:creationId xmlns:a16="http://schemas.microsoft.com/office/drawing/2014/main" id="{28EA6E57-64F3-429C-B324-1C222128ED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807" y="4523744"/>
              <a:ext cx="474580" cy="523571"/>
              <a:chOff x="1232465" y="3525955"/>
              <a:chExt cx="474580" cy="523571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9C879F45-1DC0-4D4E-AA6A-97FB605002B3}"/>
                  </a:ext>
                </a:extLst>
              </p:cNvPr>
              <p:cNvSpPr/>
              <p:nvPr/>
            </p:nvSpPr>
            <p:spPr bwMode="auto">
              <a:xfrm>
                <a:off x="1232465" y="3559083"/>
                <a:ext cx="474580" cy="474388"/>
              </a:xfrm>
              <a:prstGeom prst="ellipse">
                <a:avLst/>
              </a:prstGeom>
              <a:solidFill>
                <a:srgbClr val="2383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0" name="TextBox 102">
                <a:extLst>
                  <a:ext uri="{FF2B5EF4-FFF2-40B4-BE49-F238E27FC236}">
                    <a16:creationId xmlns:a16="http://schemas.microsoft.com/office/drawing/2014/main" id="{7165A313-5EAC-41FE-BF0D-09891890DEB9}"/>
                  </a:ext>
                </a:extLst>
              </p:cNvPr>
              <p:cNvSpPr txBox="1"/>
              <p:nvPr/>
            </p:nvSpPr>
            <p:spPr>
              <a:xfrm>
                <a:off x="1278361" y="3525955"/>
                <a:ext cx="334905" cy="52357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6565572-5E2E-41B3-B521-5E1FA94D532E}"/>
              </a:ext>
            </a:extLst>
          </p:cNvPr>
          <p:cNvGrpSpPr>
            <a:grpSpLocks/>
          </p:cNvGrpSpPr>
          <p:nvPr/>
        </p:nvGrpSpPr>
        <p:grpSpPr bwMode="auto">
          <a:xfrm>
            <a:off x="5450906" y="1176077"/>
            <a:ext cx="2831791" cy="1435136"/>
            <a:chOff x="5864534" y="1794089"/>
            <a:chExt cx="2831791" cy="1434931"/>
          </a:xfrm>
        </p:grpSpPr>
        <p:grpSp>
          <p:nvGrpSpPr>
            <p:cNvPr id="24" name="组合 32">
              <a:extLst>
                <a:ext uri="{FF2B5EF4-FFF2-40B4-BE49-F238E27FC236}">
                  <a16:creationId xmlns:a16="http://schemas.microsoft.com/office/drawing/2014/main" id="{AAC4D77E-8AB4-4C18-B082-23198063AA2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469063" y="2557463"/>
              <a:ext cx="1962150" cy="652462"/>
              <a:chOff x="860198" y="2352244"/>
              <a:chExt cx="1962354" cy="652213"/>
            </a:xfrm>
          </p:grpSpPr>
          <p:cxnSp>
            <p:nvCxnSpPr>
              <p:cNvPr id="29" name="直接连接符 33">
                <a:extLst>
                  <a:ext uri="{FF2B5EF4-FFF2-40B4-BE49-F238E27FC236}">
                    <a16:creationId xmlns:a16="http://schemas.microsoft.com/office/drawing/2014/main" id="{62451B3C-CC7C-4DD0-AB21-4DD5188EEA9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直接连接符 34">
                <a:extLst>
                  <a:ext uri="{FF2B5EF4-FFF2-40B4-BE49-F238E27FC236}">
                    <a16:creationId xmlns:a16="http://schemas.microsoft.com/office/drawing/2014/main" id="{321DB899-E797-4D1B-8A87-C801452CC6B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22938" y="3004457"/>
                <a:ext cx="1599614" cy="0"/>
              </a:xfrm>
              <a:prstGeom prst="line">
                <a:avLst/>
              </a:prstGeom>
              <a:noFill/>
              <a:ln w="28575" algn="ctr">
                <a:solidFill>
                  <a:srgbClr val="2484C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5" name="组合 35">
              <a:extLst>
                <a:ext uri="{FF2B5EF4-FFF2-40B4-BE49-F238E27FC236}">
                  <a16:creationId xmlns:a16="http://schemas.microsoft.com/office/drawing/2014/main" id="{CBCC9909-E1DA-4A27-96D3-FC64F40D69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23250" y="2094756"/>
              <a:ext cx="473075" cy="522212"/>
              <a:chOff x="1232465" y="3514976"/>
              <a:chExt cx="474415" cy="522667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1AFEEB1-F4B9-4DA2-846E-DB318E2EE13A}"/>
                  </a:ext>
                </a:extLst>
              </p:cNvPr>
              <p:cNvSpPr/>
              <p:nvPr/>
            </p:nvSpPr>
            <p:spPr bwMode="auto">
              <a:xfrm>
                <a:off x="1232465" y="3558773"/>
                <a:ext cx="474415" cy="475007"/>
              </a:xfrm>
              <a:prstGeom prst="ellipse">
                <a:avLst/>
              </a:prstGeom>
              <a:solidFill>
                <a:srgbClr val="2484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8" name="TextBox 110">
                <a:extLst>
                  <a:ext uri="{FF2B5EF4-FFF2-40B4-BE49-F238E27FC236}">
                    <a16:creationId xmlns:a16="http://schemas.microsoft.com/office/drawing/2014/main" id="{A2303BC2-F14B-4627-9E80-70538E749A2C}"/>
                  </a:ext>
                </a:extLst>
              </p:cNvPr>
              <p:cNvSpPr txBox="1"/>
              <p:nvPr/>
            </p:nvSpPr>
            <p:spPr>
              <a:xfrm>
                <a:off x="1288136" y="3514976"/>
                <a:ext cx="335911" cy="52266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" name="矩形 46">
              <a:extLst>
                <a:ext uri="{FF2B5EF4-FFF2-40B4-BE49-F238E27FC236}">
                  <a16:creationId xmlns:a16="http://schemas.microsoft.com/office/drawing/2014/main" id="{3BF8F4FF-525B-4F2E-BC76-4A134EFB5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4534" y="1794089"/>
              <a:ext cx="2285951" cy="1434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ts val="36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依赖注入常用的两种方法                                              </a:t>
              </a:r>
              <a:endPara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6FFE53F-352D-49F8-8876-7133145B726C}"/>
              </a:ext>
            </a:extLst>
          </p:cNvPr>
          <p:cNvGrpSpPr>
            <a:grpSpLocks/>
          </p:cNvGrpSpPr>
          <p:nvPr/>
        </p:nvGrpSpPr>
        <p:grpSpPr bwMode="auto">
          <a:xfrm>
            <a:off x="5481070" y="4514145"/>
            <a:ext cx="2905092" cy="1896801"/>
            <a:chOff x="5813082" y="4079125"/>
            <a:chExt cx="2905092" cy="1897761"/>
          </a:xfrm>
        </p:grpSpPr>
        <p:grpSp>
          <p:nvGrpSpPr>
            <p:cNvPr id="32" name="组合 38">
              <a:extLst>
                <a:ext uri="{FF2B5EF4-FFF2-40B4-BE49-F238E27FC236}">
                  <a16:creationId xmlns:a16="http://schemas.microsoft.com/office/drawing/2014/main" id="{44E9182E-B430-41AB-AD5D-EFA8725FA4E8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6268941" y="4225925"/>
              <a:ext cx="2162272" cy="652465"/>
              <a:chOff x="860198" y="2352242"/>
              <a:chExt cx="2162496" cy="652215"/>
            </a:xfrm>
          </p:grpSpPr>
          <p:cxnSp>
            <p:nvCxnSpPr>
              <p:cNvPr id="37" name="直接连接符 39">
                <a:extLst>
                  <a:ext uri="{FF2B5EF4-FFF2-40B4-BE49-F238E27FC236}">
                    <a16:creationId xmlns:a16="http://schemas.microsoft.com/office/drawing/2014/main" id="{43D1B809-D62B-4877-AB8D-45A92389547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2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直接连接符 40">
                <a:extLst>
                  <a:ext uri="{FF2B5EF4-FFF2-40B4-BE49-F238E27FC236}">
                    <a16:creationId xmlns:a16="http://schemas.microsoft.com/office/drawing/2014/main" id="{E9B17DFA-340C-44BC-9AC9-EE1E9A5B347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H="1">
                <a:off x="1222937" y="3004455"/>
                <a:ext cx="1799757" cy="2"/>
              </a:xfrm>
              <a:prstGeom prst="line">
                <a:avLst/>
              </a:prstGeom>
              <a:noFill/>
              <a:ln w="28575" algn="ctr">
                <a:solidFill>
                  <a:srgbClr val="2484C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3" name="组合 41">
              <a:extLst>
                <a:ext uri="{FF2B5EF4-FFF2-40B4-BE49-F238E27FC236}">
                  <a16:creationId xmlns:a16="http://schemas.microsoft.com/office/drawing/2014/main" id="{27263468-5C62-4358-BB91-FD78290E575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245099" y="4779187"/>
              <a:ext cx="473075" cy="524142"/>
              <a:chOff x="1210554" y="3505896"/>
              <a:chExt cx="474415" cy="523486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3F627AC4-305E-412D-9CD9-5A838154B5F0}"/>
                  </a:ext>
                </a:extLst>
              </p:cNvPr>
              <p:cNvSpPr/>
              <p:nvPr/>
            </p:nvSpPr>
            <p:spPr bwMode="auto">
              <a:xfrm>
                <a:off x="1210554" y="3548703"/>
                <a:ext cx="474415" cy="474310"/>
              </a:xfrm>
              <a:prstGeom prst="ellipse">
                <a:avLst/>
              </a:prstGeom>
              <a:solidFill>
                <a:srgbClr val="2383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6" name="TextBox 118">
                <a:extLst>
                  <a:ext uri="{FF2B5EF4-FFF2-40B4-BE49-F238E27FC236}">
                    <a16:creationId xmlns:a16="http://schemas.microsoft.com/office/drawing/2014/main" id="{BEC116EB-87F3-43C0-8A66-1437D4D8D6D3}"/>
                  </a:ext>
                </a:extLst>
              </p:cNvPr>
              <p:cNvSpPr txBox="1"/>
              <p:nvPr/>
            </p:nvSpPr>
            <p:spPr>
              <a:xfrm>
                <a:off x="1278961" y="3505896"/>
                <a:ext cx="335911" cy="523486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" name="矩形 51">
              <a:extLst>
                <a:ext uri="{FF2B5EF4-FFF2-40B4-BE49-F238E27FC236}">
                  <a16:creationId xmlns:a16="http://schemas.microsoft.com/office/drawing/2014/main" id="{7682C1A8-BD10-49B2-88A6-EFDBE8D2A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3082" y="4079125"/>
              <a:ext cx="2403298" cy="1897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掌握</a:t>
              </a:r>
              <a:r>
                <a:rPr lang="en-US" altLang="zh-CN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Bean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的配置方法和生命周期的管理方法</a:t>
              </a:r>
              <a:endPara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9" name="标题 1">
            <a:extLst>
              <a:ext uri="{FF2B5EF4-FFF2-40B4-BE49-F238E27FC236}">
                <a16:creationId xmlns:a16="http://schemas.microsoft.com/office/drawing/2014/main" id="{7AC9FC8B-E8B4-4EC8-948C-324469EF5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083" y="332930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学习目标</a:t>
            </a:r>
          </a:p>
        </p:txBody>
      </p:sp>
    </p:spTree>
    <p:extLst>
      <p:ext uri="{BB962C8B-B14F-4D97-AF65-F5344CB8AC3E}">
        <p14:creationId xmlns:p14="http://schemas.microsoft.com/office/powerpoint/2010/main" val="10917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6 L -0.08177 -0.0958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97" y="-479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0.08264 -0.086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32" y="-435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0.07466 0.1032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3" y="516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81481E-6 L -0.07708 0.1016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506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  <p:bldP spid="3" grpId="1"/>
      <p:bldP spid="3" grpId="2"/>
      <p:bldP spid="4" grpId="0"/>
      <p:bldP spid="4" grpId="1"/>
      <p:bldP spid="4" grpId="2"/>
      <p:bldP spid="5" grpId="0"/>
      <p:bldP spid="5" grpId="1"/>
      <p:bldP spid="5" grpId="2"/>
      <p:bldP spid="6" grpId="0"/>
      <p:bldP spid="6" grpId="1"/>
      <p:bldP spid="6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 Bean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7.2.7 Bean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-1" y="1707736"/>
            <a:ext cx="9144001" cy="40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以上代码中通过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&lt;bean&gt;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-method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属性指定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完成初始化时要调用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com.qfedu.test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包下新建测试类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TestSpring08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7-16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-method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属性之外，还可以通过实现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initializingBean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接口的方式实现以上功能，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initializingBean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接口中定义了一个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afterPropertiesSet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方法，如果某个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initializingBean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接口，那么该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在完成初始化时，它的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afterPropertiesSet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方法将被执行。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接下来通过一个实例演示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initializingBean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接口的使用。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包下新建类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Bean02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7-17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7254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 Bean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7.2.7 Bean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-1" y="1707736"/>
            <a:ext cx="9144001" cy="2185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Bean02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类实现了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InitializingBean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接口并提供了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afterPropertiesSet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方法，，当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Bean02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类完成初始化时，它的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afterPropertiesSet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方法将被调用。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）修改配置文件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beans 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元素中添加配置信息，具体代码如下所示。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DE9B76-7618-4360-B0FC-FCC21D93B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855"/>
          <a:stretch/>
        </p:blipFill>
        <p:spPr>
          <a:xfrm>
            <a:off x="896678" y="3982823"/>
            <a:ext cx="5040000" cy="76899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6D5A4C0-A338-43BA-A166-84C9A85F040F}"/>
              </a:ext>
            </a:extLst>
          </p:cNvPr>
          <p:cNvSpPr/>
          <p:nvPr/>
        </p:nvSpPr>
        <p:spPr>
          <a:xfrm>
            <a:off x="0" y="4751818"/>
            <a:ext cx="9144001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为了避免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Bean01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类干扰执行结果，此时需要删除或注释掉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Bean01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类的配置信息。</a:t>
            </a:r>
          </a:p>
        </p:txBody>
      </p:sp>
    </p:spTree>
    <p:extLst>
      <p:ext uri="{BB962C8B-B14F-4D97-AF65-F5344CB8AC3E}">
        <p14:creationId xmlns:p14="http://schemas.microsoft.com/office/powerpoint/2010/main" val="153443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 Bean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7.2.7 Bean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-1" y="1707736"/>
            <a:ext cx="9144001" cy="2249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Bean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实例销毁之前执行指定方法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如果要在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实例销毁之前执行指定方法，可通过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destroy-method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属性或实现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DisposableBean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接口的方式。接下来通过一个实例演示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destroy-method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属性的使用，具体步骤如下。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包下新建类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Bean03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7-18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D5A4C0-A338-43BA-A166-84C9A85F040F}"/>
              </a:ext>
            </a:extLst>
          </p:cNvPr>
          <p:cNvSpPr/>
          <p:nvPr/>
        </p:nvSpPr>
        <p:spPr>
          <a:xfrm>
            <a:off x="0" y="3923011"/>
            <a:ext cx="9144001" cy="1769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Bean03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类提供了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close()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方法，如果该方法的名称被指定为配置文件中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destroy-method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属性，那么对应的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实例在销毁之前，该方法将被调用。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）修改配置文件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元素中添加配置信息，具体代码如下所示。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A476CB-3AB2-461E-A2EB-E017785B18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751"/>
          <a:stretch/>
        </p:blipFill>
        <p:spPr>
          <a:xfrm>
            <a:off x="851523" y="5658668"/>
            <a:ext cx="5040000" cy="76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5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 Bean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7.2.7 Bean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-1" y="1707736"/>
            <a:ext cx="9144001" cy="1769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以上代码中通过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&lt;bean&gt;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destroy-method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属性指定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实例在销毁之前要调用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close()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方法。为了避免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Bean02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类干扰执行结果，此时需要删除或注释掉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Bean02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类的配置信息。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com.qfedu.test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包下新建测试类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TestSpring09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7-19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D5A4C0-A338-43BA-A166-84C9A85F040F}"/>
              </a:ext>
            </a:extLst>
          </p:cNvPr>
          <p:cNvSpPr/>
          <p:nvPr/>
        </p:nvSpPr>
        <p:spPr>
          <a:xfrm>
            <a:off x="0" y="3477259"/>
            <a:ext cx="9144001" cy="260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在以上代码中，程序通过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AbstractApplicationContext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registerShutdownHook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方法关闭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容器，此时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实例将被销毁。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destroy-method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属性之外，还可以通过实现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DisposableBean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接口的方式实现以上功能，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DisposableBean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接口中定义了一个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destroy()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方法，如果某个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DisposableBean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接口，那么这个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的实例在将要被销毁时，它的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destroy()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方法将被执行。</a:t>
            </a:r>
          </a:p>
        </p:txBody>
      </p:sp>
    </p:spTree>
    <p:extLst>
      <p:ext uri="{BB962C8B-B14F-4D97-AF65-F5344CB8AC3E}">
        <p14:creationId xmlns:p14="http://schemas.microsoft.com/office/powerpoint/2010/main" val="384931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 Bean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7.2.7 Bean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-1" y="1707736"/>
            <a:ext cx="9144001" cy="1769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以上代码中通过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&lt;bean&gt;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destroy-method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属性指定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实例在销毁之前要调用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close()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方法。为了避免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Bean02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类干扰执行结果，此时需要删除或注释掉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Bean02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类的配置信息。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com.qfedu.test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包下新建测试类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TestSpring09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7-19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D5A4C0-A338-43BA-A166-84C9A85F040F}"/>
              </a:ext>
            </a:extLst>
          </p:cNvPr>
          <p:cNvSpPr/>
          <p:nvPr/>
        </p:nvSpPr>
        <p:spPr>
          <a:xfrm>
            <a:off x="0" y="3477259"/>
            <a:ext cx="9144001" cy="260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在以上代码中，程序通过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AbstractApplicationContext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registerShutdownHook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方法关闭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容器，此时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实例将被销毁。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destroy-method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属性之外，还可以通过实现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DisposableBean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接口的方式实现以上功能，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DisposableBean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接口中定义了一个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destroy()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方法，如果某个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DisposableBean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接口，那么这个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的实例在将要被销毁时，它的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destroy()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方法将被执行。</a:t>
            </a:r>
          </a:p>
        </p:txBody>
      </p:sp>
    </p:spTree>
    <p:extLst>
      <p:ext uri="{BB962C8B-B14F-4D97-AF65-F5344CB8AC3E}">
        <p14:creationId xmlns:p14="http://schemas.microsoft.com/office/powerpoint/2010/main" val="37860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32">
            <a:extLst>
              <a:ext uri="{FF2B5EF4-FFF2-40B4-BE49-F238E27FC236}">
                <a16:creationId xmlns:a16="http://schemas.microsoft.com/office/drawing/2014/main" id="{1753E114-1B5D-4BAE-886B-B868ECE62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047" y="12016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rgbClr val="AED6EE"/>
              </a:gs>
              <a:gs pos="100000">
                <a:srgbClr val="2383C6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wrap="none" anchor="ctr"/>
          <a:lstStyle/>
          <a:p>
            <a:pPr latinLnBrk="1">
              <a:defRPr/>
            </a:pPr>
            <a:endParaRPr kumimoji="1" lang="ko-KR" alt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3" name="AutoShape 208">
            <a:extLst>
              <a:ext uri="{FF2B5EF4-FFF2-40B4-BE49-F238E27FC236}">
                <a16:creationId xmlns:a16="http://schemas.microsoft.com/office/drawing/2014/main" id="{FDE7AD7D-22D8-4BE5-987F-34AFD4155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109" y="1430850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AED6EE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4" name="组合 153">
            <a:extLst>
              <a:ext uri="{FF2B5EF4-FFF2-40B4-BE49-F238E27FC236}">
                <a16:creationId xmlns:a16="http://schemas.microsoft.com/office/drawing/2014/main" id="{B25DCF2F-BF45-4431-862E-CB2BE5D9D73C}"/>
              </a:ext>
            </a:extLst>
          </p:cNvPr>
          <p:cNvGrpSpPr>
            <a:grpSpLocks/>
          </p:cNvGrpSpPr>
          <p:nvPr/>
        </p:nvGrpSpPr>
        <p:grpSpPr bwMode="auto">
          <a:xfrm>
            <a:off x="1033902" y="3161275"/>
            <a:ext cx="6625480" cy="684212"/>
            <a:chOff x="1029300" y="5045322"/>
            <a:chExt cx="6624959" cy="683275"/>
          </a:xfrm>
        </p:grpSpPr>
        <p:grpSp>
          <p:nvGrpSpPr>
            <p:cNvPr id="5" name="组合 219">
              <a:extLst>
                <a:ext uri="{FF2B5EF4-FFF2-40B4-BE49-F238E27FC236}">
                  <a16:creationId xmlns:a16="http://schemas.microsoft.com/office/drawing/2014/main" id="{3F22C5B1-4B46-4A19-B29A-C03EEC7E45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10" name="AutoShape 218">
                <a:extLst>
                  <a:ext uri="{FF2B5EF4-FFF2-40B4-BE49-F238E27FC236}">
                    <a16:creationId xmlns:a16="http://schemas.microsoft.com/office/drawing/2014/main" id="{579642CC-06DE-4756-B8E4-F71E105F4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11" name="组合 225">
                <a:extLst>
                  <a:ext uri="{FF2B5EF4-FFF2-40B4-BE49-F238E27FC236}">
                    <a16:creationId xmlns:a16="http://schemas.microsoft.com/office/drawing/2014/main" id="{E99AF641-98B5-4E56-AAF9-CD6B7EF228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12" name="AutoShape 181">
                  <a:extLst>
                    <a:ext uri="{FF2B5EF4-FFF2-40B4-BE49-F238E27FC236}">
                      <a16:creationId xmlns:a16="http://schemas.microsoft.com/office/drawing/2014/main" id="{48741F52-223F-4A58-9D28-A8666F0EC9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13" name="AutoShape 202">
                  <a:extLst>
                    <a:ext uri="{FF2B5EF4-FFF2-40B4-BE49-F238E27FC236}">
                      <a16:creationId xmlns:a16="http://schemas.microsoft.com/office/drawing/2014/main" id="{E4C4C8E0-E483-4D1D-ABB6-5BC1F49077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6" name="Line 188">
              <a:extLst>
                <a:ext uri="{FF2B5EF4-FFF2-40B4-BE49-F238E27FC236}">
                  <a16:creationId xmlns:a16="http://schemas.microsoft.com/office/drawing/2014/main" id="{477EEE0B-71D5-4AC0-8870-57D826C509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7" name="组合 221">
              <a:extLst>
                <a:ext uri="{FF2B5EF4-FFF2-40B4-BE49-F238E27FC236}">
                  <a16:creationId xmlns:a16="http://schemas.microsoft.com/office/drawing/2014/main" id="{9B9F5CCF-AF57-4891-8056-E2623C22F7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8" name="Oval 148">
                <a:extLst>
                  <a:ext uri="{FF2B5EF4-FFF2-40B4-BE49-F238E27FC236}">
                    <a16:creationId xmlns:a16="http://schemas.microsoft.com/office/drawing/2014/main" id="{BC522BEB-59FD-4E00-9B70-20D6230E8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9" name="Oval 151">
                <a:extLst>
                  <a:ext uri="{FF2B5EF4-FFF2-40B4-BE49-F238E27FC236}">
                    <a16:creationId xmlns:a16="http://schemas.microsoft.com/office/drawing/2014/main" id="{B43BD1FC-B00C-4B67-A99D-A7E013E19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14" name="TextBox 154">
            <a:extLst>
              <a:ext uri="{FF2B5EF4-FFF2-40B4-BE49-F238E27FC236}">
                <a16:creationId xmlns:a16="http://schemas.microsoft.com/office/drawing/2014/main" id="{169D8E60-F87C-4B21-85DD-BEC703279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666" y="1556345"/>
            <a:ext cx="5976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/>
              <a:t>7.3  </a:t>
            </a:r>
            <a:r>
              <a:rPr lang="zh-CN" altLang="en-US" sz="2800" b="1" dirty="0"/>
              <a:t>注解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63">
            <a:extLst>
              <a:ext uri="{FF2B5EF4-FFF2-40B4-BE49-F238E27FC236}">
                <a16:creationId xmlns:a16="http://schemas.microsoft.com/office/drawing/2014/main" id="{99109919-B093-4011-970D-0FCF3B60D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617" y="3279771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7.3.1</a:t>
            </a:r>
            <a:endParaRPr lang="zh-CN" altLang="en-US" dirty="0"/>
          </a:p>
        </p:txBody>
      </p:sp>
      <p:sp>
        <p:nvSpPr>
          <p:cNvPr id="16" name="TextBox 168">
            <a:hlinkClick r:id="rId2" action="ppaction://hlinksldjump"/>
            <a:extLst>
              <a:ext uri="{FF2B5EF4-FFF2-40B4-BE49-F238E27FC236}">
                <a16:creationId xmlns:a16="http://schemas.microsoft.com/office/drawing/2014/main" id="{382120EA-C3D8-4E55-8A66-2A6FB0C37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2206" y="3284952"/>
            <a:ext cx="27017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支持的注解简介</a:t>
            </a:r>
          </a:p>
        </p:txBody>
      </p:sp>
      <p:sp>
        <p:nvSpPr>
          <p:cNvPr id="17" name="AutoShape 864">
            <a:extLst>
              <a:ext uri="{FF2B5EF4-FFF2-40B4-BE49-F238E27FC236}">
                <a16:creationId xmlns:a16="http://schemas.microsoft.com/office/drawing/2014/main" id="{8A5C16A2-AE03-47EF-9A14-CADAB2267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79" y="1969181"/>
            <a:ext cx="1800957" cy="345806"/>
          </a:xfrm>
          <a:prstGeom prst="roundRect">
            <a:avLst>
              <a:gd name="adj" fmla="val 50000"/>
            </a:avLst>
          </a:prstGeom>
          <a:gradFill rotWithShape="1">
            <a:gsLst>
              <a:gs pos="1000">
                <a:srgbClr val="2383C6"/>
              </a:gs>
              <a:gs pos="60000">
                <a:srgbClr val="AED6EE"/>
              </a:gs>
            </a:gsLst>
            <a:lin ang="5400000" scaled="1"/>
          </a:gradFill>
          <a:ln w="19050" algn="ctr">
            <a:noFill/>
            <a:round/>
            <a:headEnd/>
            <a:tailEnd/>
          </a:ln>
          <a:effectLst>
            <a:outerShdw blurRad="149987" dist="127000" dir="288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146050" h="139700"/>
          </a:sp3d>
        </p:spPr>
        <p:txBody>
          <a:bodyPr wrap="none" lIns="72000" tIns="0" rIns="72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굴림"/>
              <a:cs typeface="Times New Roman" pitchFamily="18" charset="0"/>
            </a:endParaRPr>
          </a:p>
        </p:txBody>
      </p:sp>
      <p:sp>
        <p:nvSpPr>
          <p:cNvPr id="18" name="矩形 17">
            <a:hlinkClick r:id="" action="ppaction://noaction"/>
            <a:extLst>
              <a:ext uri="{FF2B5EF4-FFF2-40B4-BE49-F238E27FC236}">
                <a16:creationId xmlns:a16="http://schemas.microsoft.com/office/drawing/2014/main" id="{1DD62A2F-F8D3-4ADE-9CE0-0E167FEC176D}"/>
              </a:ext>
            </a:extLst>
          </p:cNvPr>
          <p:cNvSpPr/>
          <p:nvPr/>
        </p:nvSpPr>
        <p:spPr bwMode="auto">
          <a:xfrm>
            <a:off x="943316" y="2000915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返回目录</a:t>
            </a:r>
            <a:endParaRPr lang="zh-CN" altLang="en-US" sz="1600" b="1" spc="3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1">
            <a:hlinkClick r:id="" action="ppaction://noaction"/>
            <a:extLst>
              <a:ext uri="{FF2B5EF4-FFF2-40B4-BE49-F238E27FC236}">
                <a16:creationId xmlns:a16="http://schemas.microsoft.com/office/drawing/2014/main" id="{5382A9CB-C404-4D8B-9A97-8F016062D5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66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41" y="1947951"/>
            <a:ext cx="376076" cy="374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组合 153">
            <a:extLst>
              <a:ext uri="{FF2B5EF4-FFF2-40B4-BE49-F238E27FC236}">
                <a16:creationId xmlns:a16="http://schemas.microsoft.com/office/drawing/2014/main" id="{E34814DF-FECF-4847-AC10-47E72218E7A4}"/>
              </a:ext>
            </a:extLst>
          </p:cNvPr>
          <p:cNvGrpSpPr>
            <a:grpSpLocks/>
          </p:cNvGrpSpPr>
          <p:nvPr/>
        </p:nvGrpSpPr>
        <p:grpSpPr bwMode="auto">
          <a:xfrm>
            <a:off x="1060438" y="4386823"/>
            <a:ext cx="6535740" cy="652952"/>
            <a:chOff x="1029300" y="5045322"/>
            <a:chExt cx="6535226" cy="652058"/>
          </a:xfrm>
        </p:grpSpPr>
        <p:grpSp>
          <p:nvGrpSpPr>
            <p:cNvPr id="21" name="组合 219">
              <a:extLst>
                <a:ext uri="{FF2B5EF4-FFF2-40B4-BE49-F238E27FC236}">
                  <a16:creationId xmlns:a16="http://schemas.microsoft.com/office/drawing/2014/main" id="{F3AE2F8C-0B67-4DA8-8F6A-117EB83FE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26" name="AutoShape 218">
                <a:extLst>
                  <a:ext uri="{FF2B5EF4-FFF2-40B4-BE49-F238E27FC236}">
                    <a16:creationId xmlns:a16="http://schemas.microsoft.com/office/drawing/2014/main" id="{780EA6D3-CF4C-4D86-9A81-CBFF18C46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27" name="组合 225">
                <a:extLst>
                  <a:ext uri="{FF2B5EF4-FFF2-40B4-BE49-F238E27FC236}">
                    <a16:creationId xmlns:a16="http://schemas.microsoft.com/office/drawing/2014/main" id="{49C5F2BF-090B-4647-A6F5-9E4C5437DA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28" name="AutoShape 181">
                  <a:extLst>
                    <a:ext uri="{FF2B5EF4-FFF2-40B4-BE49-F238E27FC236}">
                      <a16:creationId xmlns:a16="http://schemas.microsoft.com/office/drawing/2014/main" id="{5F645A3D-5174-4A64-BA57-6EEE594B4F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29" name="AutoShape 202">
                  <a:extLst>
                    <a:ext uri="{FF2B5EF4-FFF2-40B4-BE49-F238E27FC236}">
                      <a16:creationId xmlns:a16="http://schemas.microsoft.com/office/drawing/2014/main" id="{7AAFE9CE-92E8-425F-9C74-5086147820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22" name="Line 188">
              <a:extLst>
                <a:ext uri="{FF2B5EF4-FFF2-40B4-BE49-F238E27FC236}">
                  <a16:creationId xmlns:a16="http://schemas.microsoft.com/office/drawing/2014/main" id="{662B03C6-B0CE-4A7A-8626-7F4C1FF29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23" name="组合 221">
              <a:extLst>
                <a:ext uri="{FF2B5EF4-FFF2-40B4-BE49-F238E27FC236}">
                  <a16:creationId xmlns:a16="http://schemas.microsoft.com/office/drawing/2014/main" id="{6D9E59BA-64D5-47D3-A089-211899C6C3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24" name="Oval 148">
                <a:extLst>
                  <a:ext uri="{FF2B5EF4-FFF2-40B4-BE49-F238E27FC236}">
                    <a16:creationId xmlns:a16="http://schemas.microsoft.com/office/drawing/2014/main" id="{0A3E522F-2F4B-4451-99C4-0102863CB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25" name="Oval 151">
                <a:extLst>
                  <a:ext uri="{FF2B5EF4-FFF2-40B4-BE49-F238E27FC236}">
                    <a16:creationId xmlns:a16="http://schemas.microsoft.com/office/drawing/2014/main" id="{4E0C5126-A836-4CD4-B88C-C18B717F1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30" name="TextBox 163">
            <a:extLst>
              <a:ext uri="{FF2B5EF4-FFF2-40B4-BE49-F238E27FC236}">
                <a16:creationId xmlns:a16="http://schemas.microsoft.com/office/drawing/2014/main" id="{8B1771E5-AEDC-47D0-9144-44270A6B8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617" y="4504772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7.3.2</a:t>
            </a:r>
            <a:endParaRPr lang="zh-CN" altLang="en-US" dirty="0"/>
          </a:p>
        </p:txBody>
      </p:sp>
      <p:sp>
        <p:nvSpPr>
          <p:cNvPr id="31" name="TextBox 168">
            <a:hlinkClick r:id="rId6" action="ppaction://hlinksldjump"/>
            <a:extLst>
              <a:ext uri="{FF2B5EF4-FFF2-40B4-BE49-F238E27FC236}">
                <a16:creationId xmlns:a16="http://schemas.microsoft.com/office/drawing/2014/main" id="{A7C1E164-1250-4367-98DA-D437D85B6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742" y="4490436"/>
            <a:ext cx="41798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注解的应用</a:t>
            </a:r>
          </a:p>
        </p:txBody>
      </p:sp>
    </p:spTree>
    <p:extLst>
      <p:ext uri="{BB962C8B-B14F-4D97-AF65-F5344CB8AC3E}">
        <p14:creationId xmlns:p14="http://schemas.microsoft.com/office/powerpoint/2010/main" val="35812077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7.3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注解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7.3.1 Spring</a:t>
            </a:r>
            <a:r>
              <a:rPr lang="zh-CN" altLang="en-US" sz="2400" b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支持的注解简介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96447"/>
            <a:ext cx="9347200" cy="1769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还支持通过注解实现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的管理。注解直接写在代码中，使用注解可以减少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文件的配置内容，并且注解能够实现自动装配，提供的功能也更为强大。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支持的注解相对较多，其中常用的注解如表所示。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A70404-D99C-42A6-9BC4-1B6C8CB6AF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94"/>
          <a:stretch/>
        </p:blipFill>
        <p:spPr>
          <a:xfrm>
            <a:off x="2104589" y="3443972"/>
            <a:ext cx="5341222" cy="24839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3951592-FC4A-48CD-B288-E39577377232}"/>
              </a:ext>
            </a:extLst>
          </p:cNvPr>
          <p:cNvSpPr/>
          <p:nvPr/>
        </p:nvSpPr>
        <p:spPr>
          <a:xfrm>
            <a:off x="0" y="5927905"/>
            <a:ext cx="91440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以上列举出了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支持的常用注解，开发人员可根据具体需求选择使用。</a:t>
            </a:r>
          </a:p>
        </p:txBody>
      </p:sp>
    </p:spTree>
    <p:extLst>
      <p:ext uri="{BB962C8B-B14F-4D97-AF65-F5344CB8AC3E}">
        <p14:creationId xmlns:p14="http://schemas.microsoft.com/office/powerpoint/2010/main" val="77831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7.3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注解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7.3.2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注解的应用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96447"/>
            <a:ext cx="9347200" cy="2664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上个小节介绍了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注解的基础知识，接下来通过一个实例演示注解的应用，具体步骤如下。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）导入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包。将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spring-aop-5.0.8.RELEASE.jar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文件复制到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chapter07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目录下，完成导包。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）引入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约束，修改配置文件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&lt;beans&gt;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元素的代码，修改后的代码如下。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951592-FC4A-48CD-B288-E39577377232}"/>
              </a:ext>
            </a:extLst>
          </p:cNvPr>
          <p:cNvSpPr/>
          <p:nvPr/>
        </p:nvSpPr>
        <p:spPr>
          <a:xfrm>
            <a:off x="0" y="5984350"/>
            <a:ext cx="91440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以上代码的第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行、第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行、第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行用于引入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约束。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D3EA12-A329-45B9-B314-4C002A8A5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79"/>
          <a:stretch/>
        </p:blipFill>
        <p:spPr>
          <a:xfrm>
            <a:off x="828945" y="4338511"/>
            <a:ext cx="5040000" cy="170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9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7.3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注解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7.3.2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注解的应用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96447"/>
            <a:ext cx="93472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）配置注解扫描。在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&lt;beans&gt;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元素中添加配置信息，具体代码如下。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951592-FC4A-48CD-B288-E39577377232}"/>
              </a:ext>
            </a:extLst>
          </p:cNvPr>
          <p:cNvSpPr/>
          <p:nvPr/>
        </p:nvSpPr>
        <p:spPr>
          <a:xfrm>
            <a:off x="0" y="2800397"/>
            <a:ext cx="9144000" cy="2792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以上代码指定了程序将扫描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包中下所有类的注解。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包下新建类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7-21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@Component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类注册为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@value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属性注入值。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包下新建类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7-22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包下新建测试类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TestSpring10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7-23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74FF7D-FD09-4850-BA5D-21B89EA3DF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031"/>
          <a:stretch/>
        </p:blipFill>
        <p:spPr>
          <a:xfrm>
            <a:off x="896678" y="2624113"/>
            <a:ext cx="5040000" cy="17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5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E8F13-00DD-44AD-91A9-539E6ABCF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246510"/>
            <a:ext cx="544870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2484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本章小结</a:t>
            </a:r>
            <a:endParaRPr lang="en-US" altLang="zh-CN" sz="3200" b="1" dirty="0">
              <a:solidFill>
                <a:srgbClr val="2484C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C83720-A622-4215-8EC4-4DA92A7EC51C}"/>
              </a:ext>
            </a:extLst>
          </p:cNvPr>
          <p:cNvSpPr/>
          <p:nvPr/>
        </p:nvSpPr>
        <p:spPr>
          <a:xfrm>
            <a:off x="-118" y="1658417"/>
            <a:ext cx="9009762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本章首先介绍了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的概念，然后通过实例演示了依赖注入的方式，接着讲解了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的配置、作用域、生命周期等，最后详细讲解了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支持的注解。通过本章知识的学习，大家应该理解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的依赖注入，掌握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的定义和配置，掌握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中注解的使用，能够使用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编写简单的应用程序。</a:t>
            </a:r>
          </a:p>
        </p:txBody>
      </p:sp>
    </p:spTree>
    <p:extLst>
      <p:ext uri="{BB962C8B-B14F-4D97-AF65-F5344CB8AC3E}">
        <p14:creationId xmlns:p14="http://schemas.microsoft.com/office/powerpoint/2010/main" val="356985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32">
            <a:extLst>
              <a:ext uri="{FF2B5EF4-FFF2-40B4-BE49-F238E27FC236}">
                <a16:creationId xmlns:a16="http://schemas.microsoft.com/office/drawing/2014/main" id="{1753E114-1B5D-4BAE-886B-B868ECE62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047" y="12016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rgbClr val="AED6EE"/>
              </a:gs>
              <a:gs pos="100000">
                <a:srgbClr val="2383C6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wrap="none" anchor="ctr"/>
          <a:lstStyle/>
          <a:p>
            <a:pPr latinLnBrk="1">
              <a:defRPr/>
            </a:pPr>
            <a:endParaRPr kumimoji="1" lang="ko-KR" alt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3" name="AutoShape 208">
            <a:extLst>
              <a:ext uri="{FF2B5EF4-FFF2-40B4-BE49-F238E27FC236}">
                <a16:creationId xmlns:a16="http://schemas.microsoft.com/office/drawing/2014/main" id="{FDE7AD7D-22D8-4BE5-987F-34AFD4155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109" y="1430850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AED6EE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4" name="组合 153">
            <a:extLst>
              <a:ext uri="{FF2B5EF4-FFF2-40B4-BE49-F238E27FC236}">
                <a16:creationId xmlns:a16="http://schemas.microsoft.com/office/drawing/2014/main" id="{B25DCF2F-BF45-4431-862E-CB2BE5D9D73C}"/>
              </a:ext>
            </a:extLst>
          </p:cNvPr>
          <p:cNvGrpSpPr>
            <a:grpSpLocks/>
          </p:cNvGrpSpPr>
          <p:nvPr/>
        </p:nvGrpSpPr>
        <p:grpSpPr bwMode="auto">
          <a:xfrm>
            <a:off x="1033902" y="3161275"/>
            <a:ext cx="6625480" cy="684212"/>
            <a:chOff x="1029300" y="5045322"/>
            <a:chExt cx="6624959" cy="683275"/>
          </a:xfrm>
        </p:grpSpPr>
        <p:grpSp>
          <p:nvGrpSpPr>
            <p:cNvPr id="5" name="组合 219">
              <a:extLst>
                <a:ext uri="{FF2B5EF4-FFF2-40B4-BE49-F238E27FC236}">
                  <a16:creationId xmlns:a16="http://schemas.microsoft.com/office/drawing/2014/main" id="{3F22C5B1-4B46-4A19-B29A-C03EEC7E45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10" name="AutoShape 218">
                <a:extLst>
                  <a:ext uri="{FF2B5EF4-FFF2-40B4-BE49-F238E27FC236}">
                    <a16:creationId xmlns:a16="http://schemas.microsoft.com/office/drawing/2014/main" id="{579642CC-06DE-4756-B8E4-F71E105F4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11" name="组合 225">
                <a:extLst>
                  <a:ext uri="{FF2B5EF4-FFF2-40B4-BE49-F238E27FC236}">
                    <a16:creationId xmlns:a16="http://schemas.microsoft.com/office/drawing/2014/main" id="{E99AF641-98B5-4E56-AAF9-CD6B7EF228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12" name="AutoShape 181">
                  <a:extLst>
                    <a:ext uri="{FF2B5EF4-FFF2-40B4-BE49-F238E27FC236}">
                      <a16:creationId xmlns:a16="http://schemas.microsoft.com/office/drawing/2014/main" id="{48741F52-223F-4A58-9D28-A8666F0EC9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13" name="AutoShape 202">
                  <a:extLst>
                    <a:ext uri="{FF2B5EF4-FFF2-40B4-BE49-F238E27FC236}">
                      <a16:creationId xmlns:a16="http://schemas.microsoft.com/office/drawing/2014/main" id="{E4C4C8E0-E483-4D1D-ABB6-5BC1F49077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6" name="Line 188">
              <a:extLst>
                <a:ext uri="{FF2B5EF4-FFF2-40B4-BE49-F238E27FC236}">
                  <a16:creationId xmlns:a16="http://schemas.microsoft.com/office/drawing/2014/main" id="{477EEE0B-71D5-4AC0-8870-57D826C509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7" name="组合 221">
              <a:extLst>
                <a:ext uri="{FF2B5EF4-FFF2-40B4-BE49-F238E27FC236}">
                  <a16:creationId xmlns:a16="http://schemas.microsoft.com/office/drawing/2014/main" id="{9B9F5CCF-AF57-4891-8056-E2623C22F7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8" name="Oval 148">
                <a:extLst>
                  <a:ext uri="{FF2B5EF4-FFF2-40B4-BE49-F238E27FC236}">
                    <a16:creationId xmlns:a16="http://schemas.microsoft.com/office/drawing/2014/main" id="{BC522BEB-59FD-4E00-9B70-20D6230E8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9" name="Oval 151">
                <a:extLst>
                  <a:ext uri="{FF2B5EF4-FFF2-40B4-BE49-F238E27FC236}">
                    <a16:creationId xmlns:a16="http://schemas.microsoft.com/office/drawing/2014/main" id="{B43BD1FC-B00C-4B67-A99D-A7E013E19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14" name="TextBox 154">
            <a:extLst>
              <a:ext uri="{FF2B5EF4-FFF2-40B4-BE49-F238E27FC236}">
                <a16:creationId xmlns:a16="http://schemas.microsoft.com/office/drawing/2014/main" id="{169D8E60-F87C-4B21-85DD-BEC703279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666" y="1556345"/>
            <a:ext cx="5976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/>
              <a:t>7.1  IOC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DI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63">
            <a:extLst>
              <a:ext uri="{FF2B5EF4-FFF2-40B4-BE49-F238E27FC236}">
                <a16:creationId xmlns:a16="http://schemas.microsoft.com/office/drawing/2014/main" id="{99109919-B093-4011-970D-0FCF3B60D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617" y="3279771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7.1.1</a:t>
            </a:r>
            <a:endParaRPr lang="zh-CN" altLang="en-US" dirty="0"/>
          </a:p>
        </p:txBody>
      </p:sp>
      <p:sp>
        <p:nvSpPr>
          <p:cNvPr id="16" name="TextBox 168">
            <a:hlinkClick r:id="rId2" action="ppaction://hlinksldjump"/>
            <a:extLst>
              <a:ext uri="{FF2B5EF4-FFF2-40B4-BE49-F238E27FC236}">
                <a16:creationId xmlns:a16="http://schemas.microsoft.com/office/drawing/2014/main" id="{382120EA-C3D8-4E55-8A66-2A6FB0C37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2206" y="3284952"/>
            <a:ext cx="27017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17" name="AutoShape 864">
            <a:extLst>
              <a:ext uri="{FF2B5EF4-FFF2-40B4-BE49-F238E27FC236}">
                <a16:creationId xmlns:a16="http://schemas.microsoft.com/office/drawing/2014/main" id="{8A5C16A2-AE03-47EF-9A14-CADAB2267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79" y="1969181"/>
            <a:ext cx="1800957" cy="345806"/>
          </a:xfrm>
          <a:prstGeom prst="roundRect">
            <a:avLst>
              <a:gd name="adj" fmla="val 50000"/>
            </a:avLst>
          </a:prstGeom>
          <a:gradFill rotWithShape="1">
            <a:gsLst>
              <a:gs pos="1000">
                <a:srgbClr val="2383C6"/>
              </a:gs>
              <a:gs pos="60000">
                <a:srgbClr val="AED6EE"/>
              </a:gs>
            </a:gsLst>
            <a:lin ang="5400000" scaled="1"/>
          </a:gradFill>
          <a:ln w="19050" algn="ctr">
            <a:noFill/>
            <a:round/>
            <a:headEnd/>
            <a:tailEnd/>
          </a:ln>
          <a:effectLst>
            <a:outerShdw blurRad="149987" dist="127000" dir="288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146050" h="139700"/>
          </a:sp3d>
        </p:spPr>
        <p:txBody>
          <a:bodyPr wrap="none" lIns="72000" tIns="0" rIns="72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굴림"/>
              <a:cs typeface="Times New Roman" pitchFamily="18" charset="0"/>
            </a:endParaRPr>
          </a:p>
        </p:txBody>
      </p:sp>
      <p:sp>
        <p:nvSpPr>
          <p:cNvPr id="18" name="矩形 17">
            <a:hlinkClick r:id="" action="ppaction://noaction"/>
            <a:extLst>
              <a:ext uri="{FF2B5EF4-FFF2-40B4-BE49-F238E27FC236}">
                <a16:creationId xmlns:a16="http://schemas.microsoft.com/office/drawing/2014/main" id="{1DD62A2F-F8D3-4ADE-9CE0-0E167FEC176D}"/>
              </a:ext>
            </a:extLst>
          </p:cNvPr>
          <p:cNvSpPr/>
          <p:nvPr/>
        </p:nvSpPr>
        <p:spPr bwMode="auto">
          <a:xfrm>
            <a:off x="943316" y="2000915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返回目录</a:t>
            </a:r>
            <a:endParaRPr lang="zh-CN" altLang="en-US" sz="1600" b="1" spc="3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1">
            <a:hlinkClick r:id="" action="ppaction://noaction"/>
            <a:extLst>
              <a:ext uri="{FF2B5EF4-FFF2-40B4-BE49-F238E27FC236}">
                <a16:creationId xmlns:a16="http://schemas.microsoft.com/office/drawing/2014/main" id="{5382A9CB-C404-4D8B-9A97-8F016062D5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66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41" y="1947951"/>
            <a:ext cx="376076" cy="374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组合 153">
            <a:extLst>
              <a:ext uri="{FF2B5EF4-FFF2-40B4-BE49-F238E27FC236}">
                <a16:creationId xmlns:a16="http://schemas.microsoft.com/office/drawing/2014/main" id="{E34814DF-FECF-4847-AC10-47E72218E7A4}"/>
              </a:ext>
            </a:extLst>
          </p:cNvPr>
          <p:cNvGrpSpPr>
            <a:grpSpLocks/>
          </p:cNvGrpSpPr>
          <p:nvPr/>
        </p:nvGrpSpPr>
        <p:grpSpPr bwMode="auto">
          <a:xfrm>
            <a:off x="1060438" y="4386823"/>
            <a:ext cx="6535740" cy="652952"/>
            <a:chOff x="1029300" y="5045322"/>
            <a:chExt cx="6535226" cy="652058"/>
          </a:xfrm>
        </p:grpSpPr>
        <p:grpSp>
          <p:nvGrpSpPr>
            <p:cNvPr id="21" name="组合 219">
              <a:extLst>
                <a:ext uri="{FF2B5EF4-FFF2-40B4-BE49-F238E27FC236}">
                  <a16:creationId xmlns:a16="http://schemas.microsoft.com/office/drawing/2014/main" id="{F3AE2F8C-0B67-4DA8-8F6A-117EB83FE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26" name="AutoShape 218">
                <a:extLst>
                  <a:ext uri="{FF2B5EF4-FFF2-40B4-BE49-F238E27FC236}">
                    <a16:creationId xmlns:a16="http://schemas.microsoft.com/office/drawing/2014/main" id="{780EA6D3-CF4C-4D86-9A81-CBFF18C46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27" name="组合 225">
                <a:extLst>
                  <a:ext uri="{FF2B5EF4-FFF2-40B4-BE49-F238E27FC236}">
                    <a16:creationId xmlns:a16="http://schemas.microsoft.com/office/drawing/2014/main" id="{49C5F2BF-090B-4647-A6F5-9E4C5437DA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28" name="AutoShape 181">
                  <a:extLst>
                    <a:ext uri="{FF2B5EF4-FFF2-40B4-BE49-F238E27FC236}">
                      <a16:creationId xmlns:a16="http://schemas.microsoft.com/office/drawing/2014/main" id="{5F645A3D-5174-4A64-BA57-6EEE594B4F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29" name="AutoShape 202">
                  <a:extLst>
                    <a:ext uri="{FF2B5EF4-FFF2-40B4-BE49-F238E27FC236}">
                      <a16:creationId xmlns:a16="http://schemas.microsoft.com/office/drawing/2014/main" id="{7AAFE9CE-92E8-425F-9C74-5086147820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22" name="Line 188">
              <a:extLst>
                <a:ext uri="{FF2B5EF4-FFF2-40B4-BE49-F238E27FC236}">
                  <a16:creationId xmlns:a16="http://schemas.microsoft.com/office/drawing/2014/main" id="{662B03C6-B0CE-4A7A-8626-7F4C1FF29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23" name="组合 221">
              <a:extLst>
                <a:ext uri="{FF2B5EF4-FFF2-40B4-BE49-F238E27FC236}">
                  <a16:creationId xmlns:a16="http://schemas.microsoft.com/office/drawing/2014/main" id="{6D9E59BA-64D5-47D3-A089-211899C6C3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24" name="Oval 148">
                <a:extLst>
                  <a:ext uri="{FF2B5EF4-FFF2-40B4-BE49-F238E27FC236}">
                    <a16:creationId xmlns:a16="http://schemas.microsoft.com/office/drawing/2014/main" id="{0A3E522F-2F4B-4451-99C4-0102863CB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25" name="Oval 151">
                <a:extLst>
                  <a:ext uri="{FF2B5EF4-FFF2-40B4-BE49-F238E27FC236}">
                    <a16:creationId xmlns:a16="http://schemas.microsoft.com/office/drawing/2014/main" id="{4E0C5126-A836-4CD4-B88C-C18B717F1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30" name="TextBox 163">
            <a:extLst>
              <a:ext uri="{FF2B5EF4-FFF2-40B4-BE49-F238E27FC236}">
                <a16:creationId xmlns:a16="http://schemas.microsoft.com/office/drawing/2014/main" id="{8B1771E5-AEDC-47D0-9144-44270A6B8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617" y="4504772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7.1.2</a:t>
            </a:r>
            <a:endParaRPr lang="zh-CN" altLang="en-US" dirty="0"/>
          </a:p>
        </p:txBody>
      </p:sp>
      <p:sp>
        <p:nvSpPr>
          <p:cNvPr id="31" name="TextBox 168">
            <a:hlinkClick r:id="rId6" action="ppaction://hlinksldjump"/>
            <a:extLst>
              <a:ext uri="{FF2B5EF4-FFF2-40B4-BE49-F238E27FC236}">
                <a16:creationId xmlns:a16="http://schemas.microsoft.com/office/drawing/2014/main" id="{A7C1E164-1250-4367-98DA-D437D85B6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742" y="4490436"/>
            <a:ext cx="41798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依赖注入的方式</a:t>
            </a:r>
          </a:p>
        </p:txBody>
      </p:sp>
    </p:spTree>
    <p:extLst>
      <p:ext uri="{BB962C8B-B14F-4D97-AF65-F5344CB8AC3E}">
        <p14:creationId xmlns:p14="http://schemas.microsoft.com/office/powerpoint/2010/main" val="16015788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62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7.1 IOC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和</a:t>
            </a:r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DI</a:t>
            </a:r>
            <a:endParaRPr lang="zh-CN" altLang="en-US" sz="32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7.1.1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11288" y="1707736"/>
            <a:ext cx="9132711" cy="3495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Inversion Of Control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（控制反转）的缩写，它是一种设计思想，是指将对象的控制权由程序代码反转给外部容器。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中，控制反转是实现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容器的指导思想。有了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容器，开发人员无需编写管理对象生命周期和依赖关系的代码，此项工作将由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容器根据配置自动完成，如此一来，对象的控制权由程序代码反转给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Dependency Injection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（依赖注入）的缩写，它是控制反转的另一种说法，同时也为控制反转提供了实现方法。依赖注入是指调用类对其他类的依赖关系由容器注入，这就避免了调用类对其他类的过度依赖，降低了类与类之间的耦合。</a:t>
            </a:r>
          </a:p>
        </p:txBody>
      </p:sp>
    </p:spTree>
    <p:extLst>
      <p:ext uri="{BB962C8B-B14F-4D97-AF65-F5344CB8AC3E}">
        <p14:creationId xmlns:p14="http://schemas.microsoft.com/office/powerpoint/2010/main" val="244137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7.1 IOC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和</a:t>
            </a:r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DI</a:t>
            </a:r>
            <a:endParaRPr lang="zh-CN" altLang="en-US" sz="32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7.1.1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11289" y="1707736"/>
            <a:ext cx="498969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接下来以一个实例来说明依赖注入。现有一个学生类和一个图书类，学生类对图书类存在有依赖关系，如图所示。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FDA187-EAD7-428C-80D8-93FC9D64C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979" y="1542008"/>
            <a:ext cx="3962743" cy="147536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D28EF0D-C0EC-446D-A232-8D9164FB0171}"/>
              </a:ext>
            </a:extLst>
          </p:cNvPr>
          <p:cNvSpPr/>
          <p:nvPr/>
        </p:nvSpPr>
        <p:spPr>
          <a:xfrm>
            <a:off x="11288" y="2952023"/>
            <a:ext cx="9132711" cy="3431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如果需要在学生类中调用图书类实现功能，按照原始的做法，在学生类中使用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创建一个图书类的对象，然后再调用图书类的对象完成下一步操作。但是，在实际开发中，这种做法会导致调用者与被依赖者的硬编码耦合，各个类之间的职责不明显，对项目后期的升级维护非常不利，因而不建议采用该方法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此时如果引入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框架并采用依赖注入的做法，那么上述问题可以被避免。使用依赖注入的做法后，学生类无需主动创建图书类对象，只需被动等待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容器注入即可，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容器如此一来，学生类和图书类之间高度解耦，程序的可扩展性增强。</a:t>
            </a:r>
          </a:p>
        </p:txBody>
      </p:sp>
    </p:spTree>
    <p:extLst>
      <p:ext uri="{BB962C8B-B14F-4D97-AF65-F5344CB8AC3E}">
        <p14:creationId xmlns:p14="http://schemas.microsoft.com/office/powerpoint/2010/main" val="3331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7.1 IOC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和</a:t>
            </a:r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DI</a:t>
            </a:r>
            <a:endParaRPr lang="zh-CN" altLang="en-US" sz="32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7.1.2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依赖注入的方式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11288" y="1707736"/>
            <a:ext cx="9132711" cy="44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依赖注入有三种方式，他们分别是构造器注入、属性注入和接口注入，其中，构造器注入和属性注入是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常用的方式，接下来对两种注入方式作详细讲解。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构造器注入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构造器注入指的是在被注入的类中声明一个构造方法，而构造方法可以是有参或无参的。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在读取配置信息后，会通过反射方式调用构造方法，如果是有参构造方法，可以在构造方法中传入所需的参数值，进而创建类对象。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接下来通过一个实例演示构造器注入，具体步骤如下。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中新建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chapter07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核心容器的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commons-logging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包导入到工程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chapter07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目录下，由于第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章相应章节中已给出相关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包，此处不再赘述。</a:t>
            </a:r>
          </a:p>
        </p:txBody>
      </p:sp>
    </p:spTree>
    <p:extLst>
      <p:ext uri="{BB962C8B-B14F-4D97-AF65-F5344CB8AC3E}">
        <p14:creationId xmlns:p14="http://schemas.microsoft.com/office/powerpoint/2010/main" val="27875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7.1 IOC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和</a:t>
            </a:r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DI</a:t>
            </a:r>
            <a:endParaRPr lang="zh-CN" altLang="en-US" sz="32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7.1.2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依赖注入的方式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11288" y="1707736"/>
            <a:ext cx="9132711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）在工程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chapter07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目录下新建包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，在该包下新建类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5F6C5E6-8135-4099-8846-C3A350D0ED86}"/>
              </a:ext>
            </a:extLst>
          </p:cNvPr>
          <p:cNvSpPr/>
          <p:nvPr/>
        </p:nvSpPr>
        <p:spPr>
          <a:xfrm>
            <a:off x="0" y="2593069"/>
            <a:ext cx="9132711" cy="1769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类提供了有参构造方法和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通过构造器注入相应的值以后，通过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方法可以获取这些注入的值。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）在工程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chapter07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目录下新建配置文件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通过该文件获取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的配置信息，如书中例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7-2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73EF12-1BB7-4FFE-91FD-890A5BB5BFB3}"/>
              </a:ext>
            </a:extLst>
          </p:cNvPr>
          <p:cNvSpPr/>
          <p:nvPr/>
        </p:nvSpPr>
        <p:spPr>
          <a:xfrm>
            <a:off x="-1" y="4328725"/>
            <a:ext cx="8839201" cy="2185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&lt;constructor-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元素用于给类构造方法的参数注入值，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通过构造器注入获取这些值，最终这些值将会赋给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）在工程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chapter07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目录下新建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com.qfedu.test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包，在该包下新建测试类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TestSpring01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7-3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359288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7.1 IOC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和</a:t>
            </a:r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DI</a:t>
            </a:r>
            <a:endParaRPr lang="zh-CN" altLang="en-US" sz="32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7.1.2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依赖注入的方式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11288" y="1707736"/>
            <a:ext cx="9132711" cy="13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属性注入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属性注入是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中最主流的注入方法，这种注入方法简单、直观，它是在被注入的类中声明一个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方法，并通过该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方法的参数注入对应的值。</a:t>
            </a:r>
          </a:p>
        </p:txBody>
      </p:sp>
    </p:spTree>
    <p:extLst>
      <p:ext uri="{BB962C8B-B14F-4D97-AF65-F5344CB8AC3E}">
        <p14:creationId xmlns:p14="http://schemas.microsoft.com/office/powerpoint/2010/main" val="176502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4253</Words>
  <Application>Microsoft Office PowerPoint</Application>
  <PresentationFormat>全屏显示(4:3)</PresentationFormat>
  <Paragraphs>226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Gulim</vt:lpstr>
      <vt:lpstr>等线</vt:lpstr>
      <vt:lpstr>等线 Light</vt:lpstr>
      <vt:lpstr>微软雅黑</vt:lpstr>
      <vt:lpstr>Arial</vt:lpstr>
      <vt:lpstr>Arial Black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44</cp:revision>
  <dcterms:created xsi:type="dcterms:W3CDTF">2018-11-10T03:16:20Z</dcterms:created>
  <dcterms:modified xsi:type="dcterms:W3CDTF">2019-08-19T08:08:21Z</dcterms:modified>
</cp:coreProperties>
</file>